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7"/>
      <p:bold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</p:embeddedFont>
    <p:embeddedFont>
      <p:font typeface="Source Code Pro" panose="020B0509030403020204" pitchFamily="49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D7587-319E-4B20-8D80-6F99DF755BE7}" v="1" dt="2024-01-04T02:17:27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04CD7587-319E-4B20-8D80-6F99DF755BE7}"/>
    <pc:docChg chg="custSel modSld">
      <pc:chgData name="Greg Scott" userId="c650d04ab2c8d8e3" providerId="LiveId" clId="{04CD7587-319E-4B20-8D80-6F99DF755BE7}" dt="2024-01-04T02:17:27.714" v="1" actId="27636"/>
      <pc:docMkLst>
        <pc:docMk/>
      </pc:docMkLst>
      <pc:sldChg chg="modSp mod">
        <pc:chgData name="Greg Scott" userId="c650d04ab2c8d8e3" providerId="LiveId" clId="{04CD7587-319E-4B20-8D80-6F99DF755BE7}" dt="2024-01-04T02:17:27.684" v="0" actId="27636"/>
        <pc:sldMkLst>
          <pc:docMk/>
          <pc:sldMk cId="0" sldId="259"/>
        </pc:sldMkLst>
        <pc:spChg chg="mod">
          <ac:chgData name="Greg Scott" userId="c650d04ab2c8d8e3" providerId="LiveId" clId="{04CD7587-319E-4B20-8D80-6F99DF755BE7}" dt="2024-01-04T02:17:27.684" v="0" actId="27636"/>
          <ac:spMkLst>
            <pc:docMk/>
            <pc:sldMk cId="0" sldId="259"/>
            <ac:spMk id="75" creationId="{00000000-0000-0000-0000-000000000000}"/>
          </ac:spMkLst>
        </pc:spChg>
      </pc:sldChg>
      <pc:sldChg chg="modSp mod">
        <pc:chgData name="Greg Scott" userId="c650d04ab2c8d8e3" providerId="LiveId" clId="{04CD7587-319E-4B20-8D80-6F99DF755BE7}" dt="2024-01-04T02:17:27.714" v="1" actId="27636"/>
        <pc:sldMkLst>
          <pc:docMk/>
          <pc:sldMk cId="0" sldId="269"/>
        </pc:sldMkLst>
        <pc:spChg chg="mod">
          <ac:chgData name="Greg Scott" userId="c650d04ab2c8d8e3" providerId="LiveId" clId="{04CD7587-319E-4B20-8D80-6F99DF755BE7}" dt="2024-01-04T02:17:27.714" v="1" actId="27636"/>
          <ac:spMkLst>
            <pc:docMk/>
            <pc:sldMk cId="0" sldId="269"/>
            <ac:spMk id="14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B2148-5616-F51C-978A-35BFA1751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96496-F2CA-EB6C-BEFE-766B2579C1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F6B4-D302-44C7-875E-D88442D17AF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F87D6-25A2-FBF4-C1E8-74C50EB56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A075C-03F7-AFF2-6B01-FA831647CD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12BD-7BCD-4B7D-A4BA-91CAA7F6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98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384a29bfa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384a29bfa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8ef29d8b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8ef29d8b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384a29bfa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384a29bfa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84a29bf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384a29bfa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8ef29d8b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8ef29d8b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384a29bf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384a29bf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8ef29d8b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8ef29d8b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8ef29d8b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e8ef29d8b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8ef29d8bd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8ef29d8bd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8ef29d8bd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e8ef29d8bd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84a29b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384a29b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384a29bfa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384a29bfa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9ebdb3bd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9ebdb3bd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9ebdb3bd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e9ebdb3bd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9ebdb3bd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e9ebdb3bd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8ef29d8b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8ef29d8b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8ef29d8b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8ef29d8b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8ef29d8b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8ef29d8b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84a29bf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384a29bf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384a29bf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384a29bfa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84a29bf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384a29bf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384a29bfa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384a29bfa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z3W87uWcx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hyperlink" Target="http://www.youtube.com/watch?v=R12H8QWnwv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on-6MRlAz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KJQ18ZoI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ROwVrF0Ce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4FJm9bNI_Nk2uxrVITiE3MAtO6YmL0PW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FznWwWrOI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6YuJuAMf_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1950s: Peace, Prosperity, &amp; PRogress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9: The Cold War #4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Women’s Changing Roles</a:t>
            </a:r>
            <a:endParaRPr sz="4000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832400" y="476250"/>
            <a:ext cx="4148400" cy="4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Women </a:t>
            </a:r>
            <a:r>
              <a:rPr lang="en" sz="1900" b="1"/>
              <a:t>did not want to give up the independence</a:t>
            </a:r>
            <a:r>
              <a:rPr lang="en" sz="1900"/>
              <a:t> they had </a:t>
            </a:r>
            <a:r>
              <a:rPr lang="en" sz="1900" b="1" i="1" u="sng">
                <a:solidFill>
                  <a:srgbClr val="FF0000"/>
                </a:solidFill>
              </a:rPr>
              <a:t>gained</a:t>
            </a:r>
            <a:r>
              <a:rPr lang="en" sz="1900"/>
              <a:t> while working during the war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b="1"/>
              <a:t>Rising divorce rate</a:t>
            </a:r>
            <a:r>
              <a:rPr lang="en" sz="1900"/>
              <a:t> because of clash of changing men’s &amp; women’s roles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 1950, 1 million+ war marriages had ended in divorce</a:t>
            </a:r>
            <a:endParaRPr sz="1900"/>
          </a:p>
        </p:txBody>
      </p:sp>
      <p:pic>
        <p:nvPicPr>
          <p:cNvPr id="119" name="Google Shape;119;p22" descr="http://wwwdelivery.superstock.com/WI/223/255/PreviewComp/SuperStock_255-414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00" y="865250"/>
            <a:ext cx="4114800" cy="19335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0" name="Google Shape;120;p22"/>
          <p:cNvSpPr txBox="1"/>
          <p:nvPr/>
        </p:nvSpPr>
        <p:spPr>
          <a:xfrm>
            <a:off x="128850" y="3063775"/>
            <a:ext cx="4148400" cy="19335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 b="1" i="1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ideal modern woman married, cooked and cared for her family, and kept herself busy by joining the local PTA and leading a troop of Campfire Girls.  She entertained guests in her family’s suburban house and worked out on the trampoline to keep her size 12 figure. </a:t>
            </a:r>
            <a:endParaRPr sz="900" i="1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300" b="1" i="1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-- Life magazine, 1956</a:t>
            </a:r>
            <a:endParaRPr sz="900" i="1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i="1" u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Medical Advances</a:t>
            </a:r>
            <a:endParaRPr sz="4000"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5412875" y="143725"/>
            <a:ext cx="3617700" cy="49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 b="1" i="1" u="sng">
                <a:solidFill>
                  <a:srgbClr val="FF0000"/>
                </a:solidFill>
              </a:rPr>
              <a:t>Polio</a:t>
            </a:r>
            <a:r>
              <a:rPr lang="en" sz="2000"/>
              <a:t>: crippling disease that affected over half a million worldwide every year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Dr. </a:t>
            </a:r>
            <a:r>
              <a:rPr lang="en" sz="2000" b="1" i="1" u="sng">
                <a:solidFill>
                  <a:srgbClr val="FF0000"/>
                </a:solidFill>
              </a:rPr>
              <a:t>Jonas Salk</a:t>
            </a:r>
            <a:r>
              <a:rPr lang="en" sz="2000"/>
              <a:t> - developed </a:t>
            </a:r>
            <a:r>
              <a:rPr lang="en" sz="2000" b="1" i="1" u="sng">
                <a:solidFill>
                  <a:srgbClr val="FF0000"/>
                </a:solidFill>
              </a:rPr>
              <a:t>vaccine</a:t>
            </a:r>
            <a:r>
              <a:rPr lang="en" sz="2000"/>
              <a:t> for polio (tested it on his family first)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Measles vaccine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1st heart transplant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discovery of streptomycin (antibiotic to treat tuberculosis)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Dr. Benjamin </a:t>
            </a:r>
            <a:r>
              <a:rPr lang="en" sz="2000" b="1" i="1" u="sng">
                <a:solidFill>
                  <a:srgbClr val="FF0000"/>
                </a:solidFill>
              </a:rPr>
              <a:t>Spock</a:t>
            </a:r>
            <a:r>
              <a:rPr lang="en" sz="2000"/>
              <a:t> published national best selling book on child care</a:t>
            </a:r>
            <a:endParaRPr sz="2000"/>
          </a:p>
        </p:txBody>
      </p:sp>
      <p:pic>
        <p:nvPicPr>
          <p:cNvPr id="127" name="Google Shape;127;p23" descr="http://www.cerebral-coffins.com/lilliput/0912/bt-1954-illinois-salk-polio-vacc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25" y="2660550"/>
            <a:ext cx="2993601" cy="233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23" descr="http://coolaggregator.files.wordpress.com/2008/05/book-spo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9700" y="236050"/>
            <a:ext cx="2201400" cy="233570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Movies</a:t>
            </a:r>
            <a:endParaRPr sz="400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831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Drive-in movies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3D movies made possible by special glasses (became popular)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Widescreen (CinemaScope) and stereosound </a:t>
            </a:r>
            <a:endParaRPr sz="1900"/>
          </a:p>
        </p:txBody>
      </p:sp>
      <p:pic>
        <p:nvPicPr>
          <p:cNvPr id="135" name="Google Shape;135;p24" descr="http://4.bp.blogspot.com/-ErgrpFZMB-4/Ti-jiDdGbdI/AAAAAAAAAQ8/qnmadM9sKwc/s1600/2jack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432" y="507100"/>
            <a:ext cx="3457981" cy="292673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4" descr="untitl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905" y="2856675"/>
            <a:ext cx="2291895" cy="20570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4" descr="untitl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750" y="2268512"/>
            <a:ext cx="1804258" cy="202173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 descr="date of the safe driving PSA  28.7.1955" title="James Dean Interview good qua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683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Rock-N-Roll</a:t>
            </a:r>
            <a:endParaRPr sz="4000"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0" y="792325"/>
            <a:ext cx="4514700" cy="4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Music captivated teens across the country</a:t>
            </a:r>
            <a:endParaRPr sz="180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Roots in jazz, rhythm and blues, country, &amp; folk music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/>
              <a:t>Reflected a </a:t>
            </a:r>
            <a:r>
              <a:rPr lang="en" sz="1800" b="1" i="1" u="sng">
                <a:solidFill>
                  <a:srgbClr val="FF0000"/>
                </a:solidFill>
              </a:rPr>
              <a:t>desire</a:t>
            </a:r>
            <a:r>
              <a:rPr lang="en" sz="1800" b="1"/>
              <a:t> to break from the </a:t>
            </a:r>
            <a:r>
              <a:rPr lang="en" sz="1800" b="1" i="1" u="sng">
                <a:solidFill>
                  <a:srgbClr val="FF0000"/>
                </a:solidFill>
              </a:rPr>
              <a:t>traditional</a:t>
            </a:r>
            <a:r>
              <a:rPr lang="en" sz="1800" b="1"/>
              <a:t> norms</a:t>
            </a:r>
            <a:endParaRPr sz="1800"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Broke down barriers between whites &amp; blacks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Adults </a:t>
            </a:r>
            <a:r>
              <a:rPr lang="en" sz="1800" b="1" i="1" u="sng">
                <a:solidFill>
                  <a:srgbClr val="FF0000"/>
                </a:solidFill>
              </a:rPr>
              <a:t>condemned</a:t>
            </a:r>
            <a:r>
              <a:rPr lang="en" sz="1800"/>
              <a:t> rock music - believed music would contribute to teenage </a:t>
            </a:r>
            <a:r>
              <a:rPr lang="en" sz="1800" b="1" i="1" u="sng">
                <a:solidFill>
                  <a:srgbClr val="FF0000"/>
                </a:solidFill>
              </a:rPr>
              <a:t>delinquency</a:t>
            </a:r>
            <a:r>
              <a:rPr lang="en" sz="1800"/>
              <a:t> &amp; immorality</a:t>
            </a:r>
            <a:endParaRPr sz="180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Some cities banned rock (called it “race” music)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Radio &amp; TV exposure helped rock gain acceptance</a:t>
            </a:r>
            <a:endParaRPr sz="1800"/>
          </a:p>
        </p:txBody>
      </p:sp>
      <p:pic>
        <p:nvPicPr>
          <p:cNvPr id="149" name="Google Shape;149;p26" descr="Hire 1950's Rock n Roll Band Spain | 1950s Wedding Band Malaga | 1950s  Themed Entertainment Sevil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475" y="68300"/>
            <a:ext cx="2392125" cy="13014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6" descr="http://userserve-ak.last.fm/serve/252/5303366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700" y="68299"/>
            <a:ext cx="1855775" cy="25926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6" descr="http://3.bp.blogspot.com/-e126Gsegszc/Tmeo0rwD7yI/AAAAAAAABm8/NvQnRmKZeUI/s1600/buddy%2Bholl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6475" y="1501650"/>
            <a:ext cx="2392126" cy="162727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6" descr="http://www.mr-l.org/wp-content/uploads/2009/06/Elvis-Pic+main.jpg"/>
          <p:cNvPicPr preferRelativeResize="0"/>
          <p:nvPr/>
        </p:nvPicPr>
        <p:blipFill rotWithShape="1">
          <a:blip r:embed="rId6">
            <a:alphaModFix/>
          </a:blip>
          <a:srcRect l="4507"/>
          <a:stretch/>
        </p:blipFill>
        <p:spPr>
          <a:xfrm>
            <a:off x="4657700" y="2799675"/>
            <a:ext cx="1855775" cy="22552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6" descr="video's from traveling man and mary lou&#10;&#10;(all rights go to owner)" title="Ricky Nelson- Poor Little Fool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6475" y="3260850"/>
            <a:ext cx="2392124" cy="179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 descr="The birth of cool, and the birth of rock and roll. Join http://www.WatchMojo.com as we count down our picks for the Top 10 Billboard Chart Topping Rocks Songs of the 50s. Suggestion Tool►►http://www.WatchMojo.com/suggest Subscribe►►http://www.youtube.com/subscription_center?add_user=watchmojo Facebook►►http://www.Facebook.com/WatchMojo Twitter►►http://www.Twitter.com/WatchMojo Instagram►►http://instagram.com/watchmojo Channel Page►►http://www.youtube.com/watchmojo&#10;&#10;For this list, we focused on pop songs that reached #1 on the Billboard charts while making a definitive mark on 50s pop culture. &#10;&#10;Special thanks to our user Godslayer79 for submitting the idea using our interactive suggestion tool at http://www.WatchMojo.com/suggest&#10;&#10;Check out the voting page here, &#10;http://www.watchmojo.com/suggest/Top+10+Defining+Rocks+Songs+of+the+50s&#10;&#10;Want a WatchMojo cup, mug, t-shirts, pen, sticker and even a water bottle?  Get them all when you order your MojoBox gift set here:&#10;http://watchmojo.com/store/&#10;&#10;WatchMojo is a leading producer of reference online video content, covering the People, Places and Trends you care about.&#10;We update DAILY with 4-5 Top 10 lists, Origins, Biographies, Versus clips on movies, video games, music, pop culture and more!" title="Top 10 Billboard Chart Topping Rock Songs of the 50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 descr="I fianlly got it up in High Definition so please enjoy the video Lamba &#10;R.I.P Ritchie Valens" title="Ritchie Valens - La Bamb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descr="Follow the past 50 years of Rock n' Roll as if it is happening today at www.gaslightrecords.com&#10;&#10;Well here's one of the greatest Rock n' Roll tunes ever written. Originally released in 1958 and then re-released on Chuck's 1962 album 'Twist', Johnny B. Goode arguably in itself upped the level for Rock music and solidified Chuck Berry's status as a pioneer. Keith Richards later said that Chuck succeeded in releasing effectively the same song over and over again after this one -- but the question must be posed, when it's this great why not?&#10;&#10;You may not be ready for this yet, but your kids are gonna love it.&#10;&#10;Read the full post at gaslightrecords.com &#10;&#10;https://gaslightrecords.com/reviews/tracks/chuck-berry-johnny-b-goode" title="Chuck Berry - Johnny B. Goode (Live 1958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 descr="1950s Teenage Dresses – Fashion dres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75" y="161401"/>
            <a:ext cx="4847550" cy="23058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30" descr="Teenager Popular Culture - United States 1950s - rwhcapsto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600" y="168700"/>
            <a:ext cx="3685025" cy="23058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30" descr="The Teenage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3050" y="2675725"/>
            <a:ext cx="4954950" cy="23058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30" descr="50s Teenage Fashion for Timeless Trends - Blue 17 Vintage Clothi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675" y="2675725"/>
            <a:ext cx="3685025" cy="23058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Subculture: The Beat Generation</a:t>
            </a:r>
            <a:endParaRPr sz="4000"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2"/>
          </p:nvPr>
        </p:nvSpPr>
        <p:spPr>
          <a:xfrm>
            <a:off x="5225750" y="655100"/>
            <a:ext cx="3918300" cy="43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Expressed </a:t>
            </a:r>
            <a:r>
              <a:rPr lang="en" sz="1800" b="1" i="1" u="sng">
                <a:solidFill>
                  <a:srgbClr val="FF0000"/>
                </a:solidFill>
              </a:rPr>
              <a:t>social</a:t>
            </a:r>
            <a:r>
              <a:rPr lang="en" sz="1800" b="1"/>
              <a:t> and literary movement of artists, poets, &amp; writers that broke from conventional society &amp; expressed </a:t>
            </a:r>
            <a:r>
              <a:rPr lang="en" sz="1800" b="1" i="1" u="sng">
                <a:solidFill>
                  <a:srgbClr val="FF0000"/>
                </a:solidFill>
              </a:rPr>
              <a:t>nonconformity</a:t>
            </a:r>
            <a:endParaRPr sz="1800" b="1" i="1" u="sng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Followers were called “</a:t>
            </a:r>
            <a:r>
              <a:rPr lang="en" sz="1800" b="1" i="1" u="sng">
                <a:solidFill>
                  <a:srgbClr val="FF0000"/>
                </a:solidFill>
              </a:rPr>
              <a:t>Beatniks</a:t>
            </a:r>
            <a:r>
              <a:rPr lang="en" sz="1800"/>
              <a:t>” &amp; lived non-conformist lives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People will begin questioning “conforming”</a:t>
            </a:r>
            <a:endParaRPr sz="1800"/>
          </a:p>
        </p:txBody>
      </p:sp>
      <p:pic>
        <p:nvPicPr>
          <p:cNvPr id="183" name="Google Shape;183;p31" descr="WildOne-Brando-19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25" y="1093850"/>
            <a:ext cx="2301250" cy="2043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31" descr="http://blogs.villagevoice.com/runninscared/ja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850" y="1093850"/>
            <a:ext cx="2047900" cy="2043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25" y="3287275"/>
            <a:ext cx="4563025" cy="1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Let_s Be Good Citizens at School (1953).fl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 descr="With Audrey Hepburn and Fred Astaire." title="Funny Face - Full Scene - Bohemian D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Non-Conformist in the 1950s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3" descr="WildOne-Brando-19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425" y="1057550"/>
            <a:ext cx="3641100" cy="3964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33" descr="Elvis Presley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675" y="1057550"/>
            <a:ext cx="3330750" cy="3964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 descr="This 50-year-old article shows how the myth of Rosa Parks was made - Vo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00" y="209725"/>
            <a:ext cx="4157575" cy="47192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34" descr="Rosa Parks | Academy of Achievem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775" y="209725"/>
            <a:ext cx="4157575" cy="47192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 descr="http://www.catherinenicole.com/wp-content/uploads/2012/04/Beatnik-hipster-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25" y="149525"/>
            <a:ext cx="4572000" cy="48218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35" descr="James Dean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278" y="149525"/>
            <a:ext cx="3911722" cy="48218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Prosperity in the 1950’s</a:t>
            </a:r>
            <a:endParaRPr sz="40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342800"/>
            <a:ext cx="4482600" cy="24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Reasons for prosperity: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Increased consumer spending/consumption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WWII industry (new jobs)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G.I. Bill</a:t>
            </a:r>
            <a:endParaRPr sz="20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325" y="714400"/>
            <a:ext cx="3556300" cy="3714700"/>
          </a:xfrm>
          <a:prstGeom prst="rect">
            <a:avLst/>
          </a:prstGeom>
          <a:noFill/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G.I. Bill</a:t>
            </a:r>
            <a:endParaRPr sz="40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377475" y="467925"/>
            <a:ext cx="4653000" cy="4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Passed in 1944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Helped veterans by giving them: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 b="1"/>
              <a:t>Money for </a:t>
            </a:r>
            <a:r>
              <a:rPr lang="en" sz="2000" b="1" i="1" u="sng">
                <a:solidFill>
                  <a:srgbClr val="FF0000"/>
                </a:solidFill>
              </a:rPr>
              <a:t>education grants</a:t>
            </a:r>
            <a:endParaRPr sz="2000" b="1" i="1" u="sng">
              <a:solidFill>
                <a:srgbClr val="FF0000"/>
              </a:solidFill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 b="1"/>
              <a:t>Low cost loans for housing, businesses, and farms</a:t>
            </a:r>
            <a:endParaRPr sz="2000" b="1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 b="1"/>
              <a:t>Guaranteed a year’s worth of unemployment benefits while job hunting</a:t>
            </a:r>
            <a:endParaRPr sz="2000" b="1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Used by millions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Prevented them from flooding the job market</a:t>
            </a:r>
            <a:endParaRPr sz="2000"/>
          </a:p>
        </p:txBody>
      </p:sp>
      <p:pic>
        <p:nvPicPr>
          <p:cNvPr id="76" name="Google Shape;76;p16" descr="Post-9/11 GI Bill Overview | Military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50" y="1228675"/>
            <a:ext cx="3999900" cy="34682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Living in the Suburbs</a:t>
            </a:r>
            <a:endParaRPr sz="400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0" y="1093850"/>
            <a:ext cx="5074800" cy="3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Housing shortage for </a:t>
            </a:r>
            <a:r>
              <a:rPr lang="en" sz="2000" b="1" i="1" u="sng">
                <a:solidFill>
                  <a:srgbClr val="FF0000"/>
                </a:solidFill>
              </a:rPr>
              <a:t>returning</a:t>
            </a:r>
            <a:r>
              <a:rPr lang="en" sz="2000"/>
              <a:t> vets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G.I. Bill helped families purchase homes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1" u="sng">
                <a:solidFill>
                  <a:srgbClr val="FF0000"/>
                </a:solidFill>
              </a:rPr>
              <a:t>Baby Boom</a:t>
            </a:r>
            <a:r>
              <a:rPr lang="en" sz="2000"/>
              <a:t> encouraged house building &amp; buying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Interstate highways made commuting easier</a:t>
            </a:r>
            <a:endParaRPr sz="2000"/>
          </a:p>
        </p:txBody>
      </p:sp>
      <p:pic>
        <p:nvPicPr>
          <p:cNvPr id="83" name="Google Shape;83;p17" descr="http://upload.wikimedia.org/wikipedia/commons/thumb/6/64/LevittownPA.jpg/256px-LevittownP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750" y="163425"/>
            <a:ext cx="3771500" cy="22631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7" descr="http://a5.typepad.com/6a00d8348df66e69e200e550881d658833-p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5750" y="2651150"/>
            <a:ext cx="3771500" cy="23203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descr="This is the story behind Americas first working class suburb, Levittown LI NY." title="The Levittown 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Population Shifts</a:t>
            </a:r>
            <a:endParaRPr sz="400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16925" y="1093850"/>
            <a:ext cx="4455000" cy="3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Not only did people move from the city to country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 u="sng">
                <a:solidFill>
                  <a:srgbClr val="FF0000"/>
                </a:solidFill>
              </a:rPr>
              <a:t>The Sunbelt</a:t>
            </a:r>
            <a:r>
              <a:rPr lang="en" sz="2000"/>
              <a:t>: Southern half of the country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“belt” of </a:t>
            </a:r>
            <a:r>
              <a:rPr lang="en" sz="2000" b="1" i="1" u="sng">
                <a:solidFill>
                  <a:srgbClr val="FF0000"/>
                </a:solidFill>
              </a:rPr>
              <a:t>warm</a:t>
            </a:r>
            <a:r>
              <a:rPr lang="en" sz="2000"/>
              <a:t> </a:t>
            </a:r>
            <a:r>
              <a:rPr lang="en" sz="2000" b="1"/>
              <a:t>weather states</a:t>
            </a:r>
            <a:r>
              <a:rPr lang="en" sz="2000"/>
              <a:t> stretched across the southern 1/3 of the U.S. from Florida to California</a:t>
            </a:r>
            <a:endParaRPr sz="2000"/>
          </a:p>
        </p:txBody>
      </p:sp>
      <p:pic>
        <p:nvPicPr>
          <p:cNvPr id="96" name="Google Shape;96;p19" descr="PAI_LT_SE41-05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0"/>
            <a:ext cx="4455000" cy="39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4884239" y="4069772"/>
            <a:ext cx="39339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" sz="1800" i="1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Massive water projects and development of air conditioners made this population shift possible</a:t>
            </a:r>
            <a:endParaRPr sz="400"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Interstate Highway Act (1956)</a:t>
            </a:r>
            <a:endParaRPr sz="400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xfrm>
            <a:off x="4832400" y="491100"/>
            <a:ext cx="4194600" cy="4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Authorized the building of a </a:t>
            </a:r>
            <a:r>
              <a:rPr lang="en" sz="2000" b="1" i="1" u="sng">
                <a:solidFill>
                  <a:srgbClr val="FF0000"/>
                </a:solidFill>
              </a:rPr>
              <a:t>nationwide</a:t>
            </a:r>
            <a:r>
              <a:rPr lang="en" sz="2000" b="1"/>
              <a:t> highway network</a:t>
            </a:r>
            <a:r>
              <a:rPr lang="en" sz="2000"/>
              <a:t> (41,000 miles of new roadways)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High speed, long haul trucking made possible, decline of railroads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More access to cars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Better roads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More Americans traveled</a:t>
            </a:r>
            <a:endParaRPr sz="2000"/>
          </a:p>
        </p:txBody>
      </p:sp>
      <p:pic>
        <p:nvPicPr>
          <p:cNvPr id="104" name="Google Shape;104;p20" descr="http://www.pps.org/general_jpg/bulletin_jpg/first_project_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75" y="3232924"/>
            <a:ext cx="4595425" cy="18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descr="68021 - Interstate 10 Road S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00" y="911725"/>
            <a:ext cx="3157125" cy="21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Baby BOOM!</a:t>
            </a:r>
            <a:endParaRPr sz="40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5074800" cy="3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Large increase in</a:t>
            </a:r>
            <a:r>
              <a:rPr lang="en" sz="2000"/>
              <a:t> </a:t>
            </a:r>
            <a:r>
              <a:rPr lang="en" sz="2000" b="1" i="1" u="sng">
                <a:solidFill>
                  <a:srgbClr val="FF0000"/>
                </a:solidFill>
              </a:rPr>
              <a:t>birth rates</a:t>
            </a:r>
            <a:r>
              <a:rPr lang="en" sz="2000"/>
              <a:t> from the late 1940s to early 1960s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Largest generation in nation’s history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1957: An infant born every 7 seconds (4,308,000 that year)</a:t>
            </a:r>
            <a:endParaRPr sz="2000"/>
          </a:p>
        </p:txBody>
      </p:sp>
      <p:pic>
        <p:nvPicPr>
          <p:cNvPr id="112" name="Google Shape;112;p21" descr="http://conservapedia.com/images/thumb/2/27/Babyboom.jpg/300px-Babyb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2050" y="1093850"/>
            <a:ext cx="3656225" cy="3682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On-screen Show (16:9)</PresentationFormat>
  <Paragraphs>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Georgia</vt:lpstr>
      <vt:lpstr>Amatic SC</vt:lpstr>
      <vt:lpstr>Source Code Pro</vt:lpstr>
      <vt:lpstr>Arial</vt:lpstr>
      <vt:lpstr>Quattrocento Sans</vt:lpstr>
      <vt:lpstr>Beach Day</vt:lpstr>
      <vt:lpstr>1950s: Peace, Prosperity, &amp; PRogress</vt:lpstr>
      <vt:lpstr>PowerPoint Presentation</vt:lpstr>
      <vt:lpstr>Prosperity in the 1950’s</vt:lpstr>
      <vt:lpstr>The G.I. Bill</vt:lpstr>
      <vt:lpstr>Living in the Suburbs</vt:lpstr>
      <vt:lpstr>PowerPoint Presentation</vt:lpstr>
      <vt:lpstr>Population Shifts</vt:lpstr>
      <vt:lpstr>Interstate Highway Act (1956)</vt:lpstr>
      <vt:lpstr>Baby BOOM!</vt:lpstr>
      <vt:lpstr>Women’s Changing Roles</vt:lpstr>
      <vt:lpstr>Medical Advances</vt:lpstr>
      <vt:lpstr>Movies</vt:lpstr>
      <vt:lpstr>PowerPoint Presentation</vt:lpstr>
      <vt:lpstr>Rock-N-Roll</vt:lpstr>
      <vt:lpstr>PowerPoint Presentation</vt:lpstr>
      <vt:lpstr>PowerPoint Presentation</vt:lpstr>
      <vt:lpstr>PowerPoint Presentation</vt:lpstr>
      <vt:lpstr>PowerPoint Presentation</vt:lpstr>
      <vt:lpstr>Subculture: The Beat Generation</vt:lpstr>
      <vt:lpstr>PowerPoint Presentation</vt:lpstr>
      <vt:lpstr>Non-Conformist in the 1950s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1950s: Peace, Prosperity, &amp; PRogress</dc:title>
  <dc:creator>Greg Scott</dc:creator>
  <cp:lastModifiedBy>Greg Scott</cp:lastModifiedBy>
  <cp:revision>1</cp:revision>
  <dcterms:modified xsi:type="dcterms:W3CDTF">2024-01-04T02:17:31Z</dcterms:modified>
</cp:coreProperties>
</file>