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93"/>
  </p:notesMasterIdLst>
  <p:handoutMasterIdLst>
    <p:handoutMasterId r:id="rId9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9144000" cy="5143500" type="screen16x9"/>
  <p:notesSz cx="6858000" cy="9144000"/>
  <p:embeddedFontLst>
    <p:embeddedFont>
      <p:font typeface="Average" panose="020B0604020202020204" charset="0"/>
      <p:regular r:id="rId95"/>
    </p:embeddedFont>
    <p:embeddedFont>
      <p:font typeface="Pacifico" panose="00000500000000000000" pitchFamily="2" charset="0"/>
      <p:regular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DE647-A009-4FCC-BDEA-03732CEE7DF1}" v="1" dt="2024-03-06T00:21:22.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48"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cott" userId="c650d04ab2c8d8e3" providerId="LiveId" clId="{87ADE647-A009-4FCC-BDEA-03732CEE7DF1}"/>
    <pc:docChg chg="custSel modSld">
      <pc:chgData name="Greg Scott" userId="c650d04ab2c8d8e3" providerId="LiveId" clId="{87ADE647-A009-4FCC-BDEA-03732CEE7DF1}" dt="2024-03-06T00:23:14.188" v="44" actId="403"/>
      <pc:docMkLst>
        <pc:docMk/>
      </pc:docMkLst>
      <pc:sldChg chg="modSp mod">
        <pc:chgData name="Greg Scott" userId="c650d04ab2c8d8e3" providerId="LiveId" clId="{87ADE647-A009-4FCC-BDEA-03732CEE7DF1}" dt="2024-03-06T00:21:00.115" v="4" actId="403"/>
        <pc:sldMkLst>
          <pc:docMk/>
          <pc:sldMk cId="0" sldId="256"/>
        </pc:sldMkLst>
        <pc:spChg chg="mod">
          <ac:chgData name="Greg Scott" userId="c650d04ab2c8d8e3" providerId="LiveId" clId="{87ADE647-A009-4FCC-BDEA-03732CEE7DF1}" dt="2024-03-06T00:21:00.115" v="4" actId="403"/>
          <ac:spMkLst>
            <pc:docMk/>
            <pc:sldMk cId="0" sldId="256"/>
            <ac:spMk id="67" creationId="{00000000-0000-0000-0000-000000000000}"/>
          </ac:spMkLst>
        </pc:spChg>
        <pc:spChg chg="mod">
          <ac:chgData name="Greg Scott" userId="c650d04ab2c8d8e3" providerId="LiveId" clId="{87ADE647-A009-4FCC-BDEA-03732CEE7DF1}" dt="2024-03-06T00:01:02.300" v="0" actId="1076"/>
          <ac:spMkLst>
            <pc:docMk/>
            <pc:sldMk cId="0" sldId="256"/>
            <ac:spMk id="68" creationId="{00000000-0000-0000-0000-000000000000}"/>
          </ac:spMkLst>
        </pc:spChg>
      </pc:sldChg>
      <pc:sldChg chg="modSp mod">
        <pc:chgData name="Greg Scott" userId="c650d04ab2c8d8e3" providerId="LiveId" clId="{87ADE647-A009-4FCC-BDEA-03732CEE7DF1}" dt="2024-03-06T00:21:22.907" v="5" actId="27636"/>
        <pc:sldMkLst>
          <pc:docMk/>
          <pc:sldMk cId="0" sldId="260"/>
        </pc:sldMkLst>
        <pc:spChg chg="mod">
          <ac:chgData name="Greg Scott" userId="c650d04ab2c8d8e3" providerId="LiveId" clId="{87ADE647-A009-4FCC-BDEA-03732CEE7DF1}" dt="2024-03-06T00:21:22.907" v="5" actId="27636"/>
          <ac:spMkLst>
            <pc:docMk/>
            <pc:sldMk cId="0" sldId="260"/>
            <ac:spMk id="94" creationId="{00000000-0000-0000-0000-000000000000}"/>
          </ac:spMkLst>
        </pc:spChg>
      </pc:sldChg>
      <pc:sldChg chg="modSp mod">
        <pc:chgData name="Greg Scott" userId="c650d04ab2c8d8e3" providerId="LiveId" clId="{87ADE647-A009-4FCC-BDEA-03732CEE7DF1}" dt="2024-03-06T00:21:22.924" v="6" actId="27636"/>
        <pc:sldMkLst>
          <pc:docMk/>
          <pc:sldMk cId="0" sldId="262"/>
        </pc:sldMkLst>
        <pc:spChg chg="mod">
          <ac:chgData name="Greg Scott" userId="c650d04ab2c8d8e3" providerId="LiveId" clId="{87ADE647-A009-4FCC-BDEA-03732CEE7DF1}" dt="2024-03-06T00:21:22.924" v="6" actId="27636"/>
          <ac:spMkLst>
            <pc:docMk/>
            <pc:sldMk cId="0" sldId="262"/>
            <ac:spMk id="110" creationId="{00000000-0000-0000-0000-000000000000}"/>
          </ac:spMkLst>
        </pc:spChg>
      </pc:sldChg>
      <pc:sldChg chg="modSp mod">
        <pc:chgData name="Greg Scott" userId="c650d04ab2c8d8e3" providerId="LiveId" clId="{87ADE647-A009-4FCC-BDEA-03732CEE7DF1}" dt="2024-03-06T00:21:22.939" v="7" actId="27636"/>
        <pc:sldMkLst>
          <pc:docMk/>
          <pc:sldMk cId="0" sldId="263"/>
        </pc:sldMkLst>
        <pc:spChg chg="mod">
          <ac:chgData name="Greg Scott" userId="c650d04ab2c8d8e3" providerId="LiveId" clId="{87ADE647-A009-4FCC-BDEA-03732CEE7DF1}" dt="2024-03-06T00:21:22.939" v="7" actId="27636"/>
          <ac:spMkLst>
            <pc:docMk/>
            <pc:sldMk cId="0" sldId="263"/>
            <ac:spMk id="118" creationId="{00000000-0000-0000-0000-000000000000}"/>
          </ac:spMkLst>
        </pc:spChg>
      </pc:sldChg>
      <pc:sldChg chg="modSp mod">
        <pc:chgData name="Greg Scott" userId="c650d04ab2c8d8e3" providerId="LiveId" clId="{87ADE647-A009-4FCC-BDEA-03732CEE7DF1}" dt="2024-03-06T00:21:22.954" v="8" actId="27636"/>
        <pc:sldMkLst>
          <pc:docMk/>
          <pc:sldMk cId="0" sldId="266"/>
        </pc:sldMkLst>
        <pc:spChg chg="mod">
          <ac:chgData name="Greg Scott" userId="c650d04ab2c8d8e3" providerId="LiveId" clId="{87ADE647-A009-4FCC-BDEA-03732CEE7DF1}" dt="2024-03-06T00:21:22.954" v="8" actId="27636"/>
          <ac:spMkLst>
            <pc:docMk/>
            <pc:sldMk cId="0" sldId="266"/>
            <ac:spMk id="140" creationId="{00000000-0000-0000-0000-000000000000}"/>
          </ac:spMkLst>
        </pc:spChg>
      </pc:sldChg>
      <pc:sldChg chg="modSp mod">
        <pc:chgData name="Greg Scott" userId="c650d04ab2c8d8e3" providerId="LiveId" clId="{87ADE647-A009-4FCC-BDEA-03732CEE7DF1}" dt="2024-03-06T00:21:22.970" v="9" actId="27636"/>
        <pc:sldMkLst>
          <pc:docMk/>
          <pc:sldMk cId="0" sldId="269"/>
        </pc:sldMkLst>
        <pc:spChg chg="mod">
          <ac:chgData name="Greg Scott" userId="c650d04ab2c8d8e3" providerId="LiveId" clId="{87ADE647-A009-4FCC-BDEA-03732CEE7DF1}" dt="2024-03-06T00:21:22.970" v="9" actId="27636"/>
          <ac:spMkLst>
            <pc:docMk/>
            <pc:sldMk cId="0" sldId="269"/>
            <ac:spMk id="159" creationId="{00000000-0000-0000-0000-000000000000}"/>
          </ac:spMkLst>
        </pc:spChg>
      </pc:sldChg>
      <pc:sldChg chg="modSp mod">
        <pc:chgData name="Greg Scott" userId="c650d04ab2c8d8e3" providerId="LiveId" clId="{87ADE647-A009-4FCC-BDEA-03732CEE7DF1}" dt="2024-03-06T00:21:22.986" v="10" actId="27636"/>
        <pc:sldMkLst>
          <pc:docMk/>
          <pc:sldMk cId="0" sldId="277"/>
        </pc:sldMkLst>
        <pc:spChg chg="mod">
          <ac:chgData name="Greg Scott" userId="c650d04ab2c8d8e3" providerId="LiveId" clId="{87ADE647-A009-4FCC-BDEA-03732CEE7DF1}" dt="2024-03-06T00:21:22.986" v="10" actId="27636"/>
          <ac:spMkLst>
            <pc:docMk/>
            <pc:sldMk cId="0" sldId="277"/>
            <ac:spMk id="207" creationId="{00000000-0000-0000-0000-000000000000}"/>
          </ac:spMkLst>
        </pc:spChg>
      </pc:sldChg>
      <pc:sldChg chg="modSp mod">
        <pc:chgData name="Greg Scott" userId="c650d04ab2c8d8e3" providerId="LiveId" clId="{87ADE647-A009-4FCC-BDEA-03732CEE7DF1}" dt="2024-03-06T00:21:22.986" v="11" actId="27636"/>
        <pc:sldMkLst>
          <pc:docMk/>
          <pc:sldMk cId="0" sldId="278"/>
        </pc:sldMkLst>
        <pc:spChg chg="mod">
          <ac:chgData name="Greg Scott" userId="c650d04ab2c8d8e3" providerId="LiveId" clId="{87ADE647-A009-4FCC-BDEA-03732CEE7DF1}" dt="2024-03-06T00:21:22.986" v="11" actId="27636"/>
          <ac:spMkLst>
            <pc:docMk/>
            <pc:sldMk cId="0" sldId="278"/>
            <ac:spMk id="213" creationId="{00000000-0000-0000-0000-000000000000}"/>
          </ac:spMkLst>
        </pc:spChg>
      </pc:sldChg>
      <pc:sldChg chg="modSp mod">
        <pc:chgData name="Greg Scott" userId="c650d04ab2c8d8e3" providerId="LiveId" clId="{87ADE647-A009-4FCC-BDEA-03732CEE7DF1}" dt="2024-03-06T00:21:23.002" v="12" actId="27636"/>
        <pc:sldMkLst>
          <pc:docMk/>
          <pc:sldMk cId="0" sldId="282"/>
        </pc:sldMkLst>
        <pc:spChg chg="mod">
          <ac:chgData name="Greg Scott" userId="c650d04ab2c8d8e3" providerId="LiveId" clId="{87ADE647-A009-4FCC-BDEA-03732CEE7DF1}" dt="2024-03-06T00:21:23.002" v="12" actId="27636"/>
          <ac:spMkLst>
            <pc:docMk/>
            <pc:sldMk cId="0" sldId="282"/>
            <ac:spMk id="238" creationId="{00000000-0000-0000-0000-000000000000}"/>
          </ac:spMkLst>
        </pc:spChg>
      </pc:sldChg>
      <pc:sldChg chg="modSp mod">
        <pc:chgData name="Greg Scott" userId="c650d04ab2c8d8e3" providerId="LiveId" clId="{87ADE647-A009-4FCC-BDEA-03732CEE7DF1}" dt="2024-03-06T00:22:58.904" v="42" actId="27636"/>
        <pc:sldMkLst>
          <pc:docMk/>
          <pc:sldMk cId="0" sldId="285"/>
        </pc:sldMkLst>
        <pc:spChg chg="mod">
          <ac:chgData name="Greg Scott" userId="c650d04ab2c8d8e3" providerId="LiveId" clId="{87ADE647-A009-4FCC-BDEA-03732CEE7DF1}" dt="2024-03-06T00:22:52.242" v="39" actId="1076"/>
          <ac:spMkLst>
            <pc:docMk/>
            <pc:sldMk cId="0" sldId="285"/>
            <ac:spMk id="255" creationId="{00000000-0000-0000-0000-000000000000}"/>
          </ac:spMkLst>
        </pc:spChg>
        <pc:spChg chg="mod">
          <ac:chgData name="Greg Scott" userId="c650d04ab2c8d8e3" providerId="LiveId" clId="{87ADE647-A009-4FCC-BDEA-03732CEE7DF1}" dt="2024-03-06T00:22:58.904" v="42" actId="27636"/>
          <ac:spMkLst>
            <pc:docMk/>
            <pc:sldMk cId="0" sldId="285"/>
            <ac:spMk id="256" creationId="{00000000-0000-0000-0000-000000000000}"/>
          </ac:spMkLst>
        </pc:spChg>
      </pc:sldChg>
      <pc:sldChg chg="modSp mod">
        <pc:chgData name="Greg Scott" userId="c650d04ab2c8d8e3" providerId="LiveId" clId="{87ADE647-A009-4FCC-BDEA-03732CEE7DF1}" dt="2024-03-06T00:21:42.638" v="23" actId="6549"/>
        <pc:sldMkLst>
          <pc:docMk/>
          <pc:sldMk cId="0" sldId="286"/>
        </pc:sldMkLst>
        <pc:spChg chg="mod">
          <ac:chgData name="Greg Scott" userId="c650d04ab2c8d8e3" providerId="LiveId" clId="{87ADE647-A009-4FCC-BDEA-03732CEE7DF1}" dt="2024-03-06T00:21:23.018" v="13" actId="27636"/>
          <ac:spMkLst>
            <pc:docMk/>
            <pc:sldMk cId="0" sldId="286"/>
            <ac:spMk id="263" creationId="{00000000-0000-0000-0000-000000000000}"/>
          </ac:spMkLst>
        </pc:spChg>
        <pc:spChg chg="mod">
          <ac:chgData name="Greg Scott" userId="c650d04ab2c8d8e3" providerId="LiveId" clId="{87ADE647-A009-4FCC-BDEA-03732CEE7DF1}" dt="2024-03-06T00:21:42.638" v="23" actId="6549"/>
          <ac:spMkLst>
            <pc:docMk/>
            <pc:sldMk cId="0" sldId="286"/>
            <ac:spMk id="264" creationId="{00000000-0000-0000-0000-000000000000}"/>
          </ac:spMkLst>
        </pc:spChg>
      </pc:sldChg>
      <pc:sldChg chg="modSp mod">
        <pc:chgData name="Greg Scott" userId="c650d04ab2c8d8e3" providerId="LiveId" clId="{87ADE647-A009-4FCC-BDEA-03732CEE7DF1}" dt="2024-03-06T00:21:23.034" v="14" actId="27636"/>
        <pc:sldMkLst>
          <pc:docMk/>
          <pc:sldMk cId="0" sldId="287"/>
        </pc:sldMkLst>
        <pc:spChg chg="mod">
          <ac:chgData name="Greg Scott" userId="c650d04ab2c8d8e3" providerId="LiveId" clId="{87ADE647-A009-4FCC-BDEA-03732CEE7DF1}" dt="2024-03-06T00:21:23.034" v="14" actId="27636"/>
          <ac:spMkLst>
            <pc:docMk/>
            <pc:sldMk cId="0" sldId="287"/>
            <ac:spMk id="275" creationId="{00000000-0000-0000-0000-000000000000}"/>
          </ac:spMkLst>
        </pc:spChg>
      </pc:sldChg>
      <pc:sldChg chg="modSp mod">
        <pc:chgData name="Greg Scott" userId="c650d04ab2c8d8e3" providerId="LiveId" clId="{87ADE647-A009-4FCC-BDEA-03732CEE7DF1}" dt="2024-03-06T00:22:24.170" v="34" actId="1076"/>
        <pc:sldMkLst>
          <pc:docMk/>
          <pc:sldMk cId="0" sldId="288"/>
        </pc:sldMkLst>
        <pc:spChg chg="mod">
          <ac:chgData name="Greg Scott" userId="c650d04ab2c8d8e3" providerId="LiveId" clId="{87ADE647-A009-4FCC-BDEA-03732CEE7DF1}" dt="2024-03-06T00:22:04.589" v="27" actId="1076"/>
          <ac:spMkLst>
            <pc:docMk/>
            <pc:sldMk cId="0" sldId="288"/>
            <ac:spMk id="284" creationId="{00000000-0000-0000-0000-000000000000}"/>
          </ac:spMkLst>
        </pc:spChg>
        <pc:spChg chg="mod">
          <ac:chgData name="Greg Scott" userId="c650d04ab2c8d8e3" providerId="LiveId" clId="{87ADE647-A009-4FCC-BDEA-03732CEE7DF1}" dt="2024-03-06T00:22:09.606" v="30" actId="27636"/>
          <ac:spMkLst>
            <pc:docMk/>
            <pc:sldMk cId="0" sldId="288"/>
            <ac:spMk id="285" creationId="{00000000-0000-0000-0000-000000000000}"/>
          </ac:spMkLst>
        </pc:spChg>
        <pc:picChg chg="mod">
          <ac:chgData name="Greg Scott" userId="c650d04ab2c8d8e3" providerId="LiveId" clId="{87ADE647-A009-4FCC-BDEA-03732CEE7DF1}" dt="2024-03-06T00:22:15.212" v="32" actId="1076"/>
          <ac:picMkLst>
            <pc:docMk/>
            <pc:sldMk cId="0" sldId="288"/>
            <ac:picMk id="286" creationId="{00000000-0000-0000-0000-000000000000}"/>
          </ac:picMkLst>
        </pc:picChg>
        <pc:picChg chg="mod">
          <ac:chgData name="Greg Scott" userId="c650d04ab2c8d8e3" providerId="LiveId" clId="{87ADE647-A009-4FCC-BDEA-03732CEE7DF1}" dt="2024-03-06T00:22:24.170" v="34" actId="1076"/>
          <ac:picMkLst>
            <pc:docMk/>
            <pc:sldMk cId="0" sldId="288"/>
            <ac:picMk id="287" creationId="{00000000-0000-0000-0000-000000000000}"/>
          </ac:picMkLst>
        </pc:picChg>
      </pc:sldChg>
      <pc:sldChg chg="modSp mod">
        <pc:chgData name="Greg Scott" userId="c650d04ab2c8d8e3" providerId="LiveId" clId="{87ADE647-A009-4FCC-BDEA-03732CEE7DF1}" dt="2024-03-06T00:21:23.050" v="16" actId="27636"/>
        <pc:sldMkLst>
          <pc:docMk/>
          <pc:sldMk cId="0" sldId="291"/>
        </pc:sldMkLst>
        <pc:spChg chg="mod">
          <ac:chgData name="Greg Scott" userId="c650d04ab2c8d8e3" providerId="LiveId" clId="{87ADE647-A009-4FCC-BDEA-03732CEE7DF1}" dt="2024-03-06T00:21:23.050" v="16" actId="27636"/>
          <ac:spMkLst>
            <pc:docMk/>
            <pc:sldMk cId="0" sldId="291"/>
            <ac:spMk id="303" creationId="{00000000-0000-0000-0000-000000000000}"/>
          </ac:spMkLst>
        </pc:spChg>
      </pc:sldChg>
      <pc:sldChg chg="modSp mod">
        <pc:chgData name="Greg Scott" userId="c650d04ab2c8d8e3" providerId="LiveId" clId="{87ADE647-A009-4FCC-BDEA-03732CEE7DF1}" dt="2024-03-06T00:23:14.188" v="44" actId="403"/>
        <pc:sldMkLst>
          <pc:docMk/>
          <pc:sldMk cId="0" sldId="293"/>
        </pc:sldMkLst>
        <pc:spChg chg="mod">
          <ac:chgData name="Greg Scott" userId="c650d04ab2c8d8e3" providerId="LiveId" clId="{87ADE647-A009-4FCC-BDEA-03732CEE7DF1}" dt="2024-03-06T00:23:14.188" v="44" actId="403"/>
          <ac:spMkLst>
            <pc:docMk/>
            <pc:sldMk cId="0" sldId="293"/>
            <ac:spMk id="316" creationId="{00000000-0000-0000-0000-000000000000}"/>
          </ac:spMkLst>
        </pc:spChg>
      </pc:sldChg>
      <pc:sldChg chg="modSp mod">
        <pc:chgData name="Greg Scott" userId="c650d04ab2c8d8e3" providerId="LiveId" clId="{87ADE647-A009-4FCC-BDEA-03732CEE7DF1}" dt="2024-03-06T00:21:23.065" v="17" actId="27636"/>
        <pc:sldMkLst>
          <pc:docMk/>
          <pc:sldMk cId="0" sldId="308"/>
        </pc:sldMkLst>
        <pc:spChg chg="mod">
          <ac:chgData name="Greg Scott" userId="c650d04ab2c8d8e3" providerId="LiveId" clId="{87ADE647-A009-4FCC-BDEA-03732CEE7DF1}" dt="2024-03-06T00:21:23.065" v="17" actId="27636"/>
          <ac:spMkLst>
            <pc:docMk/>
            <pc:sldMk cId="0" sldId="308"/>
            <ac:spMk id="411" creationId="{00000000-0000-0000-0000-000000000000}"/>
          </ac:spMkLst>
        </pc:spChg>
      </pc:sldChg>
      <pc:sldChg chg="modSp mod">
        <pc:chgData name="Greg Scott" userId="c650d04ab2c8d8e3" providerId="LiveId" clId="{87ADE647-A009-4FCC-BDEA-03732CEE7DF1}" dt="2024-03-06T00:21:23.082" v="18" actId="27636"/>
        <pc:sldMkLst>
          <pc:docMk/>
          <pc:sldMk cId="0" sldId="316"/>
        </pc:sldMkLst>
        <pc:spChg chg="mod">
          <ac:chgData name="Greg Scott" userId="c650d04ab2c8d8e3" providerId="LiveId" clId="{87ADE647-A009-4FCC-BDEA-03732CEE7DF1}" dt="2024-03-06T00:21:23.082" v="18" actId="27636"/>
          <ac:spMkLst>
            <pc:docMk/>
            <pc:sldMk cId="0" sldId="316"/>
            <ac:spMk id="457" creationId="{00000000-0000-0000-0000-000000000000}"/>
          </ac:spMkLst>
        </pc:spChg>
      </pc:sldChg>
      <pc:sldChg chg="modSp mod">
        <pc:chgData name="Greg Scott" userId="c650d04ab2c8d8e3" providerId="LiveId" clId="{87ADE647-A009-4FCC-BDEA-03732CEE7DF1}" dt="2024-03-06T00:21:23.097" v="19" actId="27636"/>
        <pc:sldMkLst>
          <pc:docMk/>
          <pc:sldMk cId="0" sldId="318"/>
        </pc:sldMkLst>
        <pc:spChg chg="mod">
          <ac:chgData name="Greg Scott" userId="c650d04ab2c8d8e3" providerId="LiveId" clId="{87ADE647-A009-4FCC-BDEA-03732CEE7DF1}" dt="2024-03-06T00:21:23.097" v="19" actId="27636"/>
          <ac:spMkLst>
            <pc:docMk/>
            <pc:sldMk cId="0" sldId="318"/>
            <ac:spMk id="471" creationId="{00000000-0000-0000-0000-000000000000}"/>
          </ac:spMkLst>
        </pc:spChg>
      </pc:sldChg>
      <pc:sldChg chg="modSp mod">
        <pc:chgData name="Greg Scott" userId="c650d04ab2c8d8e3" providerId="LiveId" clId="{87ADE647-A009-4FCC-BDEA-03732CEE7DF1}" dt="2024-03-06T00:21:23.113" v="20" actId="27636"/>
        <pc:sldMkLst>
          <pc:docMk/>
          <pc:sldMk cId="0" sldId="327"/>
        </pc:sldMkLst>
        <pc:spChg chg="mod">
          <ac:chgData name="Greg Scott" userId="c650d04ab2c8d8e3" providerId="LiveId" clId="{87ADE647-A009-4FCC-BDEA-03732CEE7DF1}" dt="2024-03-06T00:21:23.113" v="20" actId="27636"/>
          <ac:spMkLst>
            <pc:docMk/>
            <pc:sldMk cId="0" sldId="327"/>
            <ac:spMk id="519" creationId="{00000000-0000-0000-0000-000000000000}"/>
          </ac:spMkLst>
        </pc:spChg>
      </pc:sldChg>
      <pc:sldChg chg="modSp mod">
        <pc:chgData name="Greg Scott" userId="c650d04ab2c8d8e3" providerId="LiveId" clId="{87ADE647-A009-4FCC-BDEA-03732CEE7DF1}" dt="2024-03-06T00:21:23.129" v="21" actId="27636"/>
        <pc:sldMkLst>
          <pc:docMk/>
          <pc:sldMk cId="0" sldId="337"/>
        </pc:sldMkLst>
        <pc:spChg chg="mod">
          <ac:chgData name="Greg Scott" userId="c650d04ab2c8d8e3" providerId="LiveId" clId="{87ADE647-A009-4FCC-BDEA-03732CEE7DF1}" dt="2024-03-06T00:21:23.129" v="21" actId="27636"/>
          <ac:spMkLst>
            <pc:docMk/>
            <pc:sldMk cId="0" sldId="337"/>
            <ac:spMk id="584" creationId="{00000000-0000-0000-0000-000000000000}"/>
          </ac:spMkLst>
        </pc:spChg>
      </pc:sldChg>
      <pc:sldChg chg="modSp mod">
        <pc:chgData name="Greg Scott" userId="c650d04ab2c8d8e3" providerId="LiveId" clId="{87ADE647-A009-4FCC-BDEA-03732CEE7DF1}" dt="2024-03-06T00:21:23.145" v="22" actId="27636"/>
        <pc:sldMkLst>
          <pc:docMk/>
          <pc:sldMk cId="0" sldId="339"/>
        </pc:sldMkLst>
        <pc:spChg chg="mod">
          <ac:chgData name="Greg Scott" userId="c650d04ab2c8d8e3" providerId="LiveId" clId="{87ADE647-A009-4FCC-BDEA-03732CEE7DF1}" dt="2024-03-06T00:21:23.145" v="22" actId="27636"/>
          <ac:spMkLst>
            <pc:docMk/>
            <pc:sldMk cId="0" sldId="339"/>
            <ac:spMk id="59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BD3C29-C8E7-65B5-92A8-A880B280A0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A377C3-CBB5-5EC3-4417-1F763C6C70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6D3196-1FA0-4846-8D0D-340646D2632B}" type="datetimeFigureOut">
              <a:rPr lang="en-US" smtClean="0"/>
              <a:t>3/5/2024</a:t>
            </a:fld>
            <a:endParaRPr lang="en-US"/>
          </a:p>
        </p:txBody>
      </p:sp>
      <p:sp>
        <p:nvSpPr>
          <p:cNvPr id="4" name="Footer Placeholder 3">
            <a:extLst>
              <a:ext uri="{FF2B5EF4-FFF2-40B4-BE49-F238E27FC236}">
                <a16:creationId xmlns:a16="http://schemas.microsoft.com/office/drawing/2014/main" id="{549F4BCC-1D59-411F-3D48-67D737CBFF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03741CC9-5DA1-FFE6-2446-006CDABB2D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600FC9-2A25-45FB-8502-FA84986E79A2}" type="slidenum">
              <a:rPr lang="en-US" smtClean="0"/>
              <a:t>‹#›</a:t>
            </a:fld>
            <a:endParaRPr lang="en-US"/>
          </a:p>
        </p:txBody>
      </p:sp>
    </p:spTree>
    <p:extLst>
      <p:ext uri="{BB962C8B-B14F-4D97-AF65-F5344CB8AC3E}">
        <p14:creationId xmlns:p14="http://schemas.microsoft.com/office/powerpoint/2010/main" val="19395347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f6eb21a02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f6eb21a02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6eb21a02d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6eb21a02d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6eb21a02d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6eb21a02d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f6eb21a02d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f6eb21a02d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f6eb21a02d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f6eb21a02d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f6eb21a02d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f6eb21a02d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f6eb21a02d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f6eb21a02d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f6eb21a02d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f6eb21a02d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6eb21a02d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6eb21a02d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f6eb21a02d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f6eb21a02d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6eb21a02d_1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6eb21a02d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f6eb21a02d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f6eb21a02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f6eb21a02d_1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f6eb21a02d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6eb21a02d_1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6eb21a02d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f6eb21a02d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f6eb21a02d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6eb21a02d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6eb21a02d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f6eb21a02d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f6eb21a02d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f6eb21a02d_1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f6eb21a02d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f6eb21a02d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f6eb21a02d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f6eb21a02d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f6eb21a02d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f6eb21a02d_1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f6eb21a02d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f6eb21a02d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f6eb21a02d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f6eb21a02d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f6eb21a02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f6eb21a02d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f6eb21a02d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f6eb21a02d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f6eb21a02d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f6eb21a02d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f6eb21a02d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f6eb21a02d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f6eb21a02d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6eb21a02d_1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f6eb21a02d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f6eb21a02d_1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f6eb21a02d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f6eb21a02d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f6eb21a02d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f6eb21a02d_1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f6eb21a02d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6863e8a3f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6863e8a3f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8ee8191eb7_2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8ee8191eb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f6eb21a02d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f6eb21a02d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8ee8191eb7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8ee8191eb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ee8191eb7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8ee8191eb7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8ee8191eb7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8ee8191eb7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8ee8191eb7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8ee8191eb7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8ee8191eb7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8ee8191eb7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8ee8191eb7_2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8ee8191eb7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8ee8191eb7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8ee8191eb7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8ee8191eb7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8ee8191eb7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8ee8191eb7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8ee8191eb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8ee8191eb7_2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8ee8191eb7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f6eb21a02d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f6eb21a02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ee8191eb7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8ee8191eb7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8ee8191eb7_2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8ee8191eb7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8ee8191eb7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8ee8191eb7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8ee8191eb7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8ee8191eb7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8ee8191eb7_2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8ee8191eb7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8ee8191eb7_2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8ee8191eb7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8ee8191eb7_2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8ee8191eb7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8ee8191eb7_2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8ee8191eb7_2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8ee8191eb7_2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8ee8191eb7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8ee8191eb7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8ee8191eb7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f6eb21a02d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f6eb21a02d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8ee8191eb7_2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8ee8191eb7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8ee8191eb7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8ee8191eb7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8ee8191eb7_2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8ee8191eb7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8ee8191eb7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8ee8191eb7_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8ee8191eb7_2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8ee8191eb7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8ee8191eb7_2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8ee8191eb7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ee8191eb7_2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8ee8191eb7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8ee8191eb7_2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8ee8191eb7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8ee8191eb7_2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8ee8191eb7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8ee8191eb7_2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8ee8191eb7_2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f6eb21a02d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f6eb21a02d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8ee8191eb7_2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8ee8191eb7_2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8ee8191eb7_2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8ee8191eb7_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8ee8191eb7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8ee8191eb7_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ee8191eb7_2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8ee8191eb7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8ee8191eb7_2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8ee8191eb7_2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8ee8191eb7_2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8ee8191eb7_2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8ee8191eb7_2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8ee8191eb7_2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8ee8191eb7_2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8ee8191eb7_2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8ee8191eb7_2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8ee8191eb7_2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8ee8191eb7_2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8ee8191eb7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f6eb21a02d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f6eb21a02d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8ee8191eb7_2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8ee8191eb7_2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8ee8191eb7_2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8ee8191eb7_2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8ee8191eb7_2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8ee8191eb7_2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8ee8191eb7_2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8ee8191eb7_2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8ee8191eb7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8ee8191eb7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8ee8191eb7_2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8ee8191eb7_2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8ee8191eb7_2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8ee8191eb7_2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8ee8191eb7_2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8ee8191eb7_2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8ee8191eb7_2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8ee8191eb7_2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8ee8191eb7_2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8ee8191eb7_2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f6eb21a02d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f6eb21a02d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8ee8191eb7_2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8ee8191eb7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8ee8191eb7_2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8ee8191eb7_2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rm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1200"/>
              </a:spcBef>
              <a:spcAft>
                <a:spcPts val="0"/>
              </a:spcAft>
              <a:buClr>
                <a:schemeClr val="dk1"/>
              </a:buClr>
              <a:buSzPts val="1800"/>
              <a:buChar char="●"/>
              <a:defRPr sz="1800"/>
            </a:lvl7pPr>
            <a:lvl8pPr marL="3657600" lvl="7" indent="-342900" algn="l">
              <a:spcBef>
                <a:spcPts val="1200"/>
              </a:spcBef>
              <a:spcAft>
                <a:spcPts val="0"/>
              </a:spcAft>
              <a:buClr>
                <a:schemeClr val="dk1"/>
              </a:buClr>
              <a:buSzPts val="1800"/>
              <a:buChar char="○"/>
              <a:defRPr sz="1800"/>
            </a:lvl8pPr>
            <a:lvl9pPr marL="4114800" lvl="8" indent="-342900" algn="l">
              <a:spcBef>
                <a:spcPts val="1200"/>
              </a:spcBef>
              <a:spcAft>
                <a:spcPts val="1200"/>
              </a:spcAft>
              <a:buClr>
                <a:schemeClr val="dk1"/>
              </a:buClr>
              <a:buSzPts val="1800"/>
              <a:buChar char="■"/>
              <a:defRPr sz="1800"/>
            </a:lvl9pPr>
          </a:lstStyle>
          <a:p>
            <a:endParaRPr/>
          </a:p>
        </p:txBody>
      </p:sp>
      <p:sp>
        <p:nvSpPr>
          <p:cNvPr id="59" name="Google Shape;59;p14"/>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1200"/>
              </a:spcBef>
              <a:spcAft>
                <a:spcPts val="0"/>
              </a:spcAft>
              <a:buClr>
                <a:schemeClr val="dk1"/>
              </a:buClr>
              <a:buSzPts val="1800"/>
              <a:buChar char="●"/>
              <a:defRPr sz="1800"/>
            </a:lvl7pPr>
            <a:lvl8pPr marL="3657600" lvl="7" indent="-342900" algn="l">
              <a:spcBef>
                <a:spcPts val="1200"/>
              </a:spcBef>
              <a:spcAft>
                <a:spcPts val="0"/>
              </a:spcAft>
              <a:buClr>
                <a:schemeClr val="dk1"/>
              </a:buClr>
              <a:buSzPts val="1800"/>
              <a:buChar char="○"/>
              <a:defRPr sz="1800"/>
            </a:lvl8pPr>
            <a:lvl9pPr marL="4114800" lvl="8" indent="-342900" algn="l">
              <a:spcBef>
                <a:spcPts val="1200"/>
              </a:spcBef>
              <a:spcAft>
                <a:spcPts val="1200"/>
              </a:spcAft>
              <a:buClr>
                <a:schemeClr val="dk1"/>
              </a:buClr>
              <a:buSzPts val="1800"/>
              <a:buChar char="■"/>
              <a:defRPr sz="1800"/>
            </a:lvl9pPr>
          </a:lstStyle>
          <a:p>
            <a:endParaRPr/>
          </a:p>
        </p:txBody>
      </p:sp>
      <p:sp>
        <p:nvSpPr>
          <p:cNvPr id="60" name="Google Shape;60;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rm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sh163n1lJ4M"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bmnSMlAstMc"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E1BgYhlodoI"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fophkgmqtTI"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FeclXZWD5xo"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3ujaix6ya54"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foi6Ut6SfaU"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U0Xe0gypvPU"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TmSO9pMWQjA"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W8r-tXRLazs"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DavgzfxQBZc"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gif"/><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kjrP0NFHKAE"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57.jp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2Z6kBCmySJQ"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GTzPP0YG-IY" TargetMode="External"/><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65.jp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IQNSZNnV7XE"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IcNamirwTaY" TargetMode="External"/><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ZIcnBccjgMw"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QALu_tj1skU"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GOnENVylxPI"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FJiTxtcW-i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t0LSkX46dS4"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73.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sMfmVzHZvkc"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78.jp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drive.google.com/file/d/1rk70UdzwGrAbbT003vV83VtIfveRHent/view" TargetMode="External"/><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80.jpg"/></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zmRPP2WXX0U" TargetMode="External"/><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71wmvM0FENI"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87.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lFV1uT-ihDo"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88.jpg"/></Relationships>
</file>

<file path=ppt/slides/_rels/slide86.xml.rels><?xml version="1.0" encoding="UTF-8" standalone="yes"?>
<Relationships xmlns="http://schemas.openxmlformats.org/package/2006/relationships"><Relationship Id="rId3" Type="http://schemas.openxmlformats.org/officeDocument/2006/relationships/hyperlink" Target="http://www.youtube.com/watch?v=KzmrxK3BOSA"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9.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youtube.com/watch?v=fgm14D1jHUw" TargetMode="External"/><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90.jpg"/></Relationships>
</file>

<file path=ppt/slides/_rels/slide89.xml.rels><?xml version="1.0" encoding="UTF-8" standalone="yes"?>
<Relationships xmlns="http://schemas.openxmlformats.org/package/2006/relationships"><Relationship Id="rId3" Type="http://schemas.openxmlformats.org/officeDocument/2006/relationships/hyperlink" Target="http://www.youtube.com/watch?v=j4JOjcDFtBE" TargetMode="External"/><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91.jp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N5V9sP_nDCM"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hyperlink" Target="http://www.youtube.com/watch?v=w8kwBAc_FrA" TargetMode="External"/><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image" Target="../media/image92.jpg"/></Relationships>
</file>

<file path=ppt/slides/_rels/slide91.xml.rels><?xml version="1.0" encoding="UTF-8" standalone="yes"?>
<Relationships xmlns="http://schemas.openxmlformats.org/package/2006/relationships"><Relationship Id="rId3" Type="http://schemas.openxmlformats.org/officeDocument/2006/relationships/hyperlink" Target="http://www.youtube.com/watch?v=znotiZ-N-oc" TargetMode="External"/><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9600" dirty="0">
                <a:latin typeface="Pacifico"/>
                <a:ea typeface="Pacifico"/>
                <a:cs typeface="Pacifico"/>
                <a:sym typeface="Pacifico"/>
              </a:rPr>
              <a:t>1970s</a:t>
            </a:r>
            <a:endParaRPr sz="9600" dirty="0">
              <a:latin typeface="Pacifico"/>
              <a:ea typeface="Pacifico"/>
              <a:cs typeface="Pacifico"/>
              <a:sym typeface="Pacifico"/>
            </a:endParaRPr>
          </a:p>
        </p:txBody>
      </p:sp>
      <p:sp>
        <p:nvSpPr>
          <p:cNvPr id="68" name="Google Shape;68;p15"/>
          <p:cNvSpPr txBox="1">
            <a:spLocks noGrp="1"/>
          </p:cNvSpPr>
          <p:nvPr>
            <p:ph type="subTitle" idx="1"/>
          </p:nvPr>
        </p:nvSpPr>
        <p:spPr>
          <a:xfrm>
            <a:off x="-86777" y="3261964"/>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Henry Kissinger</a:t>
            </a:r>
            <a:endParaRPr/>
          </a:p>
        </p:txBody>
      </p:sp>
      <p:sp>
        <p:nvSpPr>
          <p:cNvPr id="132" name="Google Shape;132;p24"/>
          <p:cNvSpPr txBox="1">
            <a:spLocks noGrp="1"/>
          </p:cNvSpPr>
          <p:nvPr>
            <p:ph type="body" idx="1"/>
          </p:nvPr>
        </p:nvSpPr>
        <p:spPr>
          <a:xfrm>
            <a:off x="311700" y="1152475"/>
            <a:ext cx="5030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highlight>
                  <a:srgbClr val="00FFFF"/>
                </a:highlight>
              </a:rPr>
              <a:t>Henry Kissinger</a:t>
            </a:r>
            <a:r>
              <a:rPr lang="en"/>
              <a:t> was Nixon's National Security Adviser and eventually Secretary of State but he is best known as Nixon's partner in the presidency. Nixon and Kissinger took over almost the entirety of U.S. foreign policy (and more) during Nixon's time as President. Kissinger had his hands in almost every event of Nixon's presidency.</a:t>
            </a:r>
            <a:endParaRPr/>
          </a:p>
        </p:txBody>
      </p:sp>
      <p:pic>
        <p:nvPicPr>
          <p:cNvPr id="133" name="Google Shape;133;p24"/>
          <p:cNvPicPr preferRelativeResize="0"/>
          <p:nvPr/>
        </p:nvPicPr>
        <p:blipFill>
          <a:blip r:embed="rId3">
            <a:alphaModFix/>
          </a:blip>
          <a:stretch>
            <a:fillRect/>
          </a:stretch>
        </p:blipFill>
        <p:spPr>
          <a:xfrm>
            <a:off x="6609900" y="104763"/>
            <a:ext cx="1905000" cy="2466975"/>
          </a:xfrm>
          <a:prstGeom prst="rect">
            <a:avLst/>
          </a:prstGeom>
          <a:noFill/>
          <a:ln>
            <a:noFill/>
          </a:ln>
        </p:spPr>
      </p:pic>
      <p:pic>
        <p:nvPicPr>
          <p:cNvPr id="134" name="Google Shape;134;p24"/>
          <p:cNvPicPr preferRelativeResize="0"/>
          <p:nvPr/>
        </p:nvPicPr>
        <p:blipFill>
          <a:blip r:embed="rId4">
            <a:alphaModFix/>
          </a:blip>
          <a:stretch>
            <a:fillRect/>
          </a:stretch>
        </p:blipFill>
        <p:spPr>
          <a:xfrm>
            <a:off x="5877796" y="2174250"/>
            <a:ext cx="1905000" cy="28401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Pentagon Papers and the Plumbers</a:t>
            </a:r>
            <a:endParaRPr/>
          </a:p>
        </p:txBody>
      </p:sp>
      <p:sp>
        <p:nvSpPr>
          <p:cNvPr id="140" name="Google Shape;140;p25"/>
          <p:cNvSpPr txBox="1">
            <a:spLocks noGrp="1"/>
          </p:cNvSpPr>
          <p:nvPr>
            <p:ph type="body" idx="1"/>
          </p:nvPr>
        </p:nvSpPr>
        <p:spPr>
          <a:xfrm>
            <a:off x="311700" y="1152475"/>
            <a:ext cx="6182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Pentagon Papers - </a:t>
            </a:r>
            <a:r>
              <a:rPr lang="en">
                <a:highlight>
                  <a:srgbClr val="00FFFF"/>
                </a:highlight>
              </a:rPr>
              <a:t>A top secret document showing</a:t>
            </a:r>
            <a:r>
              <a:rPr lang="en" u="sng">
                <a:highlight>
                  <a:srgbClr val="00FFFF"/>
                </a:highlight>
              </a:rPr>
              <a:t> U.S. involvement in Vietnam before the war began</a:t>
            </a:r>
            <a:r>
              <a:rPr lang="en">
                <a:highlight>
                  <a:srgbClr val="00FFFF"/>
                </a:highlight>
              </a:rPr>
              <a:t> </a:t>
            </a:r>
            <a:endParaRPr>
              <a:highlight>
                <a:srgbClr val="00FFFF"/>
              </a:highlight>
            </a:endParaRPr>
          </a:p>
          <a:p>
            <a:pPr marL="0" lvl="0" indent="0" algn="l" rtl="0">
              <a:spcBef>
                <a:spcPts val="1200"/>
              </a:spcBef>
              <a:spcAft>
                <a:spcPts val="0"/>
              </a:spcAft>
              <a:buClr>
                <a:schemeClr val="dk1"/>
              </a:buClr>
              <a:buSzPts val="1100"/>
              <a:buFont typeface="Arial"/>
              <a:buNone/>
            </a:pPr>
            <a:r>
              <a:rPr lang="en">
                <a:highlight>
                  <a:srgbClr val="00FFFF"/>
                </a:highlight>
              </a:rPr>
              <a:t>Effect: This made </a:t>
            </a:r>
            <a:r>
              <a:rPr lang="en" u="sng">
                <a:highlight>
                  <a:srgbClr val="00FFFF"/>
                </a:highlight>
              </a:rPr>
              <a:t>Nixon paranoid of info leaks</a:t>
            </a:r>
            <a:endParaRPr u="sng">
              <a:highlight>
                <a:srgbClr val="00FFFF"/>
              </a:highlight>
            </a:endParaRPr>
          </a:p>
          <a:p>
            <a:pPr marL="0" lvl="0" indent="0" algn="l" rtl="0">
              <a:spcBef>
                <a:spcPts val="1200"/>
              </a:spcBef>
              <a:spcAft>
                <a:spcPts val="0"/>
              </a:spcAft>
              <a:buClr>
                <a:schemeClr val="dk1"/>
              </a:buClr>
              <a:buSzPts val="1100"/>
              <a:buFont typeface="Arial"/>
              <a:buNone/>
            </a:pPr>
            <a:r>
              <a:rPr lang="en"/>
              <a:t>Nixon formed the "White House Plumbers," a secret investigation group to prevent any other information leaks</a:t>
            </a:r>
            <a:endParaRPr/>
          </a:p>
          <a:p>
            <a:pPr marL="0" lvl="0" indent="0" algn="l" rtl="0">
              <a:spcBef>
                <a:spcPts val="1200"/>
              </a:spcBef>
              <a:spcAft>
                <a:spcPts val="0"/>
              </a:spcAft>
              <a:buClr>
                <a:schemeClr val="dk1"/>
              </a:buClr>
              <a:buSzPts val="1100"/>
              <a:buFont typeface="Arial"/>
              <a:buNone/>
            </a:pPr>
            <a:r>
              <a:rPr lang="en"/>
              <a:t>Nixon also ordered a recording system to be installed in the White House to record all conversations in certain places</a:t>
            </a:r>
            <a:endParaRPr/>
          </a:p>
          <a:p>
            <a:pPr marL="0" lvl="0" indent="0" algn="l" rtl="0">
              <a:spcBef>
                <a:spcPts val="1200"/>
              </a:spcBef>
              <a:spcAft>
                <a:spcPts val="1200"/>
              </a:spcAft>
              <a:buNone/>
            </a:pPr>
            <a:endParaRPr/>
          </a:p>
        </p:txBody>
      </p:sp>
      <p:pic>
        <p:nvPicPr>
          <p:cNvPr id="141" name="Google Shape;141;p25"/>
          <p:cNvPicPr preferRelativeResize="0"/>
          <p:nvPr/>
        </p:nvPicPr>
        <p:blipFill>
          <a:blip r:embed="rId3">
            <a:alphaModFix/>
          </a:blip>
          <a:stretch>
            <a:fillRect/>
          </a:stretch>
        </p:blipFill>
        <p:spPr>
          <a:xfrm>
            <a:off x="6646500" y="1170125"/>
            <a:ext cx="2345100" cy="3519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Watergate</a:t>
            </a:r>
            <a:endParaRPr/>
          </a:p>
        </p:txBody>
      </p:sp>
      <p:sp>
        <p:nvSpPr>
          <p:cNvPr id="147" name="Google Shape;14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Some of the Plumbers were part of Nixon's re-election committee.</a:t>
            </a:r>
            <a:endParaRPr/>
          </a:p>
          <a:p>
            <a:pPr marL="0" lvl="0" indent="0" algn="l" rtl="0">
              <a:spcBef>
                <a:spcPts val="1200"/>
              </a:spcBef>
              <a:spcAft>
                <a:spcPts val="0"/>
              </a:spcAft>
              <a:buClr>
                <a:schemeClr val="dk1"/>
              </a:buClr>
              <a:buSzPts val="1100"/>
              <a:buFont typeface="Arial"/>
              <a:buNone/>
            </a:pPr>
            <a:r>
              <a:rPr lang="en"/>
              <a:t>In the summer of 1972, Watergate-</a:t>
            </a:r>
            <a:r>
              <a:rPr lang="en" u="sng">
                <a:highlight>
                  <a:srgbClr val="00FFFF"/>
                </a:highlight>
              </a:rPr>
              <a:t>Nixon's re-election committee (CREEP)</a:t>
            </a:r>
            <a:r>
              <a:rPr lang="en">
                <a:highlight>
                  <a:srgbClr val="00FFFF"/>
                </a:highlight>
              </a:rPr>
              <a:t> </a:t>
            </a:r>
            <a:r>
              <a:rPr lang="en"/>
              <a:t>was caught breaking into the headquarters and wiretapping the phones of Nixon's opponent in the election</a:t>
            </a:r>
            <a:endParaRPr/>
          </a:p>
          <a:p>
            <a:pPr marL="0" lvl="0" indent="0" algn="l" rtl="0">
              <a:spcBef>
                <a:spcPts val="1200"/>
              </a:spcBef>
              <a:spcAft>
                <a:spcPts val="0"/>
              </a:spcAft>
              <a:buClr>
                <a:schemeClr val="dk1"/>
              </a:buClr>
              <a:buSzPts val="1100"/>
              <a:buFont typeface="Arial"/>
              <a:buNone/>
            </a:pPr>
            <a:r>
              <a:rPr lang="en"/>
              <a:t>But the Question remained, was Nixon involved?</a:t>
            </a:r>
            <a:endParaRPr/>
          </a:p>
          <a:p>
            <a:pPr marL="0" lvl="0" indent="0" algn="l" rtl="0">
              <a:spcBef>
                <a:spcPts val="1200"/>
              </a:spcBef>
              <a:spcAft>
                <a:spcPts val="1200"/>
              </a:spcAft>
              <a:buNone/>
            </a:pPr>
            <a:endParaRPr/>
          </a:p>
        </p:txBody>
      </p:sp>
      <p:pic>
        <p:nvPicPr>
          <p:cNvPr id="148" name="Google Shape;148;p26"/>
          <p:cNvPicPr preferRelativeResize="0"/>
          <p:nvPr/>
        </p:nvPicPr>
        <p:blipFill>
          <a:blip r:embed="rId3">
            <a:alphaModFix/>
          </a:blip>
          <a:stretch>
            <a:fillRect/>
          </a:stretch>
        </p:blipFill>
        <p:spPr>
          <a:xfrm>
            <a:off x="6562474" y="2436775"/>
            <a:ext cx="1617900" cy="2460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7" descr="November 17, 1973" title="Richard Nixon - &quot;I'm not a crook&quot;">
            <a:hlinkClick r:id="rId3"/>
          </p:cNvPr>
          <p:cNvPicPr preferRelativeResize="0"/>
          <p:nvPr/>
        </p:nvPicPr>
        <p:blipFill>
          <a:blip r:embed="rId4">
            <a:alphaModFix/>
          </a:blip>
          <a:stretch>
            <a:fillRect/>
          </a:stretch>
        </p:blipFill>
        <p:spPr>
          <a:xfrm>
            <a:off x="1445000" y="407750"/>
            <a:ext cx="5456600" cy="409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Watergate Tapes</a:t>
            </a:r>
            <a:endParaRPr/>
          </a:p>
        </p:txBody>
      </p:sp>
      <p:sp>
        <p:nvSpPr>
          <p:cNvPr id="159" name="Google Shape;159;p28"/>
          <p:cNvSpPr txBox="1">
            <a:spLocks noGrp="1"/>
          </p:cNvSpPr>
          <p:nvPr>
            <p:ph type="body" idx="1"/>
          </p:nvPr>
        </p:nvSpPr>
        <p:spPr>
          <a:xfrm>
            <a:off x="311700" y="1152475"/>
            <a:ext cx="60984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Clr>
                <a:schemeClr val="dk1"/>
              </a:buClr>
              <a:buSzPct val="61111"/>
              <a:buFont typeface="Arial"/>
              <a:buNone/>
            </a:pPr>
            <a:r>
              <a:rPr lang="en"/>
              <a:t>Nixon previously had a recording system installed in the White House that automatically recorded any audio in several locations, including the Oval Office and Nixon's private office.</a:t>
            </a:r>
            <a:endParaRPr/>
          </a:p>
          <a:p>
            <a:pPr marL="0" lvl="0" indent="0" algn="l" rtl="0">
              <a:spcBef>
                <a:spcPts val="1200"/>
              </a:spcBef>
              <a:spcAft>
                <a:spcPts val="0"/>
              </a:spcAft>
              <a:buClr>
                <a:schemeClr val="dk1"/>
              </a:buClr>
              <a:buSzPct val="61111"/>
              <a:buFont typeface="Arial"/>
              <a:buNone/>
            </a:pPr>
            <a:r>
              <a:rPr lang="en"/>
              <a:t>The Justice Department ordered Nixon to hand over the tapes, but Nixon refused to turn them over, then tried to fire the investigators and others.</a:t>
            </a:r>
            <a:endParaRPr/>
          </a:p>
          <a:p>
            <a:pPr marL="0" lvl="0" indent="0" algn="l" rtl="0">
              <a:spcBef>
                <a:spcPts val="1200"/>
              </a:spcBef>
              <a:spcAft>
                <a:spcPts val="0"/>
              </a:spcAft>
              <a:buClr>
                <a:schemeClr val="dk1"/>
              </a:buClr>
              <a:buSzPct val="61111"/>
              <a:buFont typeface="Arial"/>
              <a:buNone/>
            </a:pPr>
            <a:r>
              <a:rPr lang="en"/>
              <a:t>Finally Nixon had to give them the tapes and some of them revealed that Nixon had given his approval</a:t>
            </a:r>
            <a:r>
              <a:rPr lang="en" u="sng"/>
              <a:t> to a plan to cover up the Watergate break-ins.</a:t>
            </a:r>
            <a:endParaRPr u="sng"/>
          </a:p>
          <a:p>
            <a:pPr marL="0" lvl="0" indent="0" algn="l" rtl="0">
              <a:spcBef>
                <a:spcPts val="1200"/>
              </a:spcBef>
              <a:spcAft>
                <a:spcPts val="0"/>
              </a:spcAft>
              <a:buClr>
                <a:schemeClr val="dk1"/>
              </a:buClr>
              <a:buSzPct val="61111"/>
              <a:buFont typeface="Arial"/>
              <a:buNone/>
            </a:pPr>
            <a:r>
              <a:rPr lang="en"/>
              <a:t>This is OBSTRUCTION OF JUSTICE!!! Nixon was almost guaranteed to be impeached</a:t>
            </a:r>
            <a:endParaRPr/>
          </a:p>
          <a:p>
            <a:pPr marL="0" lvl="0" indent="0" algn="l" rtl="0">
              <a:spcBef>
                <a:spcPts val="1200"/>
              </a:spcBef>
              <a:spcAft>
                <a:spcPts val="1200"/>
              </a:spcAft>
              <a:buNone/>
            </a:pPr>
            <a:endParaRPr/>
          </a:p>
        </p:txBody>
      </p:sp>
      <p:pic>
        <p:nvPicPr>
          <p:cNvPr id="160" name="Google Shape;160;p28"/>
          <p:cNvPicPr preferRelativeResize="0"/>
          <p:nvPr/>
        </p:nvPicPr>
        <p:blipFill>
          <a:blip r:embed="rId3">
            <a:alphaModFix/>
          </a:blip>
          <a:stretch>
            <a:fillRect/>
          </a:stretch>
        </p:blipFill>
        <p:spPr>
          <a:xfrm>
            <a:off x="6562500" y="1170125"/>
            <a:ext cx="2429100" cy="27662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Nixon Resigns</a:t>
            </a:r>
            <a:endParaRPr/>
          </a:p>
        </p:txBody>
      </p:sp>
      <p:sp>
        <p:nvSpPr>
          <p:cNvPr id="166" name="Google Shape;166;p29"/>
          <p:cNvSpPr txBox="1">
            <a:spLocks noGrp="1"/>
          </p:cNvSpPr>
          <p:nvPr>
            <p:ph type="body" idx="1"/>
          </p:nvPr>
        </p:nvSpPr>
        <p:spPr>
          <a:xfrm>
            <a:off x="468825" y="1162950"/>
            <a:ext cx="435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highlight>
                  <a:srgbClr val="00FFFF"/>
                </a:highlight>
              </a:rPr>
              <a:t>Nixon decided</a:t>
            </a:r>
            <a:r>
              <a:rPr lang="en" u="sng">
                <a:highlight>
                  <a:srgbClr val="00FFFF"/>
                </a:highlight>
              </a:rPr>
              <a:t> to resign before he could be impeached</a:t>
            </a:r>
            <a:endParaRPr>
              <a:highlight>
                <a:srgbClr val="00FFFF"/>
              </a:highlight>
            </a:endParaRPr>
          </a:p>
          <a:p>
            <a:pPr marL="0" lvl="0" indent="0" algn="l" rtl="0">
              <a:spcBef>
                <a:spcPts val="1200"/>
              </a:spcBef>
              <a:spcAft>
                <a:spcPts val="0"/>
              </a:spcAft>
              <a:buNone/>
            </a:pPr>
            <a:r>
              <a:rPr lang="en"/>
              <a:t>This made him the only president in U.S. history to ever resign the presidency</a:t>
            </a:r>
            <a:endParaRPr/>
          </a:p>
          <a:p>
            <a:pPr marL="0" lvl="0" indent="0" algn="l" rtl="0">
              <a:spcBef>
                <a:spcPts val="1200"/>
              </a:spcBef>
              <a:spcAft>
                <a:spcPts val="1200"/>
              </a:spcAft>
              <a:buNone/>
            </a:pPr>
            <a:r>
              <a:rPr lang="en"/>
              <a:t>He could still face criminal charges as a civilian, though</a:t>
            </a:r>
            <a:endParaRPr/>
          </a:p>
        </p:txBody>
      </p:sp>
      <p:pic>
        <p:nvPicPr>
          <p:cNvPr id="167" name="Google Shape;167;p29"/>
          <p:cNvPicPr preferRelativeResize="0"/>
          <p:nvPr/>
        </p:nvPicPr>
        <p:blipFill>
          <a:blip r:embed="rId3">
            <a:alphaModFix/>
          </a:blip>
          <a:stretch>
            <a:fillRect/>
          </a:stretch>
        </p:blipFill>
        <p:spPr>
          <a:xfrm>
            <a:off x="2834625" y="3074300"/>
            <a:ext cx="2133750" cy="1918250"/>
          </a:xfrm>
          <a:prstGeom prst="rect">
            <a:avLst/>
          </a:prstGeom>
          <a:noFill/>
          <a:ln>
            <a:noFill/>
          </a:ln>
        </p:spPr>
      </p:pic>
      <p:pic>
        <p:nvPicPr>
          <p:cNvPr id="168" name="Google Shape;168;p29"/>
          <p:cNvPicPr preferRelativeResize="0"/>
          <p:nvPr/>
        </p:nvPicPr>
        <p:blipFill>
          <a:blip r:embed="rId4">
            <a:alphaModFix/>
          </a:blip>
          <a:stretch>
            <a:fillRect/>
          </a:stretch>
        </p:blipFill>
        <p:spPr>
          <a:xfrm>
            <a:off x="5060625" y="101025"/>
            <a:ext cx="3771675" cy="3162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0" descr="Them lights is keepin me up at night!&#10;&#10;Subscribe here: http://www.youtube.com/bestmoviequote&#10;Facebook: http://www.facebook.com/best.mov.quote&#10;Twitter: http://www.twitter.com/best_mov_quote" title="Forrest Gump (9/10) Best Movie Quote - Watergate Scandal (1994)">
            <a:hlinkClick r:id="rId3"/>
          </p:cNvPr>
          <p:cNvPicPr preferRelativeResize="0"/>
          <p:nvPr/>
        </p:nvPicPr>
        <p:blipFill>
          <a:blip r:embed="rId4">
            <a:alphaModFix/>
          </a:blip>
          <a:stretch>
            <a:fillRect/>
          </a:stretch>
        </p:blipFill>
        <p:spPr>
          <a:xfrm>
            <a:off x="1524775" y="504475"/>
            <a:ext cx="5512726" cy="4134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1" title="Nixon Resigns">
            <a:hlinkClick r:id="rId3"/>
          </p:cNvPr>
          <p:cNvPicPr preferRelativeResize="0"/>
          <p:nvPr/>
        </p:nvPicPr>
        <p:blipFill>
          <a:blip r:embed="rId4">
            <a:alphaModFix/>
          </a:blip>
          <a:stretch>
            <a:fillRect/>
          </a:stretch>
        </p:blipFill>
        <p:spPr>
          <a:xfrm>
            <a:off x="1476925" y="184325"/>
            <a:ext cx="5815925" cy="4361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Nixon</a:t>
            </a:r>
            <a:endParaRPr/>
          </a:p>
        </p:txBody>
      </p:sp>
      <p:sp>
        <p:nvSpPr>
          <p:cNvPr id="184" name="Google Shape;18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What was foreign policy to relax tension in the Cold War called?</a:t>
            </a:r>
            <a:endParaRPr/>
          </a:p>
          <a:p>
            <a:pPr marL="0" lvl="0" indent="0" algn="l" rtl="0">
              <a:spcBef>
                <a:spcPts val="1200"/>
              </a:spcBef>
              <a:spcAft>
                <a:spcPts val="0"/>
              </a:spcAft>
              <a:buClr>
                <a:schemeClr val="dk1"/>
              </a:buClr>
              <a:buSzPts val="1100"/>
              <a:buFont typeface="Arial"/>
              <a:buNone/>
            </a:pPr>
            <a:r>
              <a:rPr lang="en"/>
              <a:t>Who was his running partner?</a:t>
            </a:r>
            <a:endParaRPr/>
          </a:p>
          <a:p>
            <a:pPr marL="0" lvl="0" indent="0" algn="l" rtl="0">
              <a:spcBef>
                <a:spcPts val="1200"/>
              </a:spcBef>
              <a:spcAft>
                <a:spcPts val="0"/>
              </a:spcAft>
              <a:buClr>
                <a:schemeClr val="dk1"/>
              </a:buClr>
              <a:buSzPts val="1100"/>
              <a:buFont typeface="Arial"/>
              <a:buNone/>
            </a:pPr>
            <a:r>
              <a:rPr lang="en"/>
              <a:t>What did create to limit nuclear weapons?</a:t>
            </a:r>
            <a:endParaRPr/>
          </a:p>
          <a:p>
            <a:pPr marL="0" lvl="0" indent="0" algn="l" rtl="0">
              <a:spcBef>
                <a:spcPts val="1200"/>
              </a:spcBef>
              <a:spcAft>
                <a:spcPts val="0"/>
              </a:spcAft>
              <a:buClr>
                <a:schemeClr val="dk1"/>
              </a:buClr>
              <a:buSzPts val="1100"/>
              <a:buFont typeface="Arial"/>
              <a:buNone/>
            </a:pPr>
            <a:r>
              <a:rPr lang="en"/>
              <a:t>What document leak (involving Vietnam) caused Nixon to become paranoid?</a:t>
            </a:r>
            <a:endParaRPr/>
          </a:p>
          <a:p>
            <a:pPr marL="0" lvl="0" indent="0" algn="l" rtl="0">
              <a:spcBef>
                <a:spcPts val="1200"/>
              </a:spcBef>
              <a:spcAft>
                <a:spcPts val="0"/>
              </a:spcAft>
              <a:buClr>
                <a:schemeClr val="dk1"/>
              </a:buClr>
              <a:buSzPts val="1100"/>
              <a:buFont typeface="Arial"/>
              <a:buNone/>
            </a:pPr>
            <a:r>
              <a:rPr lang="en"/>
              <a:t>What scandal was Nixon caught trying to cover up?</a:t>
            </a:r>
            <a:endParaRPr/>
          </a:p>
          <a:p>
            <a:pPr marL="0" lvl="0" indent="0" algn="l" rtl="0">
              <a:spcBef>
                <a:spcPts val="1200"/>
              </a:spcBef>
              <a:spcAft>
                <a:spcPts val="0"/>
              </a:spcAft>
              <a:buClr>
                <a:schemeClr val="dk1"/>
              </a:buClr>
              <a:buSzPts val="1100"/>
              <a:buFont typeface="Arial"/>
              <a:buNone/>
            </a:pPr>
            <a:r>
              <a:rPr lang="en"/>
              <a:t>How did Nixon's presidency end?</a:t>
            </a:r>
            <a:endParaRPr/>
          </a:p>
          <a:p>
            <a:pPr marL="0" lvl="0" indent="0" algn="l" rtl="0">
              <a:spcBef>
                <a:spcPts val="120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pic>
        <p:nvPicPr>
          <p:cNvPr id="190" name="Google Shape;190;p33"/>
          <p:cNvPicPr preferRelativeResize="0"/>
          <p:nvPr/>
        </p:nvPicPr>
        <p:blipFill>
          <a:blip r:embed="rId3">
            <a:alphaModFix/>
          </a:blip>
          <a:stretch>
            <a:fillRect/>
          </a:stretch>
        </p:blipFill>
        <p:spPr>
          <a:xfrm>
            <a:off x="1010276" y="167913"/>
            <a:ext cx="7511976" cy="4807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Warm Up </a:t>
            </a:r>
            <a:endParaRPr/>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most current Gallup poll shows that only about 18% of Americans trust the government to almost always do the right thing. Why do you think Americans have such little trust in their government? How about you? Do you trust the government? Why or why not?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Think/Pair/Share</a:t>
            </a:r>
            <a:endParaRPr/>
          </a:p>
        </p:txBody>
      </p:sp>
      <p:sp>
        <p:nvSpPr>
          <p:cNvPr id="196" name="Google Shape;196;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"My fellow Americans, our long national nightmare is over. Our Constitution works; our great Republic is a government of laws and not of men. Here, the people rule."</a:t>
            </a:r>
            <a:endParaRPr/>
          </a:p>
          <a:p>
            <a:pPr marL="0" lvl="0" indent="0" algn="l" rtl="0">
              <a:spcBef>
                <a:spcPts val="1200"/>
              </a:spcBef>
              <a:spcAft>
                <a:spcPts val="0"/>
              </a:spcAft>
              <a:buClr>
                <a:schemeClr val="dk1"/>
              </a:buClr>
              <a:buSzPts val="1100"/>
              <a:buFont typeface="Arial"/>
              <a:buNone/>
            </a:pPr>
            <a:r>
              <a:rPr lang="en"/>
              <a:t>-- President Gerald Ford (speech upon taking office)</a:t>
            </a:r>
            <a:endParaRPr/>
          </a:p>
          <a:p>
            <a:pPr marL="0" lvl="0" indent="0" algn="l" rtl="0">
              <a:spcBef>
                <a:spcPts val="1200"/>
              </a:spcBef>
              <a:spcAft>
                <a:spcPts val="0"/>
              </a:spcAft>
              <a:buClr>
                <a:schemeClr val="dk1"/>
              </a:buClr>
              <a:buSzPts val="1100"/>
              <a:buFont typeface="Arial"/>
              <a:buNone/>
            </a:pPr>
            <a:r>
              <a:rPr lang="en"/>
              <a:t>Think about this quote. What do you think Ford meant? Now talk to a partner about it. Be prepared to share your opinions with the class.</a:t>
            </a:r>
            <a:endParaRPr/>
          </a:p>
          <a:p>
            <a:pPr marL="0" lvl="0" indent="0" algn="l" rtl="0">
              <a:spcBef>
                <a:spcPts val="1200"/>
              </a:spcBef>
              <a:spcAft>
                <a:spcPts val="12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descr="In a never-before-seen 1984 interview with CBS News correspondent Phil Jones, former President Gerald Ford tells the story behind his famous &quot;national nightmare&quot; remark." title="Gerald Ford In His Own Words">
            <a:hlinkClick r:id="rId3"/>
          </p:cNvPr>
          <p:cNvPicPr preferRelativeResize="0"/>
          <p:nvPr/>
        </p:nvPicPr>
        <p:blipFill>
          <a:blip r:embed="rId4">
            <a:alphaModFix/>
          </a:blip>
          <a:stretch>
            <a:fillRect/>
          </a:stretch>
        </p:blipFill>
        <p:spPr>
          <a:xfrm>
            <a:off x="1812050" y="216225"/>
            <a:ext cx="6007426" cy="4505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 Leave the Country Better Than I Found It."</a:t>
            </a:r>
            <a:endParaRPr/>
          </a:p>
        </p:txBody>
      </p:sp>
      <p:sp>
        <p:nvSpPr>
          <p:cNvPr id="207" name="Google Shape;207;p36"/>
          <p:cNvSpPr txBox="1">
            <a:spLocks noGrp="1"/>
          </p:cNvSpPr>
          <p:nvPr>
            <p:ph type="body" idx="1"/>
          </p:nvPr>
        </p:nvSpPr>
        <p:spPr>
          <a:xfrm>
            <a:off x="311700" y="1152475"/>
            <a:ext cx="61509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Ford was considered to be a </a:t>
            </a:r>
            <a:r>
              <a:rPr lang="en" u="sng"/>
              <a:t>really nice guy without a corrupt bone in his body.</a:t>
            </a:r>
            <a:r>
              <a:rPr lang="en"/>
              <a:t>  He was the perfect President to follow Nixon's paranoid, corrupt administration. </a:t>
            </a:r>
            <a:endParaRPr/>
          </a:p>
          <a:p>
            <a:pPr marL="0" lvl="0" indent="0" algn="l" rtl="0">
              <a:spcBef>
                <a:spcPts val="1200"/>
              </a:spcBef>
              <a:spcAft>
                <a:spcPts val="0"/>
              </a:spcAft>
              <a:buNone/>
            </a:pPr>
            <a:r>
              <a:rPr lang="en">
                <a:highlight>
                  <a:srgbClr val="00FFFF"/>
                </a:highlight>
              </a:rPr>
              <a:t>He supported </a:t>
            </a:r>
            <a:r>
              <a:rPr lang="en" u="sng">
                <a:highlight>
                  <a:srgbClr val="00FFFF"/>
                </a:highlight>
              </a:rPr>
              <a:t>women's rights, advocating an Equal Rights Amendment to the Constitution and identifying (after his presidency) as pro-choice.</a:t>
            </a:r>
            <a:r>
              <a:rPr lang="en"/>
              <a:t> </a:t>
            </a:r>
            <a:endParaRPr/>
          </a:p>
          <a:p>
            <a:pPr marL="0" lvl="0" indent="0" algn="l" rtl="0">
              <a:spcBef>
                <a:spcPts val="1200"/>
              </a:spcBef>
              <a:spcAft>
                <a:spcPts val="1200"/>
              </a:spcAft>
              <a:buNone/>
            </a:pPr>
            <a:r>
              <a:rPr lang="en"/>
              <a:t>He also continued the policy of détente, visiting China and working with the Soviets to form what is today called Human Rights Watch .</a:t>
            </a:r>
            <a:endParaRPr/>
          </a:p>
        </p:txBody>
      </p:sp>
      <p:pic>
        <p:nvPicPr>
          <p:cNvPr id="208" name="Google Shape;208;p36"/>
          <p:cNvPicPr preferRelativeResize="0"/>
          <p:nvPr/>
        </p:nvPicPr>
        <p:blipFill>
          <a:blip r:embed="rId3">
            <a:alphaModFix/>
          </a:blip>
          <a:stretch>
            <a:fillRect/>
          </a:stretch>
        </p:blipFill>
        <p:spPr>
          <a:xfrm>
            <a:off x="6615000" y="1170125"/>
            <a:ext cx="2376600" cy="1746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dk2"/>
                </a:solidFill>
              </a:rPr>
              <a:t>The Fateful Pardon</a:t>
            </a:r>
            <a:endParaRPr/>
          </a:p>
        </p:txBody>
      </p:sp>
      <p:sp>
        <p:nvSpPr>
          <p:cNvPr id="214" name="Google Shape;214;p37"/>
          <p:cNvSpPr txBox="1">
            <a:spLocks noGrp="1"/>
          </p:cNvSpPr>
          <p:nvPr>
            <p:ph type="body" idx="1"/>
          </p:nvPr>
        </p:nvSpPr>
        <p:spPr>
          <a:xfrm>
            <a:off x="311700" y="1152475"/>
            <a:ext cx="5302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Unfortunately, Ford went down in history as an unpopular president due to his pardoning of Richard Nixon. </a:t>
            </a:r>
            <a:endParaRPr/>
          </a:p>
          <a:p>
            <a:pPr marL="0" lvl="0" indent="0" algn="l" rtl="0">
              <a:spcBef>
                <a:spcPts val="1200"/>
              </a:spcBef>
              <a:spcAft>
                <a:spcPts val="0"/>
              </a:spcAft>
              <a:buClr>
                <a:schemeClr val="dk1"/>
              </a:buClr>
              <a:buSzPts val="1100"/>
              <a:buFont typeface="Arial"/>
              <a:buNone/>
            </a:pPr>
            <a:r>
              <a:rPr lang="en">
                <a:highlight>
                  <a:srgbClr val="00FFFF"/>
                </a:highlight>
              </a:rPr>
              <a:t>He claimed to have done it in order to close the matter, move on and out of a Christian sense</a:t>
            </a:r>
            <a:r>
              <a:rPr lang="en" u="sng">
                <a:highlight>
                  <a:srgbClr val="00FFFF"/>
                </a:highlight>
              </a:rPr>
              <a:t> of mercy and compassion for the Nixon family.</a:t>
            </a:r>
            <a:endParaRPr u="sng">
              <a:highlight>
                <a:srgbClr val="00FFFF"/>
              </a:highlight>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pic>
        <p:nvPicPr>
          <p:cNvPr id="215" name="Google Shape;215;p37"/>
          <p:cNvPicPr preferRelativeResize="0"/>
          <p:nvPr/>
        </p:nvPicPr>
        <p:blipFill>
          <a:blip r:embed="rId3">
            <a:alphaModFix/>
          </a:blip>
          <a:stretch>
            <a:fillRect/>
          </a:stretch>
        </p:blipFill>
        <p:spPr>
          <a:xfrm>
            <a:off x="5661850" y="248375"/>
            <a:ext cx="3225000" cy="20196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8" descr="Here's everything you need to know about Gerald Ford, the 38th President of the United States, in just 60 seconds. &#10;&#10;Explore the full Presidents collection on PBS LearningMedia: http://to.pbs.org/presidentslm and on YouTube: https://www.youtube.com/user/60secondpresidents?sub_confirmation=1&#10;&#10;60-Second Presidents is a collaboration between PBS LearningMedia and PBS Digital Studios, and is produced by Kornhaber Brown." title="Gerald Ford | 60-Second Presidents | PBS">
            <a:hlinkClick r:id="rId3"/>
          </p:cNvPr>
          <p:cNvPicPr preferRelativeResize="0"/>
          <p:nvPr/>
        </p:nvPicPr>
        <p:blipFill>
          <a:blip r:embed="rId4">
            <a:alphaModFix/>
          </a:blip>
          <a:stretch>
            <a:fillRect/>
          </a:stretch>
        </p:blipFill>
        <p:spPr>
          <a:xfrm>
            <a:off x="1751800" y="264125"/>
            <a:ext cx="5640400" cy="4230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do you think?</a:t>
            </a:r>
            <a:endParaRPr/>
          </a:p>
        </p:txBody>
      </p:sp>
      <p:sp>
        <p:nvSpPr>
          <p:cNvPr id="226" name="Google Shape;226;p39"/>
          <p:cNvSpPr txBox="1">
            <a:spLocks noGrp="1"/>
          </p:cNvSpPr>
          <p:nvPr>
            <p:ph type="body" idx="1"/>
          </p:nvPr>
        </p:nvSpPr>
        <p:spPr>
          <a:xfrm>
            <a:off x="311700" y="1152475"/>
            <a:ext cx="5836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Many historians believe that pardoning Nixon is the main reason Ford lost the election in 1976. </a:t>
            </a:r>
            <a:endParaRPr/>
          </a:p>
          <a:p>
            <a:pPr marL="0" lvl="0" indent="0" algn="l" rtl="0">
              <a:spcBef>
                <a:spcPts val="1200"/>
              </a:spcBef>
              <a:spcAft>
                <a:spcPts val="1200"/>
              </a:spcAft>
              <a:buNone/>
            </a:pPr>
            <a:r>
              <a:rPr lang="en"/>
              <a:t>Why do you think pardoning Nixon cost Ford the next election?</a:t>
            </a:r>
            <a:endParaRPr/>
          </a:p>
        </p:txBody>
      </p:sp>
      <p:pic>
        <p:nvPicPr>
          <p:cNvPr id="227" name="Google Shape;227;p39"/>
          <p:cNvPicPr preferRelativeResize="0"/>
          <p:nvPr/>
        </p:nvPicPr>
        <p:blipFill>
          <a:blip r:embed="rId3">
            <a:alphaModFix/>
          </a:blip>
          <a:stretch>
            <a:fillRect/>
          </a:stretch>
        </p:blipFill>
        <p:spPr>
          <a:xfrm>
            <a:off x="6562650" y="1383481"/>
            <a:ext cx="1714500" cy="1714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0"/>
          <p:cNvPicPr preferRelativeResize="0"/>
          <p:nvPr/>
        </p:nvPicPr>
        <p:blipFill>
          <a:blip r:embed="rId3">
            <a:alphaModFix/>
          </a:blip>
          <a:stretch>
            <a:fillRect/>
          </a:stretch>
        </p:blipFill>
        <p:spPr>
          <a:xfrm>
            <a:off x="728475" y="152400"/>
            <a:ext cx="7560468"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President Nice Guy</a:t>
            </a:r>
            <a:endParaRPr/>
          </a:p>
        </p:txBody>
      </p:sp>
      <p:sp>
        <p:nvSpPr>
          <p:cNvPr id="238" name="Google Shape;238;p41"/>
          <p:cNvSpPr txBox="1">
            <a:spLocks noGrp="1"/>
          </p:cNvSpPr>
          <p:nvPr>
            <p:ph type="body" idx="1"/>
          </p:nvPr>
        </p:nvSpPr>
        <p:spPr>
          <a:xfrm>
            <a:off x="311700" y="1152475"/>
            <a:ext cx="7303200" cy="2932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Clr>
                <a:schemeClr val="dk1"/>
              </a:buClr>
              <a:buSzPct val="61111"/>
              <a:buFont typeface="Arial"/>
              <a:buNone/>
            </a:pPr>
            <a:r>
              <a:rPr lang="en"/>
              <a:t>Jimmy Carter was a Baptist Sunday School teacher and was the first extremely devout Christian President in many years. Before becoming President, Jimmy Carter was the governor of Georgia. There, he had gone against tradition by being a strong</a:t>
            </a:r>
            <a:r>
              <a:rPr lang="en" u="sng">
                <a:highlight>
                  <a:srgbClr val="00FFFF"/>
                </a:highlight>
              </a:rPr>
              <a:t> supporter of African-American Civil Rights</a:t>
            </a:r>
            <a:r>
              <a:rPr lang="en"/>
              <a:t>. This commitment to equality among the races continued into his presidency. He also </a:t>
            </a:r>
            <a:r>
              <a:rPr lang="en" u="sng">
                <a:highlight>
                  <a:srgbClr val="00FFFF"/>
                </a:highlight>
              </a:rPr>
              <a:t>supported gay rights</a:t>
            </a:r>
            <a:r>
              <a:rPr lang="en"/>
              <a:t>. Due to his religious beliefs, Carter </a:t>
            </a:r>
            <a:r>
              <a:rPr lang="en" u="sng">
                <a:highlight>
                  <a:srgbClr val="00FFFF"/>
                </a:highlight>
              </a:rPr>
              <a:t>did not believe in abortion; however, he felt it was his duty as President to uphold Roe v. Wade.</a:t>
            </a:r>
            <a:r>
              <a:rPr lang="en"/>
              <a:t> Instead, he attempted to make abortion less necessary by making it easier to adopt and by improving conditions for mothers through programs like WIC. Also due to his religious beliefs, he spoke </a:t>
            </a:r>
            <a:r>
              <a:rPr lang="en" u="sng">
                <a:highlight>
                  <a:srgbClr val="00FFFF"/>
                </a:highlight>
              </a:rPr>
              <a:t>against the death penalty and tried to abolish it </a:t>
            </a:r>
            <a:r>
              <a:rPr lang="en"/>
              <a:t>as governor. He even </a:t>
            </a:r>
            <a:r>
              <a:rPr lang="en" u="sng">
                <a:highlight>
                  <a:srgbClr val="00FFFF"/>
                </a:highlight>
              </a:rPr>
              <a:t>gave a full amnesty to all Vietnam draft-dodgers</a:t>
            </a:r>
            <a:r>
              <a:rPr lang="en"/>
              <a:t>.</a:t>
            </a:r>
            <a:endParaRPr/>
          </a:p>
          <a:p>
            <a:pPr marL="0" lvl="0" indent="0" algn="l" rtl="0">
              <a:spcBef>
                <a:spcPts val="1200"/>
              </a:spcBef>
              <a:spcAft>
                <a:spcPts val="1200"/>
              </a:spcAft>
              <a:buNone/>
            </a:pPr>
            <a:endParaRPr/>
          </a:p>
        </p:txBody>
      </p:sp>
      <p:pic>
        <p:nvPicPr>
          <p:cNvPr id="239" name="Google Shape;239;p41"/>
          <p:cNvPicPr preferRelativeResize="0"/>
          <p:nvPr/>
        </p:nvPicPr>
        <p:blipFill>
          <a:blip r:embed="rId3">
            <a:alphaModFix/>
          </a:blip>
          <a:stretch>
            <a:fillRect/>
          </a:stretch>
        </p:blipFill>
        <p:spPr>
          <a:xfrm>
            <a:off x="6462600" y="3605175"/>
            <a:ext cx="2436400" cy="1375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2" descr="&quot;Washington&quot; :30 1976 Democratic Presidential Campaign Committee, Courtesy Jimmy Carter Presidential Library, Encoded by 4President.tv, 2006" title="&quot;Washington&quot; Jimmy Carter 4President 1976 TV Ad">
            <a:hlinkClick r:id="rId3"/>
          </p:cNvPr>
          <p:cNvPicPr preferRelativeResize="0"/>
          <p:nvPr/>
        </p:nvPicPr>
        <p:blipFill>
          <a:blip r:embed="rId4">
            <a:alphaModFix/>
          </a:blip>
          <a:stretch>
            <a:fillRect/>
          </a:stretch>
        </p:blipFill>
        <p:spPr>
          <a:xfrm>
            <a:off x="1636500" y="259113"/>
            <a:ext cx="6167024" cy="4625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Economic Problems of the 70s</a:t>
            </a:r>
            <a:endParaRPr/>
          </a:p>
        </p:txBody>
      </p:sp>
      <p:sp>
        <p:nvSpPr>
          <p:cNvPr id="250" name="Google Shape;250;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Stagflation is high </a:t>
            </a:r>
            <a:r>
              <a:rPr lang="en" u="sng"/>
              <a:t>unemployment </a:t>
            </a:r>
            <a:r>
              <a:rPr lang="en"/>
              <a:t>and inflation or </a:t>
            </a:r>
            <a:r>
              <a:rPr lang="en" u="sng"/>
              <a:t>money loses its value</a:t>
            </a:r>
            <a:endParaRPr u="sng"/>
          </a:p>
          <a:p>
            <a:pPr marL="0" lvl="0" indent="0" algn="l" rtl="0">
              <a:spcBef>
                <a:spcPts val="1200"/>
              </a:spcBef>
              <a:spcAft>
                <a:spcPts val="0"/>
              </a:spcAft>
              <a:buNone/>
            </a:pPr>
            <a:r>
              <a:rPr lang="en"/>
              <a:t>Stagnant Economy: high unemployment</a:t>
            </a:r>
            <a:endParaRPr/>
          </a:p>
          <a:p>
            <a:pPr marL="0" lvl="0" indent="0" algn="l" rtl="0">
              <a:spcBef>
                <a:spcPts val="1200"/>
              </a:spcBef>
              <a:spcAft>
                <a:spcPts val="0"/>
              </a:spcAft>
              <a:buNone/>
            </a:pPr>
            <a:r>
              <a:rPr lang="en"/>
              <a:t>Inflation:money loses its value and prices go up</a:t>
            </a:r>
            <a:endParaRPr/>
          </a:p>
          <a:p>
            <a:pPr marL="0" lvl="0" indent="0" algn="l" rtl="0">
              <a:spcBef>
                <a:spcPts val="1200"/>
              </a:spcBef>
              <a:spcAft>
                <a:spcPts val="12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Nixon’s Domestic Policy</a:t>
            </a:r>
            <a:endParaRPr/>
          </a:p>
        </p:txBody>
      </p:sp>
      <p:sp>
        <p:nvSpPr>
          <p:cNvPr id="80" name="Google Shape;80;p17"/>
          <p:cNvSpPr txBox="1">
            <a:spLocks noGrp="1"/>
          </p:cNvSpPr>
          <p:nvPr>
            <p:ph type="body" idx="1"/>
          </p:nvPr>
        </p:nvSpPr>
        <p:spPr>
          <a:xfrm>
            <a:off x="311700" y="1152475"/>
            <a:ext cx="4391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Nixon's Domestic Policy - the New Federalism - was based on saving taxpayer money by </a:t>
            </a:r>
            <a:r>
              <a:rPr lang="en" u="sng">
                <a:highlight>
                  <a:srgbClr val="00FFFF"/>
                </a:highlight>
              </a:rPr>
              <a:t>cutting funding for Great Society programs</a:t>
            </a:r>
            <a:r>
              <a:rPr lang="en">
                <a:highlight>
                  <a:srgbClr val="00FFFF"/>
                </a:highlight>
              </a:rPr>
              <a:t>(Medicare and Job Corps)</a:t>
            </a:r>
            <a:endParaRPr>
              <a:highlight>
                <a:srgbClr val="00FFFF"/>
              </a:highlight>
            </a:endParaRPr>
          </a:p>
        </p:txBody>
      </p:sp>
      <p:pic>
        <p:nvPicPr>
          <p:cNvPr id="81" name="Google Shape;81;p17"/>
          <p:cNvPicPr preferRelativeResize="0"/>
          <p:nvPr/>
        </p:nvPicPr>
        <p:blipFill>
          <a:blip r:embed="rId3">
            <a:alphaModFix/>
          </a:blip>
          <a:stretch>
            <a:fillRect/>
          </a:stretch>
        </p:blipFill>
        <p:spPr>
          <a:xfrm>
            <a:off x="4879550" y="588860"/>
            <a:ext cx="3010075" cy="3965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4"/>
          <p:cNvSpPr txBox="1">
            <a:spLocks noGrp="1"/>
          </p:cNvSpPr>
          <p:nvPr>
            <p:ph type="title"/>
          </p:nvPr>
        </p:nvSpPr>
        <p:spPr>
          <a:xfrm>
            <a:off x="278144" y="217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OPEC and the Oil Crises</a:t>
            </a:r>
            <a:endParaRPr dirty="0"/>
          </a:p>
        </p:txBody>
      </p:sp>
      <p:sp>
        <p:nvSpPr>
          <p:cNvPr id="256" name="Google Shape;256;p44"/>
          <p:cNvSpPr txBox="1">
            <a:spLocks noGrp="1"/>
          </p:cNvSpPr>
          <p:nvPr>
            <p:ph type="body" idx="1"/>
          </p:nvPr>
        </p:nvSpPr>
        <p:spPr>
          <a:xfrm>
            <a:off x="93586" y="784704"/>
            <a:ext cx="6474994" cy="4026382"/>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Clr>
                <a:schemeClr val="dk1"/>
              </a:buClr>
              <a:buSzPct val="56122"/>
              <a:buFont typeface="Arial"/>
              <a:buNone/>
            </a:pPr>
            <a:r>
              <a:rPr lang="en" sz="2600" dirty="0"/>
              <a:t>The </a:t>
            </a:r>
            <a:r>
              <a:rPr lang="en" sz="2600" dirty="0">
                <a:highlight>
                  <a:srgbClr val="00FFFF"/>
                </a:highlight>
              </a:rPr>
              <a:t>Organization of Petroleum Exporting Countries (OPEC) </a:t>
            </a:r>
            <a:r>
              <a:rPr lang="en" sz="2600" u="sng" dirty="0">
                <a:highlight>
                  <a:srgbClr val="00FFFF"/>
                </a:highlight>
              </a:rPr>
              <a:t>was formed in 1960</a:t>
            </a:r>
            <a:r>
              <a:rPr lang="en" sz="2600" u="sng" dirty="0"/>
              <a:t> </a:t>
            </a:r>
            <a:r>
              <a:rPr lang="en" sz="2600" dirty="0"/>
              <a:t>in order for oil producing countries to maintain control over their resources and control oil prices.</a:t>
            </a:r>
            <a:endParaRPr sz="2600" dirty="0"/>
          </a:p>
          <a:p>
            <a:pPr marL="0" lvl="0" indent="0" algn="l" rtl="0">
              <a:spcBef>
                <a:spcPts val="1200"/>
              </a:spcBef>
              <a:spcAft>
                <a:spcPts val="0"/>
              </a:spcAft>
              <a:buClr>
                <a:schemeClr val="dk1"/>
              </a:buClr>
              <a:buSzPct val="56122"/>
              <a:buFont typeface="Arial"/>
              <a:buNone/>
            </a:pPr>
            <a:r>
              <a:rPr lang="en" sz="2600" dirty="0"/>
              <a:t>In 1973, the Yom Kippur War broke out between Israel and several Arab nations, including members of OPEC.</a:t>
            </a:r>
            <a:r>
              <a:rPr lang="en" sz="2600" u="sng" dirty="0"/>
              <a:t> </a:t>
            </a:r>
            <a:endParaRPr sz="2600" u="sng" dirty="0"/>
          </a:p>
          <a:p>
            <a:pPr marL="0" lvl="0" indent="0" algn="l" rtl="0">
              <a:spcBef>
                <a:spcPts val="1200"/>
              </a:spcBef>
              <a:spcAft>
                <a:spcPts val="0"/>
              </a:spcAft>
              <a:buClr>
                <a:schemeClr val="dk1"/>
              </a:buClr>
              <a:buSzPct val="56122"/>
              <a:buFont typeface="Arial"/>
              <a:buNone/>
            </a:pPr>
            <a:r>
              <a:rPr lang="en" sz="2600" dirty="0">
                <a:highlight>
                  <a:srgbClr val="00FFFF"/>
                </a:highlight>
              </a:rPr>
              <a:t>The United States helped keep the Israeli military supplied. In response, </a:t>
            </a:r>
            <a:r>
              <a:rPr lang="en" sz="2600" u="sng" dirty="0">
                <a:highlight>
                  <a:srgbClr val="00FFFF"/>
                </a:highlight>
              </a:rPr>
              <a:t>OPEC initiated an oil embargo.</a:t>
            </a:r>
            <a:endParaRPr sz="2600" u="sng" dirty="0">
              <a:highlight>
                <a:srgbClr val="00FFFF"/>
              </a:highlight>
            </a:endParaRPr>
          </a:p>
          <a:p>
            <a:pPr marL="0" lvl="0" indent="0" algn="l" rtl="0">
              <a:spcBef>
                <a:spcPts val="1200"/>
              </a:spcBef>
              <a:spcAft>
                <a:spcPts val="0"/>
              </a:spcAft>
              <a:buClr>
                <a:schemeClr val="dk1"/>
              </a:buClr>
              <a:buSzPct val="56122"/>
              <a:buFont typeface="Arial"/>
              <a:buNone/>
            </a:pPr>
            <a:r>
              <a:rPr lang="en" sz="2600" dirty="0"/>
              <a:t>This embargo caused the price of oil to go way up. In response, President Nixon set a price freeze on gasoline, causing shortages.</a:t>
            </a:r>
            <a:endParaRPr sz="2600" dirty="0"/>
          </a:p>
          <a:p>
            <a:pPr marL="0" lvl="0" indent="0" algn="l" rtl="0">
              <a:spcBef>
                <a:spcPts val="1200"/>
              </a:spcBef>
              <a:spcAft>
                <a:spcPts val="0"/>
              </a:spcAft>
              <a:buClr>
                <a:schemeClr val="dk1"/>
              </a:buClr>
              <a:buSzPct val="56122"/>
              <a:buFont typeface="Arial"/>
              <a:buNone/>
            </a:pPr>
            <a:r>
              <a:rPr lang="en" sz="2600" dirty="0"/>
              <a:t>To avoid another energy crisis, in 1977, Jimmy Carter had Congress create the Department of Energy. He also urged Americans to conserve energy and installed solar water heaters in the White House, among other things.</a:t>
            </a:r>
            <a:endParaRPr sz="2600" dirty="0"/>
          </a:p>
          <a:p>
            <a:pPr marL="0" lvl="0" indent="0" algn="l" rtl="0">
              <a:spcBef>
                <a:spcPts val="1200"/>
              </a:spcBef>
              <a:spcAft>
                <a:spcPts val="1200"/>
              </a:spcAft>
              <a:buNone/>
            </a:pPr>
            <a:endParaRPr dirty="0"/>
          </a:p>
        </p:txBody>
      </p:sp>
      <p:pic>
        <p:nvPicPr>
          <p:cNvPr id="257" name="Google Shape;257;p44"/>
          <p:cNvPicPr preferRelativeResize="0"/>
          <p:nvPr/>
        </p:nvPicPr>
        <p:blipFill>
          <a:blip r:embed="rId3">
            <a:alphaModFix/>
          </a:blip>
          <a:stretch>
            <a:fillRect/>
          </a:stretch>
        </p:blipFill>
        <p:spPr>
          <a:xfrm>
            <a:off x="6305400" y="109725"/>
            <a:ext cx="2831126" cy="1942857"/>
          </a:xfrm>
          <a:prstGeom prst="rect">
            <a:avLst/>
          </a:prstGeom>
          <a:noFill/>
          <a:ln>
            <a:noFill/>
          </a:ln>
        </p:spPr>
      </p:pic>
      <p:pic>
        <p:nvPicPr>
          <p:cNvPr id="258" name="Google Shape;258;p44"/>
          <p:cNvPicPr preferRelativeResize="0"/>
          <p:nvPr/>
        </p:nvPicPr>
        <p:blipFill>
          <a:blip r:embed="rId4">
            <a:alphaModFix/>
          </a:blip>
          <a:stretch>
            <a:fillRect/>
          </a:stretch>
        </p:blipFill>
        <p:spPr>
          <a:xfrm>
            <a:off x="6457800" y="2204982"/>
            <a:ext cx="2266950" cy="1695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dk2"/>
                </a:solidFill>
              </a:rPr>
              <a:t>Economic Problems of the 70s</a:t>
            </a:r>
            <a:endParaRPr/>
          </a:p>
        </p:txBody>
      </p:sp>
      <p:sp>
        <p:nvSpPr>
          <p:cNvPr id="264" name="Google Shape;264;p45"/>
          <p:cNvSpPr txBox="1">
            <a:spLocks noGrp="1"/>
          </p:cNvSpPr>
          <p:nvPr>
            <p:ph type="body" idx="1"/>
          </p:nvPr>
        </p:nvSpPr>
        <p:spPr>
          <a:xfrm>
            <a:off x="311700" y="1152475"/>
            <a:ext cx="4946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dirty="0"/>
              <a:t>Energy Crises of 73 &amp; 79</a:t>
            </a:r>
            <a:endParaRPr dirty="0"/>
          </a:p>
          <a:p>
            <a:pPr marL="0" lvl="0" indent="0" algn="l" rtl="0">
              <a:spcBef>
                <a:spcPts val="1200"/>
              </a:spcBef>
              <a:spcAft>
                <a:spcPts val="0"/>
              </a:spcAft>
              <a:buClr>
                <a:schemeClr val="dk1"/>
              </a:buClr>
              <a:buSzPts val="1100"/>
              <a:buFont typeface="Arial"/>
              <a:buNone/>
            </a:pPr>
            <a:r>
              <a:rPr lang="en" dirty="0"/>
              <a:t>The Oil Embargo of 73 and issues with Iran in 79 caused extreme gas shortages </a:t>
            </a:r>
            <a:endParaRPr dirty="0"/>
          </a:p>
          <a:p>
            <a:pPr marL="0" lvl="0" indent="0" algn="l" rtl="0">
              <a:spcBef>
                <a:spcPts val="1200"/>
              </a:spcBef>
              <a:spcAft>
                <a:spcPts val="1200"/>
              </a:spcAft>
              <a:buNone/>
            </a:pPr>
            <a:endParaRPr dirty="0"/>
          </a:p>
        </p:txBody>
      </p:sp>
      <p:pic>
        <p:nvPicPr>
          <p:cNvPr id="265" name="Google Shape;265;p45"/>
          <p:cNvPicPr preferRelativeResize="0"/>
          <p:nvPr/>
        </p:nvPicPr>
        <p:blipFill>
          <a:blip r:embed="rId3">
            <a:alphaModFix/>
          </a:blip>
          <a:stretch>
            <a:fillRect/>
          </a:stretch>
        </p:blipFill>
        <p:spPr>
          <a:xfrm>
            <a:off x="5316225" y="258875"/>
            <a:ext cx="1619250" cy="2466975"/>
          </a:xfrm>
          <a:prstGeom prst="rect">
            <a:avLst/>
          </a:prstGeom>
          <a:noFill/>
          <a:ln>
            <a:noFill/>
          </a:ln>
        </p:spPr>
      </p:pic>
      <p:pic>
        <p:nvPicPr>
          <p:cNvPr id="266" name="Google Shape;266;p45"/>
          <p:cNvPicPr preferRelativeResize="0"/>
          <p:nvPr/>
        </p:nvPicPr>
        <p:blipFill>
          <a:blip r:embed="rId4">
            <a:alphaModFix/>
          </a:blip>
          <a:stretch>
            <a:fillRect/>
          </a:stretch>
        </p:blipFill>
        <p:spPr>
          <a:xfrm>
            <a:off x="6332225" y="2559100"/>
            <a:ext cx="2276475" cy="2009775"/>
          </a:xfrm>
          <a:prstGeom prst="rect">
            <a:avLst/>
          </a:prstGeom>
          <a:noFill/>
          <a:ln>
            <a:noFill/>
          </a:ln>
        </p:spPr>
      </p:pic>
      <p:pic>
        <p:nvPicPr>
          <p:cNvPr id="267" name="Google Shape;267;p45"/>
          <p:cNvPicPr preferRelativeResize="0"/>
          <p:nvPr/>
        </p:nvPicPr>
        <p:blipFill>
          <a:blip r:embed="rId5">
            <a:alphaModFix/>
          </a:blip>
          <a:stretch>
            <a:fillRect/>
          </a:stretch>
        </p:blipFill>
        <p:spPr>
          <a:xfrm>
            <a:off x="7468350" y="743675"/>
            <a:ext cx="1363950" cy="1363950"/>
          </a:xfrm>
          <a:prstGeom prst="rect">
            <a:avLst/>
          </a:prstGeom>
          <a:noFill/>
          <a:ln>
            <a:noFill/>
          </a:ln>
        </p:spPr>
      </p:pic>
      <p:pic>
        <p:nvPicPr>
          <p:cNvPr id="268" name="Google Shape;268;p45"/>
          <p:cNvPicPr preferRelativeResize="0"/>
          <p:nvPr/>
        </p:nvPicPr>
        <p:blipFill>
          <a:blip r:embed="rId6">
            <a:alphaModFix/>
          </a:blip>
          <a:stretch>
            <a:fillRect/>
          </a:stretch>
        </p:blipFill>
        <p:spPr>
          <a:xfrm>
            <a:off x="175425" y="2918638"/>
            <a:ext cx="2893500" cy="1929000"/>
          </a:xfrm>
          <a:prstGeom prst="rect">
            <a:avLst/>
          </a:prstGeom>
          <a:noFill/>
          <a:ln>
            <a:noFill/>
          </a:ln>
        </p:spPr>
      </p:pic>
      <p:pic>
        <p:nvPicPr>
          <p:cNvPr id="269" name="Google Shape;269;p45"/>
          <p:cNvPicPr preferRelativeResize="0"/>
          <p:nvPr/>
        </p:nvPicPr>
        <p:blipFill>
          <a:blip r:embed="rId7">
            <a:alphaModFix/>
          </a:blip>
          <a:stretch>
            <a:fillRect/>
          </a:stretch>
        </p:blipFill>
        <p:spPr>
          <a:xfrm>
            <a:off x="3315000" y="3380125"/>
            <a:ext cx="2095500" cy="1409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The Iranian Revolution</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275" name="Google Shape;275;p46"/>
          <p:cNvSpPr txBox="1">
            <a:spLocks noGrp="1"/>
          </p:cNvSpPr>
          <p:nvPr>
            <p:ph type="body" idx="1"/>
          </p:nvPr>
        </p:nvSpPr>
        <p:spPr>
          <a:xfrm>
            <a:off x="311700" y="1152475"/>
            <a:ext cx="435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61111"/>
              <a:buFont typeface="Arial"/>
              <a:buNone/>
            </a:pPr>
            <a:r>
              <a:rPr lang="en"/>
              <a:t>Prior to 1953, Iran had been ruled by a constitutional monarchy. That year, the United States and Great Britain orchestrated a coup that overthrew the democracy and helped the Shah (king) go from being a figurehead to a dictator. In 1979, this came back to bite the U.S., when a popular revolution overthrew the American-friendly Shah in favor of the anti-American Ayatollah Khomeini.</a:t>
            </a:r>
            <a:endParaRPr/>
          </a:p>
          <a:p>
            <a:pPr marL="0" lvl="0" indent="0" algn="l" rtl="0">
              <a:spcBef>
                <a:spcPts val="1200"/>
              </a:spcBef>
              <a:spcAft>
                <a:spcPts val="0"/>
              </a:spcAft>
              <a:buClr>
                <a:schemeClr val="dk1"/>
              </a:buClr>
              <a:buSzPct val="61111"/>
              <a:buFont typeface="Arial"/>
              <a:buNone/>
            </a:pPr>
            <a:endParaRPr/>
          </a:p>
          <a:p>
            <a:pPr marL="0" lvl="0" indent="0" algn="l" rtl="0">
              <a:spcBef>
                <a:spcPts val="1200"/>
              </a:spcBef>
              <a:spcAft>
                <a:spcPts val="1200"/>
              </a:spcAft>
              <a:buNone/>
            </a:pPr>
            <a:endParaRPr/>
          </a:p>
        </p:txBody>
      </p:sp>
      <p:pic>
        <p:nvPicPr>
          <p:cNvPr id="276" name="Google Shape;276;p46"/>
          <p:cNvPicPr preferRelativeResize="0"/>
          <p:nvPr/>
        </p:nvPicPr>
        <p:blipFill>
          <a:blip r:embed="rId3">
            <a:alphaModFix/>
          </a:blip>
          <a:stretch>
            <a:fillRect/>
          </a:stretch>
        </p:blipFill>
        <p:spPr>
          <a:xfrm>
            <a:off x="5119875" y="154125"/>
            <a:ext cx="1446450" cy="1909300"/>
          </a:xfrm>
          <a:prstGeom prst="rect">
            <a:avLst/>
          </a:prstGeom>
          <a:noFill/>
          <a:ln>
            <a:noFill/>
          </a:ln>
        </p:spPr>
      </p:pic>
      <p:sp>
        <p:nvSpPr>
          <p:cNvPr id="277" name="Google Shape;277;p46"/>
          <p:cNvSpPr txBox="1"/>
          <p:nvPr/>
        </p:nvSpPr>
        <p:spPr>
          <a:xfrm>
            <a:off x="4744825" y="2178650"/>
            <a:ext cx="2356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a:solidFill>
                  <a:schemeClr val="dk2"/>
                </a:solidFill>
              </a:rPr>
              <a:t>Shah Mohammad Reza</a:t>
            </a:r>
            <a:endParaRPr sz="1000"/>
          </a:p>
        </p:txBody>
      </p:sp>
      <p:pic>
        <p:nvPicPr>
          <p:cNvPr id="278" name="Google Shape;278;p46"/>
          <p:cNvPicPr preferRelativeResize="0"/>
          <p:nvPr/>
        </p:nvPicPr>
        <p:blipFill>
          <a:blip r:embed="rId4">
            <a:alphaModFix/>
          </a:blip>
          <a:stretch>
            <a:fillRect/>
          </a:stretch>
        </p:blipFill>
        <p:spPr>
          <a:xfrm>
            <a:off x="7310125" y="1749200"/>
            <a:ext cx="1342101" cy="1787400"/>
          </a:xfrm>
          <a:prstGeom prst="rect">
            <a:avLst/>
          </a:prstGeom>
          <a:noFill/>
          <a:ln>
            <a:noFill/>
          </a:ln>
        </p:spPr>
      </p:pic>
      <p:sp>
        <p:nvSpPr>
          <p:cNvPr id="279" name="Google Shape;279;p46"/>
          <p:cNvSpPr txBox="1"/>
          <p:nvPr/>
        </p:nvSpPr>
        <p:spPr>
          <a:xfrm>
            <a:off x="7017725" y="3671725"/>
            <a:ext cx="19269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a:solidFill>
                  <a:schemeClr val="dk2"/>
                </a:solidFill>
              </a:rPr>
              <a:t> Ayatollah Khomeini</a:t>
            </a:r>
            <a:endParaRPr sz="15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7"/>
          <p:cNvSpPr txBox="1">
            <a:spLocks noGrp="1"/>
          </p:cNvSpPr>
          <p:nvPr>
            <p:ph type="title"/>
          </p:nvPr>
        </p:nvSpPr>
        <p:spPr>
          <a:xfrm>
            <a:off x="211032" y="86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 Hostage Crisis</a:t>
            </a:r>
            <a:endParaRPr dirty="0"/>
          </a:p>
        </p:txBody>
      </p:sp>
      <p:sp>
        <p:nvSpPr>
          <p:cNvPr id="285" name="Google Shape;285;p47"/>
          <p:cNvSpPr txBox="1">
            <a:spLocks noGrp="1"/>
          </p:cNvSpPr>
          <p:nvPr>
            <p:ph type="body" idx="1"/>
          </p:nvPr>
        </p:nvSpPr>
        <p:spPr>
          <a:xfrm>
            <a:off x="211032" y="826952"/>
            <a:ext cx="7422950" cy="4084802"/>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1900" dirty="0"/>
              <a:t>After the Shah had been kicked out of Iran, he was diagnosed with terminal cancer. The U.S. allowed him to enter the country for treatment in 1979, enraging Iranians. </a:t>
            </a:r>
            <a:r>
              <a:rPr lang="en" sz="1900" dirty="0">
                <a:highlight>
                  <a:srgbClr val="00FFFF"/>
                </a:highlight>
              </a:rPr>
              <a:t>On November 4th, 1979,</a:t>
            </a:r>
            <a:r>
              <a:rPr lang="en" sz="1900" u="sng" dirty="0">
                <a:highlight>
                  <a:srgbClr val="00FFFF"/>
                </a:highlight>
              </a:rPr>
              <a:t> Iranian students took over the U.S. embassy in Tehran, taking the American diplomats there hostage.</a:t>
            </a:r>
            <a:endParaRPr sz="1900" u="sng" dirty="0">
              <a:highlight>
                <a:srgbClr val="00FFFF"/>
              </a:highlight>
            </a:endParaRPr>
          </a:p>
          <a:p>
            <a:pPr marL="0" lvl="0" indent="0" algn="l" rtl="0">
              <a:spcBef>
                <a:spcPts val="1200"/>
              </a:spcBef>
              <a:spcAft>
                <a:spcPts val="0"/>
              </a:spcAft>
              <a:buNone/>
            </a:pPr>
            <a:r>
              <a:rPr lang="en" sz="1900" dirty="0"/>
              <a:t>In April 1980, Carter authorized a rescue mission, Operation Eagle Claw. Extremely over-complicated, the operation was an embarrassing failure in which 8 U.S. servicemen died and two aircraft crashed. Carter still tried to get the Iranians to release the hostages, eventually agreeing to unfreeze several billion dollars of Iranian money sitting in American banks. </a:t>
            </a:r>
            <a:r>
              <a:rPr lang="en" sz="1900" dirty="0">
                <a:highlight>
                  <a:srgbClr val="00FFFF"/>
                </a:highlight>
              </a:rPr>
              <a:t>The hostages were released the moment Reagan finished his inauguration speech</a:t>
            </a:r>
            <a:r>
              <a:rPr lang="en" sz="1900" u="sng" dirty="0">
                <a:highlight>
                  <a:srgbClr val="00FFFF"/>
                </a:highlight>
              </a:rPr>
              <a:t> - 444 days after they were captured.</a:t>
            </a:r>
            <a:endParaRPr sz="1900" u="sng" dirty="0">
              <a:highlight>
                <a:srgbClr val="00FFFF"/>
              </a:highlight>
            </a:endParaRPr>
          </a:p>
          <a:p>
            <a:pPr marL="0" lvl="0" indent="0" algn="l" rtl="0">
              <a:spcBef>
                <a:spcPts val="1200"/>
              </a:spcBef>
              <a:spcAft>
                <a:spcPts val="0"/>
              </a:spcAft>
              <a:buClr>
                <a:schemeClr val="dk1"/>
              </a:buClr>
              <a:buSzPct val="61111"/>
              <a:buFont typeface="Arial"/>
              <a:buNone/>
            </a:pPr>
            <a:endParaRPr dirty="0"/>
          </a:p>
          <a:p>
            <a:pPr marL="0" lvl="0" indent="0" algn="l" rtl="0">
              <a:spcBef>
                <a:spcPts val="1200"/>
              </a:spcBef>
              <a:spcAft>
                <a:spcPts val="1200"/>
              </a:spcAft>
              <a:buNone/>
            </a:pPr>
            <a:endParaRPr dirty="0"/>
          </a:p>
        </p:txBody>
      </p:sp>
      <p:pic>
        <p:nvPicPr>
          <p:cNvPr id="286" name="Google Shape;286;p47"/>
          <p:cNvPicPr preferRelativeResize="0"/>
          <p:nvPr/>
        </p:nvPicPr>
        <p:blipFill>
          <a:blip r:embed="rId3">
            <a:alphaModFix/>
          </a:blip>
          <a:stretch>
            <a:fillRect/>
          </a:stretch>
        </p:blipFill>
        <p:spPr>
          <a:xfrm>
            <a:off x="7159054" y="-87296"/>
            <a:ext cx="1950600" cy="1568875"/>
          </a:xfrm>
          <a:prstGeom prst="rect">
            <a:avLst/>
          </a:prstGeom>
          <a:noFill/>
          <a:ln>
            <a:noFill/>
          </a:ln>
        </p:spPr>
      </p:pic>
      <p:pic>
        <p:nvPicPr>
          <p:cNvPr id="287" name="Google Shape;287;p47"/>
          <p:cNvPicPr preferRelativeResize="0"/>
          <p:nvPr/>
        </p:nvPicPr>
        <p:blipFill>
          <a:blip r:embed="rId4">
            <a:alphaModFix/>
          </a:blip>
          <a:stretch>
            <a:fillRect/>
          </a:stretch>
        </p:blipFill>
        <p:spPr>
          <a:xfrm>
            <a:off x="7398350" y="3345967"/>
            <a:ext cx="1744979" cy="173398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8" title="Argo Airport Scene 3">
            <a:hlinkClick r:id="rId3"/>
          </p:cNvPr>
          <p:cNvPicPr preferRelativeResize="0"/>
          <p:nvPr/>
        </p:nvPicPr>
        <p:blipFill>
          <a:blip r:embed="rId4">
            <a:alphaModFix/>
          </a:blip>
          <a:stretch>
            <a:fillRect/>
          </a:stretch>
        </p:blipFill>
        <p:spPr>
          <a:xfrm>
            <a:off x="1486350" y="109375"/>
            <a:ext cx="6259450" cy="4694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9" descr="Subscribe to Iconic: http://bit.ly/zVEuIY&#10;&#10;Jimmy Carter on the Iran hostage crisis." title="Jimmy Carter Iran hostage crisis speech">
            <a:hlinkClick r:id="rId3"/>
          </p:cNvPr>
          <p:cNvPicPr preferRelativeResize="0"/>
          <p:nvPr/>
        </p:nvPicPr>
        <p:blipFill>
          <a:blip r:embed="rId4">
            <a:alphaModFix/>
          </a:blip>
          <a:stretch>
            <a:fillRect/>
          </a:stretch>
        </p:blipFill>
        <p:spPr>
          <a:xfrm>
            <a:off x="1365200" y="248150"/>
            <a:ext cx="5879776" cy="4409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Camp David Accords</a:t>
            </a:r>
            <a:endParaRPr/>
          </a:p>
        </p:txBody>
      </p:sp>
      <p:sp>
        <p:nvSpPr>
          <p:cNvPr id="303" name="Google Shape;303;p50"/>
          <p:cNvSpPr txBox="1">
            <a:spLocks noGrp="1"/>
          </p:cNvSpPr>
          <p:nvPr>
            <p:ph type="body" idx="1"/>
          </p:nvPr>
        </p:nvSpPr>
        <p:spPr>
          <a:xfrm>
            <a:off x="311700" y="1152475"/>
            <a:ext cx="41190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Jimmy Carter's greatest accomplishment were undoubtedly the Camp David Accords. </a:t>
            </a:r>
            <a:endParaRPr/>
          </a:p>
          <a:p>
            <a:pPr marL="0" lvl="0" indent="0" algn="l" rtl="0">
              <a:spcBef>
                <a:spcPts val="1200"/>
              </a:spcBef>
              <a:spcAft>
                <a:spcPts val="0"/>
              </a:spcAft>
              <a:buNone/>
            </a:pPr>
            <a:r>
              <a:rPr lang="en"/>
              <a:t>The result of thirteen days of secret talks between Israeli Prime Minister Menachem Begin, and Egyptian President Anwar El Sadat, the Camp David Accords</a:t>
            </a:r>
            <a:r>
              <a:rPr lang="en" u="sng"/>
              <a:t> created peaceful relations between Israel and Egypt.</a:t>
            </a:r>
            <a:r>
              <a:rPr lang="en"/>
              <a:t> </a:t>
            </a:r>
            <a:endParaRPr/>
          </a:p>
          <a:p>
            <a:pPr marL="0" lvl="0" indent="0" algn="l" rtl="0">
              <a:spcBef>
                <a:spcPts val="1200"/>
              </a:spcBef>
              <a:spcAft>
                <a:spcPts val="1200"/>
              </a:spcAft>
              <a:buNone/>
            </a:pPr>
            <a:r>
              <a:rPr lang="en"/>
              <a:t>At the time, Egypt was considered to be the most powerful military in the Arab world and very influential in the region.</a:t>
            </a:r>
            <a:endParaRPr/>
          </a:p>
        </p:txBody>
      </p:sp>
      <p:pic>
        <p:nvPicPr>
          <p:cNvPr id="304" name="Google Shape;304;p50"/>
          <p:cNvPicPr preferRelativeResize="0"/>
          <p:nvPr/>
        </p:nvPicPr>
        <p:blipFill>
          <a:blip r:embed="rId3">
            <a:alphaModFix/>
          </a:blip>
          <a:stretch>
            <a:fillRect/>
          </a:stretch>
        </p:blipFill>
        <p:spPr>
          <a:xfrm>
            <a:off x="4887150" y="251825"/>
            <a:ext cx="3351750" cy="2211700"/>
          </a:xfrm>
          <a:prstGeom prst="rect">
            <a:avLst/>
          </a:prstGeom>
          <a:noFill/>
          <a:ln>
            <a:noFill/>
          </a:ln>
        </p:spPr>
      </p:pic>
      <p:pic>
        <p:nvPicPr>
          <p:cNvPr id="305" name="Google Shape;305;p50"/>
          <p:cNvPicPr preferRelativeResize="0"/>
          <p:nvPr/>
        </p:nvPicPr>
        <p:blipFill>
          <a:blip r:embed="rId4">
            <a:alphaModFix/>
          </a:blip>
          <a:stretch>
            <a:fillRect/>
          </a:stretch>
        </p:blipFill>
        <p:spPr>
          <a:xfrm>
            <a:off x="5030736" y="2677352"/>
            <a:ext cx="3208164" cy="2105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1" descr="Here's everything you need to know about Jimmy Carter, the 39th President of the United States, in just 60 seconds. &#10;&#10;Explore the full Presidents collection on PBS LearningMedia: http://to.pbs.org/presidentslm and on YouTube: https://www.youtube.com/user/60secondpresidents?sub_confirmation=1&#10;&#10;60-Second Presidents is a collaboration between PBS LearningMedia and PBS Digital Studios, and is produced by Kornhaber Brown." title="Jimmy Carter | 60-Second Presidents | PBS">
            <a:hlinkClick r:id="rId3"/>
          </p:cNvPr>
          <p:cNvPicPr preferRelativeResize="0"/>
          <p:nvPr/>
        </p:nvPicPr>
        <p:blipFill>
          <a:blip r:embed="rId4">
            <a:alphaModFix/>
          </a:blip>
          <a:stretch>
            <a:fillRect/>
          </a:stretch>
        </p:blipFill>
        <p:spPr>
          <a:xfrm>
            <a:off x="1556725" y="88550"/>
            <a:ext cx="6198925" cy="464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Ford and Carter</a:t>
            </a:r>
            <a:endParaRPr/>
          </a:p>
        </p:txBody>
      </p:sp>
      <p:sp>
        <p:nvSpPr>
          <p:cNvPr id="316" name="Google Shape;316;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32352"/>
              </a:lnSpc>
              <a:spcBef>
                <a:spcPts val="0"/>
              </a:spcBef>
              <a:spcAft>
                <a:spcPts val="0"/>
              </a:spcAft>
              <a:buClr>
                <a:schemeClr val="dk1"/>
              </a:buClr>
              <a:buSzPts val="1100"/>
              <a:buFont typeface="Arial"/>
              <a:buNone/>
            </a:pPr>
            <a:r>
              <a:rPr lang="en" dirty="0">
                <a:solidFill>
                  <a:srgbClr val="475262"/>
                </a:solidFill>
                <a:highlight>
                  <a:srgbClr val="FFFFFF"/>
                </a:highlight>
              </a:rPr>
              <a:t>Why was Ford believed to have not been re-elected?</a:t>
            </a:r>
            <a:endParaRPr dirty="0">
              <a:solidFill>
                <a:srgbClr val="475262"/>
              </a:solidFill>
              <a:highlight>
                <a:srgbClr val="FFFFFF"/>
              </a:highlight>
            </a:endParaRPr>
          </a:p>
          <a:p>
            <a:pPr marL="0" lvl="0" indent="0" algn="l" rtl="0">
              <a:lnSpc>
                <a:spcPct val="132352"/>
              </a:lnSpc>
              <a:spcBef>
                <a:spcPts val="0"/>
              </a:spcBef>
              <a:spcAft>
                <a:spcPts val="0"/>
              </a:spcAft>
              <a:buClr>
                <a:schemeClr val="dk1"/>
              </a:buClr>
              <a:buSzPts val="1100"/>
              <a:buFont typeface="Arial"/>
              <a:buNone/>
            </a:pPr>
            <a:r>
              <a:rPr lang="en" dirty="0">
                <a:solidFill>
                  <a:srgbClr val="475262"/>
                </a:solidFill>
                <a:highlight>
                  <a:srgbClr val="FFFFFF"/>
                </a:highlight>
              </a:rPr>
              <a:t>What crisis happened in American in 73 and 79 under Carter?</a:t>
            </a:r>
            <a:endParaRPr dirty="0">
              <a:solidFill>
                <a:srgbClr val="475262"/>
              </a:solidFill>
              <a:highlight>
                <a:srgbClr val="FFFFFF"/>
              </a:highlight>
            </a:endParaRPr>
          </a:p>
          <a:p>
            <a:pPr marL="0" lvl="0" indent="0" algn="l" rtl="0">
              <a:lnSpc>
                <a:spcPct val="132352"/>
              </a:lnSpc>
              <a:spcBef>
                <a:spcPts val="0"/>
              </a:spcBef>
              <a:spcAft>
                <a:spcPts val="0"/>
              </a:spcAft>
              <a:buClr>
                <a:schemeClr val="dk1"/>
              </a:buClr>
              <a:buSzPts val="1100"/>
              <a:buFont typeface="Arial"/>
              <a:buNone/>
            </a:pPr>
            <a:r>
              <a:rPr lang="en" dirty="0">
                <a:solidFill>
                  <a:srgbClr val="475262"/>
                </a:solidFill>
                <a:highlight>
                  <a:srgbClr val="FFFFFF"/>
                </a:highlight>
              </a:rPr>
              <a:t>What crisis happened abroad under Carter?</a:t>
            </a:r>
            <a:endParaRPr dirty="0">
              <a:solidFill>
                <a:srgbClr val="475262"/>
              </a:solidFill>
              <a:highlight>
                <a:srgbClr val="FFFFFF"/>
              </a:highlight>
            </a:endParaRPr>
          </a:p>
          <a:p>
            <a:pPr marL="0" lvl="0" indent="0" algn="l" rtl="0">
              <a:lnSpc>
                <a:spcPct val="132352"/>
              </a:lnSpc>
              <a:spcBef>
                <a:spcPts val="0"/>
              </a:spcBef>
              <a:spcAft>
                <a:spcPts val="0"/>
              </a:spcAft>
              <a:buClr>
                <a:schemeClr val="dk1"/>
              </a:buClr>
              <a:buSzPts val="1100"/>
              <a:buFont typeface="Arial"/>
              <a:buNone/>
            </a:pPr>
            <a:r>
              <a:rPr lang="en" dirty="0">
                <a:solidFill>
                  <a:srgbClr val="475262"/>
                </a:solidFill>
                <a:highlight>
                  <a:srgbClr val="FFFFFF"/>
                </a:highlight>
              </a:rPr>
              <a:t>What was Carter's greatest accomplishment? Who did it create peace among?</a:t>
            </a:r>
            <a:endParaRPr dirty="0">
              <a:solidFill>
                <a:srgbClr val="475262"/>
              </a:solidFill>
              <a:highlight>
                <a:srgbClr val="FFFFFF"/>
              </a:highlight>
            </a:endParaRPr>
          </a:p>
          <a:p>
            <a:pPr marL="0" lvl="0" indent="0" algn="l" rtl="0">
              <a:spcBef>
                <a:spcPts val="0"/>
              </a:spcBef>
              <a:spcAft>
                <a:spcPts val="1200"/>
              </a:spcAft>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53"/>
          <p:cNvSpPr txBox="1">
            <a:spLocks noGrp="1"/>
          </p:cNvSpPr>
          <p:nvPr>
            <p:ph type="ctrTitle"/>
          </p:nvPr>
        </p:nvSpPr>
        <p:spPr>
          <a:xfrm>
            <a:off x="326925" y="3108600"/>
            <a:ext cx="7801500" cy="1477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6300" b="1"/>
              <a:t>The 1980s</a:t>
            </a:r>
            <a:endParaRPr sz="63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Leaving the Gold Standard</a:t>
            </a:r>
            <a:endParaRPr/>
          </a:p>
        </p:txBody>
      </p:sp>
      <p:sp>
        <p:nvSpPr>
          <p:cNvPr id="87" name="Google Shape;87;p18"/>
          <p:cNvSpPr txBox="1">
            <a:spLocks noGrp="1"/>
          </p:cNvSpPr>
          <p:nvPr>
            <p:ph type="body" idx="1"/>
          </p:nvPr>
        </p:nvSpPr>
        <p:spPr>
          <a:xfrm>
            <a:off x="311700" y="1152475"/>
            <a:ext cx="4820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One of Nixon's most infamous moves was </a:t>
            </a:r>
            <a:r>
              <a:rPr lang="en" u="sng"/>
              <a:t>taking the U.S. off of the gold standard</a:t>
            </a:r>
            <a:r>
              <a:rPr lang="en"/>
              <a:t>.</a:t>
            </a:r>
            <a:endParaRPr/>
          </a:p>
          <a:p>
            <a:pPr marL="0" lvl="0" indent="0" algn="l" rtl="0">
              <a:spcBef>
                <a:spcPts val="1200"/>
              </a:spcBef>
              <a:spcAft>
                <a:spcPts val="0"/>
              </a:spcAft>
              <a:buClr>
                <a:schemeClr val="dk1"/>
              </a:buClr>
              <a:buSzPts val="1100"/>
              <a:buFont typeface="Arial"/>
              <a:buNone/>
            </a:pPr>
            <a:r>
              <a:rPr lang="en"/>
              <a:t>He also enacted price freezes that were incredibly unpopular and resulted in farmers destroying product rather than sell it at a loss.</a:t>
            </a:r>
            <a:endParaRPr/>
          </a:p>
          <a:p>
            <a:pPr marL="0" lvl="0" indent="0" algn="l" rtl="0">
              <a:spcBef>
                <a:spcPts val="1200"/>
              </a:spcBef>
              <a:spcAft>
                <a:spcPts val="0"/>
              </a:spcAft>
              <a:buClr>
                <a:schemeClr val="dk1"/>
              </a:buClr>
              <a:buSzPts val="1100"/>
              <a:buFont typeface="Arial"/>
              <a:buNone/>
            </a:pPr>
            <a:r>
              <a:rPr lang="en"/>
              <a:t>Nixon said the dollar would retain its value. It's now worth only 19 cents in 1971 dollars.</a:t>
            </a:r>
            <a:endParaRPr/>
          </a:p>
          <a:p>
            <a:pPr marL="0" lvl="0" indent="0" algn="l" rtl="0">
              <a:spcBef>
                <a:spcPts val="1200"/>
              </a:spcBef>
              <a:spcAft>
                <a:spcPts val="1200"/>
              </a:spcAft>
              <a:buNone/>
            </a:pPr>
            <a:endParaRPr/>
          </a:p>
        </p:txBody>
      </p:sp>
      <p:pic>
        <p:nvPicPr>
          <p:cNvPr id="88" name="Google Shape;88;p18"/>
          <p:cNvPicPr preferRelativeResize="0"/>
          <p:nvPr/>
        </p:nvPicPr>
        <p:blipFill>
          <a:blip r:embed="rId3">
            <a:alphaModFix/>
          </a:blip>
          <a:stretch>
            <a:fillRect/>
          </a:stretch>
        </p:blipFill>
        <p:spPr>
          <a:xfrm>
            <a:off x="5284800" y="1170125"/>
            <a:ext cx="3706800" cy="25523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4" descr="REMASTERED IN HD!&#10;Discover how The Buggles Become Video And Radio Stars: https://www.udiscovermusic.com/storie...&#10;Listen to more from The Buggles: https://buggles.lnk.to/essentials&#10;&#10;Click here for more from The Buggles: https://buggles.lnk.to/BestOf&#10;&#10;Music video by The Buggles performing Video Killed The Radio Star. (C) 1979 Island Records Ltd.&#10;&#10;#TheBuggles #VideoKilledTheRadioStar #Remastered #MTV" title="The Buggles - Video Killed The Radio Star (Official Music Video)">
            <a:hlinkClick r:id="rId3"/>
          </p:cNvPr>
          <p:cNvPicPr preferRelativeResize="0"/>
          <p:nvPr/>
        </p:nvPicPr>
        <p:blipFill>
          <a:blip r:embed="rId4">
            <a:alphaModFix/>
          </a:blip>
          <a:stretch>
            <a:fillRect/>
          </a:stretch>
        </p:blipFill>
        <p:spPr>
          <a:xfrm>
            <a:off x="1456800" y="508150"/>
            <a:ext cx="6920125" cy="3892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5"/>
          <p:cNvSpPr txBox="1">
            <a:spLocks noGrp="1"/>
          </p:cNvSpPr>
          <p:nvPr>
            <p:ph type="title"/>
          </p:nvPr>
        </p:nvSpPr>
        <p:spPr>
          <a:xfrm>
            <a:off x="311700" y="2059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000" b="1"/>
              <a:t>Warm-up</a:t>
            </a:r>
            <a:endParaRPr sz="4000" b="1"/>
          </a:p>
        </p:txBody>
      </p:sp>
      <p:sp>
        <p:nvSpPr>
          <p:cNvPr id="332" name="Google Shape;332;p55"/>
          <p:cNvSpPr txBox="1">
            <a:spLocks noGrp="1"/>
          </p:cNvSpPr>
          <p:nvPr>
            <p:ph type="body" idx="1"/>
          </p:nvPr>
        </p:nvSpPr>
        <p:spPr>
          <a:xfrm>
            <a:off x="416925" y="1329500"/>
            <a:ext cx="8520600" cy="2808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3000" b="1">
                <a:solidFill>
                  <a:schemeClr val="dk1"/>
                </a:solidFill>
              </a:rPr>
              <a:t>What role do you think religion should play in government? Would you be more or less likely to vote for someone if he/she was a certain religion? Why/why not?</a:t>
            </a:r>
            <a:endParaRPr sz="3000" b="1">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6"/>
          <p:cNvSpPr txBox="1">
            <a:spLocks noGrp="1"/>
          </p:cNvSpPr>
          <p:nvPr>
            <p:ph type="title"/>
          </p:nvPr>
        </p:nvSpPr>
        <p:spPr>
          <a:xfrm>
            <a:off x="397775" y="272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900" b="1"/>
              <a:t>Ronald Reagan </a:t>
            </a:r>
            <a:endParaRPr sz="3900" b="1"/>
          </a:p>
          <a:p>
            <a:pPr marL="0" lvl="0" indent="0" algn="ctr" rtl="0">
              <a:spcBef>
                <a:spcPts val="0"/>
              </a:spcBef>
              <a:spcAft>
                <a:spcPts val="0"/>
              </a:spcAft>
              <a:buSzPts val="990"/>
              <a:buNone/>
            </a:pPr>
            <a:r>
              <a:rPr lang="en" sz="3900" b="1"/>
              <a:t>The Great Communicator</a:t>
            </a:r>
            <a:endParaRPr sz="3900" b="1"/>
          </a:p>
        </p:txBody>
      </p:sp>
      <p:pic>
        <p:nvPicPr>
          <p:cNvPr id="338" name="Google Shape;338;p56"/>
          <p:cNvPicPr preferRelativeResize="0"/>
          <p:nvPr/>
        </p:nvPicPr>
        <p:blipFill>
          <a:blip r:embed="rId3">
            <a:alphaModFix/>
          </a:blip>
          <a:stretch>
            <a:fillRect/>
          </a:stretch>
        </p:blipFill>
        <p:spPr>
          <a:xfrm>
            <a:off x="3457826" y="1925350"/>
            <a:ext cx="2357324" cy="3017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57" descr="Starring: Ronald Reagan, Claude Rains and Ann Sheridan&#10;Kings Row (1942) Official Trailer - Ronald Reagan Movie&#10;&#10;The dark side and hypocrisy of provincial American life is seen through the eyes of five children as they grow to adulthood at the turn-of-the-century.&#10;&#10;Subscribe to CLASSIC TRAILERS: http://bit.ly/1u43jDe&#10;Subscribe to TRAILERS: http://bit.ly/sxaw6h&#10;Subscribe to COMING SOON: http://bit.ly/H2vZUn&#10;Like us on FACEBOOK: http://bit.ly/1QyRMsE&#10;Follow us on TWITTER: http://bit.ly/1ghOWmt&#10;&#10;Welcome to the Fandango MOVIECLIPS Trailer Vault Channel. Where trailers from the past, from recent to long ago, from a time before YouTube, can be enjoyed by all. We search near and far for original movie trailer from all decades. Feel free to send us your trailer requests and we will do our best to hunt it down." title="Kings Row (1942) Official Trailer - Ronald Reagan Movie">
            <a:hlinkClick r:id="rId3"/>
          </p:cNvPr>
          <p:cNvPicPr preferRelativeResize="0"/>
          <p:nvPr/>
        </p:nvPicPr>
        <p:blipFill>
          <a:blip r:embed="rId4">
            <a:alphaModFix/>
          </a:blip>
          <a:stretch>
            <a:fillRect/>
          </a:stretch>
        </p:blipFill>
        <p:spPr>
          <a:xfrm>
            <a:off x="1810763" y="256050"/>
            <a:ext cx="5522476" cy="4141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9"/>
          <p:cNvSpPr txBox="1">
            <a:spLocks noGrp="1"/>
          </p:cNvSpPr>
          <p:nvPr>
            <p:ph type="title"/>
          </p:nvPr>
        </p:nvSpPr>
        <p:spPr>
          <a:xfrm>
            <a:off x="359525" y="22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00" b="1"/>
              <a:t>Ronald Reagan and the New Conservatives</a:t>
            </a:r>
            <a:endParaRPr sz="3100" b="1"/>
          </a:p>
        </p:txBody>
      </p:sp>
      <p:sp>
        <p:nvSpPr>
          <p:cNvPr id="354" name="Google Shape;354;p59"/>
          <p:cNvSpPr txBox="1">
            <a:spLocks noGrp="1"/>
          </p:cNvSpPr>
          <p:nvPr>
            <p:ph type="body" idx="1"/>
          </p:nvPr>
        </p:nvSpPr>
        <p:spPr>
          <a:xfrm>
            <a:off x="100875" y="797725"/>
            <a:ext cx="5527800" cy="41148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Clr>
                <a:schemeClr val="dk1"/>
              </a:buClr>
              <a:buSzPct val="100000"/>
              <a:buChar char="●"/>
            </a:pPr>
            <a:r>
              <a:rPr lang="en" b="1">
                <a:solidFill>
                  <a:schemeClr val="dk1"/>
                </a:solidFill>
              </a:rPr>
              <a:t>A social backlash against the hippies of the 60s and 70s as well as dissatisfaction with the economic policies of Jimmy Carter led to a Conservative resurgence in the 1980s</a:t>
            </a:r>
            <a:endParaRPr b="1">
              <a:solidFill>
                <a:schemeClr val="dk1"/>
              </a:solidFill>
            </a:endParaRPr>
          </a:p>
          <a:p>
            <a:pPr marL="457200" lvl="0" indent="-334327" algn="l" rtl="0">
              <a:spcBef>
                <a:spcPts val="0"/>
              </a:spcBef>
              <a:spcAft>
                <a:spcPts val="0"/>
              </a:spcAft>
              <a:buClr>
                <a:schemeClr val="dk1"/>
              </a:buClr>
              <a:buSzPct val="100000"/>
              <a:buChar char="●"/>
            </a:pPr>
            <a:r>
              <a:rPr lang="en" b="1">
                <a:solidFill>
                  <a:schemeClr val="dk1"/>
                </a:solidFill>
              </a:rPr>
              <a:t>Ronald Reagan quickly became the leader of this new movement</a:t>
            </a:r>
            <a:endParaRPr b="1">
              <a:solidFill>
                <a:schemeClr val="dk1"/>
              </a:solidFill>
            </a:endParaRPr>
          </a:p>
          <a:p>
            <a:pPr marL="457200" lvl="0" indent="-334327" algn="l" rtl="0">
              <a:spcBef>
                <a:spcPts val="0"/>
              </a:spcBef>
              <a:spcAft>
                <a:spcPts val="0"/>
              </a:spcAft>
              <a:buClr>
                <a:schemeClr val="dk1"/>
              </a:buClr>
              <a:buSzPct val="100000"/>
              <a:buChar char="●"/>
            </a:pPr>
            <a:r>
              <a:rPr lang="en" b="1">
                <a:solidFill>
                  <a:schemeClr val="dk1"/>
                </a:solidFill>
                <a:highlight>
                  <a:srgbClr val="00FFFF"/>
                </a:highlight>
              </a:rPr>
              <a:t>A Conservative think-tank (an organization that conducts research and advocates certain positions on issues) called the Heritage Foundation</a:t>
            </a:r>
            <a:r>
              <a:rPr lang="en" b="1">
                <a:solidFill>
                  <a:schemeClr val="dk1"/>
                </a:solidFill>
              </a:rPr>
              <a:t> was formed in 1973</a:t>
            </a:r>
            <a:endParaRPr b="1">
              <a:solidFill>
                <a:schemeClr val="dk1"/>
              </a:solidFill>
            </a:endParaRPr>
          </a:p>
          <a:p>
            <a:pPr marL="914400" lvl="1" indent="-310832" algn="l" rtl="0">
              <a:spcBef>
                <a:spcPts val="0"/>
              </a:spcBef>
              <a:spcAft>
                <a:spcPts val="0"/>
              </a:spcAft>
              <a:buClr>
                <a:schemeClr val="dk1"/>
              </a:buClr>
              <a:buSzPct val="100000"/>
              <a:buChar char="○"/>
            </a:pPr>
            <a:r>
              <a:rPr lang="en" b="1">
                <a:solidFill>
                  <a:schemeClr val="dk1"/>
                </a:solidFill>
              </a:rPr>
              <a:t>They became one of the leading forces in the new Conservative movement and helped push for Reagan’s election</a:t>
            </a:r>
            <a:endParaRPr b="1">
              <a:solidFill>
                <a:schemeClr val="dk1"/>
              </a:solidFill>
            </a:endParaRPr>
          </a:p>
          <a:p>
            <a:pPr marL="914400" lvl="1" indent="-310832" algn="l" rtl="0">
              <a:spcBef>
                <a:spcPts val="0"/>
              </a:spcBef>
              <a:spcAft>
                <a:spcPts val="0"/>
              </a:spcAft>
              <a:buClr>
                <a:schemeClr val="dk1"/>
              </a:buClr>
              <a:buSzPct val="100000"/>
              <a:buChar char="○"/>
            </a:pPr>
            <a:r>
              <a:rPr lang="en" b="1">
                <a:solidFill>
                  <a:schemeClr val="dk1"/>
                </a:solidFill>
              </a:rPr>
              <a:t>Among other things, they advocated drastically reducing the role of government in America</a:t>
            </a:r>
            <a:endParaRPr b="1">
              <a:solidFill>
                <a:schemeClr val="dk1"/>
              </a:solidFill>
            </a:endParaRPr>
          </a:p>
          <a:p>
            <a:pPr marL="914400" lvl="1" indent="-310832" algn="l" rtl="0">
              <a:spcBef>
                <a:spcPts val="0"/>
              </a:spcBef>
              <a:spcAft>
                <a:spcPts val="0"/>
              </a:spcAft>
              <a:buClr>
                <a:schemeClr val="dk1"/>
              </a:buClr>
              <a:buSzPct val="100000"/>
              <a:buChar char="○"/>
            </a:pPr>
            <a:r>
              <a:rPr lang="en" b="1">
                <a:solidFill>
                  <a:schemeClr val="dk1"/>
                </a:solidFill>
              </a:rPr>
              <a:t>The Reagan administration eventually enacted over 60% of their proposals. </a:t>
            </a:r>
            <a:endParaRPr b="1">
              <a:solidFill>
                <a:schemeClr val="dk1"/>
              </a:solidFill>
            </a:endParaRPr>
          </a:p>
        </p:txBody>
      </p:sp>
      <p:pic>
        <p:nvPicPr>
          <p:cNvPr id="355" name="Google Shape;355;p59"/>
          <p:cNvPicPr preferRelativeResize="0"/>
          <p:nvPr/>
        </p:nvPicPr>
        <p:blipFill>
          <a:blip r:embed="rId3">
            <a:alphaModFix/>
          </a:blip>
          <a:stretch>
            <a:fillRect/>
          </a:stretch>
        </p:blipFill>
        <p:spPr>
          <a:xfrm>
            <a:off x="5754500" y="941663"/>
            <a:ext cx="3231991" cy="4040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0"/>
          <p:cNvSpPr txBox="1">
            <a:spLocks noGrp="1"/>
          </p:cNvSpPr>
          <p:nvPr>
            <p:ph type="title"/>
          </p:nvPr>
        </p:nvSpPr>
        <p:spPr>
          <a:xfrm>
            <a:off x="311700" y="0"/>
            <a:ext cx="8520600" cy="46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00" b="1"/>
              <a:t>Reaganomics </a:t>
            </a:r>
            <a:endParaRPr sz="3400" b="1"/>
          </a:p>
        </p:txBody>
      </p:sp>
      <p:sp>
        <p:nvSpPr>
          <p:cNvPr id="361" name="Google Shape;361;p60"/>
          <p:cNvSpPr txBox="1">
            <a:spLocks noGrp="1"/>
          </p:cNvSpPr>
          <p:nvPr>
            <p:ph type="body" idx="1"/>
          </p:nvPr>
        </p:nvSpPr>
        <p:spPr>
          <a:xfrm>
            <a:off x="4858450" y="818000"/>
            <a:ext cx="4285500" cy="4226400"/>
          </a:xfrm>
          <a:prstGeom prst="rect">
            <a:avLst/>
          </a:prstGeom>
        </p:spPr>
        <p:txBody>
          <a:bodyPr spcFirstLastPara="1" wrap="square" lIns="91425" tIns="91425" rIns="91425" bIns="91425" anchor="t" anchorCtr="0">
            <a:noAutofit/>
          </a:bodyPr>
          <a:lstStyle/>
          <a:p>
            <a:pPr marL="457200" lvl="0" indent="-332105" algn="l" rtl="0">
              <a:lnSpc>
                <a:spcPct val="105000"/>
              </a:lnSpc>
              <a:spcBef>
                <a:spcPts val="0"/>
              </a:spcBef>
              <a:spcAft>
                <a:spcPts val="0"/>
              </a:spcAft>
              <a:buClr>
                <a:schemeClr val="dk1"/>
              </a:buClr>
              <a:buSzPts val="1630"/>
              <a:buAutoNum type="arabicParenR"/>
            </a:pPr>
            <a:r>
              <a:rPr lang="en" sz="1629" b="1">
                <a:solidFill>
                  <a:schemeClr val="dk1"/>
                </a:solidFill>
              </a:rPr>
              <a:t>Reduce taxes for </a:t>
            </a:r>
            <a:r>
              <a:rPr lang="en" sz="1629" b="1" u="sng">
                <a:solidFill>
                  <a:schemeClr val="dk1"/>
                </a:solidFill>
                <a:highlight>
                  <a:srgbClr val="00FFFF"/>
                </a:highlight>
              </a:rPr>
              <a:t>everyone,</a:t>
            </a:r>
            <a:r>
              <a:rPr lang="en" sz="1629" b="1">
                <a:solidFill>
                  <a:schemeClr val="dk1"/>
                </a:solidFill>
              </a:rPr>
              <a:t> but especially for the wealthy and for businesses. </a:t>
            </a:r>
            <a:endParaRPr sz="1629" b="1">
              <a:solidFill>
                <a:schemeClr val="dk1"/>
              </a:solidFill>
            </a:endParaRPr>
          </a:p>
          <a:p>
            <a:pPr marL="457200" lvl="0" indent="-332105" algn="l" rtl="0">
              <a:lnSpc>
                <a:spcPct val="105000"/>
              </a:lnSpc>
              <a:spcBef>
                <a:spcPts val="0"/>
              </a:spcBef>
              <a:spcAft>
                <a:spcPts val="0"/>
              </a:spcAft>
              <a:buClr>
                <a:schemeClr val="dk1"/>
              </a:buClr>
              <a:buSzPts val="1630"/>
              <a:buAutoNum type="arabicParenR"/>
            </a:pPr>
            <a:r>
              <a:rPr lang="en" sz="1629" b="1">
                <a:solidFill>
                  <a:schemeClr val="dk1"/>
                </a:solidFill>
              </a:rPr>
              <a:t>Reduce government </a:t>
            </a:r>
            <a:r>
              <a:rPr lang="en" sz="1629" b="1" u="sng">
                <a:solidFill>
                  <a:schemeClr val="dk1"/>
                </a:solidFill>
                <a:highlight>
                  <a:srgbClr val="00FFFF"/>
                </a:highlight>
              </a:rPr>
              <a:t>spending</a:t>
            </a:r>
            <a:r>
              <a:rPr lang="en" sz="1629" b="1">
                <a:solidFill>
                  <a:schemeClr val="dk1"/>
                </a:solidFill>
              </a:rPr>
              <a:t> (not on the military though) in order to make up for the lack of tax revenue.  </a:t>
            </a:r>
            <a:endParaRPr sz="1629" b="1">
              <a:solidFill>
                <a:schemeClr val="dk1"/>
              </a:solidFill>
            </a:endParaRPr>
          </a:p>
          <a:p>
            <a:pPr marL="457200" lvl="0" indent="-332105" algn="l" rtl="0">
              <a:lnSpc>
                <a:spcPct val="105000"/>
              </a:lnSpc>
              <a:spcBef>
                <a:spcPts val="0"/>
              </a:spcBef>
              <a:spcAft>
                <a:spcPts val="0"/>
              </a:spcAft>
              <a:buClr>
                <a:schemeClr val="dk1"/>
              </a:buClr>
              <a:buSzPts val="1630"/>
              <a:buAutoNum type="arabicParenR"/>
            </a:pPr>
            <a:r>
              <a:rPr lang="en" sz="1629" b="1">
                <a:solidFill>
                  <a:schemeClr val="dk1"/>
                </a:solidFill>
              </a:rPr>
              <a:t>Reduce regulation </a:t>
            </a:r>
            <a:r>
              <a:rPr lang="en" sz="1629" b="1" u="sng">
                <a:solidFill>
                  <a:schemeClr val="dk1"/>
                </a:solidFill>
                <a:highlight>
                  <a:srgbClr val="00FFFF"/>
                </a:highlight>
              </a:rPr>
              <a:t>of businesses.</a:t>
            </a:r>
            <a:endParaRPr sz="1629" b="1" u="sng">
              <a:solidFill>
                <a:schemeClr val="dk1"/>
              </a:solidFill>
              <a:highlight>
                <a:srgbClr val="00FFFF"/>
              </a:highlight>
            </a:endParaRPr>
          </a:p>
          <a:p>
            <a:pPr marL="0" lvl="0" indent="0" algn="l" rtl="0">
              <a:lnSpc>
                <a:spcPct val="105000"/>
              </a:lnSpc>
              <a:spcBef>
                <a:spcPts val="1200"/>
              </a:spcBef>
              <a:spcAft>
                <a:spcPts val="0"/>
              </a:spcAft>
              <a:buSzPts val="935"/>
              <a:buNone/>
            </a:pPr>
            <a:r>
              <a:rPr lang="en" sz="1629" b="1">
                <a:solidFill>
                  <a:schemeClr val="dk1"/>
                </a:solidFill>
              </a:rPr>
              <a:t>Intended Results:</a:t>
            </a:r>
            <a:endParaRPr sz="1629" b="1">
              <a:solidFill>
                <a:schemeClr val="dk1"/>
              </a:solidFill>
            </a:endParaRPr>
          </a:p>
          <a:p>
            <a:pPr marL="457200" lvl="0" indent="-332105" algn="l" rtl="0">
              <a:lnSpc>
                <a:spcPct val="105000"/>
              </a:lnSpc>
              <a:spcBef>
                <a:spcPts val="1200"/>
              </a:spcBef>
              <a:spcAft>
                <a:spcPts val="0"/>
              </a:spcAft>
              <a:buClr>
                <a:schemeClr val="dk1"/>
              </a:buClr>
              <a:buSzPts val="1630"/>
              <a:buAutoNum type="arabicParenR"/>
            </a:pPr>
            <a:r>
              <a:rPr lang="en" sz="1629" b="1">
                <a:solidFill>
                  <a:schemeClr val="dk1"/>
                </a:solidFill>
              </a:rPr>
              <a:t>The wealthy use the money they saved on taxes to</a:t>
            </a:r>
            <a:r>
              <a:rPr lang="en" sz="1629" b="1" u="sng">
                <a:solidFill>
                  <a:schemeClr val="dk1"/>
                </a:solidFill>
              </a:rPr>
              <a:t> invest in the economy.</a:t>
            </a:r>
            <a:endParaRPr sz="1629" b="1" u="sng">
              <a:solidFill>
                <a:schemeClr val="dk1"/>
              </a:solidFill>
            </a:endParaRPr>
          </a:p>
          <a:p>
            <a:pPr marL="457200" lvl="0" indent="-332105" algn="l" rtl="0">
              <a:lnSpc>
                <a:spcPct val="105000"/>
              </a:lnSpc>
              <a:spcBef>
                <a:spcPts val="0"/>
              </a:spcBef>
              <a:spcAft>
                <a:spcPts val="0"/>
              </a:spcAft>
              <a:buClr>
                <a:schemeClr val="dk1"/>
              </a:buClr>
              <a:buSzPts val="1630"/>
              <a:buAutoNum type="arabicParenR"/>
            </a:pPr>
            <a:r>
              <a:rPr lang="en" sz="1629" b="1">
                <a:solidFill>
                  <a:schemeClr val="dk1"/>
                </a:solidFill>
              </a:rPr>
              <a:t>Businesses use the money they saved to </a:t>
            </a:r>
            <a:r>
              <a:rPr lang="en" sz="1629" b="1" u="sng">
                <a:solidFill>
                  <a:schemeClr val="dk1"/>
                </a:solidFill>
                <a:highlight>
                  <a:srgbClr val="00FFFF"/>
                </a:highlight>
              </a:rPr>
              <a:t>hire more workers and pay them better wages. </a:t>
            </a:r>
            <a:endParaRPr sz="1629" b="1" u="sng">
              <a:solidFill>
                <a:schemeClr val="dk1"/>
              </a:solidFill>
              <a:highlight>
                <a:srgbClr val="00FFFF"/>
              </a:highlight>
            </a:endParaRPr>
          </a:p>
        </p:txBody>
      </p:sp>
      <p:sp>
        <p:nvSpPr>
          <p:cNvPr id="362" name="Google Shape;362;p60"/>
          <p:cNvSpPr txBox="1"/>
          <p:nvPr/>
        </p:nvSpPr>
        <p:spPr>
          <a:xfrm>
            <a:off x="623250" y="818000"/>
            <a:ext cx="4065300" cy="33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Average"/>
                <a:ea typeface="Average"/>
                <a:cs typeface="Average"/>
                <a:sym typeface="Average"/>
              </a:rPr>
              <a:t>Reagan’s economic policies were sometimes called </a:t>
            </a:r>
            <a:r>
              <a:rPr lang="en" sz="2300" b="1" u="sng">
                <a:solidFill>
                  <a:schemeClr val="dk1"/>
                </a:solidFill>
                <a:highlight>
                  <a:srgbClr val="00FFFF"/>
                </a:highlight>
                <a:latin typeface="Average"/>
                <a:ea typeface="Average"/>
                <a:cs typeface="Average"/>
                <a:sym typeface="Average"/>
              </a:rPr>
              <a:t>“Reaganomics”</a:t>
            </a:r>
            <a:r>
              <a:rPr lang="en" sz="2300" b="1">
                <a:solidFill>
                  <a:schemeClr val="dk1"/>
                </a:solidFill>
                <a:latin typeface="Average"/>
                <a:ea typeface="Average"/>
                <a:cs typeface="Average"/>
                <a:sym typeface="Average"/>
              </a:rPr>
              <a:t> or, more technically,</a:t>
            </a:r>
            <a:r>
              <a:rPr lang="en" sz="2300" b="1" u="sng">
                <a:solidFill>
                  <a:schemeClr val="dk1"/>
                </a:solidFill>
                <a:highlight>
                  <a:srgbClr val="00FFFF"/>
                </a:highlight>
                <a:latin typeface="Average"/>
                <a:ea typeface="Average"/>
                <a:cs typeface="Average"/>
                <a:sym typeface="Average"/>
              </a:rPr>
              <a:t> “Supply Side Economics.”</a:t>
            </a:r>
            <a:r>
              <a:rPr lang="en" sz="2300" b="1">
                <a:solidFill>
                  <a:schemeClr val="dk1"/>
                </a:solidFill>
                <a:latin typeface="Average"/>
                <a:ea typeface="Average"/>
                <a:cs typeface="Average"/>
                <a:sym typeface="Average"/>
              </a:rPr>
              <a:t> Critics called them “Trickle Down Economics” or “Voodoo Economics.” This is how they worked:</a:t>
            </a:r>
            <a:endParaRPr sz="2300" b="1">
              <a:solidFill>
                <a:schemeClr val="dk1"/>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1"/>
          <p:cNvSpPr txBox="1">
            <a:spLocks noGrp="1"/>
          </p:cNvSpPr>
          <p:nvPr>
            <p:ph type="title"/>
          </p:nvPr>
        </p:nvSpPr>
        <p:spPr>
          <a:xfrm>
            <a:off x="311700" y="62425"/>
            <a:ext cx="8520600" cy="521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Did Reaganomics Work?</a:t>
            </a:r>
            <a:endParaRPr b="1"/>
          </a:p>
        </p:txBody>
      </p:sp>
      <p:sp>
        <p:nvSpPr>
          <p:cNvPr id="368" name="Google Shape;368;p61"/>
          <p:cNvSpPr txBox="1">
            <a:spLocks noGrp="1"/>
          </p:cNvSpPr>
          <p:nvPr>
            <p:ph type="body" idx="1"/>
          </p:nvPr>
        </p:nvSpPr>
        <p:spPr>
          <a:xfrm>
            <a:off x="311700" y="698225"/>
            <a:ext cx="4030800" cy="40173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1018"/>
              <a:buNone/>
            </a:pPr>
            <a:r>
              <a:rPr lang="en" sz="2165" b="1">
                <a:solidFill>
                  <a:schemeClr val="dk1"/>
                </a:solidFill>
              </a:rPr>
              <a:t>Some Say Yes</a:t>
            </a:r>
            <a:endParaRPr sz="2165" b="1">
              <a:solidFill>
                <a:schemeClr val="dk1"/>
              </a:solidFill>
            </a:endParaRPr>
          </a:p>
          <a:p>
            <a:pPr marL="457200" lvl="0" indent="-340677" algn="l" rtl="0">
              <a:lnSpc>
                <a:spcPct val="95000"/>
              </a:lnSpc>
              <a:spcBef>
                <a:spcPts val="1200"/>
              </a:spcBef>
              <a:spcAft>
                <a:spcPts val="0"/>
              </a:spcAft>
              <a:buClr>
                <a:schemeClr val="dk1"/>
              </a:buClr>
              <a:buSzPts val="1765"/>
              <a:buChar char="●"/>
            </a:pPr>
            <a:r>
              <a:rPr lang="en" sz="1765" b="1" u="sng">
                <a:solidFill>
                  <a:schemeClr val="dk1"/>
                </a:solidFill>
              </a:rPr>
              <a:t>GDP increased </a:t>
            </a:r>
            <a:r>
              <a:rPr lang="en" sz="1765" b="1">
                <a:solidFill>
                  <a:schemeClr val="dk1"/>
                </a:solidFill>
              </a:rPr>
              <a:t>at a rate of 4.1% in 1988 as opposed to -0.3% in 1980. </a:t>
            </a:r>
            <a:endParaRPr sz="1765" b="1">
              <a:solidFill>
                <a:schemeClr val="dk1"/>
              </a:solidFill>
            </a:endParaRPr>
          </a:p>
          <a:p>
            <a:pPr marL="457200" lvl="0" indent="-340677" algn="l" rtl="0">
              <a:lnSpc>
                <a:spcPct val="95000"/>
              </a:lnSpc>
              <a:spcBef>
                <a:spcPts val="0"/>
              </a:spcBef>
              <a:spcAft>
                <a:spcPts val="0"/>
              </a:spcAft>
              <a:buClr>
                <a:schemeClr val="dk1"/>
              </a:buClr>
              <a:buSzPts val="1765"/>
              <a:buChar char="●"/>
            </a:pPr>
            <a:r>
              <a:rPr lang="en" sz="1765" b="1">
                <a:solidFill>
                  <a:schemeClr val="dk1"/>
                </a:solidFill>
              </a:rPr>
              <a:t>Inflation fell to 4.1% in 1988 from 13.5% in 1980. </a:t>
            </a:r>
            <a:endParaRPr sz="1765" b="1">
              <a:solidFill>
                <a:schemeClr val="dk1"/>
              </a:solidFill>
            </a:endParaRPr>
          </a:p>
          <a:p>
            <a:pPr marL="457200" lvl="0" indent="-340677" algn="l" rtl="0">
              <a:lnSpc>
                <a:spcPct val="95000"/>
              </a:lnSpc>
              <a:spcBef>
                <a:spcPts val="0"/>
              </a:spcBef>
              <a:spcAft>
                <a:spcPts val="0"/>
              </a:spcAft>
              <a:buClr>
                <a:schemeClr val="dk1"/>
              </a:buClr>
              <a:buSzPts val="1765"/>
              <a:buChar char="●"/>
            </a:pPr>
            <a:r>
              <a:rPr lang="en" sz="1765" b="1" u="sng">
                <a:solidFill>
                  <a:schemeClr val="dk1"/>
                </a:solidFill>
              </a:rPr>
              <a:t>Unemployment decreased </a:t>
            </a:r>
            <a:r>
              <a:rPr lang="en" sz="1765" b="1">
                <a:solidFill>
                  <a:schemeClr val="dk1"/>
                </a:solidFill>
              </a:rPr>
              <a:t>to 5.4% in 1988, from 7% in 1980 (and over 10% in 1982, before Reaganomics had taken full effect). </a:t>
            </a:r>
            <a:endParaRPr sz="1765" b="1">
              <a:solidFill>
                <a:schemeClr val="dk1"/>
              </a:solidFill>
            </a:endParaRPr>
          </a:p>
          <a:p>
            <a:pPr marL="457200" lvl="0" indent="-340677" algn="l" rtl="0">
              <a:lnSpc>
                <a:spcPct val="95000"/>
              </a:lnSpc>
              <a:spcBef>
                <a:spcPts val="0"/>
              </a:spcBef>
              <a:spcAft>
                <a:spcPts val="0"/>
              </a:spcAft>
              <a:buClr>
                <a:schemeClr val="dk1"/>
              </a:buClr>
              <a:buSzPts val="1765"/>
              <a:buChar char="●"/>
            </a:pPr>
            <a:r>
              <a:rPr lang="en" sz="1765" b="1">
                <a:solidFill>
                  <a:schemeClr val="dk1"/>
                </a:solidFill>
              </a:rPr>
              <a:t>Median </a:t>
            </a:r>
            <a:r>
              <a:rPr lang="en" sz="1765" b="1" u="sng">
                <a:solidFill>
                  <a:schemeClr val="dk1"/>
                </a:solidFill>
              </a:rPr>
              <a:t>family income increased</a:t>
            </a:r>
            <a:r>
              <a:rPr lang="en" sz="1765" b="1">
                <a:solidFill>
                  <a:schemeClr val="dk1"/>
                </a:solidFill>
              </a:rPr>
              <a:t> by about $4000, adjusted for inflation. </a:t>
            </a:r>
            <a:endParaRPr sz="1765" b="1">
              <a:solidFill>
                <a:schemeClr val="dk1"/>
              </a:solidFill>
            </a:endParaRPr>
          </a:p>
          <a:p>
            <a:pPr marL="457200" lvl="0" indent="-340677" algn="l" rtl="0">
              <a:lnSpc>
                <a:spcPct val="95000"/>
              </a:lnSpc>
              <a:spcBef>
                <a:spcPts val="0"/>
              </a:spcBef>
              <a:spcAft>
                <a:spcPts val="0"/>
              </a:spcAft>
              <a:buClr>
                <a:srgbClr val="FFFFFF"/>
              </a:buClr>
              <a:buSzPts val="1765"/>
              <a:buChar char="●"/>
            </a:pPr>
            <a:r>
              <a:rPr lang="en" sz="1765" b="1">
                <a:solidFill>
                  <a:srgbClr val="FFFFFF"/>
                </a:solidFill>
              </a:rPr>
              <a:t>The Federal Deficit fell from 6% in 1983 to 3% in 1988 (it still went up in actual dollars though). </a:t>
            </a:r>
            <a:endParaRPr sz="1765" b="1">
              <a:solidFill>
                <a:srgbClr val="FFFFFF"/>
              </a:solidFill>
            </a:endParaRPr>
          </a:p>
        </p:txBody>
      </p:sp>
      <p:sp>
        <p:nvSpPr>
          <p:cNvPr id="369" name="Google Shape;369;p61"/>
          <p:cNvSpPr txBox="1"/>
          <p:nvPr/>
        </p:nvSpPr>
        <p:spPr>
          <a:xfrm>
            <a:off x="4658075" y="635125"/>
            <a:ext cx="4380600" cy="414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dk1"/>
                </a:solidFill>
                <a:latin typeface="Average"/>
                <a:ea typeface="Average"/>
                <a:cs typeface="Average"/>
                <a:sym typeface="Average"/>
              </a:rPr>
              <a:t>Some Say No</a:t>
            </a:r>
            <a:endParaRPr sz="2100" b="1">
              <a:solidFill>
                <a:schemeClr val="dk1"/>
              </a:solidFill>
              <a:latin typeface="Average"/>
              <a:ea typeface="Average"/>
              <a:cs typeface="Average"/>
              <a:sym typeface="Average"/>
            </a:endParaRPr>
          </a:p>
          <a:p>
            <a:pPr marL="0" lvl="0" indent="0" algn="ctr" rtl="0">
              <a:spcBef>
                <a:spcPts val="0"/>
              </a:spcBef>
              <a:spcAft>
                <a:spcPts val="0"/>
              </a:spcAft>
              <a:buNone/>
            </a:pPr>
            <a:endParaRPr sz="1500" b="1">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b="1" u="sng">
                <a:solidFill>
                  <a:schemeClr val="dk1"/>
                </a:solidFill>
                <a:latin typeface="Average"/>
                <a:ea typeface="Average"/>
                <a:cs typeface="Average"/>
                <a:sym typeface="Average"/>
              </a:rPr>
              <a:t>National debt increased </a:t>
            </a:r>
            <a:r>
              <a:rPr lang="en" sz="1700" b="1">
                <a:solidFill>
                  <a:schemeClr val="dk1"/>
                </a:solidFill>
                <a:latin typeface="Average"/>
                <a:ea typeface="Average"/>
                <a:cs typeface="Average"/>
                <a:sym typeface="Average"/>
              </a:rPr>
              <a:t>from 26.1% GDP in 1980 to 41.0% GDP by 1988 (that’s $712 billion in 1980 to over $2 TRILLION in 1988).</a:t>
            </a:r>
            <a:endParaRPr sz="1700" b="1">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b="1">
                <a:solidFill>
                  <a:schemeClr val="dk1"/>
                </a:solidFill>
                <a:latin typeface="Average"/>
                <a:ea typeface="Average"/>
                <a:cs typeface="Average"/>
                <a:sym typeface="Average"/>
              </a:rPr>
              <a:t>The</a:t>
            </a:r>
            <a:r>
              <a:rPr lang="en" sz="1700" b="1" u="sng">
                <a:solidFill>
                  <a:schemeClr val="dk1"/>
                </a:solidFill>
                <a:latin typeface="Average"/>
                <a:ea typeface="Average"/>
                <a:cs typeface="Average"/>
                <a:sym typeface="Average"/>
              </a:rPr>
              <a:t> gap between rich and poor increased </a:t>
            </a:r>
            <a:r>
              <a:rPr lang="en" sz="1700" b="1">
                <a:solidFill>
                  <a:schemeClr val="dk1"/>
                </a:solidFill>
                <a:latin typeface="Average"/>
                <a:ea typeface="Average"/>
                <a:cs typeface="Average"/>
                <a:sym typeface="Average"/>
              </a:rPr>
              <a:t>(upper 5% ended up with about 3% more of the money, bottom 5% with about 0.5% less).</a:t>
            </a:r>
            <a:endParaRPr sz="1700" b="1">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b="1">
                <a:solidFill>
                  <a:schemeClr val="dk1"/>
                </a:solidFill>
                <a:latin typeface="Average"/>
                <a:ea typeface="Average"/>
                <a:cs typeface="Average"/>
                <a:sym typeface="Average"/>
              </a:rPr>
              <a:t>Though the rate itself went down, average unemployment was the highest since the Great Depression.</a:t>
            </a:r>
            <a:endParaRPr sz="1700" b="1">
              <a:solidFill>
                <a:schemeClr val="dk1"/>
              </a:solidFill>
              <a:latin typeface="Average"/>
              <a:ea typeface="Average"/>
              <a:cs typeface="Average"/>
              <a:sym typeface="Average"/>
            </a:endParaRPr>
          </a:p>
          <a:p>
            <a:pPr marL="457200" lvl="0" indent="-336550" algn="l" rtl="0">
              <a:spcBef>
                <a:spcPts val="0"/>
              </a:spcBef>
              <a:spcAft>
                <a:spcPts val="0"/>
              </a:spcAft>
              <a:buClr>
                <a:schemeClr val="dk1"/>
              </a:buClr>
              <a:buSzPts val="1700"/>
              <a:buFont typeface="Average"/>
              <a:buChar char="●"/>
            </a:pPr>
            <a:r>
              <a:rPr lang="en" sz="1700" b="1">
                <a:solidFill>
                  <a:schemeClr val="dk1"/>
                </a:solidFill>
                <a:latin typeface="Average"/>
                <a:ea typeface="Average"/>
                <a:cs typeface="Average"/>
                <a:sym typeface="Average"/>
              </a:rPr>
              <a:t>Reagan was the only president since FDR to not raise the minimum wage.</a:t>
            </a:r>
            <a:endParaRPr sz="1700" b="1">
              <a:solidFill>
                <a:schemeClr val="dk1"/>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2"/>
          <p:cNvSpPr txBox="1">
            <a:spLocks noGrp="1"/>
          </p:cNvSpPr>
          <p:nvPr>
            <p:ph type="title"/>
          </p:nvPr>
        </p:nvSpPr>
        <p:spPr>
          <a:xfrm>
            <a:off x="378650" y="71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00" b="1"/>
              <a:t>The Moral Majority</a:t>
            </a:r>
            <a:endParaRPr sz="3200" b="1"/>
          </a:p>
        </p:txBody>
      </p:sp>
      <p:sp>
        <p:nvSpPr>
          <p:cNvPr id="375" name="Google Shape;375;p62"/>
          <p:cNvSpPr txBox="1">
            <a:spLocks noGrp="1"/>
          </p:cNvSpPr>
          <p:nvPr>
            <p:ph type="body" idx="1"/>
          </p:nvPr>
        </p:nvSpPr>
        <p:spPr>
          <a:xfrm>
            <a:off x="262050" y="734775"/>
            <a:ext cx="6231600" cy="4127400"/>
          </a:xfrm>
          <a:prstGeom prst="rect">
            <a:avLst/>
          </a:prstGeom>
        </p:spPr>
        <p:txBody>
          <a:bodyPr spcFirstLastPara="1" wrap="square" lIns="91425" tIns="91425" rIns="91425" bIns="91425" anchor="t" anchorCtr="0">
            <a:noAutofit/>
          </a:bodyPr>
          <a:lstStyle/>
          <a:p>
            <a:pPr marL="457200" lvl="0" indent="-332105" algn="l" rtl="0">
              <a:lnSpc>
                <a:spcPct val="105000"/>
              </a:lnSpc>
              <a:spcBef>
                <a:spcPts val="0"/>
              </a:spcBef>
              <a:spcAft>
                <a:spcPts val="0"/>
              </a:spcAft>
              <a:buClr>
                <a:schemeClr val="dk1"/>
              </a:buClr>
              <a:buSzPts val="1630"/>
              <a:buChar char="●"/>
            </a:pPr>
            <a:r>
              <a:rPr lang="en" sz="1629" b="1">
                <a:solidFill>
                  <a:schemeClr val="dk1"/>
                </a:solidFill>
              </a:rPr>
              <a:t>The Moral Majority was a </a:t>
            </a:r>
            <a:r>
              <a:rPr lang="en" sz="1629" b="1" u="sng">
                <a:solidFill>
                  <a:schemeClr val="dk1"/>
                </a:solidFill>
                <a:highlight>
                  <a:srgbClr val="00FFFF"/>
                </a:highlight>
              </a:rPr>
              <a:t>conservative political organization founded in the 1970s &amp; operated throughout the 1980s</a:t>
            </a:r>
            <a:endParaRPr sz="1629" b="1" u="sng">
              <a:solidFill>
                <a:schemeClr val="dk1"/>
              </a:solidFill>
              <a:highlight>
                <a:srgbClr val="00FFFF"/>
              </a:highlight>
            </a:endParaRPr>
          </a:p>
          <a:p>
            <a:pPr marL="457200" lvl="0" indent="-332105" algn="l" rtl="0">
              <a:lnSpc>
                <a:spcPct val="105000"/>
              </a:lnSpc>
              <a:spcBef>
                <a:spcPts val="0"/>
              </a:spcBef>
              <a:spcAft>
                <a:spcPts val="0"/>
              </a:spcAft>
              <a:buClr>
                <a:schemeClr val="dk1"/>
              </a:buClr>
              <a:buSzPts val="1630"/>
              <a:buChar char="●"/>
            </a:pPr>
            <a:r>
              <a:rPr lang="en" sz="1629" b="1">
                <a:solidFill>
                  <a:schemeClr val="dk1"/>
                </a:solidFill>
              </a:rPr>
              <a:t>Led by Southern Baptist minister Jerry Falwell, the Moral Majority’s agenda was based on a very Conservative, Fundamentalist interpretation of Christianity </a:t>
            </a:r>
            <a:endParaRPr sz="1629" b="1">
              <a:solidFill>
                <a:schemeClr val="dk1"/>
              </a:solidFill>
            </a:endParaRPr>
          </a:p>
          <a:p>
            <a:pPr marL="914400" lvl="1" indent="-332105" algn="l" rtl="0">
              <a:lnSpc>
                <a:spcPct val="105000"/>
              </a:lnSpc>
              <a:spcBef>
                <a:spcPts val="0"/>
              </a:spcBef>
              <a:spcAft>
                <a:spcPts val="0"/>
              </a:spcAft>
              <a:buClr>
                <a:schemeClr val="dk1"/>
              </a:buClr>
              <a:buSzPts val="1630"/>
              <a:buChar char="○"/>
            </a:pPr>
            <a:r>
              <a:rPr lang="en" sz="1629" b="1">
                <a:solidFill>
                  <a:schemeClr val="dk1"/>
                </a:solidFill>
              </a:rPr>
              <a:t>Among other things, they worked to get media removed that went against their values, opposed the Equal Rights Amendment, fought to totally outlaw abortion, fought to outlaw gay marriage, and to vote liberals out of office at all levels of government   </a:t>
            </a:r>
            <a:endParaRPr sz="1629" b="1">
              <a:solidFill>
                <a:schemeClr val="dk1"/>
              </a:solidFill>
            </a:endParaRPr>
          </a:p>
        </p:txBody>
      </p:sp>
      <p:pic>
        <p:nvPicPr>
          <p:cNvPr id="376" name="Google Shape;376;p62"/>
          <p:cNvPicPr preferRelativeResize="0"/>
          <p:nvPr/>
        </p:nvPicPr>
        <p:blipFill>
          <a:blip r:embed="rId3">
            <a:alphaModFix/>
          </a:blip>
          <a:stretch>
            <a:fillRect/>
          </a:stretch>
        </p:blipFill>
        <p:spPr>
          <a:xfrm>
            <a:off x="6651825" y="1654900"/>
            <a:ext cx="2333501" cy="33666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3"/>
          <p:cNvSpPr txBox="1">
            <a:spLocks noGrp="1"/>
          </p:cNvSpPr>
          <p:nvPr>
            <p:ph type="title"/>
          </p:nvPr>
        </p:nvSpPr>
        <p:spPr>
          <a:xfrm>
            <a:off x="311700" y="196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00" b="1"/>
              <a:t>Opposition to the ERA</a:t>
            </a:r>
            <a:endParaRPr sz="2900" b="1"/>
          </a:p>
        </p:txBody>
      </p:sp>
      <p:sp>
        <p:nvSpPr>
          <p:cNvPr id="382" name="Google Shape;382;p63"/>
          <p:cNvSpPr txBox="1">
            <a:spLocks noGrp="1"/>
          </p:cNvSpPr>
          <p:nvPr>
            <p:ph type="body" idx="1"/>
          </p:nvPr>
        </p:nvSpPr>
        <p:spPr>
          <a:xfrm>
            <a:off x="123950" y="921425"/>
            <a:ext cx="4859400" cy="3999900"/>
          </a:xfrm>
          <a:prstGeom prst="rect">
            <a:avLst/>
          </a:prstGeom>
        </p:spPr>
        <p:txBody>
          <a:bodyPr spcFirstLastPara="1" wrap="square" lIns="91425" tIns="91425" rIns="91425" bIns="91425" anchor="t" anchorCtr="0">
            <a:normAutofit fontScale="40000" lnSpcReduction="20000"/>
          </a:bodyPr>
          <a:lstStyle/>
          <a:p>
            <a:pPr marL="0" lvl="0" indent="0" algn="l" rtl="0">
              <a:lnSpc>
                <a:spcPct val="100000"/>
              </a:lnSpc>
              <a:spcBef>
                <a:spcPts val="0"/>
              </a:spcBef>
              <a:spcAft>
                <a:spcPts val="0"/>
              </a:spcAft>
              <a:buNone/>
            </a:pPr>
            <a:r>
              <a:rPr lang="en" sz="6144" b="1">
                <a:solidFill>
                  <a:schemeClr val="dk1"/>
                </a:solidFill>
              </a:rPr>
              <a:t>Equal rights Amendment- Proposed change to the constitution that would </a:t>
            </a:r>
            <a:r>
              <a:rPr lang="en" sz="6144" b="1" u="sng">
                <a:solidFill>
                  <a:schemeClr val="dk1"/>
                </a:solidFill>
              </a:rPr>
              <a:t>end all gender discrimination under the law.</a:t>
            </a:r>
            <a:endParaRPr sz="6144" b="1" u="sng">
              <a:solidFill>
                <a:schemeClr val="dk1"/>
              </a:solidFill>
            </a:endParaRPr>
          </a:p>
          <a:p>
            <a:pPr marL="0" lvl="0" indent="0" algn="l" rtl="0">
              <a:lnSpc>
                <a:spcPct val="100000"/>
              </a:lnSpc>
              <a:spcBef>
                <a:spcPts val="1200"/>
              </a:spcBef>
              <a:spcAft>
                <a:spcPts val="0"/>
              </a:spcAft>
              <a:buNone/>
            </a:pPr>
            <a:r>
              <a:rPr lang="en" sz="6144" b="1">
                <a:solidFill>
                  <a:schemeClr val="dk1"/>
                </a:solidFill>
              </a:rPr>
              <a:t>Opposition: </a:t>
            </a:r>
            <a:endParaRPr sz="6144" b="1">
              <a:solidFill>
                <a:schemeClr val="dk1"/>
              </a:solidFill>
            </a:endParaRPr>
          </a:p>
          <a:p>
            <a:pPr marL="0" lvl="0" indent="0" algn="l" rtl="0">
              <a:lnSpc>
                <a:spcPct val="100000"/>
              </a:lnSpc>
              <a:spcBef>
                <a:spcPts val="1200"/>
              </a:spcBef>
              <a:spcAft>
                <a:spcPts val="0"/>
              </a:spcAft>
              <a:buNone/>
            </a:pPr>
            <a:r>
              <a:rPr lang="en" sz="6144" b="1" u="sng">
                <a:solidFill>
                  <a:schemeClr val="dk1"/>
                </a:solidFill>
              </a:rPr>
              <a:t>Phyllis Schlafly</a:t>
            </a:r>
            <a:r>
              <a:rPr lang="en" sz="6144" b="1">
                <a:solidFill>
                  <a:schemeClr val="dk1"/>
                </a:solidFill>
              </a:rPr>
              <a:t> led opposition to the ERA, and many began to fear that it would have very negative outcomes </a:t>
            </a:r>
            <a:endParaRPr sz="6144" b="1">
              <a:solidFill>
                <a:schemeClr val="dk1"/>
              </a:solidFill>
            </a:endParaRPr>
          </a:p>
          <a:p>
            <a:pPr marL="0" lvl="0" indent="0" algn="l" rtl="0">
              <a:spcBef>
                <a:spcPts val="1200"/>
              </a:spcBef>
              <a:spcAft>
                <a:spcPts val="0"/>
              </a:spcAft>
              <a:buNone/>
            </a:pPr>
            <a:endParaRPr b="1">
              <a:solidFill>
                <a:schemeClr val="dk1"/>
              </a:solidFill>
            </a:endParaRPr>
          </a:p>
          <a:p>
            <a:pPr marL="0" lvl="0" indent="0" algn="l" rtl="0">
              <a:spcBef>
                <a:spcPts val="1200"/>
              </a:spcBef>
              <a:spcAft>
                <a:spcPts val="1200"/>
              </a:spcAft>
              <a:buNone/>
            </a:pPr>
            <a:endParaRPr b="1">
              <a:solidFill>
                <a:srgbClr val="FFFFFF"/>
              </a:solidFill>
            </a:endParaRPr>
          </a:p>
        </p:txBody>
      </p:sp>
      <p:pic>
        <p:nvPicPr>
          <p:cNvPr id="383" name="Google Shape;383;p63"/>
          <p:cNvPicPr preferRelativeResize="0"/>
          <p:nvPr/>
        </p:nvPicPr>
        <p:blipFill>
          <a:blip r:embed="rId3">
            <a:alphaModFix/>
          </a:blip>
          <a:stretch>
            <a:fillRect/>
          </a:stretch>
        </p:blipFill>
        <p:spPr>
          <a:xfrm>
            <a:off x="5058575" y="2986950"/>
            <a:ext cx="3773724" cy="1934251"/>
          </a:xfrm>
          <a:prstGeom prst="rect">
            <a:avLst/>
          </a:prstGeom>
          <a:noFill/>
          <a:ln>
            <a:noFill/>
          </a:ln>
        </p:spPr>
      </p:pic>
      <p:pic>
        <p:nvPicPr>
          <p:cNvPr id="384" name="Google Shape;384;p63"/>
          <p:cNvPicPr preferRelativeResize="0"/>
          <p:nvPr/>
        </p:nvPicPr>
        <p:blipFill>
          <a:blip r:embed="rId4">
            <a:alphaModFix/>
          </a:blip>
          <a:stretch>
            <a:fillRect/>
          </a:stretch>
        </p:blipFill>
        <p:spPr>
          <a:xfrm>
            <a:off x="5135700" y="921425"/>
            <a:ext cx="3696599" cy="19131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Nixon and the Environment</a:t>
            </a:r>
            <a:endParaRPr/>
          </a:p>
        </p:txBody>
      </p:sp>
      <p:sp>
        <p:nvSpPr>
          <p:cNvPr id="94" name="Google Shape;94;p19"/>
          <p:cNvSpPr txBox="1">
            <a:spLocks noGrp="1"/>
          </p:cNvSpPr>
          <p:nvPr>
            <p:ph type="body" idx="1"/>
          </p:nvPr>
        </p:nvSpPr>
        <p:spPr>
          <a:xfrm>
            <a:off x="311700" y="1152475"/>
            <a:ext cx="6528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The Environmental Protection Agency (EPA) Was created in 1970 by the Nixon Agency due to an increased national concern for the environment. </a:t>
            </a:r>
            <a:r>
              <a:rPr lang="en" u="sng"/>
              <a:t>Set standards to reduce pollution.</a:t>
            </a:r>
            <a:endParaRPr u="sng"/>
          </a:p>
          <a:p>
            <a:pPr marL="0" lvl="0" indent="0" algn="l" rtl="0">
              <a:spcBef>
                <a:spcPts val="1200"/>
              </a:spcBef>
              <a:spcAft>
                <a:spcPts val="0"/>
              </a:spcAft>
              <a:buClr>
                <a:schemeClr val="dk1"/>
              </a:buClr>
              <a:buSzPts val="1100"/>
              <a:buFont typeface="Arial"/>
              <a:buNone/>
            </a:pPr>
            <a:r>
              <a:rPr lang="en"/>
              <a:t>The Clean Air Act of 1972 Established emission standards for factories and cars and </a:t>
            </a:r>
            <a:r>
              <a:rPr lang="en" u="sng"/>
              <a:t>restricted dumping pollutants into rivers and lakes</a:t>
            </a:r>
            <a:endParaRPr u="sng"/>
          </a:p>
          <a:p>
            <a:pPr marL="0" lvl="0" indent="0" algn="l" rtl="0">
              <a:spcBef>
                <a:spcPts val="1200"/>
              </a:spcBef>
              <a:spcAft>
                <a:spcPts val="0"/>
              </a:spcAft>
              <a:buClr>
                <a:schemeClr val="dk1"/>
              </a:buClr>
              <a:buSzPts val="1100"/>
              <a:buFont typeface="Arial"/>
              <a:buNone/>
            </a:pPr>
            <a:r>
              <a:rPr lang="en"/>
              <a:t>Endangered Species Act of 1973 Created </a:t>
            </a:r>
            <a:r>
              <a:rPr lang="en" u="sng"/>
              <a:t>plans to save</a:t>
            </a:r>
            <a:r>
              <a:rPr lang="en"/>
              <a:t> </a:t>
            </a:r>
            <a:r>
              <a:rPr lang="en" u="sng"/>
              <a:t>threatened animal and plant species</a:t>
            </a:r>
            <a:r>
              <a:rPr lang="en"/>
              <a:t>.</a:t>
            </a:r>
            <a:endParaRPr/>
          </a:p>
          <a:p>
            <a:pPr marL="0" lvl="0" indent="0" algn="l" rtl="0">
              <a:spcBef>
                <a:spcPts val="1200"/>
              </a:spcBef>
              <a:spcAft>
                <a:spcPts val="1200"/>
              </a:spcAft>
              <a:buNone/>
            </a:pPr>
            <a:endParaRPr/>
          </a:p>
        </p:txBody>
      </p:sp>
      <p:pic>
        <p:nvPicPr>
          <p:cNvPr id="95" name="Google Shape;95;p19"/>
          <p:cNvPicPr preferRelativeResize="0"/>
          <p:nvPr/>
        </p:nvPicPr>
        <p:blipFill>
          <a:blip r:embed="rId3">
            <a:alphaModFix/>
          </a:blip>
          <a:stretch>
            <a:fillRect/>
          </a:stretch>
        </p:blipFill>
        <p:spPr>
          <a:xfrm>
            <a:off x="6625500" y="80800"/>
            <a:ext cx="1249425" cy="1249425"/>
          </a:xfrm>
          <a:prstGeom prst="rect">
            <a:avLst/>
          </a:prstGeom>
          <a:noFill/>
          <a:ln>
            <a:noFill/>
          </a:ln>
        </p:spPr>
      </p:pic>
      <p:pic>
        <p:nvPicPr>
          <p:cNvPr id="96" name="Google Shape;96;p19"/>
          <p:cNvPicPr preferRelativeResize="0"/>
          <p:nvPr/>
        </p:nvPicPr>
        <p:blipFill>
          <a:blip r:embed="rId4">
            <a:alphaModFix/>
          </a:blip>
          <a:stretch>
            <a:fillRect/>
          </a:stretch>
        </p:blipFill>
        <p:spPr>
          <a:xfrm>
            <a:off x="6918775" y="1690625"/>
            <a:ext cx="2027451" cy="1141850"/>
          </a:xfrm>
          <a:prstGeom prst="rect">
            <a:avLst/>
          </a:prstGeom>
          <a:noFill/>
          <a:ln>
            <a:noFill/>
          </a:ln>
        </p:spPr>
      </p:pic>
      <p:pic>
        <p:nvPicPr>
          <p:cNvPr id="97" name="Google Shape;97;p19"/>
          <p:cNvPicPr preferRelativeResize="0"/>
          <p:nvPr/>
        </p:nvPicPr>
        <p:blipFill>
          <a:blip r:embed="rId5">
            <a:alphaModFix/>
          </a:blip>
          <a:stretch>
            <a:fillRect/>
          </a:stretch>
        </p:blipFill>
        <p:spPr>
          <a:xfrm>
            <a:off x="6549323" y="3067550"/>
            <a:ext cx="2217600" cy="15749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64" descr="Phyllis Schlafly and Barbara Walters discuss ERA and Feminism in this short clip from an interview in 1972. &#10;&#10;Phyllis's logic and facts are sharp as ever and ready to defend women's rights!" title="Phyllis Schlafly Interview on ERA | Today Show 1972">
            <a:hlinkClick r:id="rId3"/>
          </p:cNvPr>
          <p:cNvPicPr preferRelativeResize="0"/>
          <p:nvPr/>
        </p:nvPicPr>
        <p:blipFill>
          <a:blip r:embed="rId4">
            <a:alphaModFix/>
          </a:blip>
          <a:stretch>
            <a:fillRect/>
          </a:stretch>
        </p:blipFill>
        <p:spPr>
          <a:xfrm>
            <a:off x="1638013" y="371263"/>
            <a:ext cx="5867975" cy="440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5"/>
          <p:cNvSpPr txBox="1">
            <a:spLocks noGrp="1"/>
          </p:cNvSpPr>
          <p:nvPr>
            <p:ph type="title"/>
          </p:nvPr>
        </p:nvSpPr>
        <p:spPr>
          <a:xfrm>
            <a:off x="311700" y="21070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00" b="1"/>
              <a:t>Fears of the Equal Rights Amendment</a:t>
            </a:r>
            <a:endParaRPr sz="3200" b="1"/>
          </a:p>
        </p:txBody>
      </p:sp>
      <p:sp>
        <p:nvSpPr>
          <p:cNvPr id="395" name="Google Shape;395;p65"/>
          <p:cNvSpPr txBox="1">
            <a:spLocks noGrp="1"/>
          </p:cNvSpPr>
          <p:nvPr>
            <p:ph type="body" idx="1"/>
          </p:nvPr>
        </p:nvSpPr>
        <p:spPr>
          <a:xfrm>
            <a:off x="99150" y="941950"/>
            <a:ext cx="4784100" cy="40899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Clr>
                <a:schemeClr val="dk1"/>
              </a:buClr>
              <a:buSzPts val="2300"/>
              <a:buChar char="-"/>
            </a:pPr>
            <a:r>
              <a:rPr lang="en" sz="2300" b="1">
                <a:solidFill>
                  <a:schemeClr val="dk1"/>
                </a:solidFill>
              </a:rPr>
              <a:t>Make it more difficult for women to get a divorce</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End Single-Gender colleges</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End Women’s exemption from the draft</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Take away laws that give women special protection in the workforce</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Force non-gender bathrooms</a:t>
            </a:r>
            <a:endParaRPr sz="2300" b="1">
              <a:solidFill>
                <a:schemeClr val="dk1"/>
              </a:solidFill>
            </a:endParaRPr>
          </a:p>
        </p:txBody>
      </p:sp>
      <p:pic>
        <p:nvPicPr>
          <p:cNvPr id="396" name="Google Shape;396;p65"/>
          <p:cNvPicPr preferRelativeResize="0"/>
          <p:nvPr/>
        </p:nvPicPr>
        <p:blipFill>
          <a:blip r:embed="rId3">
            <a:alphaModFix/>
          </a:blip>
          <a:stretch>
            <a:fillRect/>
          </a:stretch>
        </p:blipFill>
        <p:spPr>
          <a:xfrm>
            <a:off x="5085325" y="3024025"/>
            <a:ext cx="3970075" cy="2007825"/>
          </a:xfrm>
          <a:prstGeom prst="rect">
            <a:avLst/>
          </a:prstGeom>
          <a:noFill/>
          <a:ln>
            <a:noFill/>
          </a:ln>
        </p:spPr>
      </p:pic>
      <p:pic>
        <p:nvPicPr>
          <p:cNvPr id="397" name="Google Shape;397;p65"/>
          <p:cNvPicPr preferRelativeResize="0"/>
          <p:nvPr/>
        </p:nvPicPr>
        <p:blipFill>
          <a:blip r:embed="rId4">
            <a:alphaModFix/>
          </a:blip>
          <a:stretch>
            <a:fillRect/>
          </a:stretch>
        </p:blipFill>
        <p:spPr>
          <a:xfrm>
            <a:off x="5085325" y="941950"/>
            <a:ext cx="3970076" cy="20078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6"/>
          <p:cNvSpPr txBox="1">
            <a:spLocks noGrp="1"/>
          </p:cNvSpPr>
          <p:nvPr>
            <p:ph type="title"/>
          </p:nvPr>
        </p:nvSpPr>
        <p:spPr>
          <a:xfrm>
            <a:off x="311700" y="110400"/>
            <a:ext cx="8520600" cy="83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00" b="1"/>
              <a:t>ERA is rejected</a:t>
            </a:r>
            <a:endParaRPr sz="3800" b="1"/>
          </a:p>
        </p:txBody>
      </p:sp>
      <p:sp>
        <p:nvSpPr>
          <p:cNvPr id="403" name="Google Shape;403;p66"/>
          <p:cNvSpPr txBox="1">
            <a:spLocks noGrp="1"/>
          </p:cNvSpPr>
          <p:nvPr>
            <p:ph type="body" idx="1"/>
          </p:nvPr>
        </p:nvSpPr>
        <p:spPr>
          <a:xfrm>
            <a:off x="86750" y="830400"/>
            <a:ext cx="5157900" cy="423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dk1"/>
                </a:solidFill>
              </a:rPr>
              <a:t>To ratify an amendment, it has to be passed by congress &amp; be passed by a popular vote in ¾ of the states (they would need 38 states to ratify)</a:t>
            </a:r>
            <a:endParaRPr sz="2100" b="1">
              <a:solidFill>
                <a:schemeClr val="dk1"/>
              </a:solidFill>
            </a:endParaRPr>
          </a:p>
          <a:p>
            <a:pPr marL="0" lvl="0" indent="0" algn="l" rtl="0">
              <a:spcBef>
                <a:spcPts val="1200"/>
              </a:spcBef>
              <a:spcAft>
                <a:spcPts val="0"/>
              </a:spcAft>
              <a:buNone/>
            </a:pPr>
            <a:r>
              <a:rPr lang="en" sz="2100" b="1">
                <a:solidFill>
                  <a:schemeClr val="dk1"/>
                </a:solidFill>
              </a:rPr>
              <a:t>By 1979 </a:t>
            </a:r>
            <a:r>
              <a:rPr lang="en" sz="2100" b="1" u="sng">
                <a:solidFill>
                  <a:schemeClr val="dk1"/>
                </a:solidFill>
              </a:rPr>
              <a:t>35 </a:t>
            </a:r>
            <a:r>
              <a:rPr lang="en" sz="2100" b="1">
                <a:solidFill>
                  <a:schemeClr val="dk1"/>
                </a:solidFill>
              </a:rPr>
              <a:t>states had passed, but then opposition grew, and </a:t>
            </a:r>
            <a:r>
              <a:rPr lang="en" sz="2100" b="1" u="sng">
                <a:solidFill>
                  <a:schemeClr val="dk1"/>
                </a:solidFill>
              </a:rPr>
              <a:t>5</a:t>
            </a:r>
            <a:r>
              <a:rPr lang="en" sz="2100" b="1">
                <a:solidFill>
                  <a:schemeClr val="dk1"/>
                </a:solidFill>
              </a:rPr>
              <a:t> states voted to take away their support of amendment. </a:t>
            </a:r>
            <a:endParaRPr sz="2100" b="1">
              <a:solidFill>
                <a:schemeClr val="dk1"/>
              </a:solidFill>
            </a:endParaRPr>
          </a:p>
          <a:p>
            <a:pPr marL="0" lvl="0" indent="0" algn="l" rtl="0">
              <a:spcBef>
                <a:spcPts val="1200"/>
              </a:spcBef>
              <a:spcAft>
                <a:spcPts val="1200"/>
              </a:spcAft>
              <a:buNone/>
            </a:pPr>
            <a:r>
              <a:rPr lang="en" sz="2100" b="1">
                <a:solidFill>
                  <a:schemeClr val="dk1"/>
                </a:solidFill>
              </a:rPr>
              <a:t>Finally in 1982 the </a:t>
            </a:r>
            <a:r>
              <a:rPr lang="en" sz="2100" b="1" u="sng">
                <a:solidFill>
                  <a:schemeClr val="dk1"/>
                </a:solidFill>
              </a:rPr>
              <a:t>deadline to pass the amendment failed. </a:t>
            </a:r>
            <a:endParaRPr sz="2100" b="1" u="sng">
              <a:solidFill>
                <a:schemeClr val="dk1"/>
              </a:solidFill>
            </a:endParaRPr>
          </a:p>
        </p:txBody>
      </p:sp>
      <p:sp>
        <p:nvSpPr>
          <p:cNvPr id="404" name="Google Shape;404;p66"/>
          <p:cNvSpPr txBox="1"/>
          <p:nvPr/>
        </p:nvSpPr>
        <p:spPr>
          <a:xfrm>
            <a:off x="4932825" y="942000"/>
            <a:ext cx="4082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FFFFFF"/>
                </a:solidFill>
                <a:latin typeface="Average"/>
                <a:ea typeface="Average"/>
                <a:cs typeface="Average"/>
                <a:sym typeface="Average"/>
              </a:rPr>
              <a:t>Initially passed by congress in 1973 and went to a vote by  states</a:t>
            </a:r>
            <a:endParaRPr sz="2100" b="1">
              <a:solidFill>
                <a:srgbClr val="FFFFFF"/>
              </a:solidFill>
              <a:latin typeface="Average"/>
              <a:ea typeface="Average"/>
              <a:cs typeface="Average"/>
              <a:sym typeface="Average"/>
            </a:endParaRPr>
          </a:p>
        </p:txBody>
      </p:sp>
      <p:pic>
        <p:nvPicPr>
          <p:cNvPr id="405" name="Google Shape;405;p66"/>
          <p:cNvPicPr preferRelativeResize="0"/>
          <p:nvPr/>
        </p:nvPicPr>
        <p:blipFill>
          <a:blip r:embed="rId3">
            <a:alphaModFix/>
          </a:blip>
          <a:stretch>
            <a:fillRect/>
          </a:stretch>
        </p:blipFill>
        <p:spPr>
          <a:xfrm>
            <a:off x="5427824" y="876950"/>
            <a:ext cx="3787575" cy="24743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00" b="1"/>
              <a:t>The NRA</a:t>
            </a:r>
            <a:endParaRPr sz="3500" b="1"/>
          </a:p>
        </p:txBody>
      </p:sp>
      <p:sp>
        <p:nvSpPr>
          <p:cNvPr id="411" name="Google Shape;411;p67"/>
          <p:cNvSpPr txBox="1">
            <a:spLocks noGrp="1"/>
          </p:cNvSpPr>
          <p:nvPr>
            <p:ph type="body" idx="1"/>
          </p:nvPr>
        </p:nvSpPr>
        <p:spPr>
          <a:xfrm>
            <a:off x="227450" y="697400"/>
            <a:ext cx="4722000" cy="41397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200" b="1" u="sng">
                <a:solidFill>
                  <a:schemeClr val="dk1"/>
                </a:solidFill>
                <a:highlight>
                  <a:srgbClr val="00FFFF"/>
                </a:highlight>
              </a:rPr>
              <a:t>The National Rifle Association-</a:t>
            </a:r>
            <a:r>
              <a:rPr lang="en" sz="2200" b="1">
                <a:solidFill>
                  <a:schemeClr val="dk1"/>
                </a:solidFill>
                <a:highlight>
                  <a:srgbClr val="00FFFF"/>
                </a:highlight>
              </a:rPr>
              <a:t> Extremely powerful conservative political organization dedicated to protecting the right to own guns (2nd amendment).</a:t>
            </a:r>
            <a:endParaRPr sz="2200" b="1">
              <a:solidFill>
                <a:schemeClr val="dk1"/>
              </a:solidFill>
              <a:highlight>
                <a:srgbClr val="00FFFF"/>
              </a:highlight>
            </a:endParaRPr>
          </a:p>
          <a:p>
            <a:pPr marL="0" lvl="0" indent="0" algn="l" rtl="0">
              <a:spcBef>
                <a:spcPts val="1200"/>
              </a:spcBef>
              <a:spcAft>
                <a:spcPts val="0"/>
              </a:spcAft>
              <a:buNone/>
            </a:pPr>
            <a:r>
              <a:rPr lang="en" sz="2200" b="1">
                <a:solidFill>
                  <a:schemeClr val="dk1"/>
                </a:solidFill>
              </a:rPr>
              <a:t>-Against laws that make it more </a:t>
            </a:r>
            <a:r>
              <a:rPr lang="en" sz="2200" b="1" u="sng">
                <a:solidFill>
                  <a:schemeClr val="dk1"/>
                </a:solidFill>
              </a:rPr>
              <a:t>difficult to buy guns</a:t>
            </a:r>
            <a:endParaRPr sz="2200" b="1" u="sng">
              <a:solidFill>
                <a:schemeClr val="dk1"/>
              </a:solidFill>
            </a:endParaRPr>
          </a:p>
          <a:p>
            <a:pPr marL="0" lvl="0" indent="0" algn="l" rtl="0">
              <a:spcBef>
                <a:spcPts val="1200"/>
              </a:spcBef>
              <a:spcAft>
                <a:spcPts val="1200"/>
              </a:spcAft>
              <a:buNone/>
            </a:pPr>
            <a:r>
              <a:rPr lang="en" sz="2200" b="1">
                <a:solidFill>
                  <a:schemeClr val="dk1"/>
                </a:solidFill>
              </a:rPr>
              <a:t>-Because of its large membership, it</a:t>
            </a:r>
            <a:r>
              <a:rPr lang="en" sz="2200" b="1" u="sng">
                <a:solidFill>
                  <a:schemeClr val="dk1"/>
                </a:solidFill>
              </a:rPr>
              <a:t> has a big influence in elections.</a:t>
            </a:r>
            <a:endParaRPr sz="2200" b="1" u="sng">
              <a:solidFill>
                <a:schemeClr val="dk1"/>
              </a:solidFill>
            </a:endParaRPr>
          </a:p>
        </p:txBody>
      </p:sp>
      <p:pic>
        <p:nvPicPr>
          <p:cNvPr id="412" name="Google Shape;412;p67"/>
          <p:cNvPicPr preferRelativeResize="0"/>
          <p:nvPr/>
        </p:nvPicPr>
        <p:blipFill>
          <a:blip r:embed="rId3">
            <a:alphaModFix/>
          </a:blip>
          <a:stretch>
            <a:fillRect/>
          </a:stretch>
        </p:blipFill>
        <p:spPr>
          <a:xfrm>
            <a:off x="5378975" y="922250"/>
            <a:ext cx="3612626" cy="1730050"/>
          </a:xfrm>
          <a:prstGeom prst="rect">
            <a:avLst/>
          </a:prstGeom>
          <a:noFill/>
          <a:ln>
            <a:noFill/>
          </a:ln>
        </p:spPr>
      </p:pic>
      <p:pic>
        <p:nvPicPr>
          <p:cNvPr id="413" name="Google Shape;413;p67"/>
          <p:cNvPicPr preferRelativeResize="0"/>
          <p:nvPr/>
        </p:nvPicPr>
        <p:blipFill>
          <a:blip r:embed="rId4">
            <a:alphaModFix/>
          </a:blip>
          <a:stretch>
            <a:fillRect/>
          </a:stretch>
        </p:blipFill>
        <p:spPr>
          <a:xfrm>
            <a:off x="5465725" y="2804700"/>
            <a:ext cx="3612625" cy="2186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Quick Check	</a:t>
            </a:r>
            <a:endParaRPr/>
          </a:p>
        </p:txBody>
      </p:sp>
      <p:sp>
        <p:nvSpPr>
          <p:cNvPr id="419" name="Google Shape;419;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three groups promoted conservative ideals in politics during the 1980s?</a:t>
            </a:r>
            <a:endParaRPr/>
          </a:p>
          <a:p>
            <a:pPr marL="457200" lvl="0" indent="-342900" algn="l" rtl="0">
              <a:spcBef>
                <a:spcPts val="1200"/>
              </a:spcBef>
              <a:spcAft>
                <a:spcPts val="0"/>
              </a:spcAft>
              <a:buSzPts val="1800"/>
              <a:buAutoNum type="arabicPeriod"/>
            </a:pPr>
            <a:r>
              <a:rPr lang="en"/>
              <a:t> </a:t>
            </a:r>
            <a:endParaRPr/>
          </a:p>
          <a:p>
            <a:pPr marL="457200" lvl="0" indent="-342900" algn="l" rtl="0">
              <a:spcBef>
                <a:spcPts val="0"/>
              </a:spcBef>
              <a:spcAft>
                <a:spcPts val="0"/>
              </a:spcAft>
              <a:buSzPts val="1800"/>
              <a:buAutoNum type="arabicPeriod"/>
            </a:pPr>
            <a:r>
              <a:rPr lang="en"/>
              <a:t> </a:t>
            </a:r>
            <a:endParaRPr/>
          </a:p>
          <a:p>
            <a:pPr marL="457200" lvl="0" indent="-342900" algn="l" rtl="0">
              <a:spcBef>
                <a:spcPts val="0"/>
              </a:spcBef>
              <a:spcAft>
                <a:spcPts val="0"/>
              </a:spcAft>
              <a:buSzPts val="1800"/>
              <a:buAutoNum type="arabicPeriod"/>
            </a:pPr>
            <a:r>
              <a:rPr lang="en"/>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00" b="1"/>
              <a:t>HIV/AIDS</a:t>
            </a:r>
            <a:endParaRPr sz="3300" b="1"/>
          </a:p>
        </p:txBody>
      </p:sp>
      <p:sp>
        <p:nvSpPr>
          <p:cNvPr id="425" name="Google Shape;425;p69"/>
          <p:cNvSpPr txBox="1">
            <a:spLocks noGrp="1"/>
          </p:cNvSpPr>
          <p:nvPr>
            <p:ph type="body" idx="1"/>
          </p:nvPr>
        </p:nvSpPr>
        <p:spPr>
          <a:xfrm>
            <a:off x="189600" y="1056200"/>
            <a:ext cx="4439700" cy="351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solidFill>
                  <a:schemeClr val="dk1"/>
                </a:solidFill>
              </a:rPr>
              <a:t>HIV/AIDS: Acquired Immune Deficiency Syndrome: </a:t>
            </a:r>
            <a:endParaRPr sz="1600" b="1">
              <a:solidFill>
                <a:schemeClr val="dk1"/>
              </a:solidFill>
            </a:endParaRPr>
          </a:p>
          <a:p>
            <a:pPr marL="0" lvl="0" indent="0" algn="l" rtl="0">
              <a:spcBef>
                <a:spcPts val="1200"/>
              </a:spcBef>
              <a:spcAft>
                <a:spcPts val="0"/>
              </a:spcAft>
              <a:buNone/>
            </a:pPr>
            <a:r>
              <a:rPr lang="en" sz="1600" b="1">
                <a:solidFill>
                  <a:schemeClr val="dk1"/>
                </a:solidFill>
              </a:rPr>
              <a:t>First AIDS cases were reported in the </a:t>
            </a:r>
            <a:r>
              <a:rPr lang="en" sz="1600" b="1" u="sng">
                <a:solidFill>
                  <a:schemeClr val="dk1"/>
                </a:solidFill>
              </a:rPr>
              <a:t>U.S. in June 1981</a:t>
            </a:r>
            <a:r>
              <a:rPr lang="en" sz="1600" b="1">
                <a:solidFill>
                  <a:schemeClr val="dk1"/>
                </a:solidFill>
              </a:rPr>
              <a:t>, the number of cases and deaths among persons with AIDS </a:t>
            </a:r>
            <a:r>
              <a:rPr lang="en" sz="1600" b="1" u="sng">
                <a:solidFill>
                  <a:schemeClr val="dk1"/>
                </a:solidFill>
              </a:rPr>
              <a:t>increased rapidly</a:t>
            </a:r>
            <a:r>
              <a:rPr lang="en" sz="1600" b="1">
                <a:solidFill>
                  <a:schemeClr val="dk1"/>
                </a:solidFill>
              </a:rPr>
              <a:t> during the 1980s followed by substantial declines in new cases and deaths in the late 1990s. </a:t>
            </a:r>
            <a:endParaRPr sz="1600" b="1">
              <a:solidFill>
                <a:schemeClr val="dk1"/>
              </a:solidFill>
            </a:endParaRPr>
          </a:p>
          <a:p>
            <a:pPr marL="0" lvl="0" indent="0" algn="l" rtl="0">
              <a:spcBef>
                <a:spcPts val="1200"/>
              </a:spcBef>
              <a:spcAft>
                <a:spcPts val="1200"/>
              </a:spcAft>
              <a:buNone/>
            </a:pPr>
            <a:r>
              <a:rPr lang="en" sz="1600" b="1">
                <a:solidFill>
                  <a:schemeClr val="dk1"/>
                </a:solidFill>
              </a:rPr>
              <a:t>Many died but there have been vast improvements in medical care today.</a:t>
            </a:r>
            <a:endParaRPr sz="1600" b="1">
              <a:solidFill>
                <a:schemeClr val="dk1"/>
              </a:solidFill>
            </a:endParaRPr>
          </a:p>
        </p:txBody>
      </p:sp>
      <p:pic>
        <p:nvPicPr>
          <p:cNvPr id="426" name="Google Shape;426;p69"/>
          <p:cNvPicPr preferRelativeResize="0"/>
          <p:nvPr/>
        </p:nvPicPr>
        <p:blipFill>
          <a:blip r:embed="rId3">
            <a:alphaModFix/>
          </a:blip>
          <a:stretch>
            <a:fillRect/>
          </a:stretch>
        </p:blipFill>
        <p:spPr>
          <a:xfrm>
            <a:off x="4629300" y="1323175"/>
            <a:ext cx="4209900" cy="31574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70" descr="On June 5, 1981, the CDC published the first documentation of AIDS. Treatments have been developed over the years but there is still no cure.&#10;» Subscribe to NBC News: http://nbcnews.to/SubscribeToNBC&#10;» Watch more NBC video: http://bit.ly/MoreNBCNews&#10;&#10;NBC News is a leading source of global news and information. Here you will find clips from NBC Nightly News, Meet The Press, and our original series Debunker, Flashback, Nerdwatch, and Show Me. Subscribe to our channel for news stories, technology, politics, health, entertainment, science, business, and exclusive NBC investigations.&#10;&#10;Connect with NBC News Online!&#10;Visit NBCNews.Com: http://nbcnews.to/ReadNBC&#10;Find NBC News on Facebook: http://nbcnews.to/LikeNBC&#10;Follow NBC News on Twitter: http://nbcnews.to/FollowNBC&#10;Follow NBC News on Google+: http://nbcnews.to/PlusNBC&#10;Follow NBC News on Instagram: http://nbcnews.to/InstaNBC&#10;Follow NBC News on Pinterest: http://nbcnews.to/PinNBC&#10;&#10;First AIDS Patients Diagnosed 35 Years Ago | Flashback | NBC News" title="First AIDS Patients Diagnosed 35 Years Ago | Flashback | NBC News">
            <a:hlinkClick r:id="rId3"/>
          </p:cNvPr>
          <p:cNvPicPr preferRelativeResize="0"/>
          <p:nvPr/>
        </p:nvPicPr>
        <p:blipFill>
          <a:blip r:embed="rId4">
            <a:alphaModFix/>
          </a:blip>
          <a:stretch>
            <a:fillRect/>
          </a:stretch>
        </p:blipFill>
        <p:spPr>
          <a:xfrm>
            <a:off x="1862775" y="458575"/>
            <a:ext cx="5783275" cy="433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71" descr="Ryan White just wanted to go to school but was ostracized after getting AIDS thru blood products. That didn't stop him. He went on to educate the world about AIDS, became famous and made close friends along the way, including Elton John! Here's his life's story." title="Ryan White - The Boy Who Educated the World About AIDS">
            <a:hlinkClick r:id="rId3"/>
          </p:cNvPr>
          <p:cNvPicPr preferRelativeResize="0"/>
          <p:nvPr/>
        </p:nvPicPr>
        <p:blipFill>
          <a:blip r:embed="rId4">
            <a:alphaModFix/>
          </a:blip>
          <a:stretch>
            <a:fillRect/>
          </a:stretch>
        </p:blipFill>
        <p:spPr>
          <a:xfrm>
            <a:off x="1684088" y="313625"/>
            <a:ext cx="5775826" cy="4331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72" descr="Ryan White December 6, 1971 -- April 8, 1990 &#10; &#10;On April 11, 1990,1500+ people attended Ryan White's funeral, in a sad chapter in America's history. (I wrote about it here: http://tinyurl.com/24xlu4m) &#10; &#10; &#10;Ryan~ &#10;In times of sheer darkness and despair, you shone brighter than the most brilliant star and displayed a bravery rarely matched. &#10; &#10;Happy 39th birthday to the little boy with the bright smile. Happy birthday, skyline pigeon... &#10; &#10;Turn me loose from your hands &#10;Let me fly to distant lands &#10;Over green fields, trees and mountains &#10;Flowers and forest fountains &#10;Home along the lanes of the skyway &#10; &#10;For this dark and lonely room &#10;Projects a shadow cast in gloom &#10;And my eyes are mirrors &#10;Of the world outside &#10;Thinking of the way &#10;That the wind can turn the tide &#10;And these shadows turn &#10;From purple into grey &#10; &#10;For just a Skyline Pigeon &#10;Dreaming of the open &#10;Waiting for the day &#10;He can spread his wings &#10;And fly away again &#10;Fly away skyline pigeon fly &#10;Towards the dreams &#10;You've left so very far behind &#10; &#10;Just let me wake up in the morning &#10;To the smell of new mown hay &#10;To laugh and cry, to live and die &#10;In the brightness of my day &#10; &#10;I want to hear the pealing bells &#10;Of distant churches sing &#10;But most of all please free me &#10;From this aching metal ring &#10;And open out this cage towards the sun &#10; &#10;For just a Skyline Pigeon &#10;Dreaming of the open &#10;Waiting for the day &#10;He can spread his wings &#10;And fly away again &#10;Fly away skyline pigeon fly &#10;Towards the dreams &#10;You've left so very far behind &#10; &#10;~Elton John &amp; Bernie Taupin" title="Elton John - Skyline Pigeon (Ryan White funeral)">
            <a:hlinkClick r:id="rId3"/>
          </p:cNvPr>
          <p:cNvPicPr preferRelativeResize="0"/>
          <p:nvPr/>
        </p:nvPicPr>
        <p:blipFill>
          <a:blip r:embed="rId4">
            <a:alphaModFix/>
          </a:blip>
          <a:stretch>
            <a:fillRect/>
          </a:stretch>
        </p:blipFill>
        <p:spPr>
          <a:xfrm>
            <a:off x="1165850" y="244525"/>
            <a:ext cx="5787350" cy="4340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73" descr="“Gone Too Soon” by Michael Jackson&#10;Listen to Michael Jackson: https://MichaelJackson.lnk.to/_listenYD&#10;&#10;Released as a single on the fifth annual World AIDS Day, Michael Jackson’s “Gone Too Soon” short film celebrates the life of Michael’s friend, AIDS activist Ryan White. The song was recorded by Michael to honor his friend who passed away while Michael was in the process of recording the Dangerous album.&#10;&#10;Follow Michael Jackson:&#10;Facebook: https://MichaelJackson.lnk.to/_followYS/facebook&#10;Twitter: https://MichaelJackson.lnk.to/_followYS/twitter&#10;Instagram: https://MichaelJackson.lnk.to/_followYS/instagram&#10;Website: https://MichaelJackson.lnk.to/_followYS/websitegeneral&#10;Spotify: https://MichaelJackson.lnk.to/_followYS/spotify&#10;&#10;#MichaelJackson #Dangerous #GoneTooSoon" title="Michael Jackson - Gone Too Soon (Official Video)">
            <a:hlinkClick r:id="rId3"/>
          </p:cNvPr>
          <p:cNvPicPr preferRelativeResize="0"/>
          <p:nvPr/>
        </p:nvPicPr>
        <p:blipFill>
          <a:blip r:embed="rId4">
            <a:alphaModFix/>
          </a:blip>
          <a:stretch>
            <a:fillRect/>
          </a:stretch>
        </p:blipFill>
        <p:spPr>
          <a:xfrm>
            <a:off x="1603450" y="302100"/>
            <a:ext cx="5782800" cy="4337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Nixon’s Foreign Policy</a:t>
            </a:r>
            <a:endParaRPr/>
          </a:p>
        </p:txBody>
      </p:sp>
      <p:sp>
        <p:nvSpPr>
          <p:cNvPr id="103" name="Google Shape;103;p20"/>
          <p:cNvSpPr txBox="1">
            <a:spLocks noGrp="1"/>
          </p:cNvSpPr>
          <p:nvPr>
            <p:ph type="body" idx="1"/>
          </p:nvPr>
        </p:nvSpPr>
        <p:spPr>
          <a:xfrm>
            <a:off x="311700" y="1152475"/>
            <a:ext cx="5742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Nixon's policy of dealing with the Cold War is called "détente." French for "relaxation" </a:t>
            </a:r>
            <a:endParaRPr/>
          </a:p>
          <a:p>
            <a:pPr marL="0" lvl="0" indent="0" algn="l" rtl="0">
              <a:spcBef>
                <a:spcPts val="1200"/>
              </a:spcBef>
              <a:spcAft>
                <a:spcPts val="0"/>
              </a:spcAft>
              <a:buNone/>
            </a:pPr>
            <a:r>
              <a:rPr lang="en">
                <a:highlight>
                  <a:srgbClr val="00FFFF"/>
                </a:highlight>
              </a:rPr>
              <a:t>Détente refers to an </a:t>
            </a:r>
            <a:r>
              <a:rPr lang="en" u="sng">
                <a:highlight>
                  <a:srgbClr val="00FFFF"/>
                </a:highlight>
              </a:rPr>
              <a:t>easing of tensions between the United States and the Soviet Union. </a:t>
            </a:r>
            <a:endParaRPr u="sng">
              <a:highlight>
                <a:srgbClr val="00FFFF"/>
              </a:highlight>
            </a:endParaRPr>
          </a:p>
          <a:p>
            <a:pPr marL="0" lvl="0" indent="0" algn="l" rtl="0">
              <a:spcBef>
                <a:spcPts val="1200"/>
              </a:spcBef>
              <a:spcAft>
                <a:spcPts val="1200"/>
              </a:spcAft>
              <a:buNone/>
            </a:pPr>
            <a:endParaRPr/>
          </a:p>
        </p:txBody>
      </p:sp>
      <p:pic>
        <p:nvPicPr>
          <p:cNvPr id="104" name="Google Shape;104;p20"/>
          <p:cNvPicPr preferRelativeResize="0"/>
          <p:nvPr/>
        </p:nvPicPr>
        <p:blipFill>
          <a:blip r:embed="rId3">
            <a:alphaModFix/>
          </a:blip>
          <a:stretch>
            <a:fillRect/>
          </a:stretch>
        </p:blipFill>
        <p:spPr>
          <a:xfrm>
            <a:off x="6054000" y="1152471"/>
            <a:ext cx="2439850" cy="3232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You need a writing utensil and a highlighter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5"/>
          <p:cNvSpPr txBox="1">
            <a:spLocks noGrp="1"/>
          </p:cNvSpPr>
          <p:nvPr>
            <p:ph type="title"/>
          </p:nvPr>
        </p:nvSpPr>
        <p:spPr>
          <a:xfrm>
            <a:off x="311700" y="122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00" b="1"/>
              <a:t>The War on Drugs</a:t>
            </a:r>
            <a:endParaRPr sz="3300" b="1"/>
          </a:p>
        </p:txBody>
      </p:sp>
      <p:sp>
        <p:nvSpPr>
          <p:cNvPr id="457" name="Google Shape;457;p75"/>
          <p:cNvSpPr txBox="1">
            <a:spLocks noGrp="1"/>
          </p:cNvSpPr>
          <p:nvPr>
            <p:ph type="body" idx="1"/>
          </p:nvPr>
        </p:nvSpPr>
        <p:spPr>
          <a:xfrm>
            <a:off x="111550" y="1115450"/>
            <a:ext cx="4808700" cy="3718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2000" b="1">
                <a:solidFill>
                  <a:schemeClr val="dk1"/>
                </a:solidFill>
              </a:rPr>
              <a:t>In Reagan’s second term, the </a:t>
            </a:r>
            <a:r>
              <a:rPr lang="en" sz="2000" b="1" u="sng">
                <a:solidFill>
                  <a:schemeClr val="dk1"/>
                </a:solidFill>
              </a:rPr>
              <a:t>big social issue</a:t>
            </a:r>
            <a:r>
              <a:rPr lang="en" sz="2000" b="1">
                <a:solidFill>
                  <a:schemeClr val="dk1"/>
                </a:solidFill>
              </a:rPr>
              <a:t> was his </a:t>
            </a:r>
            <a:r>
              <a:rPr lang="en" sz="2000" b="1" u="sng">
                <a:solidFill>
                  <a:schemeClr val="dk1"/>
                </a:solidFill>
              </a:rPr>
              <a:t>War on Drugs</a:t>
            </a:r>
            <a:r>
              <a:rPr lang="en" sz="2000" b="1">
                <a:solidFill>
                  <a:schemeClr val="dk1"/>
                </a:solidFill>
              </a:rPr>
              <a:t> </a:t>
            </a:r>
            <a:endParaRPr sz="2000" b="1">
              <a:solidFill>
                <a:schemeClr val="dk1"/>
              </a:solidFill>
            </a:endParaRPr>
          </a:p>
          <a:p>
            <a:pPr marL="0" lvl="0" indent="0" algn="l" rtl="0">
              <a:spcBef>
                <a:spcPts val="1200"/>
              </a:spcBef>
              <a:spcAft>
                <a:spcPts val="0"/>
              </a:spcAft>
              <a:buNone/>
            </a:pPr>
            <a:r>
              <a:rPr lang="en" sz="2000" b="1">
                <a:solidFill>
                  <a:schemeClr val="dk1"/>
                </a:solidFill>
              </a:rPr>
              <a:t>Reagan stepped up drug enforcement to a level never previously seen, allocating over </a:t>
            </a:r>
            <a:r>
              <a:rPr lang="en" sz="2000" b="1" u="sng">
                <a:solidFill>
                  <a:schemeClr val="dk1"/>
                </a:solidFill>
              </a:rPr>
              <a:t>$1.7 BILLION</a:t>
            </a:r>
            <a:r>
              <a:rPr lang="en" sz="2000" b="1">
                <a:solidFill>
                  <a:schemeClr val="dk1"/>
                </a:solidFill>
              </a:rPr>
              <a:t> per year to drug enforcement. </a:t>
            </a:r>
            <a:endParaRPr sz="2000" b="1">
              <a:solidFill>
                <a:schemeClr val="dk1"/>
              </a:solidFill>
            </a:endParaRPr>
          </a:p>
          <a:p>
            <a:pPr marL="0" lvl="0" indent="0" algn="l" rtl="0">
              <a:spcBef>
                <a:spcPts val="1200"/>
              </a:spcBef>
              <a:spcAft>
                <a:spcPts val="0"/>
              </a:spcAft>
              <a:buNone/>
            </a:pPr>
            <a:r>
              <a:rPr lang="en" sz="2000" b="1">
                <a:solidFill>
                  <a:schemeClr val="dk1"/>
                </a:solidFill>
                <a:highlight>
                  <a:srgbClr val="00FFFF"/>
                </a:highlight>
              </a:rPr>
              <a:t>The first lady, </a:t>
            </a:r>
            <a:r>
              <a:rPr lang="en" sz="2000" b="1" u="sng">
                <a:solidFill>
                  <a:schemeClr val="dk1"/>
                </a:solidFill>
                <a:highlight>
                  <a:srgbClr val="00FFFF"/>
                </a:highlight>
              </a:rPr>
              <a:t>Nancy Reagan</a:t>
            </a:r>
            <a:r>
              <a:rPr lang="en" sz="2000" b="1">
                <a:solidFill>
                  <a:schemeClr val="dk1"/>
                </a:solidFill>
                <a:highlight>
                  <a:srgbClr val="00FFFF"/>
                </a:highlight>
              </a:rPr>
              <a:t>, made the War on Drugs her special mission </a:t>
            </a:r>
            <a:endParaRPr sz="2000" b="1">
              <a:solidFill>
                <a:schemeClr val="dk1"/>
              </a:solidFill>
              <a:highlight>
                <a:srgbClr val="00FFFF"/>
              </a:highlight>
            </a:endParaRPr>
          </a:p>
          <a:p>
            <a:pPr marL="0" lvl="0" indent="0" algn="l" rtl="0">
              <a:spcBef>
                <a:spcPts val="1200"/>
              </a:spcBef>
              <a:spcAft>
                <a:spcPts val="1200"/>
              </a:spcAft>
              <a:buNone/>
            </a:pPr>
            <a:r>
              <a:rPr lang="en" sz="2000" b="1">
                <a:solidFill>
                  <a:schemeClr val="dk1"/>
                </a:solidFill>
              </a:rPr>
              <a:t>She started the “Just Say No” campaign, advocating for kids to avoid peer pressure and to say no to drugs</a:t>
            </a:r>
            <a:endParaRPr b="1">
              <a:solidFill>
                <a:schemeClr val="dk1"/>
              </a:solidFill>
            </a:endParaRPr>
          </a:p>
        </p:txBody>
      </p:sp>
      <p:sp>
        <p:nvSpPr>
          <p:cNvPr id="458" name="Google Shape;458;p75"/>
          <p:cNvSpPr txBox="1"/>
          <p:nvPr/>
        </p:nvSpPr>
        <p:spPr>
          <a:xfrm>
            <a:off x="5205475" y="2635425"/>
            <a:ext cx="3825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b="1">
              <a:solidFill>
                <a:schemeClr val="dk1"/>
              </a:solidFill>
              <a:latin typeface="Average"/>
              <a:ea typeface="Average"/>
              <a:cs typeface="Average"/>
              <a:sym typeface="Average"/>
            </a:endParaRPr>
          </a:p>
        </p:txBody>
      </p:sp>
      <p:pic>
        <p:nvPicPr>
          <p:cNvPr id="459" name="Google Shape;459;p75"/>
          <p:cNvPicPr preferRelativeResize="0"/>
          <p:nvPr/>
        </p:nvPicPr>
        <p:blipFill>
          <a:blip r:embed="rId3">
            <a:alphaModFix/>
          </a:blip>
          <a:stretch>
            <a:fillRect/>
          </a:stretch>
        </p:blipFill>
        <p:spPr>
          <a:xfrm>
            <a:off x="6004000" y="814975"/>
            <a:ext cx="2490352" cy="371849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Nancy Reagan </a:t>
            </a:r>
            <a:endParaRPr/>
          </a:p>
        </p:txBody>
      </p:sp>
      <p:sp>
        <p:nvSpPr>
          <p:cNvPr id="465" name="Google Shape;465;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“Now you can see why drug abuse concerns every one of us-all the American family. Drugs steal away so much. They take and take, until finally every time a drug goes into a child, something else is forced out - like love and hope and trust and confidence. Drugs take away the dream from every child's heart and replace it with a nightmare, and it's time we in America stand up and replace those dreams.”</a:t>
            </a:r>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0"/>
              </a:spcAft>
              <a:buClr>
                <a:schemeClr val="dk1"/>
              </a:buClr>
              <a:buSzPts val="1100"/>
              <a:buFont typeface="Arial"/>
              <a:buNone/>
            </a:pPr>
            <a:r>
              <a:rPr lang="en"/>
              <a:t>- First Lady Nancy Reagan</a:t>
            </a:r>
            <a:endParaRPr/>
          </a:p>
          <a:p>
            <a:pPr marL="0" lvl="0" indent="0" algn="l" rtl="0">
              <a:spcBef>
                <a:spcPts val="1200"/>
              </a:spcBef>
              <a:spcAft>
                <a:spcPts val="120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of the War on Drugs</a:t>
            </a:r>
            <a:endParaRPr/>
          </a:p>
        </p:txBody>
      </p:sp>
      <p:sp>
        <p:nvSpPr>
          <p:cNvPr id="471" name="Google Shape;471;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385" algn="l" rtl="0">
              <a:spcBef>
                <a:spcPts val="0"/>
              </a:spcBef>
              <a:spcAft>
                <a:spcPts val="0"/>
              </a:spcAft>
              <a:buSzPct val="123417"/>
              <a:buChar char="●"/>
            </a:pPr>
            <a:r>
              <a:rPr lang="en" sz="1708">
                <a:highlight>
                  <a:srgbClr val="00FFFF"/>
                </a:highlight>
              </a:rPr>
              <a:t>The US will see a significant increase in the number of inmates</a:t>
            </a:r>
            <a:r>
              <a:rPr lang="en" sz="1708" u="sng">
                <a:highlight>
                  <a:srgbClr val="00FFFF"/>
                </a:highlight>
              </a:rPr>
              <a:t> convicted of drug offenses</a:t>
            </a:r>
            <a:endParaRPr sz="2108" u="sng">
              <a:highlight>
                <a:srgbClr val="00FFFF"/>
              </a:highlight>
            </a:endParaRPr>
          </a:p>
          <a:p>
            <a:pPr marL="914400" lvl="1" indent="-320795" algn="l" rtl="0">
              <a:spcBef>
                <a:spcPts val="0"/>
              </a:spcBef>
              <a:spcAft>
                <a:spcPts val="0"/>
              </a:spcAft>
              <a:buSzPct val="100000"/>
              <a:buChar char="○"/>
            </a:pPr>
            <a:r>
              <a:rPr lang="en" sz="1708"/>
              <a:t>Drugs were still widely available, prison populations swelled, and states spent themselves into debt dealing with the overflowing prisons</a:t>
            </a:r>
            <a:endParaRPr sz="1708"/>
          </a:p>
          <a:p>
            <a:pPr marL="914400" lvl="0" indent="0" algn="l" rtl="0">
              <a:spcBef>
                <a:spcPts val="1200"/>
              </a:spcBef>
              <a:spcAft>
                <a:spcPts val="0"/>
              </a:spcAft>
              <a:buNone/>
            </a:pPr>
            <a:endParaRPr sz="1708"/>
          </a:p>
          <a:p>
            <a:pPr marL="457200" lvl="0" indent="-320795" algn="l" rtl="0">
              <a:spcBef>
                <a:spcPts val="1200"/>
              </a:spcBef>
              <a:spcAft>
                <a:spcPts val="0"/>
              </a:spcAft>
              <a:buSzPct val="100000"/>
              <a:buChar char="●"/>
            </a:pPr>
            <a:r>
              <a:rPr lang="en" sz="1708"/>
              <a:t>On the other hand, teen drug use dropped dramatically</a:t>
            </a:r>
            <a:endParaRPr sz="1708"/>
          </a:p>
          <a:p>
            <a:pPr marL="457200" lvl="0" indent="0" algn="l" rtl="0">
              <a:spcBef>
                <a:spcPts val="1200"/>
              </a:spcBef>
              <a:spcAft>
                <a:spcPts val="0"/>
              </a:spcAft>
              <a:buNone/>
            </a:pPr>
            <a:endParaRPr sz="1708"/>
          </a:p>
          <a:p>
            <a:pPr marL="457200" lvl="0" indent="-320795" algn="l" rtl="0">
              <a:spcBef>
                <a:spcPts val="1200"/>
              </a:spcBef>
              <a:spcAft>
                <a:spcPts val="0"/>
              </a:spcAft>
              <a:buSzPct val="100000"/>
              <a:buChar char="●"/>
            </a:pPr>
            <a:r>
              <a:rPr lang="en" sz="1708">
                <a:highlight>
                  <a:srgbClr val="00FFFF"/>
                </a:highlight>
              </a:rPr>
              <a:t>The US will have fewer resources to build and fund </a:t>
            </a:r>
            <a:r>
              <a:rPr lang="en" sz="1708" u="sng">
                <a:highlight>
                  <a:srgbClr val="00FFFF"/>
                </a:highlight>
              </a:rPr>
              <a:t>social programs and public education </a:t>
            </a:r>
            <a:endParaRPr sz="1708" u="sng">
              <a:highlight>
                <a:srgbClr val="00FFFF"/>
              </a:highlight>
            </a:endParaRPr>
          </a:p>
          <a:p>
            <a:pPr marL="0" lvl="0" indent="0" algn="l" rtl="0">
              <a:spcBef>
                <a:spcPts val="1200"/>
              </a:spcBef>
              <a:spcAft>
                <a:spcPts val="0"/>
              </a:spcAft>
              <a:buClr>
                <a:schemeClr val="dk1"/>
              </a:buClr>
              <a:buSzPct val="68750"/>
              <a:buFont typeface="Arial"/>
              <a:buNone/>
            </a:pPr>
            <a:endParaRPr sz="1600"/>
          </a:p>
          <a:p>
            <a:pPr marL="0" lvl="0" indent="0" algn="l" rtl="0">
              <a:spcBef>
                <a:spcPts val="1200"/>
              </a:spcBef>
              <a:spcAft>
                <a:spcPts val="1200"/>
              </a:spcAft>
              <a:buNone/>
            </a:pPr>
            <a:endParaRPr sz="16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78" descr="anothe funny anti-drugs psa from the '80s" title="1980's Just Say No Campaign">
            <a:hlinkClick r:id="rId3"/>
          </p:cNvPr>
          <p:cNvPicPr preferRelativeResize="0"/>
          <p:nvPr/>
        </p:nvPicPr>
        <p:blipFill>
          <a:blip r:embed="rId4">
            <a:alphaModFix/>
          </a:blip>
          <a:stretch>
            <a:fillRect/>
          </a:stretch>
        </p:blipFill>
        <p:spPr>
          <a:xfrm>
            <a:off x="1565300" y="136325"/>
            <a:ext cx="6444275" cy="483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79" title="Nancy Reagan Clint Eastwood Just Say No PSA">
            <a:hlinkClick r:id="rId3"/>
          </p:cNvPr>
          <p:cNvPicPr preferRelativeResize="0"/>
          <p:nvPr/>
        </p:nvPicPr>
        <p:blipFill>
          <a:blip r:embed="rId4">
            <a:alphaModFix/>
          </a:blip>
          <a:stretch>
            <a:fillRect/>
          </a:stretch>
        </p:blipFill>
        <p:spPr>
          <a:xfrm>
            <a:off x="1441350" y="161125"/>
            <a:ext cx="6510374" cy="4882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80" title="This Is Your Brain...This Is Your Brain On Drugs - 80s Partnership For A Drug Free America">
            <a:hlinkClick r:id="rId3"/>
          </p:cNvPr>
          <p:cNvPicPr preferRelativeResize="0"/>
          <p:nvPr/>
        </p:nvPicPr>
        <p:blipFill>
          <a:blip r:embed="rId4">
            <a:alphaModFix/>
          </a:blip>
          <a:stretch>
            <a:fillRect/>
          </a:stretch>
        </p:blipFill>
        <p:spPr>
          <a:xfrm>
            <a:off x="1441375" y="105588"/>
            <a:ext cx="6576425" cy="4932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81" descr="80's Ads: Mr. T Anti Drug PSA 1985" title="80's Ads: Mr. T Anti Drug PSA 1985">
            <a:hlinkClick r:id="rId3"/>
          </p:cNvPr>
          <p:cNvPicPr preferRelativeResize="0"/>
          <p:nvPr/>
        </p:nvPicPr>
        <p:blipFill>
          <a:blip r:embed="rId4">
            <a:alphaModFix/>
          </a:blip>
          <a:stretch>
            <a:fillRect/>
          </a:stretch>
        </p:blipFill>
        <p:spPr>
          <a:xfrm>
            <a:off x="1457300" y="185925"/>
            <a:ext cx="6229400" cy="4672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82" descr="The official commercial for the Roller Kingdom in Reno, NV.&#10;Visit at http://rollerkingdom.org/&#10;&#10;Starring Roller Kingdom Owner and Employees:  Brad (Owner/Kidnapper), George (Skate Instructor/Gang Leader), and Julio (DJ/Drug Dealer)." title="Say NO to Crack, Say YES! to Roller Skating">
            <a:hlinkClick r:id="rId3"/>
          </p:cNvPr>
          <p:cNvPicPr preferRelativeResize="0"/>
          <p:nvPr/>
        </p:nvPicPr>
        <p:blipFill>
          <a:blip r:embed="rId4">
            <a:alphaModFix/>
          </a:blip>
          <a:stretch>
            <a:fillRect/>
          </a:stretch>
        </p:blipFill>
        <p:spPr>
          <a:xfrm>
            <a:off x="1272325" y="402725"/>
            <a:ext cx="7482275" cy="4208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10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3"/>
          <p:cNvSpPr txBox="1">
            <a:spLocks noGrp="1"/>
          </p:cNvSpPr>
          <p:nvPr>
            <p:ph type="title"/>
          </p:nvPr>
        </p:nvSpPr>
        <p:spPr>
          <a:xfrm>
            <a:off x="212550" y="18331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900" b="1"/>
              <a:t>Reagan Wins the Cold War</a:t>
            </a:r>
            <a:endParaRPr sz="49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Détente</a:t>
            </a:r>
            <a:endParaRPr/>
          </a:p>
        </p:txBody>
      </p:sp>
      <p:sp>
        <p:nvSpPr>
          <p:cNvPr id="110" name="Google Shape;110;p21"/>
          <p:cNvSpPr txBox="1">
            <a:spLocks noGrp="1"/>
          </p:cNvSpPr>
          <p:nvPr>
            <p:ph type="body" idx="1"/>
          </p:nvPr>
        </p:nvSpPr>
        <p:spPr>
          <a:xfrm>
            <a:off x="311700" y="1152475"/>
            <a:ext cx="45798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ct val="61111"/>
              <a:buFont typeface="Arial"/>
              <a:buNone/>
            </a:pPr>
            <a:r>
              <a:rPr lang="en"/>
              <a:t>Even though they were both Communists, China and the Soviet Union were big rivals and each feared the other.</a:t>
            </a:r>
            <a:endParaRPr/>
          </a:p>
          <a:p>
            <a:pPr marL="0" lvl="0" indent="0" algn="l" rtl="0">
              <a:spcBef>
                <a:spcPts val="1200"/>
              </a:spcBef>
              <a:spcAft>
                <a:spcPts val="0"/>
              </a:spcAft>
              <a:buClr>
                <a:schemeClr val="dk1"/>
              </a:buClr>
              <a:buSzPct val="61111"/>
              <a:buFont typeface="Arial"/>
              <a:buNone/>
            </a:pPr>
            <a:r>
              <a:rPr lang="en"/>
              <a:t>Nixon played on this by improving relations between the U.S. and China. In 1972, he became the first U.S. President to visit China.</a:t>
            </a:r>
            <a:endParaRPr/>
          </a:p>
          <a:p>
            <a:pPr marL="0" lvl="0" indent="0" algn="l" rtl="0">
              <a:spcBef>
                <a:spcPts val="1200"/>
              </a:spcBef>
              <a:spcAft>
                <a:spcPts val="0"/>
              </a:spcAft>
              <a:buClr>
                <a:schemeClr val="dk1"/>
              </a:buClr>
              <a:buSzPct val="61111"/>
              <a:buFont typeface="Arial"/>
              <a:buNone/>
            </a:pPr>
            <a:r>
              <a:rPr lang="en"/>
              <a:t>His main goal was to make the Soviet Union jealous</a:t>
            </a:r>
            <a:r>
              <a:rPr lang="en" u="sng"/>
              <a:t> and get them to open negotiations with us.</a:t>
            </a:r>
            <a:endParaRPr u="sng"/>
          </a:p>
          <a:p>
            <a:pPr marL="0" lvl="0" indent="0" algn="l" rtl="0">
              <a:spcBef>
                <a:spcPts val="1200"/>
              </a:spcBef>
              <a:spcAft>
                <a:spcPts val="1200"/>
              </a:spcAft>
              <a:buNone/>
            </a:pPr>
            <a:endParaRPr/>
          </a:p>
        </p:txBody>
      </p:sp>
      <p:pic>
        <p:nvPicPr>
          <p:cNvPr id="111" name="Google Shape;111;p21"/>
          <p:cNvPicPr preferRelativeResize="0"/>
          <p:nvPr/>
        </p:nvPicPr>
        <p:blipFill>
          <a:blip r:embed="rId3">
            <a:alphaModFix/>
          </a:blip>
          <a:stretch>
            <a:fillRect/>
          </a:stretch>
        </p:blipFill>
        <p:spPr>
          <a:xfrm>
            <a:off x="5293800" y="269325"/>
            <a:ext cx="2241875" cy="1982625"/>
          </a:xfrm>
          <a:prstGeom prst="rect">
            <a:avLst/>
          </a:prstGeom>
          <a:noFill/>
          <a:ln>
            <a:noFill/>
          </a:ln>
        </p:spPr>
      </p:pic>
      <p:pic>
        <p:nvPicPr>
          <p:cNvPr id="112" name="Google Shape;112;p21"/>
          <p:cNvPicPr preferRelativeResize="0"/>
          <p:nvPr/>
        </p:nvPicPr>
        <p:blipFill>
          <a:blip r:embed="rId4">
            <a:alphaModFix/>
          </a:blip>
          <a:stretch>
            <a:fillRect/>
          </a:stretch>
        </p:blipFill>
        <p:spPr>
          <a:xfrm>
            <a:off x="5043900" y="2404350"/>
            <a:ext cx="3339568" cy="25867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8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85"/>
          <p:cNvSpPr txBox="1">
            <a:spLocks noGrp="1"/>
          </p:cNvSpPr>
          <p:nvPr>
            <p:ph type="title"/>
          </p:nvPr>
        </p:nvSpPr>
        <p:spPr>
          <a:xfrm>
            <a:off x="311700" y="85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00" b="1"/>
              <a:t>Destroying the Evil Empire</a:t>
            </a:r>
            <a:endParaRPr sz="3100" b="1"/>
          </a:p>
        </p:txBody>
      </p:sp>
      <p:sp>
        <p:nvSpPr>
          <p:cNvPr id="512" name="Google Shape;512;p85"/>
          <p:cNvSpPr txBox="1">
            <a:spLocks noGrp="1"/>
          </p:cNvSpPr>
          <p:nvPr>
            <p:ph type="body" idx="1"/>
          </p:nvPr>
        </p:nvSpPr>
        <p:spPr>
          <a:xfrm>
            <a:off x="74375" y="780825"/>
            <a:ext cx="5292300" cy="42885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solidFill>
                  <a:schemeClr val="dk1"/>
                </a:solidFill>
              </a:rPr>
              <a:t>During his first several years as President, Reagan’s policy on the Cold War was the exact opposite of detente. Instead of calming things down, Reagan purposefully escalated the Cold War in the following ways: </a:t>
            </a:r>
            <a:endParaRPr b="1">
              <a:solidFill>
                <a:schemeClr val="dk1"/>
              </a:solidFill>
            </a:endParaRPr>
          </a:p>
          <a:p>
            <a:pPr marL="457200" lvl="0" indent="-334327" algn="l" rtl="0">
              <a:spcBef>
                <a:spcPts val="1200"/>
              </a:spcBef>
              <a:spcAft>
                <a:spcPts val="0"/>
              </a:spcAft>
              <a:buClr>
                <a:schemeClr val="dk1"/>
              </a:buClr>
              <a:buSzPct val="100000"/>
              <a:buAutoNum type="arabicParenR"/>
            </a:pPr>
            <a:r>
              <a:rPr lang="en" b="1">
                <a:solidFill>
                  <a:schemeClr val="dk1"/>
                </a:solidFill>
                <a:highlight>
                  <a:srgbClr val="00FFFF"/>
                </a:highlight>
              </a:rPr>
              <a:t>He greatly increased military spending and the size of the military, including our number of nuclear missiles.</a:t>
            </a:r>
            <a:r>
              <a:rPr lang="en" b="1" u="sng">
                <a:solidFill>
                  <a:schemeClr val="dk1"/>
                </a:solidFill>
                <a:highlight>
                  <a:srgbClr val="00FFFF"/>
                </a:highlight>
              </a:rPr>
              <a:t> “Peace through strength”</a:t>
            </a:r>
            <a:endParaRPr b="1" u="sng">
              <a:solidFill>
                <a:schemeClr val="dk1"/>
              </a:solidFill>
              <a:highlight>
                <a:srgbClr val="00FFFF"/>
              </a:highlight>
            </a:endParaRPr>
          </a:p>
          <a:p>
            <a:pPr marL="457200" lvl="0" indent="-334327" algn="l" rtl="0">
              <a:spcBef>
                <a:spcPts val="0"/>
              </a:spcBef>
              <a:spcAft>
                <a:spcPts val="0"/>
              </a:spcAft>
              <a:buClr>
                <a:schemeClr val="dk1"/>
              </a:buClr>
              <a:buSzPct val="100000"/>
              <a:buAutoNum type="arabicParenR"/>
            </a:pPr>
            <a:r>
              <a:rPr lang="en" b="1">
                <a:solidFill>
                  <a:schemeClr val="dk1"/>
                </a:solidFill>
              </a:rPr>
              <a:t>He called the Soviet Union </a:t>
            </a:r>
            <a:r>
              <a:rPr lang="en" b="1" u="sng">
                <a:solidFill>
                  <a:schemeClr val="dk1"/>
                </a:solidFill>
              </a:rPr>
              <a:t>the “Evil Empire”</a:t>
            </a:r>
            <a:r>
              <a:rPr lang="en" b="1">
                <a:solidFill>
                  <a:schemeClr val="dk1"/>
                </a:solidFill>
              </a:rPr>
              <a:t> </a:t>
            </a:r>
            <a:endParaRPr b="1">
              <a:solidFill>
                <a:schemeClr val="dk1"/>
              </a:solidFill>
            </a:endParaRPr>
          </a:p>
          <a:p>
            <a:pPr marL="457200" lvl="0" indent="-334327" algn="l" rtl="0">
              <a:spcBef>
                <a:spcPts val="0"/>
              </a:spcBef>
              <a:spcAft>
                <a:spcPts val="0"/>
              </a:spcAft>
              <a:buClr>
                <a:schemeClr val="dk1"/>
              </a:buClr>
              <a:buSzPct val="100000"/>
              <a:buAutoNum type="arabicParenR"/>
            </a:pPr>
            <a:r>
              <a:rPr lang="en" b="1">
                <a:solidFill>
                  <a:schemeClr val="dk1"/>
                </a:solidFill>
              </a:rPr>
              <a:t>Under the “Reagan Doctrine,” the U.S. gave aid to anti-Communist resistance movements around the world (a continuation of the Truman Doctrine)</a:t>
            </a:r>
            <a:endParaRPr b="1">
              <a:solidFill>
                <a:schemeClr val="dk1"/>
              </a:solidFill>
            </a:endParaRPr>
          </a:p>
          <a:p>
            <a:pPr marL="457200" lvl="0" indent="-334327" algn="l" rtl="0">
              <a:spcBef>
                <a:spcPts val="0"/>
              </a:spcBef>
              <a:spcAft>
                <a:spcPts val="0"/>
              </a:spcAft>
              <a:buClr>
                <a:schemeClr val="dk1"/>
              </a:buClr>
              <a:buSzPct val="100000"/>
              <a:buAutoNum type="arabicParenR"/>
            </a:pPr>
            <a:r>
              <a:rPr lang="en" b="1">
                <a:solidFill>
                  <a:schemeClr val="dk1"/>
                </a:solidFill>
              </a:rPr>
              <a:t>Introduced the </a:t>
            </a:r>
            <a:r>
              <a:rPr lang="en" b="1" u="sng">
                <a:solidFill>
                  <a:schemeClr val="dk1"/>
                </a:solidFill>
              </a:rPr>
              <a:t>Strategic Defense Initiative (SDI)</a:t>
            </a:r>
            <a:endParaRPr b="1" u="sng">
              <a:solidFill>
                <a:schemeClr val="dk1"/>
              </a:solidFill>
            </a:endParaRPr>
          </a:p>
        </p:txBody>
      </p:sp>
      <p:pic>
        <p:nvPicPr>
          <p:cNvPr id="513" name="Google Shape;513;p85"/>
          <p:cNvPicPr preferRelativeResize="0"/>
          <p:nvPr/>
        </p:nvPicPr>
        <p:blipFill>
          <a:blip r:embed="rId3">
            <a:alphaModFix/>
          </a:blip>
          <a:stretch>
            <a:fillRect/>
          </a:stretch>
        </p:blipFill>
        <p:spPr>
          <a:xfrm>
            <a:off x="5519075" y="932188"/>
            <a:ext cx="3503750" cy="39857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00" b="1"/>
              <a:t>Star Wars</a:t>
            </a:r>
            <a:endParaRPr sz="4000" b="1"/>
          </a:p>
        </p:txBody>
      </p:sp>
      <p:sp>
        <p:nvSpPr>
          <p:cNvPr id="519" name="Google Shape;519;p86"/>
          <p:cNvSpPr txBox="1">
            <a:spLocks noGrp="1"/>
          </p:cNvSpPr>
          <p:nvPr>
            <p:ph type="body" idx="1"/>
          </p:nvPr>
        </p:nvSpPr>
        <p:spPr>
          <a:xfrm>
            <a:off x="3817350" y="917150"/>
            <a:ext cx="5255100" cy="4127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solidFill>
                  <a:schemeClr val="dk1"/>
                </a:solidFill>
              </a:rPr>
              <a:t>Strategic Defense Initiative (SDI) was a proposed </a:t>
            </a:r>
            <a:r>
              <a:rPr lang="en" b="1">
                <a:solidFill>
                  <a:schemeClr val="dk1"/>
                </a:solidFill>
                <a:highlight>
                  <a:srgbClr val="00FFFF"/>
                </a:highlight>
              </a:rPr>
              <a:t>program of ground and space-based detectors, missiles, lasers, and other devices that would create a virtual “missile shield,” </a:t>
            </a:r>
            <a:r>
              <a:rPr lang="en" b="1">
                <a:solidFill>
                  <a:schemeClr val="dk1"/>
                </a:solidFill>
              </a:rPr>
              <a:t>protecting the U.S. from Soviet nuclear missiles </a:t>
            </a:r>
            <a:endParaRPr b="1">
              <a:solidFill>
                <a:schemeClr val="dk1"/>
              </a:solidFill>
            </a:endParaRPr>
          </a:p>
          <a:p>
            <a:pPr marL="0" lvl="0" indent="0" algn="l" rtl="0">
              <a:spcBef>
                <a:spcPts val="1200"/>
              </a:spcBef>
              <a:spcAft>
                <a:spcPts val="0"/>
              </a:spcAft>
              <a:buNone/>
            </a:pPr>
            <a:r>
              <a:rPr lang="en" b="1">
                <a:solidFill>
                  <a:schemeClr val="dk1"/>
                </a:solidFill>
              </a:rPr>
              <a:t>The media made fun of SDI, calling it</a:t>
            </a:r>
            <a:r>
              <a:rPr lang="en" b="1" u="sng">
                <a:solidFill>
                  <a:schemeClr val="dk1"/>
                </a:solidFill>
              </a:rPr>
              <a:t> Star Wars</a:t>
            </a:r>
            <a:r>
              <a:rPr lang="en" b="1">
                <a:solidFill>
                  <a:schemeClr val="dk1"/>
                </a:solidFill>
              </a:rPr>
              <a:t>, implying that it was all science fiction </a:t>
            </a:r>
            <a:endParaRPr b="1">
              <a:solidFill>
                <a:schemeClr val="dk1"/>
              </a:solidFill>
            </a:endParaRPr>
          </a:p>
          <a:p>
            <a:pPr marL="0" lvl="0" indent="0" algn="l" rtl="0">
              <a:spcBef>
                <a:spcPts val="1200"/>
              </a:spcBef>
              <a:spcAft>
                <a:spcPts val="0"/>
              </a:spcAft>
              <a:buNone/>
            </a:pPr>
            <a:r>
              <a:rPr lang="en" b="1">
                <a:solidFill>
                  <a:schemeClr val="dk1"/>
                </a:solidFill>
              </a:rPr>
              <a:t>Whether or not it was realistic (it mostly wasn’t), the Soviets </a:t>
            </a:r>
            <a:r>
              <a:rPr lang="en" b="1" u="sng">
                <a:solidFill>
                  <a:schemeClr val="dk1"/>
                </a:solidFill>
              </a:rPr>
              <a:t>believed</a:t>
            </a:r>
            <a:r>
              <a:rPr lang="en" b="1">
                <a:solidFill>
                  <a:schemeClr val="dk1"/>
                </a:solidFill>
              </a:rPr>
              <a:t> in it and </a:t>
            </a:r>
            <a:r>
              <a:rPr lang="en" b="1" u="sng">
                <a:solidFill>
                  <a:schemeClr val="dk1"/>
                </a:solidFill>
              </a:rPr>
              <a:t>feared</a:t>
            </a:r>
            <a:r>
              <a:rPr lang="en" b="1">
                <a:solidFill>
                  <a:schemeClr val="dk1"/>
                </a:solidFill>
              </a:rPr>
              <a:t> it </a:t>
            </a:r>
            <a:endParaRPr b="1">
              <a:solidFill>
                <a:schemeClr val="dk1"/>
              </a:solidFill>
            </a:endParaRPr>
          </a:p>
          <a:p>
            <a:pPr marL="0" lvl="0" indent="0" algn="l" rtl="0">
              <a:spcBef>
                <a:spcPts val="1200"/>
              </a:spcBef>
              <a:spcAft>
                <a:spcPts val="1200"/>
              </a:spcAft>
              <a:buNone/>
            </a:pPr>
            <a:r>
              <a:rPr lang="en" b="1">
                <a:solidFill>
                  <a:schemeClr val="dk1"/>
                </a:solidFill>
              </a:rPr>
              <a:t>This fear of SDI caused the Soviets to </a:t>
            </a:r>
            <a:r>
              <a:rPr lang="en" b="1" u="sng">
                <a:solidFill>
                  <a:schemeClr val="dk1"/>
                </a:solidFill>
                <a:highlight>
                  <a:srgbClr val="00FFFF"/>
                </a:highlight>
              </a:rPr>
              <a:t>continue spending vast amounts of money on arms even as their economy was collapsing</a:t>
            </a:r>
            <a:endParaRPr b="1" u="sng">
              <a:solidFill>
                <a:schemeClr val="dk1"/>
              </a:solidFill>
              <a:highlight>
                <a:srgbClr val="00FFFF"/>
              </a:highlight>
            </a:endParaRPr>
          </a:p>
        </p:txBody>
      </p:sp>
      <p:pic>
        <p:nvPicPr>
          <p:cNvPr id="520" name="Google Shape;520;p86"/>
          <p:cNvPicPr preferRelativeResize="0"/>
          <p:nvPr/>
        </p:nvPicPr>
        <p:blipFill>
          <a:blip r:embed="rId3">
            <a:alphaModFix/>
          </a:blip>
          <a:stretch>
            <a:fillRect/>
          </a:stretch>
        </p:blipFill>
        <p:spPr>
          <a:xfrm>
            <a:off x="485200" y="561825"/>
            <a:ext cx="1993600" cy="2446951"/>
          </a:xfrm>
          <a:prstGeom prst="rect">
            <a:avLst/>
          </a:prstGeom>
          <a:noFill/>
          <a:ln>
            <a:noFill/>
          </a:ln>
        </p:spPr>
      </p:pic>
      <p:pic>
        <p:nvPicPr>
          <p:cNvPr id="521" name="Google Shape;521;p86"/>
          <p:cNvPicPr preferRelativeResize="0"/>
          <p:nvPr/>
        </p:nvPicPr>
        <p:blipFill>
          <a:blip r:embed="rId4">
            <a:alphaModFix/>
          </a:blip>
          <a:stretch>
            <a:fillRect/>
          </a:stretch>
        </p:blipFill>
        <p:spPr>
          <a:xfrm>
            <a:off x="152400" y="3094800"/>
            <a:ext cx="3057000" cy="2048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87" title="STAR WARS - Strategic Defense Initiative">
            <a:hlinkClick r:id="rId3"/>
          </p:cNvPr>
          <p:cNvPicPr preferRelativeResize="0"/>
          <p:nvPr/>
        </p:nvPicPr>
        <p:blipFill>
          <a:blip r:embed="rId4">
            <a:alphaModFix/>
          </a:blip>
          <a:stretch>
            <a:fillRect/>
          </a:stretch>
        </p:blipFill>
        <p:spPr>
          <a:xfrm>
            <a:off x="1664475" y="136550"/>
            <a:ext cx="6493876" cy="487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1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8"/>
          <p:cNvSpPr txBox="1">
            <a:spLocks noGrp="1"/>
          </p:cNvSpPr>
          <p:nvPr>
            <p:ph type="title"/>
          </p:nvPr>
        </p:nvSpPr>
        <p:spPr>
          <a:xfrm>
            <a:off x="311700" y="608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00" b="1"/>
              <a:t>Gorbachev, Glasnost, and Perestroika</a:t>
            </a:r>
            <a:endParaRPr sz="3400" b="1"/>
          </a:p>
        </p:txBody>
      </p:sp>
      <p:sp>
        <p:nvSpPr>
          <p:cNvPr id="532" name="Google Shape;532;p88"/>
          <p:cNvSpPr txBox="1">
            <a:spLocks noGrp="1"/>
          </p:cNvSpPr>
          <p:nvPr>
            <p:ph type="body" idx="1"/>
          </p:nvPr>
        </p:nvSpPr>
        <p:spPr>
          <a:xfrm>
            <a:off x="311700" y="633500"/>
            <a:ext cx="8520600" cy="4145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In the late 1980s, the Soviet Union came under the control of </a:t>
            </a:r>
            <a:r>
              <a:rPr lang="en" b="1" u="sng">
                <a:solidFill>
                  <a:schemeClr val="dk1"/>
                </a:solidFill>
              </a:rPr>
              <a:t>Mikhail Gorbachev </a:t>
            </a:r>
            <a:r>
              <a:rPr lang="en" b="1">
                <a:solidFill>
                  <a:schemeClr val="dk1"/>
                </a:solidFill>
              </a:rPr>
              <a:t>(head of the communist party 1985-1988, President 1988-1991). </a:t>
            </a:r>
            <a:endParaRPr b="1">
              <a:solidFill>
                <a:schemeClr val="dk1"/>
              </a:solidFill>
            </a:endParaRPr>
          </a:p>
          <a:p>
            <a:pPr marL="0" lvl="0" indent="0" algn="l" rtl="0">
              <a:spcBef>
                <a:spcPts val="1200"/>
              </a:spcBef>
              <a:spcAft>
                <a:spcPts val="0"/>
              </a:spcAft>
              <a:buNone/>
            </a:pPr>
            <a:r>
              <a:rPr lang="en" b="1">
                <a:solidFill>
                  <a:schemeClr val="dk1"/>
                </a:solidFill>
              </a:rPr>
              <a:t>Initially, he and Reagan were antagonistic toward each other; however, as the Soviet economy began to fail, Gorbachev started working with Reagan to reduce nuclear weapons and other military spending. </a:t>
            </a:r>
            <a:endParaRPr b="1">
              <a:solidFill>
                <a:schemeClr val="dk1"/>
              </a:solidFill>
            </a:endParaRPr>
          </a:p>
          <a:p>
            <a:pPr marL="0" lvl="0" indent="0" algn="l" rtl="0">
              <a:spcBef>
                <a:spcPts val="1200"/>
              </a:spcBef>
              <a:spcAft>
                <a:spcPts val="0"/>
              </a:spcAft>
              <a:buNone/>
            </a:pPr>
            <a:r>
              <a:rPr lang="en" b="1">
                <a:solidFill>
                  <a:schemeClr val="dk1"/>
                </a:solidFill>
              </a:rPr>
              <a:t>The U.S. had won the</a:t>
            </a:r>
            <a:r>
              <a:rPr lang="en" b="1" u="sng">
                <a:solidFill>
                  <a:schemeClr val="dk1"/>
                </a:solidFill>
              </a:rPr>
              <a:t> Cold War</a:t>
            </a:r>
            <a:r>
              <a:rPr lang="en" b="1">
                <a:solidFill>
                  <a:schemeClr val="dk1"/>
                </a:solidFill>
              </a:rPr>
              <a:t>.</a:t>
            </a:r>
            <a:endParaRPr b="1">
              <a:solidFill>
                <a:schemeClr val="dk1"/>
              </a:solidFill>
            </a:endParaRPr>
          </a:p>
          <a:p>
            <a:pPr marL="0" lvl="0" indent="0" algn="l" rtl="0">
              <a:spcBef>
                <a:spcPts val="1200"/>
              </a:spcBef>
              <a:spcAft>
                <a:spcPts val="0"/>
              </a:spcAft>
              <a:buNone/>
            </a:pPr>
            <a:r>
              <a:rPr lang="en" b="1">
                <a:solidFill>
                  <a:schemeClr val="dk1"/>
                </a:solidFill>
                <a:highlight>
                  <a:srgbClr val="00FFFF"/>
                </a:highlight>
              </a:rPr>
              <a:t>Symbols of the Cold War now collapsed:</a:t>
            </a:r>
            <a:endParaRPr b="1">
              <a:solidFill>
                <a:schemeClr val="dk1"/>
              </a:solidFill>
              <a:highlight>
                <a:srgbClr val="00FFFF"/>
              </a:highlight>
            </a:endParaRPr>
          </a:p>
          <a:p>
            <a:pPr marL="457200" lvl="0" indent="-342900" algn="l" rtl="0">
              <a:spcBef>
                <a:spcPts val="1200"/>
              </a:spcBef>
              <a:spcAft>
                <a:spcPts val="0"/>
              </a:spcAft>
              <a:buClr>
                <a:schemeClr val="dk1"/>
              </a:buClr>
              <a:buSzPts val="1800"/>
              <a:buAutoNum type="arabicPeriod"/>
            </a:pPr>
            <a:r>
              <a:rPr lang="en" b="1">
                <a:solidFill>
                  <a:schemeClr val="dk1"/>
                </a:solidFill>
                <a:highlight>
                  <a:srgbClr val="00FFFF"/>
                </a:highlight>
              </a:rPr>
              <a:t>Collapse of the </a:t>
            </a:r>
            <a:r>
              <a:rPr lang="en" b="1" u="sng">
                <a:solidFill>
                  <a:schemeClr val="dk1"/>
                </a:solidFill>
                <a:highlight>
                  <a:srgbClr val="00FFFF"/>
                </a:highlight>
              </a:rPr>
              <a:t>Soviet Union economy</a:t>
            </a:r>
            <a:endParaRPr b="1" u="sng">
              <a:solidFill>
                <a:schemeClr val="dk1"/>
              </a:solidFill>
              <a:highlight>
                <a:srgbClr val="00FFFF"/>
              </a:highlight>
            </a:endParaRPr>
          </a:p>
          <a:p>
            <a:pPr marL="457200" lvl="0" indent="-342900" algn="l" rtl="0">
              <a:spcBef>
                <a:spcPts val="0"/>
              </a:spcBef>
              <a:spcAft>
                <a:spcPts val="0"/>
              </a:spcAft>
              <a:buClr>
                <a:schemeClr val="dk1"/>
              </a:buClr>
              <a:buSzPts val="1800"/>
              <a:buAutoNum type="arabicPeriod"/>
            </a:pPr>
            <a:r>
              <a:rPr lang="en" b="1">
                <a:solidFill>
                  <a:schemeClr val="dk1"/>
                </a:solidFill>
                <a:highlight>
                  <a:srgbClr val="00FFFF"/>
                </a:highlight>
              </a:rPr>
              <a:t>Fall of the </a:t>
            </a:r>
            <a:r>
              <a:rPr lang="en" b="1" u="sng">
                <a:solidFill>
                  <a:schemeClr val="dk1"/>
                </a:solidFill>
                <a:highlight>
                  <a:srgbClr val="00FFFF"/>
                </a:highlight>
              </a:rPr>
              <a:t>Berlin Wall</a:t>
            </a:r>
            <a:endParaRPr b="1" u="sng">
              <a:solidFill>
                <a:schemeClr val="dk1"/>
              </a:solidFill>
              <a:highlight>
                <a:srgbClr val="00FFFF"/>
              </a:highlight>
            </a:endParaRPr>
          </a:p>
          <a:p>
            <a:pPr marL="457200" lvl="0" indent="-342900" algn="l" rtl="0">
              <a:spcBef>
                <a:spcPts val="0"/>
              </a:spcBef>
              <a:spcAft>
                <a:spcPts val="0"/>
              </a:spcAft>
              <a:buClr>
                <a:schemeClr val="dk1"/>
              </a:buClr>
              <a:buSzPts val="1800"/>
              <a:buAutoNum type="arabicPeriod"/>
            </a:pPr>
            <a:r>
              <a:rPr lang="en" b="1">
                <a:solidFill>
                  <a:schemeClr val="dk1"/>
                </a:solidFill>
                <a:highlight>
                  <a:srgbClr val="00FFFF"/>
                </a:highlight>
              </a:rPr>
              <a:t>Dissolution of the Soviet Union</a:t>
            </a:r>
            <a:endParaRPr b="1">
              <a:solidFill>
                <a:schemeClr val="dk1"/>
              </a:solidFill>
              <a:highlight>
                <a:srgbClr val="00FFFF"/>
              </a:highlight>
            </a:endParaRPr>
          </a:p>
        </p:txBody>
      </p:sp>
      <p:pic>
        <p:nvPicPr>
          <p:cNvPr id="533" name="Google Shape;533;p88"/>
          <p:cNvPicPr preferRelativeResize="0"/>
          <p:nvPr/>
        </p:nvPicPr>
        <p:blipFill>
          <a:blip r:embed="rId3">
            <a:alphaModFix/>
          </a:blip>
          <a:stretch>
            <a:fillRect/>
          </a:stretch>
        </p:blipFill>
        <p:spPr>
          <a:xfrm>
            <a:off x="6178550" y="3656950"/>
            <a:ext cx="2795450" cy="14082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89" title="President Ronald Reagan Tear Down This Wall Speech at Berlin Wall.mp4">
            <a:hlinkClick r:id="rId3"/>
          </p:cNvPr>
          <p:cNvPicPr preferRelativeResize="0"/>
          <p:nvPr/>
        </p:nvPicPr>
        <p:blipFill>
          <a:blip r:embed="rId4">
            <a:alphaModFix/>
          </a:blip>
          <a:stretch>
            <a:fillRect/>
          </a:stretch>
        </p:blipFill>
        <p:spPr>
          <a:xfrm>
            <a:off x="1373125" y="362900"/>
            <a:ext cx="6024125" cy="441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90" descr="On the 9th of November, 1989, the Berlin Wall is opened after nearly three decades keeping East and West Berliners apart." title="The fall of the Berlin Wall in 1989">
            <a:hlinkClick r:id="rId3"/>
          </p:cNvPr>
          <p:cNvPicPr preferRelativeResize="0"/>
          <p:nvPr/>
        </p:nvPicPr>
        <p:blipFill>
          <a:blip r:embed="rId4">
            <a:alphaModFix/>
          </a:blip>
          <a:stretch>
            <a:fillRect/>
          </a:stretch>
        </p:blipFill>
        <p:spPr>
          <a:xfrm>
            <a:off x="1289475" y="310325"/>
            <a:ext cx="5627750" cy="4220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1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End of the Cold War</a:t>
            </a:r>
            <a:endParaRPr/>
          </a:p>
        </p:txBody>
      </p:sp>
      <p:sp>
        <p:nvSpPr>
          <p:cNvPr id="549" name="Google Shape;549;p9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Which location on the map was the site of the symbolic fall of the U.S.S.R. and the end of the Cold War?</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550" name="Google Shape;550;p9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51" name="Google Shape;551;p91"/>
          <p:cNvPicPr preferRelativeResize="0"/>
          <p:nvPr/>
        </p:nvPicPr>
        <p:blipFill>
          <a:blip r:embed="rId3">
            <a:alphaModFix/>
          </a:blip>
          <a:stretch>
            <a:fillRect/>
          </a:stretch>
        </p:blipFill>
        <p:spPr>
          <a:xfrm>
            <a:off x="4411425" y="1152475"/>
            <a:ext cx="4362450" cy="3257550"/>
          </a:xfrm>
          <a:prstGeom prst="rect">
            <a:avLst/>
          </a:prstGeom>
          <a:noFill/>
          <a:ln>
            <a:noFill/>
          </a:ln>
        </p:spPr>
      </p:pic>
      <p:pic>
        <p:nvPicPr>
          <p:cNvPr id="552" name="Google Shape;552;p91"/>
          <p:cNvPicPr preferRelativeResize="0"/>
          <p:nvPr/>
        </p:nvPicPr>
        <p:blipFill>
          <a:blip r:embed="rId4">
            <a:alphaModFix/>
          </a:blip>
          <a:stretch>
            <a:fillRect/>
          </a:stretch>
        </p:blipFill>
        <p:spPr>
          <a:xfrm>
            <a:off x="240644" y="2490738"/>
            <a:ext cx="3490900" cy="191928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00" b="1"/>
              <a:t>Sandra Day O’Connor</a:t>
            </a:r>
            <a:endParaRPr sz="3300" b="1"/>
          </a:p>
        </p:txBody>
      </p:sp>
      <p:sp>
        <p:nvSpPr>
          <p:cNvPr id="558" name="Google Shape;558;p92"/>
          <p:cNvSpPr txBox="1">
            <a:spLocks noGrp="1"/>
          </p:cNvSpPr>
          <p:nvPr>
            <p:ph type="body" idx="1"/>
          </p:nvPr>
        </p:nvSpPr>
        <p:spPr>
          <a:xfrm>
            <a:off x="111550" y="842800"/>
            <a:ext cx="6062700" cy="4201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b="1">
                <a:solidFill>
                  <a:schemeClr val="dk1"/>
                </a:solidFill>
              </a:rPr>
              <a:t>When he ran for President in 1980, Reagan promised that he would appoint </a:t>
            </a:r>
            <a:r>
              <a:rPr lang="en" b="1" u="sng">
                <a:solidFill>
                  <a:schemeClr val="dk1"/>
                </a:solidFill>
              </a:rPr>
              <a:t>a woman to the Supreme Court.</a:t>
            </a:r>
            <a:r>
              <a:rPr lang="en" b="1">
                <a:solidFill>
                  <a:schemeClr val="dk1"/>
                </a:solidFill>
              </a:rPr>
              <a:t> </a:t>
            </a:r>
            <a:endParaRPr b="1">
              <a:solidFill>
                <a:schemeClr val="dk1"/>
              </a:solidFill>
            </a:endParaRPr>
          </a:p>
          <a:p>
            <a:pPr marL="0" lvl="0" indent="0" algn="l" rtl="0">
              <a:spcBef>
                <a:spcPts val="1200"/>
              </a:spcBef>
              <a:spcAft>
                <a:spcPts val="0"/>
              </a:spcAft>
              <a:buNone/>
            </a:pPr>
            <a:r>
              <a:rPr lang="en" b="1">
                <a:solidFill>
                  <a:schemeClr val="dk1"/>
                </a:solidFill>
              </a:rPr>
              <a:t>True to his word, </a:t>
            </a:r>
            <a:r>
              <a:rPr lang="en" b="1">
                <a:solidFill>
                  <a:schemeClr val="dk1"/>
                </a:solidFill>
                <a:highlight>
                  <a:srgbClr val="00FFFF"/>
                </a:highlight>
              </a:rPr>
              <a:t>in 1981, he appointed</a:t>
            </a:r>
            <a:r>
              <a:rPr lang="en" b="1" u="sng">
                <a:solidFill>
                  <a:schemeClr val="dk1"/>
                </a:solidFill>
                <a:highlight>
                  <a:srgbClr val="00FFFF"/>
                </a:highlight>
              </a:rPr>
              <a:t> Sandra Day O’Connor </a:t>
            </a:r>
            <a:r>
              <a:rPr lang="en" b="1">
                <a:solidFill>
                  <a:schemeClr val="dk1"/>
                </a:solidFill>
                <a:highlight>
                  <a:srgbClr val="00FFFF"/>
                </a:highlight>
              </a:rPr>
              <a:t>to become the very first woman on the Supreme Court. </a:t>
            </a:r>
            <a:endParaRPr b="1">
              <a:solidFill>
                <a:schemeClr val="dk1"/>
              </a:solidFill>
              <a:highlight>
                <a:srgbClr val="00FFFF"/>
              </a:highlight>
            </a:endParaRPr>
          </a:p>
          <a:p>
            <a:pPr marL="0" lvl="0" indent="0" algn="l" rtl="0">
              <a:spcBef>
                <a:spcPts val="1200"/>
              </a:spcBef>
              <a:spcAft>
                <a:spcPts val="0"/>
              </a:spcAft>
              <a:buNone/>
            </a:pPr>
            <a:r>
              <a:rPr lang="en" b="1">
                <a:solidFill>
                  <a:schemeClr val="dk1"/>
                </a:solidFill>
              </a:rPr>
              <a:t>He got a lot of criticism for his choice from other conservatives, who feared that O’Connor would not be willing to vote with Conservatives against abortion rights. </a:t>
            </a:r>
            <a:endParaRPr b="1">
              <a:solidFill>
                <a:schemeClr val="dk1"/>
              </a:solidFill>
            </a:endParaRPr>
          </a:p>
          <a:p>
            <a:pPr marL="0" lvl="0" indent="0" algn="l" rtl="0">
              <a:spcBef>
                <a:spcPts val="1200"/>
              </a:spcBef>
              <a:spcAft>
                <a:spcPts val="0"/>
              </a:spcAft>
              <a:buNone/>
            </a:pPr>
            <a:r>
              <a:rPr lang="en" b="1">
                <a:solidFill>
                  <a:schemeClr val="dk1"/>
                </a:solidFill>
              </a:rPr>
              <a:t>In his diary, Reagan wrote: “Called judge O’Connor and told her she was my nominee for Supreme Court. Already the flak is starting and from my own supporters. Right to life people say she is pro abortion. She says abortion is personally repugnant to her. I think she’ll make a good justice.” </a:t>
            </a:r>
            <a:endParaRPr b="1">
              <a:solidFill>
                <a:schemeClr val="dk1"/>
              </a:solidFill>
            </a:endParaRPr>
          </a:p>
          <a:p>
            <a:pPr marL="0" lvl="0" indent="0" algn="l" rtl="0">
              <a:spcBef>
                <a:spcPts val="1200"/>
              </a:spcBef>
              <a:spcAft>
                <a:spcPts val="1200"/>
              </a:spcAft>
              <a:buNone/>
            </a:pPr>
            <a:r>
              <a:rPr lang="en" b="1">
                <a:solidFill>
                  <a:schemeClr val="dk1"/>
                </a:solidFill>
              </a:rPr>
              <a:t>She ended up voting to restrict abortion but not to outlaw it.</a:t>
            </a:r>
            <a:r>
              <a:rPr lang="en" b="1">
                <a:solidFill>
                  <a:schemeClr val="dk1"/>
                </a:solidFill>
                <a:highlight>
                  <a:srgbClr val="C27BA0"/>
                </a:highlight>
              </a:rPr>
              <a:t> </a:t>
            </a:r>
            <a:endParaRPr b="1">
              <a:solidFill>
                <a:schemeClr val="dk1"/>
              </a:solidFill>
              <a:highlight>
                <a:srgbClr val="C27BA0"/>
              </a:highlight>
            </a:endParaRPr>
          </a:p>
        </p:txBody>
      </p:sp>
      <p:pic>
        <p:nvPicPr>
          <p:cNvPr id="559" name="Google Shape;559;p92"/>
          <p:cNvPicPr preferRelativeResize="0"/>
          <p:nvPr/>
        </p:nvPicPr>
        <p:blipFill>
          <a:blip r:embed="rId3">
            <a:alphaModFix/>
          </a:blip>
          <a:stretch>
            <a:fillRect/>
          </a:stretch>
        </p:blipFill>
        <p:spPr>
          <a:xfrm>
            <a:off x="6478200" y="737500"/>
            <a:ext cx="2594200" cy="1977725"/>
          </a:xfrm>
          <a:prstGeom prst="rect">
            <a:avLst/>
          </a:prstGeom>
          <a:noFill/>
          <a:ln>
            <a:noFill/>
          </a:ln>
        </p:spPr>
      </p:pic>
      <p:pic>
        <p:nvPicPr>
          <p:cNvPr id="560" name="Google Shape;560;p92"/>
          <p:cNvPicPr preferRelativeResize="0"/>
          <p:nvPr/>
        </p:nvPicPr>
        <p:blipFill>
          <a:blip r:embed="rId4">
            <a:alphaModFix/>
          </a:blip>
          <a:stretch>
            <a:fillRect/>
          </a:stretch>
        </p:blipFill>
        <p:spPr>
          <a:xfrm>
            <a:off x="6261175" y="2788650"/>
            <a:ext cx="2811223" cy="235484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3"/>
          <p:cNvSpPr txBox="1">
            <a:spLocks noGrp="1"/>
          </p:cNvSpPr>
          <p:nvPr>
            <p:ph type="title"/>
          </p:nvPr>
        </p:nvSpPr>
        <p:spPr>
          <a:xfrm>
            <a:off x="311700" y="61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00" b="1"/>
              <a:t>Grenada, the Isle of Spice</a:t>
            </a:r>
            <a:endParaRPr sz="3600" b="1"/>
          </a:p>
        </p:txBody>
      </p:sp>
      <p:sp>
        <p:nvSpPr>
          <p:cNvPr id="566" name="Google Shape;566;p93"/>
          <p:cNvSpPr txBox="1">
            <a:spLocks noGrp="1"/>
          </p:cNvSpPr>
          <p:nvPr>
            <p:ph type="body" idx="1"/>
          </p:nvPr>
        </p:nvSpPr>
        <p:spPr>
          <a:xfrm>
            <a:off x="185900" y="805600"/>
            <a:ext cx="5467500" cy="418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In 1979, a Communist revolution occurred in the Caribbean island nation of Grenada. </a:t>
            </a:r>
            <a:endParaRPr b="1">
              <a:solidFill>
                <a:schemeClr val="dk1"/>
              </a:solidFill>
            </a:endParaRPr>
          </a:p>
          <a:p>
            <a:pPr marL="0" lvl="0" indent="0" algn="l" rtl="0">
              <a:spcBef>
                <a:spcPts val="1200"/>
              </a:spcBef>
              <a:spcAft>
                <a:spcPts val="0"/>
              </a:spcAft>
              <a:buNone/>
            </a:pPr>
            <a:r>
              <a:rPr lang="en" b="1">
                <a:solidFill>
                  <a:schemeClr val="dk1"/>
                </a:solidFill>
              </a:rPr>
              <a:t>Over the course of the next </a:t>
            </a:r>
            <a:r>
              <a:rPr lang="en" b="1" u="sng">
                <a:solidFill>
                  <a:schemeClr val="dk1"/>
                </a:solidFill>
              </a:rPr>
              <a:t>four years</a:t>
            </a:r>
            <a:r>
              <a:rPr lang="en" b="1">
                <a:solidFill>
                  <a:schemeClr val="dk1"/>
                </a:solidFill>
              </a:rPr>
              <a:t>, there were several acts of violence, culminating in a military takeover in 1983. </a:t>
            </a:r>
            <a:endParaRPr b="1">
              <a:solidFill>
                <a:schemeClr val="dk1"/>
              </a:solidFill>
            </a:endParaRPr>
          </a:p>
          <a:p>
            <a:pPr marL="0" lvl="0" indent="0" algn="l" rtl="0">
              <a:spcBef>
                <a:spcPts val="1200"/>
              </a:spcBef>
              <a:spcAft>
                <a:spcPts val="0"/>
              </a:spcAft>
              <a:buNone/>
            </a:pPr>
            <a:r>
              <a:rPr lang="en" b="1">
                <a:solidFill>
                  <a:schemeClr val="dk1"/>
                </a:solidFill>
              </a:rPr>
              <a:t>A group of Caribbean nations asked the United States to intervene.  Also, there were U.S. citizens attending medical school there. </a:t>
            </a:r>
            <a:endParaRPr b="1">
              <a:solidFill>
                <a:schemeClr val="dk1"/>
              </a:solidFill>
            </a:endParaRPr>
          </a:p>
          <a:p>
            <a:pPr marL="0" lvl="0" indent="0" algn="l" rtl="0">
              <a:spcBef>
                <a:spcPts val="1200"/>
              </a:spcBef>
              <a:spcAft>
                <a:spcPts val="1200"/>
              </a:spcAft>
              <a:buNone/>
            </a:pPr>
            <a:r>
              <a:rPr lang="en" b="1">
                <a:solidFill>
                  <a:schemeClr val="dk1"/>
                </a:solidFill>
              </a:rPr>
              <a:t>In October 1983, Reagan ordered a military invasion of Grenada. </a:t>
            </a:r>
            <a:endParaRPr b="1">
              <a:solidFill>
                <a:schemeClr val="dk1"/>
              </a:solidFill>
            </a:endParaRPr>
          </a:p>
        </p:txBody>
      </p:sp>
      <p:pic>
        <p:nvPicPr>
          <p:cNvPr id="567" name="Google Shape;567;p93"/>
          <p:cNvPicPr preferRelativeResize="0"/>
          <p:nvPr/>
        </p:nvPicPr>
        <p:blipFill>
          <a:blip r:embed="rId3">
            <a:alphaModFix/>
          </a:blip>
          <a:stretch>
            <a:fillRect/>
          </a:stretch>
        </p:blipFill>
        <p:spPr>
          <a:xfrm>
            <a:off x="5935650" y="1193728"/>
            <a:ext cx="2896650" cy="3222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Did it Work?</a:t>
            </a:r>
            <a:endParaRPr/>
          </a:p>
        </p:txBody>
      </p:sp>
      <p:sp>
        <p:nvSpPr>
          <p:cNvPr id="118" name="Google Shape;118;p22"/>
          <p:cNvSpPr txBox="1">
            <a:spLocks noGrp="1"/>
          </p:cNvSpPr>
          <p:nvPr>
            <p:ph type="body" idx="1"/>
          </p:nvPr>
        </p:nvSpPr>
        <p:spPr>
          <a:xfrm>
            <a:off x="311700" y="1152475"/>
            <a:ext cx="3867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Clr>
                <a:schemeClr val="dk1"/>
              </a:buClr>
              <a:buSzPct val="61111"/>
              <a:buFont typeface="Arial"/>
              <a:buNone/>
            </a:pPr>
            <a:r>
              <a:rPr lang="en"/>
              <a:t>SALT I - The same year Nixon Visited China (1972), He was invited to meet with the Soviet Union </a:t>
            </a:r>
            <a:endParaRPr/>
          </a:p>
          <a:p>
            <a:pPr marL="0" lvl="0" indent="0" algn="l" rtl="0">
              <a:spcBef>
                <a:spcPts val="1200"/>
              </a:spcBef>
              <a:spcAft>
                <a:spcPts val="0"/>
              </a:spcAft>
              <a:buClr>
                <a:schemeClr val="dk1"/>
              </a:buClr>
              <a:buSzPct val="61111"/>
              <a:buFont typeface="Arial"/>
              <a:buNone/>
            </a:pPr>
            <a:r>
              <a:rPr lang="en"/>
              <a:t>When there, he and the Soviet leaders signed the first</a:t>
            </a:r>
            <a:r>
              <a:rPr lang="en">
                <a:highlight>
                  <a:srgbClr val="00FFFF"/>
                </a:highlight>
              </a:rPr>
              <a:t> Strategic Arms Limitation Treaty (S.A.L.T.), </a:t>
            </a:r>
            <a:r>
              <a:rPr lang="en" u="sng">
                <a:highlight>
                  <a:srgbClr val="00FFFF"/>
                </a:highlight>
              </a:rPr>
              <a:t>which limited production of nuclear weapons in the U.S. and Soviet Union</a:t>
            </a:r>
            <a:endParaRPr u="sng">
              <a:highlight>
                <a:srgbClr val="00FFFF"/>
              </a:highlight>
            </a:endParaRPr>
          </a:p>
          <a:p>
            <a:pPr marL="0" lvl="0" indent="0" algn="l" rtl="0">
              <a:spcBef>
                <a:spcPts val="1200"/>
              </a:spcBef>
              <a:spcAft>
                <a:spcPts val="0"/>
              </a:spcAft>
              <a:buClr>
                <a:schemeClr val="dk1"/>
              </a:buClr>
              <a:buSzPct val="61111"/>
              <a:buFont typeface="Arial"/>
              <a:buNone/>
            </a:pPr>
            <a:r>
              <a:rPr lang="en"/>
              <a:t>This was a MAJOR step in the direction of Detente</a:t>
            </a:r>
            <a:endParaRPr/>
          </a:p>
          <a:p>
            <a:pPr marL="0" lvl="0" indent="0" algn="l" rtl="0">
              <a:spcBef>
                <a:spcPts val="1200"/>
              </a:spcBef>
              <a:spcAft>
                <a:spcPts val="1200"/>
              </a:spcAft>
              <a:buNone/>
            </a:pPr>
            <a:endParaRPr/>
          </a:p>
        </p:txBody>
      </p:sp>
      <p:pic>
        <p:nvPicPr>
          <p:cNvPr id="119" name="Google Shape;119;p22"/>
          <p:cNvPicPr preferRelativeResize="0"/>
          <p:nvPr/>
        </p:nvPicPr>
        <p:blipFill>
          <a:blip r:embed="rId3">
            <a:alphaModFix/>
          </a:blip>
          <a:stretch>
            <a:fillRect/>
          </a:stretch>
        </p:blipFill>
        <p:spPr>
          <a:xfrm>
            <a:off x="4092900" y="3088725"/>
            <a:ext cx="1333500" cy="1333500"/>
          </a:xfrm>
          <a:prstGeom prst="rect">
            <a:avLst/>
          </a:prstGeom>
          <a:noFill/>
          <a:ln>
            <a:noFill/>
          </a:ln>
        </p:spPr>
      </p:pic>
      <p:pic>
        <p:nvPicPr>
          <p:cNvPr id="120" name="Google Shape;120;p22"/>
          <p:cNvPicPr preferRelativeResize="0"/>
          <p:nvPr/>
        </p:nvPicPr>
        <p:blipFill>
          <a:blip r:embed="rId4">
            <a:alphaModFix/>
          </a:blip>
          <a:stretch>
            <a:fillRect/>
          </a:stretch>
        </p:blipFill>
        <p:spPr>
          <a:xfrm>
            <a:off x="4991950" y="325350"/>
            <a:ext cx="2857500" cy="1905000"/>
          </a:xfrm>
          <a:prstGeom prst="rect">
            <a:avLst/>
          </a:prstGeom>
          <a:noFill/>
          <a:ln>
            <a:noFill/>
          </a:ln>
        </p:spPr>
      </p:pic>
      <p:pic>
        <p:nvPicPr>
          <p:cNvPr id="121" name="Google Shape;121;p22"/>
          <p:cNvPicPr preferRelativeResize="0"/>
          <p:nvPr/>
        </p:nvPicPr>
        <p:blipFill>
          <a:blip r:embed="rId5">
            <a:alphaModFix/>
          </a:blip>
          <a:stretch>
            <a:fillRect/>
          </a:stretch>
        </p:blipFill>
        <p:spPr>
          <a:xfrm>
            <a:off x="5934900" y="2361800"/>
            <a:ext cx="2750494" cy="26083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4"/>
          <p:cNvSpPr txBox="1">
            <a:spLocks noGrp="1"/>
          </p:cNvSpPr>
          <p:nvPr>
            <p:ph type="title"/>
          </p:nvPr>
        </p:nvSpPr>
        <p:spPr>
          <a:xfrm>
            <a:off x="311700" y="85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00" b="1"/>
              <a:t>Grenada Liberated...that’s good, right?</a:t>
            </a:r>
            <a:endParaRPr sz="3200" b="1"/>
          </a:p>
        </p:txBody>
      </p:sp>
      <p:sp>
        <p:nvSpPr>
          <p:cNvPr id="573" name="Google Shape;573;p94"/>
          <p:cNvSpPr txBox="1">
            <a:spLocks noGrp="1"/>
          </p:cNvSpPr>
          <p:nvPr>
            <p:ph type="body" idx="1"/>
          </p:nvPr>
        </p:nvSpPr>
        <p:spPr>
          <a:xfrm>
            <a:off x="111550" y="818000"/>
            <a:ext cx="8886600" cy="413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rPr>
              <a:t>By December, the U.S. invasion of grenada was successful. </a:t>
            </a:r>
            <a:endParaRPr sz="1600" b="1">
              <a:solidFill>
                <a:schemeClr val="dk1"/>
              </a:solidFill>
            </a:endParaRPr>
          </a:p>
          <a:p>
            <a:pPr marL="0" lvl="0" indent="0" algn="l" rtl="0">
              <a:spcBef>
                <a:spcPts val="1200"/>
              </a:spcBef>
              <a:spcAft>
                <a:spcPts val="0"/>
              </a:spcAft>
              <a:buNone/>
            </a:pPr>
            <a:r>
              <a:rPr lang="en" sz="1600" b="1">
                <a:solidFill>
                  <a:schemeClr val="dk1"/>
                </a:solidFill>
              </a:rPr>
              <a:t>Afterward, the Grenadians held elections and formed a free, democratic government. </a:t>
            </a:r>
            <a:endParaRPr sz="1600" b="1">
              <a:solidFill>
                <a:schemeClr val="dk1"/>
              </a:solidFill>
            </a:endParaRPr>
          </a:p>
          <a:p>
            <a:pPr marL="0" lvl="0" indent="0" algn="l" rtl="0">
              <a:spcBef>
                <a:spcPts val="1200"/>
              </a:spcBef>
              <a:spcAft>
                <a:spcPts val="0"/>
              </a:spcAft>
              <a:buNone/>
            </a:pPr>
            <a:r>
              <a:rPr lang="en" sz="1600" b="1">
                <a:solidFill>
                  <a:schemeClr val="dk1"/>
                </a:solidFill>
              </a:rPr>
              <a:t>Today, they celebrate the day of the invasion as “Thanksgiving Day.”</a:t>
            </a:r>
            <a:endParaRPr sz="1600" b="1">
              <a:solidFill>
                <a:schemeClr val="dk1"/>
              </a:solidFill>
            </a:endParaRPr>
          </a:p>
          <a:p>
            <a:pPr marL="0" lvl="0" indent="0" algn="l" rtl="0">
              <a:spcBef>
                <a:spcPts val="1200"/>
              </a:spcBef>
              <a:spcAft>
                <a:spcPts val="0"/>
              </a:spcAft>
              <a:buNone/>
            </a:pPr>
            <a:r>
              <a:rPr lang="en" sz="1600" b="1">
                <a:solidFill>
                  <a:schemeClr val="dk1"/>
                </a:solidFill>
              </a:rPr>
              <a:t> Many criticized the invasion, however. </a:t>
            </a:r>
            <a:endParaRPr sz="1600" b="1">
              <a:solidFill>
                <a:schemeClr val="dk1"/>
              </a:solidFill>
            </a:endParaRPr>
          </a:p>
          <a:p>
            <a:pPr marL="0" lvl="0" indent="0" algn="l" rtl="0">
              <a:spcBef>
                <a:spcPts val="1200"/>
              </a:spcBef>
              <a:spcAft>
                <a:spcPts val="0"/>
              </a:spcAft>
              <a:buNone/>
            </a:pPr>
            <a:r>
              <a:rPr lang="en" sz="1600" b="1">
                <a:solidFill>
                  <a:schemeClr val="dk1"/>
                </a:solidFill>
              </a:rPr>
              <a:t>The United Nations, Canada, and the U.K. said that the U.S. had </a:t>
            </a:r>
            <a:r>
              <a:rPr lang="en" sz="1600" b="1" u="sng">
                <a:solidFill>
                  <a:schemeClr val="dk1"/>
                </a:solidFill>
              </a:rPr>
              <a:t>violated international law</a:t>
            </a:r>
            <a:r>
              <a:rPr lang="en" sz="1600" b="1">
                <a:solidFill>
                  <a:schemeClr val="dk1"/>
                </a:solidFill>
              </a:rPr>
              <a:t>. </a:t>
            </a:r>
            <a:endParaRPr sz="1600" b="1">
              <a:solidFill>
                <a:schemeClr val="dk1"/>
              </a:solidFill>
            </a:endParaRPr>
          </a:p>
          <a:p>
            <a:pPr marL="0" lvl="0" indent="0" algn="l" rtl="0">
              <a:spcBef>
                <a:spcPts val="1200"/>
              </a:spcBef>
              <a:spcAft>
                <a:spcPts val="0"/>
              </a:spcAft>
              <a:buNone/>
            </a:pPr>
            <a:r>
              <a:rPr lang="en" sz="1600" b="1">
                <a:solidFill>
                  <a:schemeClr val="dk1"/>
                </a:solidFill>
              </a:rPr>
              <a:t>Many in the U.S. were angry that</a:t>
            </a:r>
            <a:r>
              <a:rPr lang="en" sz="1600" b="1" u="sng">
                <a:solidFill>
                  <a:schemeClr val="dk1"/>
                </a:solidFill>
              </a:rPr>
              <a:t> 19 </a:t>
            </a:r>
            <a:r>
              <a:rPr lang="en" sz="1600" b="1">
                <a:solidFill>
                  <a:schemeClr val="dk1"/>
                </a:solidFill>
              </a:rPr>
              <a:t>Americans were killed (</a:t>
            </a:r>
            <a:r>
              <a:rPr lang="en" sz="1600" b="1" u="sng">
                <a:solidFill>
                  <a:schemeClr val="dk1"/>
                </a:solidFill>
              </a:rPr>
              <a:t>116 </a:t>
            </a:r>
            <a:r>
              <a:rPr lang="en" sz="1600" b="1">
                <a:solidFill>
                  <a:schemeClr val="dk1"/>
                </a:solidFill>
              </a:rPr>
              <a:t>wounded) in a secret invasion of a country that didn’t threaten America in any way. </a:t>
            </a:r>
            <a:endParaRPr sz="1600" b="1">
              <a:solidFill>
                <a:schemeClr val="dk1"/>
              </a:solidFill>
            </a:endParaRPr>
          </a:p>
          <a:p>
            <a:pPr marL="0" lvl="0" indent="0" algn="l" rtl="0">
              <a:spcBef>
                <a:spcPts val="1200"/>
              </a:spcBef>
              <a:spcAft>
                <a:spcPts val="1200"/>
              </a:spcAft>
              <a:buNone/>
            </a:pPr>
            <a:r>
              <a:rPr lang="en" sz="1600" b="1">
                <a:solidFill>
                  <a:schemeClr val="dk1"/>
                </a:solidFill>
              </a:rPr>
              <a:t>And the Reagan administration got into heated arguments with the media over their right to report on secret operations. Also, many people couldn’t help but notice that the invasion came two days after terrorists blew up a marine base in Lebanon, on the other side of the world, suggesting that the invasion had been nothing but a </a:t>
            </a:r>
            <a:r>
              <a:rPr lang="en" sz="1600" b="1" u="sng">
                <a:solidFill>
                  <a:schemeClr val="dk1"/>
                </a:solidFill>
              </a:rPr>
              <a:t>“show of force.”</a:t>
            </a:r>
            <a:r>
              <a:rPr lang="en" sz="1600" b="1">
                <a:solidFill>
                  <a:schemeClr val="dk1"/>
                </a:solidFill>
              </a:rPr>
              <a:t> </a:t>
            </a:r>
            <a:endParaRPr sz="1600" b="1">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95" descr="OPERATION URGENT FURY &#10;THE GRENADA INVASION OCTOBER 1983" title="GRENADA83">
            <a:hlinkClick r:id="rId3"/>
          </p:cNvPr>
          <p:cNvPicPr preferRelativeResize="0"/>
          <p:nvPr/>
        </p:nvPicPr>
        <p:blipFill>
          <a:blip r:embed="rId4">
            <a:alphaModFix/>
          </a:blip>
          <a:stretch>
            <a:fillRect/>
          </a:stretch>
        </p:blipFill>
        <p:spPr>
          <a:xfrm>
            <a:off x="1676850" y="198300"/>
            <a:ext cx="6361625" cy="4771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Lebanon</a:t>
            </a:r>
            <a:endParaRPr/>
          </a:p>
        </p:txBody>
      </p:sp>
      <p:sp>
        <p:nvSpPr>
          <p:cNvPr id="584" name="Google Shape;584;p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American and French service members of the Multinational Force in Lebanon (MNF), a military peacekeeping operation during the Lebanese Civil War were stationed in Beirut, Lebanon </a:t>
            </a:r>
            <a:endParaRPr/>
          </a:p>
          <a:p>
            <a:pPr marL="0" lvl="0" indent="0" algn="l" rtl="0">
              <a:spcBef>
                <a:spcPts val="1200"/>
              </a:spcBef>
              <a:spcAft>
                <a:spcPts val="0"/>
              </a:spcAft>
              <a:buNone/>
            </a:pPr>
            <a:r>
              <a:rPr lang="en"/>
              <a:t>Reagan sent U.S. Marines to Beirut to help establish peace during the Lebanese Civil War</a:t>
            </a:r>
            <a:endParaRPr/>
          </a:p>
          <a:p>
            <a:pPr marL="0" lvl="0" indent="0" algn="l" rtl="0">
              <a:spcBef>
                <a:spcPts val="1200"/>
              </a:spcBef>
              <a:spcAft>
                <a:spcPts val="0"/>
              </a:spcAft>
              <a:buClr>
                <a:schemeClr val="dk1"/>
              </a:buClr>
              <a:buSzPct val="61111"/>
              <a:buFont typeface="Arial"/>
              <a:buNone/>
            </a:pPr>
            <a:r>
              <a:rPr lang="en">
                <a:highlight>
                  <a:srgbClr val="00FFFF"/>
                </a:highlight>
              </a:rPr>
              <a:t>Early on a Sunday morning, October 23, 1983, two Iranian truck bombs struck buildings where American Marines and other service members were housed</a:t>
            </a:r>
            <a:endParaRPr>
              <a:highlight>
                <a:srgbClr val="00FFFF"/>
              </a:highlight>
            </a:endParaRPr>
          </a:p>
          <a:p>
            <a:pPr marL="0" lvl="0" indent="0" algn="l" rtl="0">
              <a:spcBef>
                <a:spcPts val="1200"/>
              </a:spcBef>
              <a:spcAft>
                <a:spcPts val="0"/>
              </a:spcAft>
              <a:buNone/>
            </a:pPr>
            <a:r>
              <a:rPr lang="en"/>
              <a:t>The attack killed 307 people: 241 U.S. and 58 French military personnel, six civilians, and two attackers </a:t>
            </a:r>
            <a:endParaRPr/>
          </a:p>
          <a:p>
            <a:pPr marL="0" lvl="0" indent="0" algn="l" rtl="0">
              <a:spcBef>
                <a:spcPts val="1200"/>
              </a:spcBef>
              <a:spcAft>
                <a:spcPts val="0"/>
              </a:spcAft>
              <a:buClr>
                <a:schemeClr val="dk1"/>
              </a:buClr>
              <a:buSzPct val="61111"/>
              <a:buFont typeface="Arial"/>
              <a:buNone/>
            </a:pPr>
            <a:r>
              <a:rPr lang="en"/>
              <a:t>Reagan withdrew forces from Lebanon due to lack of diplomatic progress.</a:t>
            </a:r>
            <a:endParaRPr/>
          </a:p>
          <a:p>
            <a:pPr marL="0" lvl="0" indent="0" algn="l" rtl="0">
              <a:spcBef>
                <a:spcPts val="1200"/>
              </a:spcBef>
              <a:spcAft>
                <a:spcPts val="120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7"/>
          <p:cNvSpPr txBox="1">
            <a:spLocks noGrp="1"/>
          </p:cNvSpPr>
          <p:nvPr>
            <p:ph type="title"/>
          </p:nvPr>
        </p:nvSpPr>
        <p:spPr>
          <a:xfrm>
            <a:off x="311700" y="608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00" b="1"/>
              <a:t>The Iran-Contra Affair</a:t>
            </a:r>
            <a:endParaRPr sz="3600" b="1"/>
          </a:p>
        </p:txBody>
      </p:sp>
      <p:sp>
        <p:nvSpPr>
          <p:cNvPr id="590" name="Google Shape;590;p97"/>
          <p:cNvSpPr txBox="1">
            <a:spLocks noGrp="1"/>
          </p:cNvSpPr>
          <p:nvPr>
            <p:ph type="body" idx="1"/>
          </p:nvPr>
        </p:nvSpPr>
        <p:spPr>
          <a:xfrm>
            <a:off x="311700" y="789725"/>
            <a:ext cx="3790800" cy="1875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1535" b="1">
                <a:solidFill>
                  <a:schemeClr val="dk1"/>
                </a:solidFill>
              </a:rPr>
              <a:t>Iran</a:t>
            </a:r>
            <a:endParaRPr sz="1535" b="1">
              <a:solidFill>
                <a:schemeClr val="dk1"/>
              </a:solidFill>
            </a:endParaRPr>
          </a:p>
          <a:p>
            <a:pPr marL="0" lvl="0" indent="0" algn="l" rtl="0">
              <a:lnSpc>
                <a:spcPct val="100000"/>
              </a:lnSpc>
              <a:spcBef>
                <a:spcPts val="0"/>
              </a:spcBef>
              <a:spcAft>
                <a:spcPts val="0"/>
              </a:spcAft>
              <a:buSzPts val="605"/>
              <a:buNone/>
            </a:pPr>
            <a:r>
              <a:rPr lang="en" sz="1535" b="1">
                <a:solidFill>
                  <a:schemeClr val="dk1"/>
                </a:solidFill>
              </a:rPr>
              <a:t>In 1986, terrorists with ties to Iran had taken 7 American citizens hostage. At this time, Iran was fighting a very costly war with Iraq and running low on weapons due to an international weapons embargo placed on them earlier in the decade. </a:t>
            </a:r>
            <a:endParaRPr sz="1535" b="1">
              <a:solidFill>
                <a:schemeClr val="dk1"/>
              </a:solidFill>
            </a:endParaRPr>
          </a:p>
        </p:txBody>
      </p:sp>
      <p:sp>
        <p:nvSpPr>
          <p:cNvPr id="591" name="Google Shape;591;p97"/>
          <p:cNvSpPr txBox="1"/>
          <p:nvPr/>
        </p:nvSpPr>
        <p:spPr>
          <a:xfrm>
            <a:off x="4286900" y="714775"/>
            <a:ext cx="4545300" cy="233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Contra</a:t>
            </a:r>
            <a:endParaRPr b="1">
              <a:solidFill>
                <a:schemeClr val="dk1"/>
              </a:solidFill>
            </a:endParaRPr>
          </a:p>
          <a:p>
            <a:pPr marL="0" lvl="0" indent="0" algn="l" rtl="0">
              <a:spcBef>
                <a:spcPts val="0"/>
              </a:spcBef>
              <a:spcAft>
                <a:spcPts val="0"/>
              </a:spcAft>
              <a:buNone/>
            </a:pPr>
            <a:r>
              <a:rPr lang="en" b="1">
                <a:solidFill>
                  <a:schemeClr val="dk1"/>
                </a:solidFill>
              </a:rPr>
              <a:t>Nicaragua was a Communist country, controlled by a group called the Sandanistas. The Contras were anti-communist rebels trying to take over the country. The Contras weren’t great though. They had committed terrible acts such as kidnapping and killing healthcare workers, raping and murdering women, torturing and executing children, etc. So Congress passed an act saying the U.S. couldn’t support them in any way.</a:t>
            </a:r>
            <a:endParaRPr b="1">
              <a:solidFill>
                <a:schemeClr val="dk1"/>
              </a:solidFill>
            </a:endParaRPr>
          </a:p>
        </p:txBody>
      </p:sp>
      <p:sp>
        <p:nvSpPr>
          <p:cNvPr id="592" name="Google Shape;592;p97"/>
          <p:cNvSpPr txBox="1"/>
          <p:nvPr/>
        </p:nvSpPr>
        <p:spPr>
          <a:xfrm>
            <a:off x="1165025" y="3172850"/>
            <a:ext cx="7077000" cy="16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593" name="Google Shape;593;p97"/>
          <p:cNvSpPr txBox="1"/>
          <p:nvPr/>
        </p:nvSpPr>
        <p:spPr>
          <a:xfrm>
            <a:off x="74375" y="2955375"/>
            <a:ext cx="8973300" cy="224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Average"/>
                <a:ea typeface="Average"/>
                <a:cs typeface="Average"/>
                <a:sym typeface="Average"/>
              </a:rPr>
              <a:t>The Affair</a:t>
            </a:r>
            <a:endParaRPr b="1">
              <a:solidFill>
                <a:schemeClr val="dk1"/>
              </a:solidFill>
              <a:latin typeface="Average"/>
              <a:ea typeface="Average"/>
              <a:cs typeface="Average"/>
              <a:sym typeface="Average"/>
            </a:endParaRPr>
          </a:p>
          <a:p>
            <a:pPr marL="0" lvl="0" indent="0" algn="l" rtl="0">
              <a:spcBef>
                <a:spcPts val="0"/>
              </a:spcBef>
              <a:spcAft>
                <a:spcPts val="0"/>
              </a:spcAft>
              <a:buNone/>
            </a:pPr>
            <a:r>
              <a:rPr lang="en" sz="1500" b="1">
                <a:solidFill>
                  <a:schemeClr val="dk1"/>
                </a:solidFill>
                <a:highlight>
                  <a:srgbClr val="00FFFF"/>
                </a:highlight>
                <a:latin typeface="Average"/>
                <a:ea typeface="Average"/>
                <a:cs typeface="Average"/>
                <a:sym typeface="Average"/>
              </a:rPr>
              <a:t>The Reagan administration sold weapons to Iran </a:t>
            </a:r>
            <a:r>
              <a:rPr lang="en" sz="1500" b="1">
                <a:solidFill>
                  <a:schemeClr val="dk1"/>
                </a:solidFill>
                <a:latin typeface="Average"/>
                <a:ea typeface="Average"/>
                <a:cs typeface="Average"/>
                <a:sym typeface="Average"/>
              </a:rPr>
              <a:t>through Israel, bypassing the embargo. </a:t>
            </a:r>
            <a:r>
              <a:rPr lang="en" sz="1500" b="1">
                <a:solidFill>
                  <a:schemeClr val="dk1"/>
                </a:solidFill>
                <a:highlight>
                  <a:srgbClr val="00FFFF"/>
                </a:highlight>
                <a:latin typeface="Average"/>
                <a:ea typeface="Average"/>
                <a:cs typeface="Average"/>
                <a:sym typeface="Average"/>
              </a:rPr>
              <a:t>The Iranians promised to do all that they could to get the terrorists to release the hostages. </a:t>
            </a:r>
            <a:r>
              <a:rPr lang="en" sz="1500" b="1">
                <a:solidFill>
                  <a:schemeClr val="dk1"/>
                </a:solidFill>
                <a:latin typeface="Average"/>
                <a:ea typeface="Average"/>
                <a:cs typeface="Average"/>
                <a:sym typeface="Average"/>
              </a:rPr>
              <a:t>Some of the money from these weapons sales then went to help the Contras in Nicaragua, in violation of a U.S. law that specifically made it illegal to fund them. To get around this, the money was funneled through private groups in other countries. When this became public, Reagan admitted to authorizing the arms sales to Iran, but said he didn’t know about the funding of the Contras. Retired Admiral John Poindexter and Lieutenant Colonel Oliver North were both convicted of various crimes, though both were later cleared in appeals due to violations of their 5th Amendment rights. North later claimed Reagan definitely knew about almost everything. </a:t>
            </a:r>
            <a:endParaRPr sz="1500" b="1">
              <a:solidFill>
                <a:schemeClr val="dk1"/>
              </a:solidFill>
              <a:latin typeface="Average"/>
              <a:ea typeface="Average"/>
              <a:cs typeface="Average"/>
              <a:sym typeface="Average"/>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8"/>
          <p:cNvSpPr txBox="1">
            <a:spLocks noGrp="1"/>
          </p:cNvSpPr>
          <p:nvPr>
            <p:ph type="title"/>
          </p:nvPr>
        </p:nvSpPr>
        <p:spPr>
          <a:xfrm>
            <a:off x="311700" y="221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00" b="1"/>
              <a:t>Iran Contra in Summary:</a:t>
            </a:r>
            <a:r>
              <a:rPr lang="en" sz="3300" b="1"/>
              <a:t> </a:t>
            </a:r>
            <a:endParaRPr sz="3300" b="1"/>
          </a:p>
        </p:txBody>
      </p:sp>
      <p:sp>
        <p:nvSpPr>
          <p:cNvPr id="599" name="Google Shape;599;p98"/>
          <p:cNvSpPr txBox="1">
            <a:spLocks noGrp="1"/>
          </p:cNvSpPr>
          <p:nvPr>
            <p:ph type="body" idx="1"/>
          </p:nvPr>
        </p:nvSpPr>
        <p:spPr>
          <a:xfrm>
            <a:off x="311700" y="989575"/>
            <a:ext cx="8520600" cy="3579300"/>
          </a:xfrm>
          <a:prstGeom prst="rect">
            <a:avLst/>
          </a:prstGeom>
        </p:spPr>
        <p:txBody>
          <a:bodyPr spcFirstLastPara="1" wrap="square" lIns="91425" tIns="91425" rIns="91425" bIns="91425" anchor="t" anchorCtr="0">
            <a:normAutofit fontScale="92500" lnSpcReduction="20000"/>
          </a:bodyPr>
          <a:lstStyle/>
          <a:p>
            <a:pPr marL="457200" lvl="0" indent="-425450" algn="l" rtl="0">
              <a:spcBef>
                <a:spcPts val="0"/>
              </a:spcBef>
              <a:spcAft>
                <a:spcPts val="0"/>
              </a:spcAft>
              <a:buClr>
                <a:schemeClr val="dk1"/>
              </a:buClr>
              <a:buSzPts val="3100"/>
              <a:buAutoNum type="arabicPeriod"/>
            </a:pPr>
            <a:r>
              <a:rPr lang="en" sz="3100" b="1">
                <a:solidFill>
                  <a:schemeClr val="dk1"/>
                </a:solidFill>
              </a:rPr>
              <a:t>Reagan administration sold </a:t>
            </a:r>
            <a:r>
              <a:rPr lang="en" sz="3100" b="1" u="sng">
                <a:solidFill>
                  <a:schemeClr val="dk1"/>
                </a:solidFill>
              </a:rPr>
              <a:t>weapons to Iran to get American hostages released</a:t>
            </a:r>
            <a:endParaRPr sz="3100" b="1" u="sng">
              <a:solidFill>
                <a:schemeClr val="dk1"/>
              </a:solidFill>
            </a:endParaRPr>
          </a:p>
          <a:p>
            <a:pPr marL="457200" lvl="0" indent="-425450" algn="l" rtl="0">
              <a:spcBef>
                <a:spcPts val="0"/>
              </a:spcBef>
              <a:spcAft>
                <a:spcPts val="0"/>
              </a:spcAft>
              <a:buClr>
                <a:schemeClr val="dk1"/>
              </a:buClr>
              <a:buSzPts val="3100"/>
              <a:buAutoNum type="arabicPeriod"/>
            </a:pPr>
            <a:r>
              <a:rPr lang="en" sz="3100" b="1">
                <a:solidFill>
                  <a:schemeClr val="dk1"/>
                </a:solidFill>
              </a:rPr>
              <a:t>Reagan administration used the money from that to </a:t>
            </a:r>
            <a:r>
              <a:rPr lang="en" sz="3100" b="1" u="sng">
                <a:solidFill>
                  <a:schemeClr val="dk1"/>
                </a:solidFill>
              </a:rPr>
              <a:t>get weapons to the Contras</a:t>
            </a:r>
            <a:endParaRPr sz="3100" b="1" u="sng">
              <a:solidFill>
                <a:schemeClr val="dk1"/>
              </a:solidFill>
            </a:endParaRPr>
          </a:p>
          <a:p>
            <a:pPr marL="457200" lvl="0" indent="-425450" algn="l" rtl="0">
              <a:spcBef>
                <a:spcPts val="0"/>
              </a:spcBef>
              <a:spcAft>
                <a:spcPts val="0"/>
              </a:spcAft>
              <a:buClr>
                <a:schemeClr val="dk1"/>
              </a:buClr>
              <a:buSzPts val="3100"/>
              <a:buAutoNum type="arabicPeriod"/>
            </a:pPr>
            <a:r>
              <a:rPr lang="en" sz="3100" b="1">
                <a:solidFill>
                  <a:schemeClr val="dk1"/>
                </a:solidFill>
              </a:rPr>
              <a:t>They denied that Reagan </a:t>
            </a:r>
            <a:r>
              <a:rPr lang="en" sz="3100" b="1" u="sng">
                <a:solidFill>
                  <a:schemeClr val="dk1"/>
                </a:solidFill>
              </a:rPr>
              <a:t>knew about it</a:t>
            </a:r>
            <a:endParaRPr sz="3100" b="1" u="sng">
              <a:solidFill>
                <a:schemeClr val="dk1"/>
              </a:solidFill>
            </a:endParaRPr>
          </a:p>
          <a:p>
            <a:pPr marL="0" lvl="0" indent="0" algn="l" rtl="0">
              <a:spcBef>
                <a:spcPts val="1200"/>
              </a:spcBef>
              <a:spcAft>
                <a:spcPts val="0"/>
              </a:spcAft>
              <a:buNone/>
            </a:pPr>
            <a:endParaRPr b="1">
              <a:solidFill>
                <a:schemeClr val="dk1"/>
              </a:solidFill>
            </a:endParaRPr>
          </a:p>
          <a:p>
            <a:pPr marL="0" lvl="0" indent="0" algn="l" rtl="0">
              <a:spcBef>
                <a:spcPts val="1200"/>
              </a:spcBef>
              <a:spcAft>
                <a:spcPts val="1200"/>
              </a:spcAft>
              <a:buNone/>
            </a:pPr>
            <a:r>
              <a:rPr lang="en" b="1">
                <a:solidFill>
                  <a:schemeClr val="dk1"/>
                </a:solidFill>
              </a:rPr>
              <a:t>Ultimate issue: breaking an international agreement by selling weapons to Iran and using the profit to aid anti-communist rebels in Nicaragua </a:t>
            </a:r>
            <a:endParaRPr b="1">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99" descr="Did you ever want to know what was the deal with Oliver North? Well American Dad answers that question with a catchy song." title="American Dad! - ollie north">
            <a:hlinkClick r:id="rId3"/>
          </p:cNvPr>
          <p:cNvPicPr preferRelativeResize="0"/>
          <p:nvPr/>
        </p:nvPicPr>
        <p:blipFill>
          <a:blip r:embed="rId4">
            <a:alphaModFix/>
          </a:blip>
          <a:stretch>
            <a:fillRect/>
          </a:stretch>
        </p:blipFill>
        <p:spPr>
          <a:xfrm>
            <a:off x="1391800" y="161125"/>
            <a:ext cx="6378125" cy="4783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1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100" descr="Here's everything you need to know about Ronald Reagan, the 40th President of the United States, in just 60 seconds. &#10;&#10;Explore the full Presidents collection on PBS LearningMedia: http://to.pbs.org/presidentslm and on YouTube: https://www.youtube.com/user/60secondpresidents?sub_confirmation=1&#10;&#10;60-Second Presidents is a collaboration between PBS LearningMedia and PBS Digital Studios, and is produced by Kornhaber Brown." title="Ronald Reagan | 60-Second Presidents | PBS">
            <a:hlinkClick r:id="rId3"/>
          </p:cNvPr>
          <p:cNvPicPr preferRelativeResize="0"/>
          <p:nvPr/>
        </p:nvPicPr>
        <p:blipFill>
          <a:blip r:embed="rId4">
            <a:alphaModFix/>
          </a:blip>
          <a:stretch>
            <a:fillRect/>
          </a:stretch>
        </p:blipFill>
        <p:spPr>
          <a:xfrm>
            <a:off x="1503350" y="192338"/>
            <a:ext cx="6345100" cy="4758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10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0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Other events of the 1980s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102" descr="This is the original :60 version that ran internationally." title="Pizza Hut Gorbachev TV Spot Commercial :60 International version">
            <a:hlinkClick r:id="rId3"/>
          </p:cNvPr>
          <p:cNvPicPr preferRelativeResize="0"/>
          <p:nvPr/>
        </p:nvPicPr>
        <p:blipFill>
          <a:blip r:embed="rId4">
            <a:alphaModFix/>
          </a:blip>
          <a:stretch>
            <a:fillRect/>
          </a:stretch>
        </p:blipFill>
        <p:spPr>
          <a:xfrm>
            <a:off x="1224025" y="120650"/>
            <a:ext cx="6500750" cy="4875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103" descr="January 28th, 1986 at 11:39am EDT - The Space Shuttle Challenger Explodes on its 10th flight during mission STS-51-L. The explosion occurred 73 seconds after liftoff and was actually the result of rapid deceleration and not combustion of fuel.  &#10; &#10;CNN was the only national news station to broadcast the mission live, so thus what you are witnessing on this video is the only coverage of the disaster as it happened when it did. Approximately 17% of Americans witnessed the launch live, while 85% of Americans heard of the news within 1 hour of the event. According to a study, only 2 other times in history up to that point had news of an event disseminated so fast - the first being the announcement of JFK's assassination in 1963, the second being news spread among students at Kent State regarding the news of FDR's death in 1945. It has been estimated at the time that nearly 48% of 9-13 year olds witnessed the event in their classrooms, as McAuliffe was in the spotlight.  &#10; &#10;The 25th Space Shuttle mission altered the history of manned space exploration and represented the first loss of an American crew during a space mission (Apollo 1 was during a training exercise).  &#10; &#10;Christa McAuliffe was slated to be the first teacher in space for the Teacher in Space Program. As her maximum altitude was ~65,000ft (12.31 miles), she never made it to space. That title was given to Barbara Morgan of STS-118 aboard the shuttle Endeavour in August 2007, 22 and a half years after the Challenger Disaster. Morgan served as McAuliffe's backup during STS-51-L. As Morgan is now part of the Educator in Space Program, she will be credited as the first &quot;educator&quot; in space, to distinguish her from McAuliffe.  &#10; &#10;Aboard Challenger during STS-51-L:  &#10; &#10;Francis &quot;Dick&quot; Scobee (Commander) &#10; &#10;Michael Smith (Pilot) &#10; &#10;Judith Resnik (Mission Specialist) &#10; &#10;Ellison Onizuka (Mission Specialist) &#10; &#10;Ronald McNair (Mission Specialist) &#10; &#10;Gregory Jarvis (Payload Specialist) &#10; &#10;Sharon Christa McAuliffe (Payload Specialist - Teacher in Space)" title="Challenger Disaster Live on CNN">
            <a:hlinkClick r:id="rId3"/>
          </p:cNvPr>
          <p:cNvPicPr preferRelativeResize="0"/>
          <p:nvPr/>
        </p:nvPicPr>
        <p:blipFill>
          <a:blip r:embed="rId4">
            <a:alphaModFix/>
          </a:blip>
          <a:stretch>
            <a:fillRect/>
          </a:stretch>
        </p:blipFill>
        <p:spPr>
          <a:xfrm>
            <a:off x="1463200" y="373500"/>
            <a:ext cx="5124226" cy="3843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10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3" descr="Richard Nixon's 1972 trip to China showing some of his negotiation preparations and tactics; taken from the 2006 BBC documentary &quot;The War of the World&quot; by Niall Ferguson" title="Nixon in China">
            <a:hlinkClick r:id="rId3"/>
          </p:cNvPr>
          <p:cNvPicPr preferRelativeResize="0"/>
          <p:nvPr/>
        </p:nvPicPr>
        <p:blipFill>
          <a:blip r:embed="rId4">
            <a:alphaModFix/>
          </a:blip>
          <a:stretch>
            <a:fillRect/>
          </a:stretch>
        </p:blipFill>
        <p:spPr>
          <a:xfrm>
            <a:off x="1524800" y="402738"/>
            <a:ext cx="5784025" cy="4338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104" descr="On 26 April 1986, it was decided at Chernobyl to take advantage of reactor number four's downtime by carrying out a safety test on an emergency core cooling feature. &#10;&#10; &#10;&#10;At 1.24 am, an engineer recorded in his diary that the protective system was not working. At the same moment, a huge and catastrophic surge in power caused two explosions. &#10;&#10; &#10;&#10;As fires raged, the core of reactor number four was destroyed. A huge cloud rose into the sky, spreading large amounts of radioactive fuel and materials into the atmosphere.&#10;&#10; &#10;&#10;...&#10;http://www.euronews.net/" title="Chernobyl's 1986 disaster">
            <a:hlinkClick r:id="rId3"/>
          </p:cNvPr>
          <p:cNvPicPr preferRelativeResize="0"/>
          <p:nvPr/>
        </p:nvPicPr>
        <p:blipFill>
          <a:blip r:embed="rId4">
            <a:alphaModFix/>
          </a:blip>
          <a:stretch>
            <a:fillRect/>
          </a:stretch>
        </p:blipFill>
        <p:spPr>
          <a:xfrm>
            <a:off x="1684300" y="373500"/>
            <a:ext cx="5482200" cy="411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10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05" descr="CNN reports on the March 24, 1989 Exxon Valdez tanker spill off the coast of Alaska:" title="1989: Exxon Valdez tanker spill">
            <a:hlinkClick r:id="rId3"/>
          </p:cNvPr>
          <p:cNvPicPr preferRelativeResize="0"/>
          <p:nvPr/>
        </p:nvPicPr>
        <p:blipFill>
          <a:blip r:embed="rId4">
            <a:alphaModFix/>
          </a:blip>
          <a:stretch>
            <a:fillRect/>
          </a:stretch>
        </p:blipFill>
        <p:spPr>
          <a:xfrm>
            <a:off x="1415825" y="231375"/>
            <a:ext cx="5864626" cy="439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TotalTime>
  <Words>4084</Words>
  <Application>Microsoft Office PowerPoint</Application>
  <PresentationFormat>On-screen Show (16:9)</PresentationFormat>
  <Paragraphs>241</Paragraphs>
  <Slides>91</Slides>
  <Notes>91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91</vt:i4>
      </vt:variant>
    </vt:vector>
  </HeadingPairs>
  <TitlesOfParts>
    <vt:vector size="96" baseType="lpstr">
      <vt:lpstr>Pacifico</vt:lpstr>
      <vt:lpstr>Arial</vt:lpstr>
      <vt:lpstr>Calibri</vt:lpstr>
      <vt:lpstr>Average</vt:lpstr>
      <vt:lpstr>Simple Light</vt:lpstr>
      <vt:lpstr>1970s</vt:lpstr>
      <vt:lpstr>Warm Up </vt:lpstr>
      <vt:lpstr>Nixon’s Domestic Policy</vt:lpstr>
      <vt:lpstr>Leaving the Gold Standard</vt:lpstr>
      <vt:lpstr>Nixon and the Environment</vt:lpstr>
      <vt:lpstr>Nixon’s Foreign Policy</vt:lpstr>
      <vt:lpstr>How to Détente</vt:lpstr>
      <vt:lpstr>Did it Work?</vt:lpstr>
      <vt:lpstr>PowerPoint Presentation</vt:lpstr>
      <vt:lpstr>Henry Kissinger</vt:lpstr>
      <vt:lpstr>The Pentagon Papers and the Plumbers</vt:lpstr>
      <vt:lpstr>Watergate</vt:lpstr>
      <vt:lpstr>PowerPoint Presentation</vt:lpstr>
      <vt:lpstr>The Watergate Tapes</vt:lpstr>
      <vt:lpstr>Nixon Resigns</vt:lpstr>
      <vt:lpstr>PowerPoint Presentation</vt:lpstr>
      <vt:lpstr>PowerPoint Presentation</vt:lpstr>
      <vt:lpstr>Nixon</vt:lpstr>
      <vt:lpstr> </vt:lpstr>
      <vt:lpstr>Think/Pair/Share</vt:lpstr>
      <vt:lpstr>PowerPoint Presentation</vt:lpstr>
      <vt:lpstr>"To Leave the Country Better Than I Found It."</vt:lpstr>
      <vt:lpstr>The Fateful Pardon</vt:lpstr>
      <vt:lpstr>PowerPoint Presentation</vt:lpstr>
      <vt:lpstr>What do you think?</vt:lpstr>
      <vt:lpstr>PowerPoint Presentation</vt:lpstr>
      <vt:lpstr>President Nice Guy</vt:lpstr>
      <vt:lpstr>PowerPoint Presentation</vt:lpstr>
      <vt:lpstr>Economic Problems of the 70s</vt:lpstr>
      <vt:lpstr>OPEC and the Oil Crises</vt:lpstr>
      <vt:lpstr>Economic Problems of the 70s</vt:lpstr>
      <vt:lpstr>The Iranian Revolution  </vt:lpstr>
      <vt:lpstr>The Hostage Crisis</vt:lpstr>
      <vt:lpstr>PowerPoint Presentation</vt:lpstr>
      <vt:lpstr>PowerPoint Presentation</vt:lpstr>
      <vt:lpstr>The Camp David Accords</vt:lpstr>
      <vt:lpstr>PowerPoint Presentation</vt:lpstr>
      <vt:lpstr>Ford and Carter</vt:lpstr>
      <vt:lpstr>The 1980s</vt:lpstr>
      <vt:lpstr>PowerPoint Presentation</vt:lpstr>
      <vt:lpstr>Warm-up</vt:lpstr>
      <vt:lpstr>Ronald Reagan  The Great Communicator</vt:lpstr>
      <vt:lpstr>PowerPoint Presentation</vt:lpstr>
      <vt:lpstr>PowerPoint Presentation</vt:lpstr>
      <vt:lpstr>Ronald Reagan and the New Conservatives</vt:lpstr>
      <vt:lpstr>Reaganomics </vt:lpstr>
      <vt:lpstr>Did Reaganomics Work?</vt:lpstr>
      <vt:lpstr>The Moral Majority</vt:lpstr>
      <vt:lpstr>Opposition to the ERA</vt:lpstr>
      <vt:lpstr>PowerPoint Presentation</vt:lpstr>
      <vt:lpstr>Fears of the Equal Rights Amendment</vt:lpstr>
      <vt:lpstr>ERA is rejected</vt:lpstr>
      <vt:lpstr>The NRA</vt:lpstr>
      <vt:lpstr>Quick Check </vt:lpstr>
      <vt:lpstr>HIV/AIDS</vt:lpstr>
      <vt:lpstr>PowerPoint Presentation</vt:lpstr>
      <vt:lpstr>PowerPoint Presentation</vt:lpstr>
      <vt:lpstr>PowerPoint Presentation</vt:lpstr>
      <vt:lpstr>PowerPoint Presentation</vt:lpstr>
      <vt:lpstr>You need a writing utensil and a highlighter </vt:lpstr>
      <vt:lpstr>The War on Drugs</vt:lpstr>
      <vt:lpstr>Nancy Reagan </vt:lpstr>
      <vt:lpstr>Results of the War on Drugs</vt:lpstr>
      <vt:lpstr>PowerPoint Presentation</vt:lpstr>
      <vt:lpstr>PowerPoint Presentation</vt:lpstr>
      <vt:lpstr>PowerPoint Presentation</vt:lpstr>
      <vt:lpstr>PowerPoint Presentation</vt:lpstr>
      <vt:lpstr>PowerPoint Presentation</vt:lpstr>
      <vt:lpstr>Reagan Wins the Cold War</vt:lpstr>
      <vt:lpstr>PowerPoint Presentation</vt:lpstr>
      <vt:lpstr>Destroying the Evil Empire</vt:lpstr>
      <vt:lpstr>Star Wars</vt:lpstr>
      <vt:lpstr>PowerPoint Presentation</vt:lpstr>
      <vt:lpstr>Gorbachev, Glasnost, and Perestroika</vt:lpstr>
      <vt:lpstr>PowerPoint Presentation</vt:lpstr>
      <vt:lpstr>PowerPoint Presentation</vt:lpstr>
      <vt:lpstr>End of the Cold War</vt:lpstr>
      <vt:lpstr>Sandra Day O’Connor</vt:lpstr>
      <vt:lpstr>Grenada, the Isle of Spice</vt:lpstr>
      <vt:lpstr>Grenada Liberated...that’s good, right?</vt:lpstr>
      <vt:lpstr>PowerPoint Presentation</vt:lpstr>
      <vt:lpstr>Lebanon</vt:lpstr>
      <vt:lpstr>The Iran-Contra Affair</vt:lpstr>
      <vt:lpstr>Iran Contra in Summary: </vt:lpstr>
      <vt:lpstr>PowerPoint Presentation</vt:lpstr>
      <vt:lpstr>PowerPoint Presentation</vt:lpstr>
      <vt:lpstr>Other events of the 1980s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1970s</dc:title>
  <dc:creator>Greg Scott</dc:creator>
  <cp:lastModifiedBy>Greg Scott</cp:lastModifiedBy>
  <cp:revision>1</cp:revision>
  <dcterms:modified xsi:type="dcterms:W3CDTF">2024-03-06T00:23:16Z</dcterms:modified>
</cp:coreProperties>
</file>