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e058715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e058715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a0b9016b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a0b9016b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a0b9016b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a0b9016b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a0b9016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a0b9016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1a0b9016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1a0b9016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a0b9016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a0b9016b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a0b9016b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a0b9016b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a0b9016b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a0b9016b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a0b9016b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a0b9016b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a0b901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a0b9016b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a0b9016b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a0b9016b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a0b9016b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a0b9016b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96188" y="373825"/>
            <a:ext cx="4039357" cy="7323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Bankruptcy</a:t>
            </a:r>
          </a:p>
        </p:txBody>
      </p:sp>
      <p:sp>
        <p:nvSpPr>
          <p:cNvPr id="55" name="Google Shape;55;p13"/>
          <p:cNvSpPr txBox="1"/>
          <p:nvPr/>
        </p:nvSpPr>
        <p:spPr>
          <a:xfrm>
            <a:off x="402575" y="1463550"/>
            <a:ext cx="8290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a legal proceeding initiated when a person or business is unable to repay outstanding debts</a:t>
            </a:r>
            <a:endParaRPr sz="3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75" y="2895214"/>
            <a:ext cx="1832425" cy="192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2550" y="2963852"/>
            <a:ext cx="1831475" cy="18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0250" y="2724150"/>
            <a:ext cx="3388841" cy="22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2252450" y="507975"/>
            <a:ext cx="4216811" cy="814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IRA / 401k</a:t>
            </a:r>
          </a:p>
        </p:txBody>
      </p:sp>
      <p:sp>
        <p:nvSpPr>
          <p:cNvPr id="127" name="Google Shape;127;p22"/>
          <p:cNvSpPr txBox="1"/>
          <p:nvPr/>
        </p:nvSpPr>
        <p:spPr>
          <a:xfrm>
            <a:off x="870150" y="1463550"/>
            <a:ext cx="740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Tax-deferred retirement savings accounts </a:t>
            </a:r>
            <a:endParaRPr sz="300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75" y="2884275"/>
            <a:ext cx="3181097" cy="21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367" y="2884275"/>
            <a:ext cx="3745459" cy="21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2187775" y="354624"/>
            <a:ext cx="4868954" cy="9295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Insurance</a:t>
            </a:r>
          </a:p>
        </p:txBody>
      </p:sp>
      <p:sp>
        <p:nvSpPr>
          <p:cNvPr id="135" name="Google Shape;135;p23"/>
          <p:cNvSpPr txBox="1"/>
          <p:nvPr/>
        </p:nvSpPr>
        <p:spPr>
          <a:xfrm>
            <a:off x="1740300" y="1585825"/>
            <a:ext cx="740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to grow ones money over time</a:t>
            </a:r>
            <a:endParaRPr sz="3000"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25" y="2517275"/>
            <a:ext cx="3075125" cy="24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975" y="2517275"/>
            <a:ext cx="3654723" cy="24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/>
          <p:nvPr/>
        </p:nvSpPr>
        <p:spPr>
          <a:xfrm>
            <a:off x="1264837" y="440899"/>
            <a:ext cx="6439327" cy="9295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stock market</a:t>
            </a:r>
          </a:p>
        </p:txBody>
      </p:sp>
      <p:sp>
        <p:nvSpPr>
          <p:cNvPr id="143" name="Google Shape;143;p24"/>
          <p:cNvSpPr txBox="1"/>
          <p:nvPr/>
        </p:nvSpPr>
        <p:spPr>
          <a:xfrm>
            <a:off x="581050" y="1718400"/>
            <a:ext cx="798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several exchanges in which shares of publicly held companies are bought and sold </a:t>
            </a:r>
            <a:endParaRPr sz="300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963" y="2979000"/>
            <a:ext cx="2608087" cy="201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3186313" y="460100"/>
            <a:ext cx="2655138" cy="5757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Interest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1658250" y="1369075"/>
            <a:ext cx="618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the cost of borrowing the principal </a:t>
            </a:r>
            <a:endParaRPr sz="30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50" y="2695400"/>
            <a:ext cx="3778249" cy="22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736" y="2695400"/>
            <a:ext cx="340044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841263" y="536775"/>
            <a:ext cx="3027876" cy="7236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Principal</a:t>
            </a:r>
          </a:p>
        </p:txBody>
      </p:sp>
      <p:sp>
        <p:nvSpPr>
          <p:cNvPr id="72" name="Google Shape;72;p15"/>
          <p:cNvSpPr txBox="1"/>
          <p:nvPr/>
        </p:nvSpPr>
        <p:spPr>
          <a:xfrm>
            <a:off x="603850" y="1492325"/>
            <a:ext cx="782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the original sum of money borrowed in a loan </a:t>
            </a:r>
            <a:endParaRPr sz="30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24150"/>
            <a:ext cx="3503469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2169" y="2774850"/>
            <a:ext cx="4030133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1226025" y="508025"/>
            <a:ext cx="6412069" cy="7418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Savings Accounts</a:t>
            </a:r>
          </a:p>
        </p:txBody>
      </p:sp>
      <p:sp>
        <p:nvSpPr>
          <p:cNvPr id="80" name="Google Shape;80;p16"/>
          <p:cNvSpPr txBox="1"/>
          <p:nvPr/>
        </p:nvSpPr>
        <p:spPr>
          <a:xfrm>
            <a:off x="870150" y="1463550"/>
            <a:ext cx="7403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an interest earning deposit held at a bank or credit union  </a:t>
            </a:r>
            <a:endParaRPr sz="30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75" y="2724150"/>
            <a:ext cx="5408083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0083" y="2724150"/>
            <a:ext cx="226695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266163" y="579500"/>
            <a:ext cx="4487627" cy="5852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Credit Score</a:t>
            </a:r>
          </a:p>
        </p:txBody>
      </p:sp>
      <p:sp>
        <p:nvSpPr>
          <p:cNvPr id="88" name="Google Shape;88;p17"/>
          <p:cNvSpPr txBox="1"/>
          <p:nvPr/>
        </p:nvSpPr>
        <p:spPr>
          <a:xfrm>
            <a:off x="143775" y="1463550"/>
            <a:ext cx="8408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a prediction of your credit behavior, such as how likely you are to pay a loan back on time</a:t>
            </a:r>
            <a:endParaRPr sz="30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900" y="2762475"/>
            <a:ext cx="3022601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4226" y="2657050"/>
            <a:ext cx="226695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1207863" y="527200"/>
            <a:ext cx="6910420" cy="7418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Checking Accounts</a:t>
            </a:r>
          </a:p>
        </p:txBody>
      </p:sp>
      <p:sp>
        <p:nvSpPr>
          <p:cNvPr id="96" name="Google Shape;96;p18"/>
          <p:cNvSpPr txBox="1"/>
          <p:nvPr/>
        </p:nvSpPr>
        <p:spPr>
          <a:xfrm>
            <a:off x="354650" y="1463550"/>
            <a:ext cx="7919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a bank or credit union account where you can make deposits and withdrawals quickly</a:t>
            </a:r>
            <a:endParaRPr sz="30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00" y="2637900"/>
            <a:ext cx="4028176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826" y="2637900"/>
            <a:ext cx="2964473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2137613" y="579500"/>
            <a:ext cx="4881711" cy="5757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Mutual Funds</a:t>
            </a:r>
          </a:p>
        </p:txBody>
      </p:sp>
      <p:sp>
        <p:nvSpPr>
          <p:cNvPr id="104" name="Google Shape;104;p19"/>
          <p:cNvSpPr txBox="1"/>
          <p:nvPr/>
        </p:nvSpPr>
        <p:spPr>
          <a:xfrm>
            <a:off x="172500" y="1396450"/>
            <a:ext cx="8799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an investment vehicle consisting of a portfolio of stocks, bonds, and other securities, overseen by a professional money manager </a:t>
            </a:r>
            <a:endParaRPr sz="30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950" y="3033450"/>
            <a:ext cx="2676576" cy="20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1" y="3168525"/>
            <a:ext cx="3714980" cy="18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353250" y="453000"/>
            <a:ext cx="8272382" cy="7418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Credit Fraud / Identity Theft</a:t>
            </a:r>
          </a:p>
        </p:txBody>
      </p:sp>
      <p:sp>
        <p:nvSpPr>
          <p:cNvPr id="112" name="Google Shape;112;p20"/>
          <p:cNvSpPr txBox="1"/>
          <p:nvPr/>
        </p:nvSpPr>
        <p:spPr>
          <a:xfrm>
            <a:off x="178350" y="1347275"/>
            <a:ext cx="8787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someone physically steals your credit/debit card or virtually hacks your account to make purchases or remove funds</a:t>
            </a:r>
            <a:endParaRPr sz="300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25" y="3069575"/>
            <a:ext cx="2956192" cy="19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692" y="3069575"/>
            <a:ext cx="3843049" cy="192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789038" y="498400"/>
            <a:ext cx="2881846" cy="814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FAFSA</a:t>
            </a:r>
          </a:p>
        </p:txBody>
      </p:sp>
      <p:sp>
        <p:nvSpPr>
          <p:cNvPr id="120" name="Google Shape;120;p21"/>
          <p:cNvSpPr txBox="1"/>
          <p:nvPr/>
        </p:nvSpPr>
        <p:spPr>
          <a:xfrm>
            <a:off x="343150" y="1463550"/>
            <a:ext cx="8720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Free Application for Federal Student Aid, a form completed to determine aid financial qualifications </a:t>
            </a:r>
            <a:endParaRPr sz="30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900" y="2722175"/>
            <a:ext cx="4030134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 Scott</cp:lastModifiedBy>
  <cp:revision>1</cp:revision>
  <dcterms:modified xsi:type="dcterms:W3CDTF">2023-10-12T00:33:02Z</dcterms:modified>
</cp:coreProperties>
</file>