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Anton" pitchFamily="2" charset="0"/>
      <p:regular r:id="rId38"/>
    </p:embeddedFont>
    <p:embeddedFont>
      <p:font typeface="Average" panose="020B0604020202020204" charset="0"/>
      <p:regular r:id="rId39"/>
    </p:embeddedFont>
    <p:embeddedFont>
      <p:font typeface="Corbel" panose="020B0503020204020204" pitchFamily="34" charset="0"/>
      <p:regular r:id="rId40"/>
      <p:bold r:id="rId41"/>
      <p:italic r:id="rId42"/>
      <p:boldItalic r:id="rId43"/>
    </p:embeddedFont>
    <p:embeddedFont>
      <p:font typeface="Oswald" panose="00000500000000000000" pitchFamily="2" charset="0"/>
      <p:regular r:id="rId44"/>
      <p:bold r:id="rId45"/>
    </p:embeddedFont>
    <p:embeddedFont>
      <p:font typeface="Source Sans Pro" panose="020B0503030403020204" pitchFamily="34" charset="0"/>
      <p:regular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418" y="4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1b2b04fd0ca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1b2b04fd0ca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b2b04fd0ca_0_1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b2b04fd0c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b2b04fd0ca_0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b2b04fd0ca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b2b04fd0ca_0_2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b2b04fd0ca_0_2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b2b04fd0ca_0_2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b2b04fd0ca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c26b3ebe2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9c26b3ebe2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9c26b3ebe2_0_2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9c26b3ebe2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9c26b3ebe2_0_2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9c26b3ebe2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9c26b3ebe2_0_3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29c26b3ebe2_0_3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9c26b3ebe2_0_3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5" name="Google Shape;195;g29c26b3ebe2_0_3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b2b04fd0ca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1b2b04fd0ca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9c26b3ebe2_0_4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29c26b3ebe2_0_4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9c26b3ebe2_0_5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29c26b3ebe2_0_5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c26b3ebe2_0_6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c26b3ebe2_0_6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9c26b3ebe2_0_6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29c26b3ebe2_0_6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29c26b3ebe2_0_7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5" name="Google Shape;245;g29c26b3ebe2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29c26b3ebe2_0_79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29c26b3ebe2_0_7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29c26b3ebe2_0_90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29c26b3ebe2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c26b3ebe2_0_9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9c26b3ebe2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9c26b3ebe2_0_10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9c26b3ebe2_0_10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9c26b3ebe2_0_1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9c26b3ebe2_0_1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9c26b3ebe2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9c26b3ebe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9c26b3ebe2_0_12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9c26b3ebe2_0_12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9c26b3ebe2_0_12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9c26b3ebe2_0_1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9c26b3ebe2_0_13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9c26b3ebe2_0_13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29c26b3ebe2_0_135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29c26b3ebe2_0_13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29c26b3ebe2_0_13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29c26b3ebe2_0_1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c26b3ebe2_0_13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c26b3ebe2_0_1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29c26b3ebe2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29c26b3ebe2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b2b04fd0ca_0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b2b04fd0c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b2b04fd0ca_0_1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b2b04fd0ca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b2b04fd0ca_0_1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1b2b04fd0ca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b2b04fd0ca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b2b04fd0ca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b2b04fd0ca_0_1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b2b04fd0c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4350279" y="2855377"/>
            <a:ext cx="443589" cy="105632"/>
            <a:chOff x="4137525" y="2915950"/>
            <a:chExt cx="869100" cy="207000"/>
          </a:xfrm>
        </p:grpSpPr>
        <p:sp>
          <p:nvSpPr>
            <p:cNvPr id="11" name="Google Shape;11;p2"/>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2"/>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16" name="Google Shape;16;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1"/>
          <p:cNvSpPr txBox="1">
            <a:spLocks noGrp="1"/>
          </p:cNvSpPr>
          <p:nvPr>
            <p:ph type="title" hasCustomPrompt="1"/>
          </p:nvPr>
        </p:nvSpPr>
        <p:spPr>
          <a:xfrm>
            <a:off x="311700" y="1255275"/>
            <a:ext cx="8520600" cy="18906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1" name="Google Shape;51;p11"/>
          <p:cNvSpPr txBox="1">
            <a:spLocks noGrp="1"/>
          </p:cNvSpPr>
          <p:nvPr>
            <p:ph type="body" idx="1"/>
          </p:nvPr>
        </p:nvSpPr>
        <p:spPr>
          <a:xfrm>
            <a:off x="311700" y="32284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9" name="Google Shape;19;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6" name="Google Shape;26;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4" name="Google Shape;34;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5" name="Google Shape;35;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490250" y="526350"/>
            <a:ext cx="62271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8" name="Google Shape;38;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9"/>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9"/>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3" name="Google Shape;43;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5" name="Google Shape;45;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2pPr>
            <a:lvl3pPr lvl="2">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3pPr>
            <a:lvl4pPr lvl="3">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4pPr>
            <a:lvl5pPr lvl="4">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5pPr>
            <a:lvl6pPr lvl="5">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6pPr>
            <a:lvl7pPr lvl="6">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7pPr>
            <a:lvl8pPr lvl="7">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8pPr>
            <a:lvl9pPr lvl="8">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accent3"/>
              </a:buClr>
              <a:buSzPts val="1800"/>
              <a:buFont typeface="Average"/>
              <a:buChar char="●"/>
              <a:defRPr sz="1800">
                <a:solidFill>
                  <a:schemeClr val="accent3"/>
                </a:solidFill>
                <a:latin typeface="Average"/>
                <a:ea typeface="Average"/>
                <a:cs typeface="Average"/>
                <a:sym typeface="Average"/>
              </a:defRPr>
            </a:lvl1pPr>
            <a:lvl2pPr marL="914400" lvl="1"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2pPr>
            <a:lvl3pPr marL="1371600" lvl="2"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3pPr>
            <a:lvl4pPr marL="1828800" lvl="3"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4pPr>
            <a:lvl5pPr marL="2286000" lvl="4"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5pPr>
            <a:lvl6pPr marL="2743200" lvl="5"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6pPr>
            <a:lvl7pPr marL="3200400" lvl="6"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7pPr>
            <a:lvl8pPr marL="3657600" lvl="7"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8pPr>
            <a:lvl9pPr marL="4114800" lvl="8" indent="-317500">
              <a:lnSpc>
                <a:spcPct val="115000"/>
              </a:lnSpc>
              <a:spcBef>
                <a:spcPts val="0"/>
              </a:spcBef>
              <a:spcAft>
                <a:spcPts val="0"/>
              </a:spcAft>
              <a:buClr>
                <a:schemeClr val="accent3"/>
              </a:buClr>
              <a:buSzPts val="1400"/>
              <a:buFont typeface="Average"/>
              <a:buChar char="■"/>
              <a:defRPr>
                <a:solidFill>
                  <a:schemeClr val="accent3"/>
                </a:solidFill>
                <a:latin typeface="Average"/>
                <a:ea typeface="Average"/>
                <a:cs typeface="Average"/>
                <a:sym typeface="Average"/>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3"/>
                </a:solidFill>
                <a:latin typeface="Average"/>
                <a:ea typeface="Average"/>
                <a:cs typeface="Average"/>
                <a:sym typeface="Average"/>
              </a:defRPr>
            </a:lvl1pPr>
            <a:lvl2pPr lvl="1" algn="r">
              <a:buNone/>
              <a:defRPr sz="1000">
                <a:solidFill>
                  <a:schemeClr val="accent3"/>
                </a:solidFill>
                <a:latin typeface="Average"/>
                <a:ea typeface="Average"/>
                <a:cs typeface="Average"/>
                <a:sym typeface="Average"/>
              </a:defRPr>
            </a:lvl2pPr>
            <a:lvl3pPr lvl="2" algn="r">
              <a:buNone/>
              <a:defRPr sz="1000">
                <a:solidFill>
                  <a:schemeClr val="accent3"/>
                </a:solidFill>
                <a:latin typeface="Average"/>
                <a:ea typeface="Average"/>
                <a:cs typeface="Average"/>
                <a:sym typeface="Average"/>
              </a:defRPr>
            </a:lvl3pPr>
            <a:lvl4pPr lvl="3" algn="r">
              <a:buNone/>
              <a:defRPr sz="1000">
                <a:solidFill>
                  <a:schemeClr val="accent3"/>
                </a:solidFill>
                <a:latin typeface="Average"/>
                <a:ea typeface="Average"/>
                <a:cs typeface="Average"/>
                <a:sym typeface="Average"/>
              </a:defRPr>
            </a:lvl4pPr>
            <a:lvl5pPr lvl="4" algn="r">
              <a:buNone/>
              <a:defRPr sz="1000">
                <a:solidFill>
                  <a:schemeClr val="accent3"/>
                </a:solidFill>
                <a:latin typeface="Average"/>
                <a:ea typeface="Average"/>
                <a:cs typeface="Average"/>
                <a:sym typeface="Average"/>
              </a:defRPr>
            </a:lvl5pPr>
            <a:lvl6pPr lvl="5" algn="r">
              <a:buNone/>
              <a:defRPr sz="1000">
                <a:solidFill>
                  <a:schemeClr val="accent3"/>
                </a:solidFill>
                <a:latin typeface="Average"/>
                <a:ea typeface="Average"/>
                <a:cs typeface="Average"/>
                <a:sym typeface="Average"/>
              </a:defRPr>
            </a:lvl6pPr>
            <a:lvl7pPr lvl="6" algn="r">
              <a:buNone/>
              <a:defRPr sz="1000">
                <a:solidFill>
                  <a:schemeClr val="accent3"/>
                </a:solidFill>
                <a:latin typeface="Average"/>
                <a:ea typeface="Average"/>
                <a:cs typeface="Average"/>
                <a:sym typeface="Average"/>
              </a:defRPr>
            </a:lvl7pPr>
            <a:lvl8pPr lvl="7" algn="r">
              <a:buNone/>
              <a:defRPr sz="1000">
                <a:solidFill>
                  <a:schemeClr val="accent3"/>
                </a:solidFill>
                <a:latin typeface="Average"/>
                <a:ea typeface="Average"/>
                <a:cs typeface="Average"/>
                <a:sym typeface="Average"/>
              </a:defRPr>
            </a:lvl8pPr>
            <a:lvl9pPr lvl="8" algn="r">
              <a:buNone/>
              <a:defRPr sz="1000">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qMPLpExgkGg"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4.jpg"/></Relationships>
</file>

<file path=ppt/slides/_rels/slide1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9.jp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3" Type="http://schemas.openxmlformats.org/officeDocument/2006/relationships/hyperlink" Target="http://www.youtube.com/watch?v=Kf4APw0ZNj0" TargetMode="External"/><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32.jp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38.png"/><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hyperlink" Target="https://www.pbs.org/video/the-bataan-death-march-8jxqi8/"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41.jp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l9laReRAYFk"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9vcvWFg_EpI" TargetMode="External"/><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47.jpg"/></Relationships>
</file>

<file path=ppt/slides/_rels/slide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50.png"/><Relationship Id="rId4" Type="http://schemas.openxmlformats.org/officeDocument/2006/relationships/image" Target="../media/image49.png"/></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t19kvUiHvAE"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51.jpg"/></Relationships>
</file>

<file path=ppt/slides/_rels/slide28.xml.rels><?xml version="1.0" encoding="UTF-8" standalone="yes"?>
<Relationships xmlns="http://schemas.openxmlformats.org/package/2006/relationships"><Relationship Id="rId3" Type="http://schemas.openxmlformats.org/officeDocument/2006/relationships/hyperlink" Target="http://www.youtube.com/watch?v=Hgp6ZH-by-E" TargetMode="External"/><Relationship Id="rId2" Type="http://schemas.openxmlformats.org/officeDocument/2006/relationships/notesSlide" Target="../notesSlides/notesSlide28.xml"/><Relationship Id="rId1" Type="http://schemas.openxmlformats.org/officeDocument/2006/relationships/slideLayout" Target="../slideLayouts/slideLayout11.xml"/><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www.youtube.com/watch?v=1RoxvDfnpOE"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jpg"/><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2.jpg"/></Relationships>
</file>

<file path=ppt/slides/_rels/slide35.xml.rels><?xml version="1.0" encoding="UTF-8" standalone="yes"?>
<Relationships xmlns="http://schemas.openxmlformats.org/package/2006/relationships"><Relationship Id="rId3" Type="http://schemas.openxmlformats.org/officeDocument/2006/relationships/hyperlink" Target="http://www.youtube.com/watch?v=t8oR--Pn0N8"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4" Type="http://schemas.openxmlformats.org/officeDocument/2006/relationships/image" Target="../media/image63.jp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671258" y="990800"/>
            <a:ext cx="7801500" cy="17301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World War II: America at War, The War In the Pacific Theater, &amp; The Aftermath of the War</a:t>
            </a:r>
            <a:endParaRPr/>
          </a:p>
        </p:txBody>
      </p:sp>
      <p:sp>
        <p:nvSpPr>
          <p:cNvPr id="60" name="Google Shape;60;p13"/>
          <p:cNvSpPr txBox="1">
            <a:spLocks noGrp="1"/>
          </p:cNvSpPr>
          <p:nvPr>
            <p:ph type="subTitle" idx="1"/>
          </p:nvPr>
        </p:nvSpPr>
        <p:spPr>
          <a:xfrm>
            <a:off x="671250" y="3174876"/>
            <a:ext cx="7801500" cy="792600"/>
          </a:xfrm>
          <a:prstGeom prst="rect">
            <a:avLst/>
          </a:prstGeom>
        </p:spPr>
        <p:txBody>
          <a:bodyPr spcFirstLastPara="1" wrap="square" lIns="91425" tIns="91425" rIns="91425" bIns="91425" anchor="t" anchorCtr="0">
            <a:normAutofit lnSpcReduction="10000"/>
          </a:bodyPr>
          <a:lstStyle/>
          <a:p>
            <a:pPr marL="0" lvl="0" indent="0" algn="ctr" rtl="0">
              <a:spcBef>
                <a:spcPts val="0"/>
              </a:spcBef>
              <a:spcAft>
                <a:spcPts val="0"/>
              </a:spcAft>
              <a:buNone/>
            </a:pPr>
            <a:r>
              <a:rPr lang="en"/>
              <a:t>Unit 8: World War II #4</a:t>
            </a:r>
            <a:endParaRPr/>
          </a:p>
          <a:p>
            <a:pPr marL="0" lvl="0" indent="0" algn="ctr" rtl="0">
              <a:spcBef>
                <a:spcPts val="0"/>
              </a:spcBef>
              <a:spcAft>
                <a:spcPts val="0"/>
              </a:spcAft>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2" descr="When Black leaders demanded equality and World War II demanded more skilled soldiers, the Tuskegee Airmen, or &quot;Red-Tail Angels,&quot; became the first African American pilots to train for combat.&#10;&#10;From the Show: Black Wings http://bit.ly/2yRGO1b" title="The Tuskegee Red-Tail Angels">
            <a:hlinkClick r:id="rId3"/>
          </p:cNvPr>
          <p:cNvPicPr preferRelativeResize="0"/>
          <p:nvPr/>
        </p:nvPicPr>
        <p:blipFill>
          <a:blip r:embed="rId4">
            <a:alphaModFix/>
          </a:blip>
          <a:stretch>
            <a:fillRect/>
          </a:stretch>
        </p:blipFill>
        <p:spPr>
          <a:xfrm>
            <a:off x="0" y="0"/>
            <a:ext cx="9144000" cy="5091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Vernon Baker</a:t>
            </a:r>
            <a:endParaRPr sz="3600"/>
          </a:p>
        </p:txBody>
      </p:sp>
      <p:sp>
        <p:nvSpPr>
          <p:cNvPr id="141" name="Google Shape;141;p23"/>
          <p:cNvSpPr txBox="1">
            <a:spLocks noGrp="1"/>
          </p:cNvSpPr>
          <p:nvPr>
            <p:ph type="body" idx="2"/>
          </p:nvPr>
        </p:nvSpPr>
        <p:spPr>
          <a:xfrm>
            <a:off x="3761025" y="79925"/>
            <a:ext cx="5278800" cy="49278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SzPts val="2100"/>
              <a:buChar char="●"/>
            </a:pPr>
            <a:r>
              <a:rPr lang="en" sz="2100"/>
              <a:t>African-American Army Lt. </a:t>
            </a:r>
            <a:endParaRPr sz="2100"/>
          </a:p>
          <a:p>
            <a:pPr marL="457200" lvl="0" indent="-361950" algn="l" rtl="0">
              <a:spcBef>
                <a:spcPts val="0"/>
              </a:spcBef>
              <a:spcAft>
                <a:spcPts val="0"/>
              </a:spcAft>
              <a:buSzPts val="2100"/>
              <a:buChar char="●"/>
            </a:pPr>
            <a:r>
              <a:rPr lang="en" sz="2100"/>
              <a:t>Received a Medal of </a:t>
            </a:r>
            <a:r>
              <a:rPr lang="en" sz="2100" b="1" i="1" u="sng">
                <a:solidFill>
                  <a:srgbClr val="FF0000"/>
                </a:solidFill>
              </a:rPr>
              <a:t>Honor</a:t>
            </a:r>
            <a:r>
              <a:rPr lang="en" sz="2100"/>
              <a:t> for wiping out German machine-gun nest</a:t>
            </a:r>
            <a:endParaRPr sz="2100"/>
          </a:p>
          <a:p>
            <a:pPr marL="914400" lvl="1" indent="-361950" algn="l" rtl="0">
              <a:spcBef>
                <a:spcPts val="0"/>
              </a:spcBef>
              <a:spcAft>
                <a:spcPts val="0"/>
              </a:spcAft>
              <a:buSzPts val="2100"/>
              <a:buChar char="○"/>
            </a:pPr>
            <a:r>
              <a:rPr lang="en" sz="2100"/>
              <a:t>Baker managed to </a:t>
            </a:r>
            <a:r>
              <a:rPr lang="en" sz="2100" b="1" i="1" u="sng">
                <a:solidFill>
                  <a:srgbClr val="FF0000"/>
                </a:solidFill>
              </a:rPr>
              <a:t>crawl</a:t>
            </a:r>
            <a:r>
              <a:rPr lang="en" sz="2100"/>
              <a:t> and use grenades to destroy two German machine gun nests clearing the way for his remaining men to reach the safety of the nearest forward aid station</a:t>
            </a:r>
            <a:endParaRPr sz="2100"/>
          </a:p>
          <a:p>
            <a:pPr marL="914400" lvl="1" indent="-361950" algn="l" rtl="0">
              <a:spcBef>
                <a:spcPts val="0"/>
              </a:spcBef>
              <a:spcAft>
                <a:spcPts val="0"/>
              </a:spcAft>
              <a:buSzPts val="2100"/>
              <a:buChar char="○"/>
            </a:pPr>
            <a:r>
              <a:rPr lang="en" sz="2100"/>
              <a:t>The attacks had lasted </a:t>
            </a:r>
            <a:r>
              <a:rPr lang="en" sz="2100" b="1" i="1" u="sng">
                <a:solidFill>
                  <a:srgbClr val="FF0000"/>
                </a:solidFill>
              </a:rPr>
              <a:t>12</a:t>
            </a:r>
            <a:r>
              <a:rPr lang="en" sz="2100"/>
              <a:t> hours and 19 of Baker’s men lost their lives</a:t>
            </a:r>
            <a:endParaRPr sz="2100"/>
          </a:p>
          <a:p>
            <a:pPr marL="914400" lvl="1" indent="-361950" algn="l" rtl="0">
              <a:spcBef>
                <a:spcPts val="0"/>
              </a:spcBef>
              <a:spcAft>
                <a:spcPts val="0"/>
              </a:spcAft>
              <a:buSzPts val="2100"/>
              <a:buChar char="○"/>
            </a:pPr>
            <a:r>
              <a:rPr lang="en" sz="2100"/>
              <a:t>He was a </a:t>
            </a:r>
            <a:r>
              <a:rPr lang="en" sz="2100" b="1" i="1" u="sng">
                <a:solidFill>
                  <a:srgbClr val="FF0000"/>
                </a:solidFill>
              </a:rPr>
              <a:t>paratrooper</a:t>
            </a:r>
            <a:r>
              <a:rPr lang="en" sz="2100"/>
              <a:t> in the Korean War</a:t>
            </a:r>
            <a:endParaRPr sz="2100"/>
          </a:p>
        </p:txBody>
      </p:sp>
      <p:pic>
        <p:nvPicPr>
          <p:cNvPr id="142" name="Google Shape;142;p23" descr="Vernon J. Baker — Badass of the Week"/>
          <p:cNvPicPr preferRelativeResize="0"/>
          <p:nvPr/>
        </p:nvPicPr>
        <p:blipFill rotWithShape="1">
          <a:blip r:embed="rId3">
            <a:alphaModFix/>
          </a:blip>
          <a:srcRect/>
          <a:stretch/>
        </p:blipFill>
        <p:spPr>
          <a:xfrm>
            <a:off x="144999" y="1112100"/>
            <a:ext cx="2054850" cy="2009600"/>
          </a:xfrm>
          <a:prstGeom prst="rect">
            <a:avLst/>
          </a:prstGeom>
          <a:noFill/>
          <a:ln w="28575" cap="flat" cmpd="sng">
            <a:solidFill>
              <a:srgbClr val="000000"/>
            </a:solidFill>
            <a:prstDash val="solid"/>
            <a:round/>
            <a:headEnd type="none" w="sm" len="sm"/>
            <a:tailEnd type="none" w="sm" len="sm"/>
          </a:ln>
        </p:spPr>
      </p:pic>
      <p:pic>
        <p:nvPicPr>
          <p:cNvPr id="143" name="Google Shape;143;p23" descr="Vernon Baker, Black Medal of Honor Recipient, Dies at 90 - The New York  Times"/>
          <p:cNvPicPr preferRelativeResize="0"/>
          <p:nvPr/>
        </p:nvPicPr>
        <p:blipFill rotWithShape="1">
          <a:blip r:embed="rId4">
            <a:alphaModFix/>
          </a:blip>
          <a:srcRect/>
          <a:stretch/>
        </p:blipFill>
        <p:spPr>
          <a:xfrm>
            <a:off x="1160775" y="3284328"/>
            <a:ext cx="2600250" cy="1723397"/>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91050" y="468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Mexican-Americans &amp; WWII</a:t>
            </a:r>
            <a:endParaRPr sz="3600"/>
          </a:p>
        </p:txBody>
      </p:sp>
      <p:sp>
        <p:nvSpPr>
          <p:cNvPr id="149" name="Google Shape;149;p24"/>
          <p:cNvSpPr txBox="1">
            <a:spLocks noGrp="1"/>
          </p:cNvSpPr>
          <p:nvPr>
            <p:ph type="body" idx="1"/>
          </p:nvPr>
        </p:nvSpPr>
        <p:spPr>
          <a:xfrm>
            <a:off x="91050" y="665400"/>
            <a:ext cx="5666400" cy="4478100"/>
          </a:xfrm>
          <a:prstGeom prst="rect">
            <a:avLst/>
          </a:prstGeom>
        </p:spPr>
        <p:txBody>
          <a:bodyPr spcFirstLastPara="1" wrap="square" lIns="91425" tIns="91425" rIns="91425" bIns="91425" anchor="t" anchorCtr="0">
            <a:normAutofit fontScale="70000"/>
          </a:bodyPr>
          <a:lstStyle/>
          <a:p>
            <a:pPr marL="457200" lvl="0" indent="-321945" algn="l" rtl="0">
              <a:spcBef>
                <a:spcPts val="0"/>
              </a:spcBef>
              <a:spcAft>
                <a:spcPts val="0"/>
              </a:spcAft>
              <a:buClr>
                <a:schemeClr val="dk1"/>
              </a:buClr>
              <a:buSzPct val="100000"/>
              <a:buChar char="●"/>
            </a:pPr>
            <a:r>
              <a:rPr lang="en" sz="2100">
                <a:solidFill>
                  <a:schemeClr val="dk1"/>
                </a:solidFill>
              </a:rPr>
              <a:t>Roughly 500,000 Latino soldiers served during WWII</a:t>
            </a:r>
            <a:endParaRPr sz="2100">
              <a:solidFill>
                <a:schemeClr val="dk1"/>
              </a:solidFill>
            </a:endParaRPr>
          </a:p>
          <a:p>
            <a:pPr marL="457200" lvl="0" indent="-321945" algn="l" rtl="0">
              <a:spcBef>
                <a:spcPts val="0"/>
              </a:spcBef>
              <a:spcAft>
                <a:spcPts val="0"/>
              </a:spcAft>
              <a:buClr>
                <a:schemeClr val="dk1"/>
              </a:buClr>
              <a:buSzPct val="100000"/>
              <a:buChar char="●"/>
            </a:pPr>
            <a:r>
              <a:rPr lang="en" sz="2100">
                <a:solidFill>
                  <a:schemeClr val="dk1"/>
                </a:solidFill>
              </a:rPr>
              <a:t>The </a:t>
            </a:r>
            <a:r>
              <a:rPr lang="en" sz="2100" b="1">
                <a:solidFill>
                  <a:schemeClr val="dk1"/>
                </a:solidFill>
              </a:rPr>
              <a:t>majority of those identified as Mexican-Americans</a:t>
            </a:r>
            <a:endParaRPr sz="2100" b="1">
              <a:solidFill>
                <a:schemeClr val="dk1"/>
              </a:solidFill>
            </a:endParaRPr>
          </a:p>
          <a:p>
            <a:pPr marL="457200" lvl="0" indent="-321945" algn="l" rtl="0">
              <a:spcBef>
                <a:spcPts val="0"/>
              </a:spcBef>
              <a:spcAft>
                <a:spcPts val="0"/>
              </a:spcAft>
              <a:buClr>
                <a:schemeClr val="dk1"/>
              </a:buClr>
              <a:buSzPct val="100000"/>
              <a:buChar char="●"/>
            </a:pPr>
            <a:r>
              <a:rPr lang="en" sz="2100">
                <a:solidFill>
                  <a:schemeClr val="dk1"/>
                </a:solidFill>
              </a:rPr>
              <a:t>Latinos would earn 12 Medals of Honor during WWII</a:t>
            </a:r>
            <a:endParaRPr sz="2100">
              <a:solidFill>
                <a:schemeClr val="dk1"/>
              </a:solidFill>
            </a:endParaRPr>
          </a:p>
          <a:p>
            <a:pPr marL="914400" lvl="1" indent="-321944" algn="l" rtl="0">
              <a:spcBef>
                <a:spcPts val="0"/>
              </a:spcBef>
              <a:spcAft>
                <a:spcPts val="0"/>
              </a:spcAft>
              <a:buClr>
                <a:schemeClr val="dk1"/>
              </a:buClr>
              <a:buSzPct val="100000"/>
              <a:buChar char="○"/>
            </a:pPr>
            <a:r>
              <a:rPr lang="en" sz="2100">
                <a:solidFill>
                  <a:schemeClr val="dk1"/>
                </a:solidFill>
              </a:rPr>
              <a:t>General MacArthur would also champion some of them in Arizona’s 158 Infantry Regiment as “</a:t>
            </a:r>
            <a:r>
              <a:rPr lang="en" sz="2100" b="1">
                <a:solidFill>
                  <a:schemeClr val="dk1"/>
                </a:solidFill>
              </a:rPr>
              <a:t>the greatest fighting </a:t>
            </a:r>
            <a:r>
              <a:rPr lang="en" sz="2100" b="1" i="1" u="sng">
                <a:solidFill>
                  <a:srgbClr val="FF0000"/>
                </a:solidFill>
              </a:rPr>
              <a:t>combat</a:t>
            </a:r>
            <a:r>
              <a:rPr lang="en" sz="2100" b="1">
                <a:solidFill>
                  <a:schemeClr val="dk1"/>
                </a:solidFill>
              </a:rPr>
              <a:t> team</a:t>
            </a:r>
            <a:r>
              <a:rPr lang="en" sz="2100">
                <a:solidFill>
                  <a:schemeClr val="dk1"/>
                </a:solidFill>
              </a:rPr>
              <a:t> ever deployed for battle”</a:t>
            </a:r>
            <a:endParaRPr sz="2100">
              <a:solidFill>
                <a:schemeClr val="dk1"/>
              </a:solidFill>
            </a:endParaRPr>
          </a:p>
          <a:p>
            <a:pPr marL="457200" lvl="0" indent="-321945" algn="l" rtl="0">
              <a:spcBef>
                <a:spcPts val="0"/>
              </a:spcBef>
              <a:spcAft>
                <a:spcPts val="0"/>
              </a:spcAft>
              <a:buClr>
                <a:srgbClr val="FF0000"/>
              </a:buClr>
              <a:buSzPct val="100000"/>
              <a:buChar char="●"/>
            </a:pPr>
            <a:r>
              <a:rPr lang="en" sz="2100" b="1" i="1" u="sng">
                <a:solidFill>
                  <a:srgbClr val="FF0000"/>
                </a:solidFill>
              </a:rPr>
              <a:t>Hector Perez Garcia</a:t>
            </a:r>
            <a:endParaRPr sz="2100" b="1" i="1" u="sng">
              <a:solidFill>
                <a:srgbClr val="FF0000"/>
              </a:solidFill>
            </a:endParaRPr>
          </a:p>
          <a:p>
            <a:pPr marL="914400" lvl="1" indent="-317500" algn="l" rtl="0">
              <a:spcBef>
                <a:spcPts val="0"/>
              </a:spcBef>
              <a:spcAft>
                <a:spcPts val="0"/>
              </a:spcAft>
              <a:buClr>
                <a:schemeClr val="dk1"/>
              </a:buClr>
              <a:buSzPct val="100000"/>
              <a:buChar char="○"/>
            </a:pPr>
            <a:r>
              <a:rPr lang="en" sz="2000">
                <a:solidFill>
                  <a:schemeClr val="dk1"/>
                </a:solidFill>
              </a:rPr>
              <a:t>Mexican-American combat surgeon</a:t>
            </a:r>
            <a:endParaRPr sz="2000">
              <a:solidFill>
                <a:schemeClr val="dk1"/>
              </a:solidFill>
            </a:endParaRPr>
          </a:p>
          <a:p>
            <a:pPr marL="914400" lvl="1" indent="-317500" algn="l" rtl="0">
              <a:spcBef>
                <a:spcPts val="0"/>
              </a:spcBef>
              <a:spcAft>
                <a:spcPts val="0"/>
              </a:spcAft>
              <a:buClr>
                <a:schemeClr val="dk1"/>
              </a:buClr>
              <a:buSzPct val="100000"/>
              <a:buChar char="○"/>
            </a:pPr>
            <a:r>
              <a:rPr lang="en" sz="2000">
                <a:solidFill>
                  <a:schemeClr val="dk1"/>
                </a:solidFill>
              </a:rPr>
              <a:t>Civil rights activist</a:t>
            </a:r>
            <a:endParaRPr sz="2000">
              <a:solidFill>
                <a:schemeClr val="dk1"/>
              </a:solidFill>
            </a:endParaRPr>
          </a:p>
          <a:p>
            <a:pPr marL="914400" lvl="1" indent="-317500" algn="l" rtl="0">
              <a:spcBef>
                <a:spcPts val="0"/>
              </a:spcBef>
              <a:spcAft>
                <a:spcPts val="0"/>
              </a:spcAft>
              <a:buClr>
                <a:schemeClr val="dk1"/>
              </a:buClr>
              <a:buSzPct val="100000"/>
              <a:buChar char="○"/>
            </a:pPr>
            <a:r>
              <a:rPr lang="en" sz="2000" b="1">
                <a:solidFill>
                  <a:schemeClr val="dk1"/>
                </a:solidFill>
              </a:rPr>
              <a:t>Founded American G.I. Forum</a:t>
            </a:r>
            <a:endParaRPr sz="2000" b="1">
              <a:solidFill>
                <a:schemeClr val="dk1"/>
              </a:solidFill>
            </a:endParaRPr>
          </a:p>
          <a:p>
            <a:pPr marL="1371600" lvl="2" indent="-317500" algn="l" rtl="0">
              <a:spcBef>
                <a:spcPts val="0"/>
              </a:spcBef>
              <a:spcAft>
                <a:spcPts val="0"/>
              </a:spcAft>
              <a:buClr>
                <a:schemeClr val="dk1"/>
              </a:buClr>
              <a:buSzPct val="100000"/>
              <a:buChar char="■"/>
            </a:pPr>
            <a:r>
              <a:rPr lang="en" sz="2000">
                <a:solidFill>
                  <a:schemeClr val="dk1"/>
                </a:solidFill>
              </a:rPr>
              <a:t>The American G.I. Forum is a congressionally chartered Hispanic veterans and civil rights organization founded in 1948</a:t>
            </a:r>
            <a:endParaRPr sz="2000">
              <a:solidFill>
                <a:schemeClr val="dk1"/>
              </a:solidFill>
            </a:endParaRPr>
          </a:p>
          <a:p>
            <a:pPr marL="1371600" lvl="2" indent="-317500" algn="l" rtl="0">
              <a:spcBef>
                <a:spcPts val="0"/>
              </a:spcBef>
              <a:spcAft>
                <a:spcPts val="0"/>
              </a:spcAft>
              <a:buClr>
                <a:schemeClr val="dk1"/>
              </a:buClr>
              <a:buSzPct val="100000"/>
              <a:buChar char="■"/>
            </a:pPr>
            <a:r>
              <a:rPr lang="en" sz="2000">
                <a:solidFill>
                  <a:schemeClr val="dk1"/>
                </a:solidFill>
              </a:rPr>
              <a:t>Motto: “Education is Our Freedom and Freedom should be Everybody’s Business”</a:t>
            </a:r>
            <a:endParaRPr sz="2000">
              <a:solidFill>
                <a:schemeClr val="dk1"/>
              </a:solidFill>
            </a:endParaRPr>
          </a:p>
          <a:p>
            <a:pPr marL="1371600" lvl="2" indent="-317500" algn="l" rtl="0">
              <a:spcBef>
                <a:spcPts val="0"/>
              </a:spcBef>
              <a:spcAft>
                <a:spcPts val="0"/>
              </a:spcAft>
              <a:buClr>
                <a:schemeClr val="dk1"/>
              </a:buClr>
              <a:buSzPct val="100000"/>
              <a:buChar char="■"/>
            </a:pPr>
            <a:r>
              <a:rPr lang="en" sz="2000">
                <a:solidFill>
                  <a:schemeClr val="dk1"/>
                </a:solidFill>
              </a:rPr>
              <a:t>Operates chapters throughout the U.S., with a focus on veterans’ issues, education, and civil rights</a:t>
            </a:r>
            <a:endParaRPr sz="2100">
              <a:solidFill>
                <a:schemeClr val="dk1"/>
              </a:solidFill>
            </a:endParaRPr>
          </a:p>
        </p:txBody>
      </p:sp>
      <p:pic>
        <p:nvPicPr>
          <p:cNvPr id="150" name="Google Shape;150;p24" descr="Commemorating National Hispanic Heritage Month | The National WWII Museum |  New Orleans"/>
          <p:cNvPicPr preferRelativeResize="0"/>
          <p:nvPr/>
        </p:nvPicPr>
        <p:blipFill rotWithShape="1">
          <a:blip r:embed="rId3">
            <a:alphaModFix/>
          </a:blip>
          <a:srcRect/>
          <a:stretch/>
        </p:blipFill>
        <p:spPr>
          <a:xfrm>
            <a:off x="6621446" y="138075"/>
            <a:ext cx="2392950" cy="1461315"/>
          </a:xfrm>
          <a:prstGeom prst="rect">
            <a:avLst/>
          </a:prstGeom>
          <a:noFill/>
          <a:ln w="28575" cap="flat" cmpd="sng">
            <a:solidFill>
              <a:srgbClr val="000000"/>
            </a:solidFill>
            <a:prstDash val="solid"/>
            <a:round/>
            <a:headEnd type="none" w="sm" len="sm"/>
            <a:tailEnd type="none" w="sm" len="sm"/>
          </a:ln>
        </p:spPr>
      </p:pic>
      <p:pic>
        <p:nvPicPr>
          <p:cNvPr id="151" name="Google Shape;151;p24"/>
          <p:cNvPicPr preferRelativeResize="0"/>
          <p:nvPr/>
        </p:nvPicPr>
        <p:blipFill rotWithShape="1">
          <a:blip r:embed="rId4">
            <a:alphaModFix/>
          </a:blip>
          <a:srcRect/>
          <a:stretch/>
        </p:blipFill>
        <p:spPr>
          <a:xfrm>
            <a:off x="5757500" y="1599400"/>
            <a:ext cx="2392950" cy="1749775"/>
          </a:xfrm>
          <a:prstGeom prst="rect">
            <a:avLst/>
          </a:prstGeom>
          <a:noFill/>
          <a:ln w="19050" cap="flat" cmpd="sng">
            <a:solidFill>
              <a:srgbClr val="000000"/>
            </a:solidFill>
            <a:prstDash val="solid"/>
            <a:round/>
            <a:headEnd type="none" w="sm" len="sm"/>
            <a:tailEnd type="none" w="sm" len="sm"/>
          </a:ln>
        </p:spPr>
      </p:pic>
      <p:pic>
        <p:nvPicPr>
          <p:cNvPr id="152" name="Google Shape;152;p24" descr="Héctor P. García | Humanities Texas"/>
          <p:cNvPicPr preferRelativeResize="0"/>
          <p:nvPr/>
        </p:nvPicPr>
        <p:blipFill rotWithShape="1">
          <a:blip r:embed="rId5">
            <a:alphaModFix/>
          </a:blip>
          <a:srcRect/>
          <a:stretch/>
        </p:blipFill>
        <p:spPr>
          <a:xfrm>
            <a:off x="6946550" y="2822350"/>
            <a:ext cx="2067850" cy="22041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Native Americans &amp; WWII</a:t>
            </a:r>
            <a:endParaRPr sz="3600"/>
          </a:p>
        </p:txBody>
      </p:sp>
      <p:sp>
        <p:nvSpPr>
          <p:cNvPr id="158" name="Google Shape;158;p25"/>
          <p:cNvSpPr txBox="1">
            <a:spLocks noGrp="1"/>
          </p:cNvSpPr>
          <p:nvPr>
            <p:ph type="body" idx="1"/>
          </p:nvPr>
        </p:nvSpPr>
        <p:spPr>
          <a:xfrm>
            <a:off x="0" y="1152475"/>
            <a:ext cx="4695600" cy="38943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SzPts val="2000"/>
              <a:buChar char="●"/>
            </a:pPr>
            <a:r>
              <a:rPr lang="en" sz="2000" b="1" i="1" u="sng">
                <a:solidFill>
                  <a:srgbClr val="FF0000"/>
                </a:solidFill>
              </a:rPr>
              <a:t>Volunteered</a:t>
            </a:r>
            <a:r>
              <a:rPr lang="en" sz="2000"/>
              <a:t> for the military at a higher percentage than any other minority group</a:t>
            </a:r>
            <a:endParaRPr sz="2000"/>
          </a:p>
          <a:p>
            <a:pPr marL="457200" lvl="0" indent="-355600" algn="l" rtl="0">
              <a:spcBef>
                <a:spcPts val="0"/>
              </a:spcBef>
              <a:spcAft>
                <a:spcPts val="0"/>
              </a:spcAft>
              <a:buSzPts val="2000"/>
              <a:buChar char="●"/>
            </a:pPr>
            <a:r>
              <a:rPr lang="en" sz="2000"/>
              <a:t>Navajo Code Talkers:</a:t>
            </a:r>
            <a:endParaRPr sz="2000"/>
          </a:p>
          <a:p>
            <a:pPr marL="914400" lvl="1" indent="-355600" algn="l" rtl="0">
              <a:spcBef>
                <a:spcPts val="0"/>
              </a:spcBef>
              <a:spcAft>
                <a:spcPts val="0"/>
              </a:spcAft>
              <a:buSzPts val="2000"/>
              <a:buChar char="○"/>
            </a:pPr>
            <a:r>
              <a:rPr lang="en" sz="2000"/>
              <a:t>Used the </a:t>
            </a:r>
            <a:r>
              <a:rPr lang="en" sz="2000" b="1" i="1" u="sng">
                <a:solidFill>
                  <a:srgbClr val="FF0000"/>
                </a:solidFill>
              </a:rPr>
              <a:t>Navajo</a:t>
            </a:r>
            <a:r>
              <a:rPr lang="en" sz="2000"/>
              <a:t> language to encode military communications for </a:t>
            </a:r>
            <a:r>
              <a:rPr lang="en" sz="2000" b="1" i="1" u="sng">
                <a:solidFill>
                  <a:srgbClr val="FF0000"/>
                </a:solidFill>
              </a:rPr>
              <a:t>secure</a:t>
            </a:r>
            <a:r>
              <a:rPr lang="en" sz="2000"/>
              <a:t> (secret) transmission</a:t>
            </a:r>
            <a:endParaRPr sz="2000"/>
          </a:p>
          <a:p>
            <a:pPr marL="1371600" lvl="2" indent="-355600" algn="l" rtl="0">
              <a:spcBef>
                <a:spcPts val="0"/>
              </a:spcBef>
              <a:spcAft>
                <a:spcPts val="0"/>
              </a:spcAft>
              <a:buSzPts val="2000"/>
              <a:buChar char="■"/>
            </a:pPr>
            <a:r>
              <a:rPr lang="en" sz="2000"/>
              <a:t>Sent messages in their native language</a:t>
            </a:r>
            <a:endParaRPr sz="2000"/>
          </a:p>
          <a:p>
            <a:pPr marL="1371600" lvl="2" indent="-355600" algn="l" rtl="0">
              <a:spcBef>
                <a:spcPts val="0"/>
              </a:spcBef>
              <a:spcAft>
                <a:spcPts val="0"/>
              </a:spcAft>
              <a:buSzPts val="2000"/>
              <a:buChar char="■"/>
            </a:pPr>
            <a:r>
              <a:rPr lang="en" sz="2000"/>
              <a:t>The Japanese could never </a:t>
            </a:r>
            <a:r>
              <a:rPr lang="en" sz="2000" b="1" i="1" u="sng">
                <a:solidFill>
                  <a:srgbClr val="FF0000"/>
                </a:solidFill>
              </a:rPr>
              <a:t>decipher</a:t>
            </a:r>
            <a:r>
              <a:rPr lang="en" sz="2000"/>
              <a:t> (instrumental for success in the Pacific)</a:t>
            </a:r>
            <a:endParaRPr sz="2000"/>
          </a:p>
        </p:txBody>
      </p:sp>
      <p:pic>
        <p:nvPicPr>
          <p:cNvPr id="159" name="Google Shape;159;p25"/>
          <p:cNvPicPr preferRelativeResize="0"/>
          <p:nvPr/>
        </p:nvPicPr>
        <p:blipFill rotWithShape="1">
          <a:blip r:embed="rId3">
            <a:alphaModFix/>
          </a:blip>
          <a:srcRect/>
          <a:stretch/>
        </p:blipFill>
        <p:spPr>
          <a:xfrm>
            <a:off x="7336000" y="92325"/>
            <a:ext cx="1662375" cy="1666275"/>
          </a:xfrm>
          <a:prstGeom prst="rect">
            <a:avLst/>
          </a:prstGeom>
          <a:noFill/>
          <a:ln>
            <a:noFill/>
          </a:ln>
        </p:spPr>
      </p:pic>
      <p:pic>
        <p:nvPicPr>
          <p:cNvPr id="160" name="Google Shape;160;p25"/>
          <p:cNvPicPr preferRelativeResize="0"/>
          <p:nvPr/>
        </p:nvPicPr>
        <p:blipFill rotWithShape="1">
          <a:blip r:embed="rId4">
            <a:alphaModFix/>
          </a:blip>
          <a:srcRect/>
          <a:stretch/>
        </p:blipFill>
        <p:spPr>
          <a:xfrm>
            <a:off x="4998474" y="2150113"/>
            <a:ext cx="3999900" cy="2836925"/>
          </a:xfrm>
          <a:prstGeom prst="rect">
            <a:avLst/>
          </a:prstGeom>
          <a:noFill/>
          <a:ln w="9525" cap="flat" cmpd="sng">
            <a:solidFill>
              <a:srgbClr val="000000"/>
            </a:solidFill>
            <a:prstDash val="solid"/>
            <a:round/>
            <a:headEnd type="none" w="sm" len="sm"/>
            <a:tailEnd type="none" w="sm" len="sm"/>
          </a:ln>
        </p:spPr>
      </p:pic>
      <p:sp>
        <p:nvSpPr>
          <p:cNvPr id="161" name="Google Shape;161;p25"/>
          <p:cNvSpPr txBox="1"/>
          <p:nvPr/>
        </p:nvSpPr>
        <p:spPr>
          <a:xfrm>
            <a:off x="4998475" y="1288225"/>
            <a:ext cx="2337600" cy="861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100">
                <a:solidFill>
                  <a:schemeClr val="dk1"/>
                </a:solidFill>
                <a:latin typeface="Average"/>
                <a:ea typeface="Average"/>
                <a:cs typeface="Average"/>
                <a:sym typeface="Average"/>
              </a:rPr>
              <a:t>Native American Marine Corporal Ira Hayes (far left) was one of the men in the famous “Raising the Flag on Iwo Jima” photograph</a:t>
            </a:r>
            <a:endParaRPr sz="1100">
              <a:solidFill>
                <a:schemeClr val="dk1"/>
              </a:solidFill>
              <a:latin typeface="Average"/>
              <a:ea typeface="Average"/>
              <a:cs typeface="Average"/>
              <a:sym typeface="Averag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166" name="Google Shape;166;p26" descr="Navajo soldiers in WWII fashioned a code out of their native language to keep the Japanese from intercepting battle plans. &#10;&#10;Subscribe for more videos: http://www.youtube.com/channel/UCV3Nm3T-XAgVhKH9jT0ViRg?sub_confirmation=1&#10;&#10;Like us on Facebook: https://www.facebook.com/ajplusenglish&#10;&#10;Download the AJ+ app at http://www.ajplus.net/&#10;&#10;Follow us on Twitter: https://twitter.com/ajplus" title="Navajo Code Talkers Remember Fooling The Japanese In WWII">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6"/>
                                        </p:tgtEl>
                                        <p:attrNameLst>
                                          <p:attrName>style.visibility</p:attrName>
                                        </p:attrNameLst>
                                      </p:cBhvr>
                                      <p:to>
                                        <p:strVal val="visible"/>
                                      </p:to>
                                    </p:set>
                                    <p:animEffect transition="in" filter="fade">
                                      <p:cBhvr>
                                        <p:cTn id="7" dur="10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Island Hopping</a:t>
            </a:r>
            <a:endParaRPr sz="3600"/>
          </a:p>
        </p:txBody>
      </p:sp>
      <p:sp>
        <p:nvSpPr>
          <p:cNvPr id="172" name="Google Shape;172;p27"/>
          <p:cNvSpPr txBox="1">
            <a:spLocks noGrp="1"/>
          </p:cNvSpPr>
          <p:nvPr>
            <p:ph type="body" idx="1"/>
          </p:nvPr>
        </p:nvSpPr>
        <p:spPr>
          <a:xfrm>
            <a:off x="311700" y="1152475"/>
            <a:ext cx="4260300" cy="3648300"/>
          </a:xfrm>
          <a:prstGeom prst="rect">
            <a:avLst/>
          </a:prstGeom>
        </p:spPr>
        <p:txBody>
          <a:bodyPr spcFirstLastPara="1" wrap="square" lIns="91425" tIns="91425" rIns="91425" bIns="91425" anchor="t" anchorCtr="0">
            <a:normAutofit/>
          </a:bodyPr>
          <a:lstStyle/>
          <a:p>
            <a:pPr marL="457200" lvl="0" indent="-361950" algn="l" rtl="0">
              <a:spcBef>
                <a:spcPts val="0"/>
              </a:spcBef>
              <a:spcAft>
                <a:spcPts val="0"/>
              </a:spcAft>
              <a:buClr>
                <a:schemeClr val="dk1"/>
              </a:buClr>
              <a:buSzPts val="2100"/>
              <a:buChar char="●"/>
            </a:pPr>
            <a:r>
              <a:rPr lang="en" sz="2100">
                <a:solidFill>
                  <a:schemeClr val="dk1"/>
                </a:solidFill>
              </a:rPr>
              <a:t>The U.S. strategy of taking over islands one-by-one on the way to </a:t>
            </a:r>
            <a:r>
              <a:rPr lang="en" sz="2100" b="1" i="1" u="sng">
                <a:solidFill>
                  <a:srgbClr val="FF0000"/>
                </a:solidFill>
              </a:rPr>
              <a:t>Japan</a:t>
            </a:r>
            <a:endParaRPr sz="2100" b="1" i="1" u="sng">
              <a:solidFill>
                <a:srgbClr val="FF0000"/>
              </a:solidFill>
            </a:endParaRPr>
          </a:p>
          <a:p>
            <a:pPr marL="914400" lvl="1" indent="-361950" algn="l" rtl="0">
              <a:spcBef>
                <a:spcPts val="0"/>
              </a:spcBef>
              <a:spcAft>
                <a:spcPts val="0"/>
              </a:spcAft>
              <a:buClr>
                <a:schemeClr val="dk1"/>
              </a:buClr>
              <a:buSzPts val="2100"/>
              <a:buChar char="○"/>
            </a:pPr>
            <a:r>
              <a:rPr lang="en" sz="2100" b="1">
                <a:solidFill>
                  <a:schemeClr val="dk1"/>
                </a:solidFill>
              </a:rPr>
              <a:t>Avoided the </a:t>
            </a:r>
            <a:r>
              <a:rPr lang="en" sz="2100" b="1" i="1" u="sng">
                <a:solidFill>
                  <a:srgbClr val="FF0000"/>
                </a:solidFill>
              </a:rPr>
              <a:t>well defended</a:t>
            </a:r>
            <a:r>
              <a:rPr lang="en" sz="2100" b="1">
                <a:solidFill>
                  <a:srgbClr val="FF0000"/>
                </a:solidFill>
              </a:rPr>
              <a:t> </a:t>
            </a:r>
            <a:r>
              <a:rPr lang="en" sz="2100" b="1">
                <a:solidFill>
                  <a:schemeClr val="dk1"/>
                </a:solidFill>
              </a:rPr>
              <a:t>islands</a:t>
            </a:r>
            <a:endParaRPr sz="2100" b="1">
              <a:solidFill>
                <a:schemeClr val="dk1"/>
              </a:solidFill>
            </a:endParaRPr>
          </a:p>
          <a:p>
            <a:pPr marL="914400" lvl="1" indent="-361950" algn="l" rtl="0">
              <a:spcBef>
                <a:spcPts val="0"/>
              </a:spcBef>
              <a:spcAft>
                <a:spcPts val="0"/>
              </a:spcAft>
              <a:buClr>
                <a:schemeClr val="dk1"/>
              </a:buClr>
              <a:buSzPts val="2100"/>
              <a:buChar char="○"/>
            </a:pPr>
            <a:r>
              <a:rPr lang="en" sz="2100">
                <a:solidFill>
                  <a:schemeClr val="dk1"/>
                </a:solidFill>
              </a:rPr>
              <a:t>U.S. cut off the Japanese </a:t>
            </a:r>
            <a:r>
              <a:rPr lang="en" sz="2100" b="1" i="1" u="sng">
                <a:solidFill>
                  <a:srgbClr val="FF0000"/>
                </a:solidFill>
              </a:rPr>
              <a:t>supplies</a:t>
            </a:r>
            <a:r>
              <a:rPr lang="en" sz="2100">
                <a:solidFill>
                  <a:schemeClr val="dk1"/>
                </a:solidFill>
              </a:rPr>
              <a:t> to the islands (successful strategy)</a:t>
            </a:r>
            <a:endParaRPr sz="2100">
              <a:solidFill>
                <a:schemeClr val="dk1"/>
              </a:solidFill>
            </a:endParaRPr>
          </a:p>
        </p:txBody>
      </p:sp>
      <p:pic>
        <p:nvPicPr>
          <p:cNvPr id="173" name="Google Shape;173;p27"/>
          <p:cNvPicPr preferRelativeResize="0"/>
          <p:nvPr/>
        </p:nvPicPr>
        <p:blipFill rotWithShape="1">
          <a:blip r:embed="rId3">
            <a:alphaModFix/>
          </a:blip>
          <a:srcRect/>
          <a:stretch/>
        </p:blipFill>
        <p:spPr>
          <a:xfrm>
            <a:off x="4823400" y="139600"/>
            <a:ext cx="4026050" cy="47928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8"/>
          <p:cNvSpPr txBox="1">
            <a:spLocks noGrp="1"/>
          </p:cNvSpPr>
          <p:nvPr>
            <p:ph type="body" idx="1"/>
          </p:nvPr>
        </p:nvSpPr>
        <p:spPr>
          <a:xfrm>
            <a:off x="97175" y="4418300"/>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Taking the War to Japan</a:t>
            </a:r>
            <a:endParaRPr sz="3600"/>
          </a:p>
        </p:txBody>
      </p:sp>
      <p:pic>
        <p:nvPicPr>
          <p:cNvPr id="179" name="Google Shape;179;p28" descr="Screen Shot 2015-11-29 at 8.44.37 AM.png"/>
          <p:cNvPicPr preferRelativeResize="0"/>
          <p:nvPr/>
        </p:nvPicPr>
        <p:blipFill rotWithShape="1">
          <a:blip r:embed="rId3">
            <a:alphaModFix/>
          </a:blip>
          <a:srcRect/>
          <a:stretch/>
        </p:blipFill>
        <p:spPr>
          <a:xfrm>
            <a:off x="0" y="0"/>
            <a:ext cx="9144001" cy="4418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txBox="1">
            <a:spLocks noGrp="1"/>
          </p:cNvSpPr>
          <p:nvPr>
            <p:ph type="body" idx="1"/>
          </p:nvPr>
        </p:nvSpPr>
        <p:spPr>
          <a:xfrm>
            <a:off x="97175" y="4418300"/>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Island Hopping</a:t>
            </a:r>
            <a:endParaRPr sz="3600"/>
          </a:p>
        </p:txBody>
      </p:sp>
      <p:pic>
        <p:nvPicPr>
          <p:cNvPr id="185" name="Google Shape;185;p29" descr="Screen Shot 2015-11-29 at 8.44.37 AM.png"/>
          <p:cNvPicPr preferRelativeResize="0"/>
          <p:nvPr/>
        </p:nvPicPr>
        <p:blipFill rotWithShape="1">
          <a:blip r:embed="rId3">
            <a:alphaModFix/>
          </a:blip>
          <a:srcRect/>
          <a:stretch/>
        </p:blipFill>
        <p:spPr>
          <a:xfrm>
            <a:off x="0" y="0"/>
            <a:ext cx="9144001" cy="4418300"/>
          </a:xfrm>
          <a:prstGeom prst="rect">
            <a:avLst/>
          </a:prstGeom>
          <a:noFill/>
          <a:ln>
            <a:noFill/>
          </a:ln>
        </p:spPr>
      </p:pic>
      <p:sp>
        <p:nvSpPr>
          <p:cNvPr id="186" name="Google Shape;186;p29"/>
          <p:cNvSpPr/>
          <p:nvPr/>
        </p:nvSpPr>
        <p:spPr>
          <a:xfrm>
            <a:off x="97175" y="2294300"/>
            <a:ext cx="8598000" cy="2124000"/>
          </a:xfrm>
          <a:prstGeom prst="ellipse">
            <a:avLst/>
          </a:prstGeom>
          <a:noFill/>
          <a:ln w="285750" cap="flat" cmpd="sng">
            <a:solidFill>
              <a:srgbClr val="FF0000"/>
            </a:solidFill>
            <a:prstDash val="solid"/>
            <a:round/>
            <a:headEnd type="none" w="sm" len="sm"/>
            <a:tailEnd type="none" w="sm" len="sm"/>
          </a:ln>
          <a:effectLst>
            <a:outerShdw blurRad="39000" dist="254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body" idx="1"/>
          </p:nvPr>
        </p:nvSpPr>
        <p:spPr>
          <a:xfrm>
            <a:off x="97175" y="102475"/>
            <a:ext cx="6289200" cy="1184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2400">
                <a:solidFill>
                  <a:schemeClr val="dk1"/>
                </a:solidFill>
              </a:rPr>
              <a:t>Most islands controlled by Japan - you don’t want to have to fight on them all</a:t>
            </a:r>
            <a:endParaRPr sz="2400">
              <a:solidFill>
                <a:schemeClr val="dk1"/>
              </a:solidFill>
            </a:endParaRPr>
          </a:p>
        </p:txBody>
      </p:sp>
      <p:pic>
        <p:nvPicPr>
          <p:cNvPr id="192" name="Google Shape;192;p30" descr="s_e_e_-naval-yard-h_k_-fig_-4.jpg"/>
          <p:cNvPicPr preferRelativeResize="0"/>
          <p:nvPr/>
        </p:nvPicPr>
        <p:blipFill rotWithShape="1">
          <a:blip r:embed="rId3">
            <a:alphaModFix/>
          </a:blip>
          <a:srcRect/>
          <a:stretch/>
        </p:blipFill>
        <p:spPr>
          <a:xfrm>
            <a:off x="0" y="1193275"/>
            <a:ext cx="9143999" cy="3950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body" idx="1"/>
          </p:nvPr>
        </p:nvSpPr>
        <p:spPr>
          <a:xfrm>
            <a:off x="97175" y="4418300"/>
            <a:ext cx="5998800" cy="605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Island Hopping</a:t>
            </a:r>
            <a:endParaRPr sz="3600"/>
          </a:p>
        </p:txBody>
      </p:sp>
      <p:pic>
        <p:nvPicPr>
          <p:cNvPr id="198" name="Google Shape;198;p31" descr="Screen Shot 2015-11-29 at 8.44.37 AM.png"/>
          <p:cNvPicPr preferRelativeResize="0"/>
          <p:nvPr/>
        </p:nvPicPr>
        <p:blipFill rotWithShape="1">
          <a:blip r:embed="rId3">
            <a:alphaModFix/>
          </a:blip>
          <a:srcRect/>
          <a:stretch/>
        </p:blipFill>
        <p:spPr>
          <a:xfrm>
            <a:off x="0" y="0"/>
            <a:ext cx="9144001" cy="4418300"/>
          </a:xfrm>
          <a:prstGeom prst="rect">
            <a:avLst/>
          </a:prstGeom>
          <a:noFill/>
          <a:ln>
            <a:noFill/>
          </a:ln>
        </p:spPr>
      </p:pic>
      <p:sp>
        <p:nvSpPr>
          <p:cNvPr id="199" name="Google Shape;199;p31"/>
          <p:cNvSpPr txBox="1"/>
          <p:nvPr/>
        </p:nvSpPr>
        <p:spPr>
          <a:xfrm>
            <a:off x="4317250" y="4520750"/>
            <a:ext cx="47196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Source Sans Pro"/>
                <a:ea typeface="Source Sans Pro"/>
                <a:cs typeface="Source Sans Pro"/>
                <a:sym typeface="Source Sans Pro"/>
              </a:rPr>
              <a:t>The Philippines is less than 1,500 miles from Iwo Jima</a:t>
            </a:r>
            <a:endParaRPr sz="1600">
              <a:latin typeface="Source Sans Pro"/>
              <a:ea typeface="Source Sans Pro"/>
              <a:cs typeface="Source Sans Pro"/>
              <a:sym typeface="Source Sans Pro"/>
            </a:endParaRPr>
          </a:p>
        </p:txBody>
      </p:sp>
      <p:sp>
        <p:nvSpPr>
          <p:cNvPr id="200" name="Google Shape;200;p31"/>
          <p:cNvSpPr/>
          <p:nvPr/>
        </p:nvSpPr>
        <p:spPr>
          <a:xfrm>
            <a:off x="1242425" y="142725"/>
            <a:ext cx="3708300" cy="3029100"/>
          </a:xfrm>
          <a:prstGeom prst="ellipse">
            <a:avLst/>
          </a:prstGeom>
          <a:noFill/>
          <a:ln w="285750" cap="flat" cmpd="sng">
            <a:solidFill>
              <a:srgbClr val="FF0000"/>
            </a:solidFill>
            <a:prstDash val="solid"/>
            <a:round/>
            <a:headEnd type="none" w="sm" len="sm"/>
            <a:tailEnd type="none" w="sm" len="sm"/>
          </a:ln>
          <a:effectLst>
            <a:outerShdw blurRad="39000" dist="25400" dir="5400000" rotWithShape="0">
              <a:srgbClr val="000000">
                <a:alpha val="3765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orbel"/>
              <a:ea typeface="Corbel"/>
              <a:cs typeface="Corbel"/>
              <a:sym typeface="Corbel"/>
            </a:endParaRPr>
          </a:p>
        </p:txBody>
      </p:sp>
      <p:cxnSp>
        <p:nvCxnSpPr>
          <p:cNvPr id="201" name="Google Shape;201;p31"/>
          <p:cNvCxnSpPr/>
          <p:nvPr/>
        </p:nvCxnSpPr>
        <p:spPr>
          <a:xfrm rot="-5400000">
            <a:off x="2439900" y="1511350"/>
            <a:ext cx="1000200" cy="927000"/>
          </a:xfrm>
          <a:prstGeom prst="straightConnector1">
            <a:avLst/>
          </a:prstGeom>
          <a:noFill/>
          <a:ln w="140075" cap="flat" cmpd="sng">
            <a:solidFill>
              <a:srgbClr val="FF0000"/>
            </a:solidFill>
            <a:prstDash val="solid"/>
            <a:round/>
            <a:headEnd type="none" w="sm" len="sm"/>
            <a:tailEnd type="stealth" w="med" len="med"/>
          </a:ln>
          <a:effectLst>
            <a:outerShdw blurRad="45000" dist="25000" dir="5400000" rotWithShape="0">
              <a:srgbClr val="000000">
                <a:alpha val="37650"/>
              </a:srgbClr>
            </a:outerShdw>
          </a:effectLst>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311700" y="1883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Battling Sides</a:t>
            </a:r>
            <a:endParaRPr sz="3600"/>
          </a:p>
        </p:txBody>
      </p:sp>
      <p:sp>
        <p:nvSpPr>
          <p:cNvPr id="66" name="Google Shape;66;p14"/>
          <p:cNvSpPr txBox="1">
            <a:spLocks noGrp="1"/>
          </p:cNvSpPr>
          <p:nvPr>
            <p:ph type="body" idx="1"/>
          </p:nvPr>
        </p:nvSpPr>
        <p:spPr>
          <a:xfrm>
            <a:off x="142800" y="933775"/>
            <a:ext cx="4429200" cy="3930300"/>
          </a:xfrm>
          <a:prstGeom prst="rect">
            <a:avLst/>
          </a:prstGeom>
        </p:spPr>
        <p:txBody>
          <a:bodyPr spcFirstLastPara="1" wrap="square" lIns="91425" tIns="91425" rIns="91425" bIns="91425" anchor="t" anchorCtr="0">
            <a:normAutofit fontScale="92500" lnSpcReduction="10000"/>
          </a:bodyPr>
          <a:lstStyle/>
          <a:p>
            <a:pPr marL="0" lvl="0" indent="0" algn="l" rtl="0">
              <a:lnSpc>
                <a:spcPct val="200000"/>
              </a:lnSpc>
              <a:spcBef>
                <a:spcPts val="0"/>
              </a:spcBef>
              <a:spcAft>
                <a:spcPts val="0"/>
              </a:spcAft>
              <a:buNone/>
            </a:pPr>
            <a:r>
              <a:rPr lang="en" sz="2250" b="1">
                <a:solidFill>
                  <a:schemeClr val="dk1"/>
                </a:solidFill>
              </a:rPr>
              <a:t>The Allied Powers</a:t>
            </a:r>
            <a:endParaRPr sz="2250" b="1">
              <a:solidFill>
                <a:schemeClr val="dk1"/>
              </a:solidFill>
            </a:endParaRPr>
          </a:p>
          <a:p>
            <a:pPr marL="457200" lvl="0" indent="-346075" algn="l" rtl="0">
              <a:lnSpc>
                <a:spcPct val="200000"/>
              </a:lnSpc>
              <a:spcBef>
                <a:spcPts val="1200"/>
              </a:spcBef>
              <a:spcAft>
                <a:spcPts val="0"/>
              </a:spcAft>
              <a:buClr>
                <a:schemeClr val="dk1"/>
              </a:buClr>
              <a:buSzPct val="100000"/>
              <a:buChar char="-"/>
            </a:pPr>
            <a:r>
              <a:rPr lang="en" sz="2000">
                <a:solidFill>
                  <a:schemeClr val="dk1"/>
                </a:solidFill>
              </a:rPr>
              <a:t>Winston Churchill → Great Britain</a:t>
            </a:r>
            <a:endParaRPr sz="2000">
              <a:solidFill>
                <a:schemeClr val="dk1"/>
              </a:solidFill>
            </a:endParaRPr>
          </a:p>
          <a:p>
            <a:pPr marL="457200" lvl="0" indent="-346075" algn="l" rtl="0">
              <a:lnSpc>
                <a:spcPct val="200000"/>
              </a:lnSpc>
              <a:spcBef>
                <a:spcPts val="0"/>
              </a:spcBef>
              <a:spcAft>
                <a:spcPts val="0"/>
              </a:spcAft>
              <a:buClr>
                <a:schemeClr val="dk1"/>
              </a:buClr>
              <a:buSzPct val="100000"/>
              <a:buChar char="-"/>
            </a:pPr>
            <a:r>
              <a:rPr lang="en" sz="2000">
                <a:solidFill>
                  <a:schemeClr val="dk1"/>
                </a:solidFill>
              </a:rPr>
              <a:t>Charles de Gaulle —&gt; France</a:t>
            </a:r>
            <a:endParaRPr sz="2000">
              <a:solidFill>
                <a:schemeClr val="dk1"/>
              </a:solidFill>
            </a:endParaRPr>
          </a:p>
          <a:p>
            <a:pPr marL="457200" lvl="0" indent="-346075" algn="l" rtl="0">
              <a:lnSpc>
                <a:spcPct val="200000"/>
              </a:lnSpc>
              <a:spcBef>
                <a:spcPts val="0"/>
              </a:spcBef>
              <a:spcAft>
                <a:spcPts val="0"/>
              </a:spcAft>
              <a:buClr>
                <a:schemeClr val="dk1"/>
              </a:buClr>
              <a:buSzPct val="100000"/>
              <a:buChar char="-"/>
            </a:pPr>
            <a:r>
              <a:rPr lang="en" sz="2000">
                <a:solidFill>
                  <a:schemeClr val="dk1"/>
                </a:solidFill>
              </a:rPr>
              <a:t>Joseph Stalin → USSR (Russia/Soviet Union)</a:t>
            </a:r>
            <a:endParaRPr sz="2000">
              <a:solidFill>
                <a:schemeClr val="dk1"/>
              </a:solidFill>
            </a:endParaRPr>
          </a:p>
          <a:p>
            <a:pPr marL="457200" lvl="0" indent="-346075" algn="l" rtl="0">
              <a:lnSpc>
                <a:spcPct val="200000"/>
              </a:lnSpc>
              <a:spcBef>
                <a:spcPts val="0"/>
              </a:spcBef>
              <a:spcAft>
                <a:spcPts val="0"/>
              </a:spcAft>
              <a:buClr>
                <a:schemeClr val="dk1"/>
              </a:buClr>
              <a:buSzPct val="100000"/>
              <a:buChar char="-"/>
            </a:pPr>
            <a:r>
              <a:rPr lang="en" sz="2000">
                <a:solidFill>
                  <a:schemeClr val="dk1"/>
                </a:solidFill>
              </a:rPr>
              <a:t>Chiang Kai-Shek → China</a:t>
            </a:r>
            <a:endParaRPr sz="2000">
              <a:solidFill>
                <a:schemeClr val="dk1"/>
              </a:solidFill>
            </a:endParaRPr>
          </a:p>
          <a:p>
            <a:pPr marL="457200" lvl="0" indent="-346075" algn="l" rtl="0">
              <a:lnSpc>
                <a:spcPct val="200000"/>
              </a:lnSpc>
              <a:spcBef>
                <a:spcPts val="0"/>
              </a:spcBef>
              <a:spcAft>
                <a:spcPts val="0"/>
              </a:spcAft>
              <a:buClr>
                <a:schemeClr val="dk1"/>
              </a:buClr>
              <a:buSzPct val="100000"/>
              <a:buChar char="-"/>
            </a:pPr>
            <a:r>
              <a:rPr lang="en" sz="2000">
                <a:solidFill>
                  <a:schemeClr val="dk1"/>
                </a:solidFill>
              </a:rPr>
              <a:t>Franklin Roosevelt → United States</a:t>
            </a:r>
            <a:endParaRPr sz="2000">
              <a:solidFill>
                <a:schemeClr val="dk1"/>
              </a:solidFill>
            </a:endParaRPr>
          </a:p>
        </p:txBody>
      </p:sp>
      <p:sp>
        <p:nvSpPr>
          <p:cNvPr id="67" name="Google Shape;67;p14"/>
          <p:cNvSpPr txBox="1">
            <a:spLocks noGrp="1"/>
          </p:cNvSpPr>
          <p:nvPr>
            <p:ph type="body" idx="2"/>
          </p:nvPr>
        </p:nvSpPr>
        <p:spPr>
          <a:xfrm>
            <a:off x="4832400" y="1062100"/>
            <a:ext cx="4168800" cy="3801900"/>
          </a:xfrm>
          <a:prstGeom prst="rect">
            <a:avLst/>
          </a:prstGeom>
        </p:spPr>
        <p:txBody>
          <a:bodyPr spcFirstLastPara="1" wrap="square" lIns="91425" tIns="91425" rIns="91425" bIns="91425" anchor="t" anchorCtr="0">
            <a:normAutofit fontScale="70000" lnSpcReduction="20000"/>
          </a:bodyPr>
          <a:lstStyle/>
          <a:p>
            <a:pPr marL="0" lvl="0" indent="0" algn="l" rtl="0">
              <a:lnSpc>
                <a:spcPct val="200000"/>
              </a:lnSpc>
              <a:spcBef>
                <a:spcPts val="0"/>
              </a:spcBef>
              <a:spcAft>
                <a:spcPts val="0"/>
              </a:spcAft>
              <a:buNone/>
            </a:pPr>
            <a:r>
              <a:rPr lang="en" sz="3000" b="1">
                <a:solidFill>
                  <a:schemeClr val="dk1"/>
                </a:solidFill>
              </a:rPr>
              <a:t>The Axis Powers</a:t>
            </a:r>
            <a:endParaRPr sz="3000" b="1">
              <a:solidFill>
                <a:schemeClr val="dk1"/>
              </a:solidFill>
            </a:endParaRPr>
          </a:p>
          <a:p>
            <a:pPr marL="457200" lvl="0" indent="-333057" algn="l" rtl="0">
              <a:lnSpc>
                <a:spcPct val="200000"/>
              </a:lnSpc>
              <a:spcBef>
                <a:spcPts val="1200"/>
              </a:spcBef>
              <a:spcAft>
                <a:spcPts val="0"/>
              </a:spcAft>
              <a:buClr>
                <a:schemeClr val="dk1"/>
              </a:buClr>
              <a:buSzPct val="100000"/>
              <a:buChar char="-"/>
            </a:pPr>
            <a:r>
              <a:rPr lang="en" sz="2350">
                <a:solidFill>
                  <a:schemeClr val="dk1"/>
                </a:solidFill>
              </a:rPr>
              <a:t>Adolf Hitler → Germany</a:t>
            </a:r>
            <a:endParaRPr sz="2350">
              <a:solidFill>
                <a:schemeClr val="dk1"/>
              </a:solidFill>
            </a:endParaRPr>
          </a:p>
          <a:p>
            <a:pPr marL="457200" lvl="0" indent="-333057" algn="l" rtl="0">
              <a:lnSpc>
                <a:spcPct val="200000"/>
              </a:lnSpc>
              <a:spcBef>
                <a:spcPts val="0"/>
              </a:spcBef>
              <a:spcAft>
                <a:spcPts val="0"/>
              </a:spcAft>
              <a:buClr>
                <a:schemeClr val="dk1"/>
              </a:buClr>
              <a:buSzPct val="100000"/>
              <a:buChar char="-"/>
            </a:pPr>
            <a:r>
              <a:rPr lang="en" sz="2350">
                <a:solidFill>
                  <a:schemeClr val="dk1"/>
                </a:solidFill>
              </a:rPr>
              <a:t>Benito Mussolini —&gt; Italy</a:t>
            </a:r>
            <a:endParaRPr sz="2350">
              <a:solidFill>
                <a:schemeClr val="dk1"/>
              </a:solidFill>
            </a:endParaRPr>
          </a:p>
          <a:p>
            <a:pPr marL="457200" lvl="0" indent="-333057" algn="l" rtl="0">
              <a:lnSpc>
                <a:spcPct val="200000"/>
              </a:lnSpc>
              <a:spcBef>
                <a:spcPts val="0"/>
              </a:spcBef>
              <a:spcAft>
                <a:spcPts val="0"/>
              </a:spcAft>
              <a:buClr>
                <a:schemeClr val="dk1"/>
              </a:buClr>
              <a:buSzPct val="100000"/>
              <a:buChar char="-"/>
            </a:pPr>
            <a:r>
              <a:rPr lang="en" sz="2350">
                <a:solidFill>
                  <a:schemeClr val="dk1"/>
                </a:solidFill>
              </a:rPr>
              <a:t>Emperor Hirohito &amp; Military General Tojo  → Japan </a:t>
            </a:r>
            <a:endParaRPr sz="2350">
              <a:solidFill>
                <a:schemeClr val="dk1"/>
              </a:solidFill>
            </a:endParaRPr>
          </a:p>
          <a:p>
            <a:pPr marL="0" lvl="0" indent="0" algn="l" rtl="0">
              <a:lnSpc>
                <a:spcPct val="200000"/>
              </a:lnSpc>
              <a:spcBef>
                <a:spcPts val="1200"/>
              </a:spcBef>
              <a:spcAft>
                <a:spcPts val="0"/>
              </a:spcAft>
              <a:buNone/>
            </a:pPr>
            <a:endParaRPr sz="2470" b="1">
              <a:solidFill>
                <a:schemeClr val="dk1"/>
              </a:solidFill>
            </a:endParaRPr>
          </a:p>
          <a:p>
            <a:pPr marL="0" lvl="0" indent="0" algn="l"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2" descr="Screen Shot 2015-12-10 at 7.16.05 PM.png"/>
          <p:cNvPicPr preferRelativeResize="0"/>
          <p:nvPr/>
        </p:nvPicPr>
        <p:blipFill rotWithShape="1">
          <a:blip r:embed="rId3">
            <a:alphaModFix/>
          </a:blip>
          <a:srcRect/>
          <a:stretch/>
        </p:blipFill>
        <p:spPr>
          <a:xfrm>
            <a:off x="0" y="0"/>
            <a:ext cx="9144000" cy="4344075"/>
          </a:xfrm>
          <a:prstGeom prst="rect">
            <a:avLst/>
          </a:prstGeom>
          <a:noFill/>
          <a:ln>
            <a:noFill/>
          </a:ln>
        </p:spPr>
      </p:pic>
      <p:pic>
        <p:nvPicPr>
          <p:cNvPr id="207" name="Google Shape;207;p32"/>
          <p:cNvPicPr preferRelativeResize="0"/>
          <p:nvPr/>
        </p:nvPicPr>
        <p:blipFill rotWithShape="1">
          <a:blip r:embed="rId4">
            <a:alphaModFix/>
          </a:blip>
          <a:srcRect/>
          <a:stretch/>
        </p:blipFill>
        <p:spPr>
          <a:xfrm rot="-2763353" flipH="1">
            <a:off x="1875472" y="2869681"/>
            <a:ext cx="1365248" cy="1023939"/>
          </a:xfrm>
          <a:prstGeom prst="rect">
            <a:avLst/>
          </a:prstGeom>
          <a:noFill/>
          <a:ln>
            <a:noFill/>
          </a:ln>
        </p:spPr>
      </p:pic>
      <p:pic>
        <p:nvPicPr>
          <p:cNvPr id="208" name="Google Shape;208;p32"/>
          <p:cNvPicPr preferRelativeResize="0"/>
          <p:nvPr/>
        </p:nvPicPr>
        <p:blipFill rotWithShape="1">
          <a:blip r:embed="rId4">
            <a:alphaModFix/>
          </a:blip>
          <a:srcRect/>
          <a:stretch/>
        </p:blipFill>
        <p:spPr>
          <a:xfrm rot="-2112218" flipH="1">
            <a:off x="3341821" y="2244431"/>
            <a:ext cx="1365248" cy="1023939"/>
          </a:xfrm>
          <a:prstGeom prst="rect">
            <a:avLst/>
          </a:prstGeom>
          <a:noFill/>
          <a:ln>
            <a:noFill/>
          </a:ln>
        </p:spPr>
      </p:pic>
      <p:pic>
        <p:nvPicPr>
          <p:cNvPr id="209" name="Google Shape;209;p32"/>
          <p:cNvPicPr preferRelativeResize="0"/>
          <p:nvPr/>
        </p:nvPicPr>
        <p:blipFill rotWithShape="1">
          <a:blip r:embed="rId4">
            <a:alphaModFix/>
          </a:blip>
          <a:srcRect/>
          <a:stretch/>
        </p:blipFill>
        <p:spPr>
          <a:xfrm rot="-1945568" flipH="1">
            <a:off x="4731721" y="1699632"/>
            <a:ext cx="1365249" cy="1023938"/>
          </a:xfrm>
          <a:prstGeom prst="rect">
            <a:avLst/>
          </a:prstGeom>
          <a:noFill/>
          <a:ln>
            <a:noFill/>
          </a:ln>
        </p:spPr>
      </p:pic>
      <p:pic>
        <p:nvPicPr>
          <p:cNvPr id="210" name="Google Shape;210;p32"/>
          <p:cNvPicPr preferRelativeResize="0"/>
          <p:nvPr/>
        </p:nvPicPr>
        <p:blipFill rotWithShape="1">
          <a:blip r:embed="rId4">
            <a:alphaModFix/>
          </a:blip>
          <a:srcRect/>
          <a:stretch/>
        </p:blipFill>
        <p:spPr>
          <a:xfrm rot="-1976537" flipH="1">
            <a:off x="2561435" y="3448331"/>
            <a:ext cx="1365247" cy="1023939"/>
          </a:xfrm>
          <a:prstGeom prst="rect">
            <a:avLst/>
          </a:prstGeom>
          <a:noFill/>
          <a:ln>
            <a:noFill/>
          </a:ln>
        </p:spPr>
      </p:pic>
      <p:pic>
        <p:nvPicPr>
          <p:cNvPr id="211" name="Google Shape;211;p32"/>
          <p:cNvPicPr preferRelativeResize="0"/>
          <p:nvPr/>
        </p:nvPicPr>
        <p:blipFill rotWithShape="1">
          <a:blip r:embed="rId4">
            <a:alphaModFix/>
          </a:blip>
          <a:srcRect/>
          <a:stretch/>
        </p:blipFill>
        <p:spPr>
          <a:xfrm rot="-2079376" flipH="1">
            <a:off x="4026947" y="2869681"/>
            <a:ext cx="1365248" cy="1023939"/>
          </a:xfrm>
          <a:prstGeom prst="rect">
            <a:avLst/>
          </a:prstGeom>
          <a:noFill/>
          <a:ln>
            <a:noFill/>
          </a:ln>
        </p:spPr>
      </p:pic>
      <p:pic>
        <p:nvPicPr>
          <p:cNvPr id="212" name="Google Shape;212;p32"/>
          <p:cNvPicPr preferRelativeResize="0"/>
          <p:nvPr/>
        </p:nvPicPr>
        <p:blipFill rotWithShape="1">
          <a:blip r:embed="rId4">
            <a:alphaModFix/>
          </a:blip>
          <a:srcRect/>
          <a:stretch/>
        </p:blipFill>
        <p:spPr>
          <a:xfrm rot="-1816078" flipH="1">
            <a:off x="5426248" y="2398181"/>
            <a:ext cx="1365247" cy="1023940"/>
          </a:xfrm>
          <a:prstGeom prst="rect">
            <a:avLst/>
          </a:prstGeom>
          <a:noFill/>
          <a:ln>
            <a:noFill/>
          </a:ln>
        </p:spPr>
      </p:pic>
      <p:pic>
        <p:nvPicPr>
          <p:cNvPr id="213" name="Google Shape;213;p32"/>
          <p:cNvPicPr preferRelativeResize="0"/>
          <p:nvPr/>
        </p:nvPicPr>
        <p:blipFill rotWithShape="1">
          <a:blip r:embed="rId4">
            <a:alphaModFix/>
          </a:blip>
          <a:srcRect/>
          <a:stretch/>
        </p:blipFill>
        <p:spPr>
          <a:xfrm rot="-2056311" flipH="1">
            <a:off x="7375271" y="1840006"/>
            <a:ext cx="1365248" cy="1023939"/>
          </a:xfrm>
          <a:prstGeom prst="rect">
            <a:avLst/>
          </a:prstGeom>
          <a:noFill/>
          <a:ln>
            <a:noFill/>
          </a:ln>
        </p:spPr>
      </p:pic>
      <p:cxnSp>
        <p:nvCxnSpPr>
          <p:cNvPr id="214" name="Google Shape;214;p32"/>
          <p:cNvCxnSpPr/>
          <p:nvPr/>
        </p:nvCxnSpPr>
        <p:spPr>
          <a:xfrm rot="10800000" flipH="1">
            <a:off x="2324100" y="2305125"/>
            <a:ext cx="4635600" cy="1590600"/>
          </a:xfrm>
          <a:prstGeom prst="straightConnector1">
            <a:avLst/>
          </a:prstGeom>
          <a:noFill/>
          <a:ln w="48000" cap="flat" cmpd="thickThin">
            <a:solidFill>
              <a:srgbClr val="F0AD00"/>
            </a:solidFill>
            <a:prstDash val="solid"/>
            <a:round/>
            <a:headEnd type="none" w="sm" len="sm"/>
            <a:tailEnd type="stealth" w="med" len="med"/>
          </a:ln>
          <a:effectLst>
            <a:outerShdw blurRad="45000" dist="25000" dir="5400000" rotWithShape="0">
              <a:srgbClr val="000000">
                <a:alpha val="37650"/>
              </a:srgbClr>
            </a:outerShdw>
          </a:effectLst>
        </p:spPr>
      </p:cxnSp>
      <p:pic>
        <p:nvPicPr>
          <p:cNvPr id="215" name="Google Shape;215;p32"/>
          <p:cNvPicPr preferRelativeResize="0"/>
          <p:nvPr/>
        </p:nvPicPr>
        <p:blipFill rotWithShape="1">
          <a:blip r:embed="rId5">
            <a:alphaModFix/>
          </a:blip>
          <a:srcRect/>
          <a:stretch/>
        </p:blipFill>
        <p:spPr>
          <a:xfrm rot="4769751">
            <a:off x="6657754" y="1212275"/>
            <a:ext cx="1086274" cy="638728"/>
          </a:xfrm>
          <a:prstGeom prst="rect">
            <a:avLst/>
          </a:prstGeom>
          <a:noFill/>
          <a:ln>
            <a:noFill/>
          </a:ln>
        </p:spPr>
      </p:pic>
      <p:pic>
        <p:nvPicPr>
          <p:cNvPr id="216" name="Google Shape;216;p32"/>
          <p:cNvPicPr preferRelativeResize="0"/>
          <p:nvPr/>
        </p:nvPicPr>
        <p:blipFill rotWithShape="1">
          <a:blip r:embed="rId5">
            <a:alphaModFix/>
          </a:blip>
          <a:srcRect/>
          <a:stretch/>
        </p:blipFill>
        <p:spPr>
          <a:xfrm rot="4769751">
            <a:off x="7333054" y="501800"/>
            <a:ext cx="1086274" cy="638728"/>
          </a:xfrm>
          <a:prstGeom prst="rect">
            <a:avLst/>
          </a:prstGeom>
          <a:noFill/>
          <a:ln>
            <a:noFill/>
          </a:ln>
        </p:spPr>
      </p:pic>
      <p:pic>
        <p:nvPicPr>
          <p:cNvPr id="217" name="Google Shape;217;p32"/>
          <p:cNvPicPr preferRelativeResize="0"/>
          <p:nvPr/>
        </p:nvPicPr>
        <p:blipFill rotWithShape="1">
          <a:blip r:embed="rId5">
            <a:alphaModFix/>
          </a:blip>
          <a:srcRect/>
          <a:stretch/>
        </p:blipFill>
        <p:spPr>
          <a:xfrm rot="4769751">
            <a:off x="5755854" y="565150"/>
            <a:ext cx="1086274" cy="638728"/>
          </a:xfrm>
          <a:prstGeom prst="rect">
            <a:avLst/>
          </a:prstGeom>
          <a:noFill/>
          <a:ln>
            <a:noFill/>
          </a:ln>
        </p:spPr>
      </p:pic>
      <p:cxnSp>
        <p:nvCxnSpPr>
          <p:cNvPr id="218" name="Google Shape;218;p32"/>
          <p:cNvCxnSpPr/>
          <p:nvPr/>
        </p:nvCxnSpPr>
        <p:spPr>
          <a:xfrm rot="5400000" flipH="1">
            <a:off x="5989523" y="1128181"/>
            <a:ext cx="1590600" cy="406500"/>
          </a:xfrm>
          <a:prstGeom prst="straightConnector1">
            <a:avLst/>
          </a:prstGeom>
          <a:noFill/>
          <a:ln w="48000" cap="flat" cmpd="thickThin">
            <a:solidFill>
              <a:srgbClr val="F0AD00"/>
            </a:solidFill>
            <a:prstDash val="solid"/>
            <a:round/>
            <a:headEnd type="none" w="sm" len="sm"/>
            <a:tailEnd type="stealth" w="med" len="med"/>
          </a:ln>
          <a:effectLst>
            <a:outerShdw blurRad="45000" dist="25000" dir="5400000" rotWithShape="0">
              <a:srgbClr val="000000">
                <a:alpha val="37650"/>
              </a:srgbClr>
            </a:outerShdw>
          </a:effectLst>
        </p:spPr>
      </p:cxnSp>
      <p:sp>
        <p:nvSpPr>
          <p:cNvPr id="219" name="Google Shape;219;p32"/>
          <p:cNvSpPr txBox="1"/>
          <p:nvPr/>
        </p:nvSpPr>
        <p:spPr>
          <a:xfrm>
            <a:off x="5463154" y="4404600"/>
            <a:ext cx="3534900" cy="800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000">
                <a:solidFill>
                  <a:schemeClr val="dk1"/>
                </a:solidFill>
                <a:latin typeface="Source Sans Pro"/>
                <a:ea typeface="Source Sans Pro"/>
                <a:cs typeface="Source Sans Pro"/>
                <a:sym typeface="Source Sans Pro"/>
              </a:rPr>
              <a:t>Iwo Jima is 1,000 miles from Japan</a:t>
            </a:r>
            <a:endParaRPr sz="2000">
              <a:solidFill>
                <a:schemeClr val="dk1"/>
              </a:solidFill>
              <a:latin typeface="Source Sans Pro"/>
              <a:ea typeface="Source Sans Pro"/>
              <a:cs typeface="Source Sans Pro"/>
              <a:sym typeface="Source Sans Pro"/>
            </a:endParaRPr>
          </a:p>
        </p:txBody>
      </p:sp>
      <p:sp>
        <p:nvSpPr>
          <p:cNvPr id="220" name="Google Shape;220;p32"/>
          <p:cNvSpPr txBox="1"/>
          <p:nvPr/>
        </p:nvSpPr>
        <p:spPr>
          <a:xfrm>
            <a:off x="124375" y="4404600"/>
            <a:ext cx="3534900" cy="769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900">
                <a:solidFill>
                  <a:schemeClr val="dk1"/>
                </a:solidFill>
                <a:latin typeface="Source Sans Pro"/>
                <a:ea typeface="Source Sans Pro"/>
                <a:cs typeface="Source Sans Pro"/>
                <a:sym typeface="Source Sans Pro"/>
              </a:rPr>
              <a:t>The Philippines is 1,300 miles away from Iwo Jima</a:t>
            </a:r>
            <a:endParaRPr sz="1900">
              <a:solidFill>
                <a:schemeClr val="dk1"/>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3"/>
          <p:cNvSpPr txBox="1">
            <a:spLocks noGrp="1"/>
          </p:cNvSpPr>
          <p:nvPr>
            <p:ph type="title"/>
          </p:nvPr>
        </p:nvSpPr>
        <p:spPr>
          <a:xfrm>
            <a:off x="311700" y="1961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Philippines</a:t>
            </a:r>
            <a:endParaRPr sz="3600"/>
          </a:p>
        </p:txBody>
      </p:sp>
      <p:sp>
        <p:nvSpPr>
          <p:cNvPr id="226" name="Google Shape;226;p33"/>
          <p:cNvSpPr txBox="1">
            <a:spLocks noGrp="1"/>
          </p:cNvSpPr>
          <p:nvPr>
            <p:ph type="body" idx="1"/>
          </p:nvPr>
        </p:nvSpPr>
        <p:spPr>
          <a:xfrm>
            <a:off x="183275" y="922575"/>
            <a:ext cx="4272300" cy="4056600"/>
          </a:xfrm>
          <a:prstGeom prst="rect">
            <a:avLst/>
          </a:prstGeom>
        </p:spPr>
        <p:txBody>
          <a:bodyPr spcFirstLastPara="1" wrap="square" lIns="91425" tIns="91425" rIns="91425" bIns="91425" anchor="t" anchorCtr="0">
            <a:normAutofit fontScale="85000"/>
          </a:bodyPr>
          <a:lstStyle/>
          <a:p>
            <a:pPr marL="457200" lvl="0" indent="-325755" algn="l" rtl="0">
              <a:spcBef>
                <a:spcPts val="0"/>
              </a:spcBef>
              <a:spcAft>
                <a:spcPts val="0"/>
              </a:spcAft>
              <a:buClr>
                <a:schemeClr val="dk1"/>
              </a:buClr>
              <a:buSzPct val="100000"/>
              <a:buChar char="●"/>
            </a:pPr>
            <a:r>
              <a:rPr lang="en" sz="1800" b="1">
                <a:solidFill>
                  <a:schemeClr val="dk1"/>
                </a:solidFill>
              </a:rPr>
              <a:t>On the same day Japan attacked Pearl Harbor, they also attacked the Philippines</a:t>
            </a:r>
            <a:endParaRPr sz="1800" b="1">
              <a:solidFill>
                <a:schemeClr val="dk1"/>
              </a:solidFill>
            </a:endParaRPr>
          </a:p>
          <a:p>
            <a:pPr marL="914400" lvl="1" indent="-325755" algn="l" rtl="0">
              <a:spcBef>
                <a:spcPts val="0"/>
              </a:spcBef>
              <a:spcAft>
                <a:spcPts val="0"/>
              </a:spcAft>
              <a:buClr>
                <a:schemeClr val="dk1"/>
              </a:buClr>
              <a:buSzPct val="100000"/>
              <a:buChar char="○"/>
            </a:pPr>
            <a:r>
              <a:rPr lang="en" sz="1800" b="1">
                <a:solidFill>
                  <a:schemeClr val="dk1"/>
                </a:solidFill>
              </a:rPr>
              <a:t>This was a U.S. territory since 1898</a:t>
            </a:r>
            <a:endParaRPr sz="1800" b="1">
              <a:solidFill>
                <a:schemeClr val="dk1"/>
              </a:solidFill>
            </a:endParaRPr>
          </a:p>
          <a:p>
            <a:pPr marL="457200" lvl="0" indent="-325755" algn="l" rtl="0">
              <a:spcBef>
                <a:spcPts val="0"/>
              </a:spcBef>
              <a:spcAft>
                <a:spcPts val="0"/>
              </a:spcAft>
              <a:buClr>
                <a:schemeClr val="dk1"/>
              </a:buClr>
              <a:buSzPct val="100000"/>
              <a:buChar char="●"/>
            </a:pPr>
            <a:r>
              <a:rPr lang="en" sz="1800">
                <a:solidFill>
                  <a:schemeClr val="dk1"/>
                </a:solidFill>
              </a:rPr>
              <a:t>General Douglas </a:t>
            </a:r>
            <a:r>
              <a:rPr lang="en" sz="1800" b="1" i="1" u="sng">
                <a:solidFill>
                  <a:srgbClr val="FF0000"/>
                </a:solidFill>
              </a:rPr>
              <a:t>MacArthur</a:t>
            </a:r>
            <a:r>
              <a:rPr lang="en" sz="1800">
                <a:solidFill>
                  <a:schemeClr val="dk1"/>
                </a:solidFill>
              </a:rPr>
              <a:t> (commander of the Army) in the Pacific, had been forced to retreat from the Philippines in 1942</a:t>
            </a:r>
            <a:endParaRPr sz="1800">
              <a:solidFill>
                <a:schemeClr val="dk1"/>
              </a:solidFill>
            </a:endParaRPr>
          </a:p>
          <a:p>
            <a:pPr marL="914400" lvl="1" indent="-325755" algn="l" rtl="0">
              <a:spcBef>
                <a:spcPts val="0"/>
              </a:spcBef>
              <a:spcAft>
                <a:spcPts val="0"/>
              </a:spcAft>
              <a:buClr>
                <a:schemeClr val="dk1"/>
              </a:buClr>
              <a:buSzPct val="100000"/>
              <a:buChar char="○"/>
            </a:pPr>
            <a:r>
              <a:rPr lang="en" sz="1800">
                <a:solidFill>
                  <a:schemeClr val="dk1"/>
                </a:solidFill>
              </a:rPr>
              <a:t>He came back again to take the islands in 1945</a:t>
            </a:r>
            <a:endParaRPr sz="1800">
              <a:solidFill>
                <a:schemeClr val="dk1"/>
              </a:solidFill>
            </a:endParaRPr>
          </a:p>
          <a:p>
            <a:pPr marL="457200" lvl="0" indent="-323056" algn="l" rtl="0">
              <a:lnSpc>
                <a:spcPct val="100000"/>
              </a:lnSpc>
              <a:spcBef>
                <a:spcPts val="0"/>
              </a:spcBef>
              <a:spcAft>
                <a:spcPts val="0"/>
              </a:spcAft>
              <a:buClr>
                <a:schemeClr val="dk1"/>
              </a:buClr>
              <a:buSzPct val="100000"/>
              <a:buChar char="●"/>
            </a:pPr>
            <a:r>
              <a:rPr lang="en" sz="1750" u="sng">
                <a:solidFill>
                  <a:schemeClr val="dk1"/>
                </a:solidFill>
                <a:hlinkClick r:id="rId3">
                  <a:extLst>
                    <a:ext uri="{A12FA001-AC4F-418D-AE19-62706E023703}">
                      <ahyp:hlinkClr xmlns:ahyp="http://schemas.microsoft.com/office/drawing/2018/hyperlinkcolor" val="tx"/>
                    </a:ext>
                  </a:extLst>
                </a:hlinkClick>
              </a:rPr>
              <a:t>The Bataan Death March</a:t>
            </a:r>
            <a:r>
              <a:rPr lang="en" sz="1750">
                <a:solidFill>
                  <a:schemeClr val="dk1"/>
                </a:solidFill>
              </a:rPr>
              <a:t>:</a:t>
            </a:r>
            <a:endParaRPr sz="1750">
              <a:solidFill>
                <a:schemeClr val="dk1"/>
              </a:solidFill>
            </a:endParaRPr>
          </a:p>
          <a:p>
            <a:pPr marL="914400" lvl="1" indent="-325755" algn="l" rtl="0">
              <a:spcBef>
                <a:spcPts val="0"/>
              </a:spcBef>
              <a:spcAft>
                <a:spcPts val="0"/>
              </a:spcAft>
              <a:buClr>
                <a:schemeClr val="dk1"/>
              </a:buClr>
              <a:buSzPct val="100000"/>
              <a:buChar char="○"/>
            </a:pPr>
            <a:r>
              <a:rPr lang="en" sz="1800">
                <a:solidFill>
                  <a:schemeClr val="dk1"/>
                </a:solidFill>
              </a:rPr>
              <a:t>Americans and Filipinos </a:t>
            </a:r>
            <a:r>
              <a:rPr lang="en" sz="1800" b="1" i="1" u="sng">
                <a:solidFill>
                  <a:srgbClr val="FF0000"/>
                </a:solidFill>
              </a:rPr>
              <a:t>captured</a:t>
            </a:r>
            <a:r>
              <a:rPr lang="en" sz="1800">
                <a:solidFill>
                  <a:schemeClr val="dk1"/>
                </a:solidFill>
              </a:rPr>
              <a:t> by the Japanese were forced on a single, </a:t>
            </a:r>
            <a:r>
              <a:rPr lang="en" sz="1800" b="1" i="1" u="sng">
                <a:solidFill>
                  <a:srgbClr val="FF0000"/>
                </a:solidFill>
              </a:rPr>
              <a:t>60-mile</a:t>
            </a:r>
            <a:r>
              <a:rPr lang="en" sz="1800">
                <a:solidFill>
                  <a:schemeClr val="dk1"/>
                </a:solidFill>
              </a:rPr>
              <a:t> march</a:t>
            </a:r>
            <a:endParaRPr sz="1800">
              <a:solidFill>
                <a:schemeClr val="dk1"/>
              </a:solidFill>
            </a:endParaRPr>
          </a:p>
          <a:p>
            <a:pPr marL="1371600" lvl="2" indent="-325755" algn="l" rtl="0">
              <a:spcBef>
                <a:spcPts val="0"/>
              </a:spcBef>
              <a:spcAft>
                <a:spcPts val="0"/>
              </a:spcAft>
              <a:buClr>
                <a:schemeClr val="dk1"/>
              </a:buClr>
              <a:buSzPct val="100000"/>
              <a:buChar char="■"/>
            </a:pPr>
            <a:r>
              <a:rPr lang="en" sz="1800">
                <a:solidFill>
                  <a:schemeClr val="dk1"/>
                </a:solidFill>
              </a:rPr>
              <a:t>As many as 5,000 Americans and possibly 10,000 Filipinos died</a:t>
            </a:r>
            <a:endParaRPr sz="1800">
              <a:solidFill>
                <a:schemeClr val="dk1"/>
              </a:solidFill>
            </a:endParaRPr>
          </a:p>
        </p:txBody>
      </p:sp>
      <p:pic>
        <p:nvPicPr>
          <p:cNvPr id="227" name="Google Shape;227;p33"/>
          <p:cNvPicPr preferRelativeResize="0"/>
          <p:nvPr/>
        </p:nvPicPr>
        <p:blipFill rotWithShape="1">
          <a:blip r:embed="rId4">
            <a:alphaModFix/>
          </a:blip>
          <a:srcRect/>
          <a:stretch/>
        </p:blipFill>
        <p:spPr>
          <a:xfrm>
            <a:off x="6116550" y="66575"/>
            <a:ext cx="2934375" cy="1577750"/>
          </a:xfrm>
          <a:prstGeom prst="rect">
            <a:avLst/>
          </a:prstGeom>
          <a:noFill/>
          <a:ln>
            <a:noFill/>
          </a:ln>
        </p:spPr>
      </p:pic>
      <p:pic>
        <p:nvPicPr>
          <p:cNvPr id="228" name="Google Shape;228;p33"/>
          <p:cNvPicPr preferRelativeResize="0"/>
          <p:nvPr/>
        </p:nvPicPr>
        <p:blipFill rotWithShape="1">
          <a:blip r:embed="rId5">
            <a:alphaModFix/>
          </a:blip>
          <a:srcRect/>
          <a:stretch/>
        </p:blipFill>
        <p:spPr>
          <a:xfrm>
            <a:off x="4572000" y="1393725"/>
            <a:ext cx="3016025" cy="1621650"/>
          </a:xfrm>
          <a:prstGeom prst="rect">
            <a:avLst/>
          </a:prstGeom>
          <a:noFill/>
          <a:ln w="19050" cap="flat" cmpd="sng">
            <a:solidFill>
              <a:srgbClr val="595959"/>
            </a:solidFill>
            <a:prstDash val="solid"/>
            <a:round/>
            <a:headEnd type="none" w="sm" len="sm"/>
            <a:tailEnd type="none" w="sm" len="sm"/>
          </a:ln>
        </p:spPr>
      </p:pic>
      <p:pic>
        <p:nvPicPr>
          <p:cNvPr id="229" name="Google Shape;229;p33" descr="Bataan Death March - Definition, Dates &amp; Survivors - HISTORY"/>
          <p:cNvPicPr preferRelativeResize="0"/>
          <p:nvPr/>
        </p:nvPicPr>
        <p:blipFill rotWithShape="1">
          <a:blip r:embed="rId6">
            <a:alphaModFix/>
          </a:blip>
          <a:srcRect/>
          <a:stretch/>
        </p:blipFill>
        <p:spPr>
          <a:xfrm>
            <a:off x="6508450" y="2795150"/>
            <a:ext cx="2542475" cy="22588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Battle of Midway</a:t>
            </a:r>
            <a:endParaRPr sz="3600"/>
          </a:p>
        </p:txBody>
      </p:sp>
      <p:sp>
        <p:nvSpPr>
          <p:cNvPr id="235" name="Google Shape;235;p34"/>
          <p:cNvSpPr txBox="1">
            <a:spLocks noGrp="1"/>
          </p:cNvSpPr>
          <p:nvPr>
            <p:ph type="body" idx="2"/>
          </p:nvPr>
        </p:nvSpPr>
        <p:spPr>
          <a:xfrm>
            <a:off x="4279275" y="445025"/>
            <a:ext cx="4864800" cy="4698300"/>
          </a:xfrm>
          <a:prstGeom prst="rect">
            <a:avLst/>
          </a:prstGeom>
        </p:spPr>
        <p:txBody>
          <a:bodyPr spcFirstLastPara="1" wrap="square" lIns="91425" tIns="91425" rIns="91425" bIns="91425" anchor="t" anchorCtr="0">
            <a:normAutofit/>
          </a:bodyPr>
          <a:lstStyle/>
          <a:p>
            <a:pPr marL="457200" lvl="0" indent="-349250" algn="l" rtl="0">
              <a:spcBef>
                <a:spcPts val="0"/>
              </a:spcBef>
              <a:spcAft>
                <a:spcPts val="0"/>
              </a:spcAft>
              <a:buClr>
                <a:schemeClr val="dk1"/>
              </a:buClr>
              <a:buSzPts val="1900"/>
              <a:buChar char="●"/>
            </a:pPr>
            <a:r>
              <a:rPr lang="en" sz="1900">
                <a:solidFill>
                  <a:schemeClr val="dk1"/>
                </a:solidFill>
              </a:rPr>
              <a:t>The Japanese planned a surprise attack at </a:t>
            </a:r>
            <a:r>
              <a:rPr lang="en" sz="1900" b="1" i="1" u="sng">
                <a:solidFill>
                  <a:srgbClr val="FF0000"/>
                </a:solidFill>
              </a:rPr>
              <a:t>Midway</a:t>
            </a:r>
            <a:r>
              <a:rPr lang="en" sz="1900">
                <a:solidFill>
                  <a:srgbClr val="FF0000"/>
                </a:solidFill>
              </a:rPr>
              <a:t> </a:t>
            </a:r>
            <a:r>
              <a:rPr lang="en" sz="1900">
                <a:solidFill>
                  <a:schemeClr val="dk1"/>
                </a:solidFill>
              </a:rPr>
              <a:t>Island</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The U.S. cracked the Japanese secret codes and know about the attack ahead of time</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rPr>
              <a:t>Under the command of </a:t>
            </a:r>
            <a:r>
              <a:rPr lang="en" sz="1900" b="1">
                <a:solidFill>
                  <a:schemeClr val="dk1"/>
                </a:solidFill>
              </a:rPr>
              <a:t>Admiral</a:t>
            </a:r>
            <a:r>
              <a:rPr lang="en" sz="1900">
                <a:solidFill>
                  <a:schemeClr val="dk1"/>
                </a:solidFill>
              </a:rPr>
              <a:t> </a:t>
            </a:r>
            <a:r>
              <a:rPr lang="en" sz="1900" b="1">
                <a:solidFill>
                  <a:schemeClr val="dk1"/>
                </a:solidFill>
              </a:rPr>
              <a:t>Chester Nimitz</a:t>
            </a:r>
            <a:r>
              <a:rPr lang="en" sz="1900">
                <a:solidFill>
                  <a:schemeClr val="dk1"/>
                </a:solidFill>
              </a:rPr>
              <a:t> (the Commander-in-Chief of the U.S. Pacific Fleet)</a:t>
            </a:r>
            <a:endParaRPr sz="1900">
              <a:solidFill>
                <a:schemeClr val="dk1"/>
              </a:solidFill>
            </a:endParaRPr>
          </a:p>
          <a:p>
            <a:pPr marL="914400" lvl="1" indent="-349250" algn="l" rtl="0">
              <a:spcBef>
                <a:spcPts val="0"/>
              </a:spcBef>
              <a:spcAft>
                <a:spcPts val="0"/>
              </a:spcAft>
              <a:buClr>
                <a:schemeClr val="dk1"/>
              </a:buClr>
              <a:buSzPts val="1900"/>
              <a:buChar char="○"/>
            </a:pPr>
            <a:r>
              <a:rPr lang="en" sz="1900">
                <a:solidFill>
                  <a:schemeClr val="dk1"/>
                </a:solidFill>
              </a:rPr>
              <a:t>The U.S. destroyed 4 of Japan’s </a:t>
            </a:r>
            <a:r>
              <a:rPr lang="en" sz="1900" b="1" i="1" u="sng">
                <a:solidFill>
                  <a:srgbClr val="FF0000"/>
                </a:solidFill>
              </a:rPr>
              <a:t>aircraft</a:t>
            </a:r>
            <a:r>
              <a:rPr lang="en" sz="1900">
                <a:solidFill>
                  <a:srgbClr val="FF0000"/>
                </a:solidFill>
              </a:rPr>
              <a:t> </a:t>
            </a:r>
            <a:r>
              <a:rPr lang="en" sz="1900">
                <a:solidFill>
                  <a:schemeClr val="dk1"/>
                </a:solidFill>
              </a:rPr>
              <a:t>carriers</a:t>
            </a:r>
            <a:endParaRPr sz="1900">
              <a:solidFill>
                <a:schemeClr val="dk1"/>
              </a:solidFill>
            </a:endParaRPr>
          </a:p>
          <a:p>
            <a:pPr marL="457200" lvl="0" indent="-349250" algn="l" rtl="0">
              <a:spcBef>
                <a:spcPts val="0"/>
              </a:spcBef>
              <a:spcAft>
                <a:spcPts val="0"/>
              </a:spcAft>
              <a:buClr>
                <a:schemeClr val="dk1"/>
              </a:buClr>
              <a:buSzPts val="1900"/>
              <a:buChar char="●"/>
            </a:pPr>
            <a:r>
              <a:rPr lang="en" sz="1900">
                <a:solidFill>
                  <a:schemeClr val="dk1"/>
                </a:solidFill>
                <a:highlight>
                  <a:srgbClr val="7F6000"/>
                </a:highlight>
              </a:rPr>
              <a:t>The Battle of Midway is considered the turning point of the Pacific War because it </a:t>
            </a:r>
            <a:r>
              <a:rPr lang="en" sz="1900" b="1" i="1" u="sng">
                <a:solidFill>
                  <a:srgbClr val="FF0000"/>
                </a:solidFill>
                <a:highlight>
                  <a:srgbClr val="7F6000"/>
                </a:highlight>
              </a:rPr>
              <a:t>crippled</a:t>
            </a:r>
            <a:r>
              <a:rPr lang="en" sz="1900">
                <a:solidFill>
                  <a:srgbClr val="FF0000"/>
                </a:solidFill>
                <a:highlight>
                  <a:srgbClr val="7F6000"/>
                </a:highlight>
              </a:rPr>
              <a:t> </a:t>
            </a:r>
            <a:r>
              <a:rPr lang="en" sz="1900">
                <a:solidFill>
                  <a:schemeClr val="dk1"/>
                </a:solidFill>
                <a:highlight>
                  <a:srgbClr val="7F6000"/>
                </a:highlight>
              </a:rPr>
              <a:t>the Japanese Navy</a:t>
            </a:r>
            <a:endParaRPr sz="1900">
              <a:solidFill>
                <a:schemeClr val="dk1"/>
              </a:solidFill>
              <a:highlight>
                <a:srgbClr val="7F6000"/>
              </a:highlight>
            </a:endParaRPr>
          </a:p>
        </p:txBody>
      </p:sp>
      <p:pic>
        <p:nvPicPr>
          <p:cNvPr id="236" name="Google Shape;236;p34"/>
          <p:cNvPicPr preferRelativeResize="0"/>
          <p:nvPr/>
        </p:nvPicPr>
        <p:blipFill rotWithShape="1">
          <a:blip r:embed="rId3">
            <a:alphaModFix/>
          </a:blip>
          <a:srcRect/>
          <a:stretch/>
        </p:blipFill>
        <p:spPr>
          <a:xfrm>
            <a:off x="1343175" y="1129497"/>
            <a:ext cx="2675225" cy="1910300"/>
          </a:xfrm>
          <a:prstGeom prst="rect">
            <a:avLst/>
          </a:prstGeom>
          <a:noFill/>
          <a:ln w="19050" cap="flat" cmpd="sng">
            <a:solidFill>
              <a:srgbClr val="000000"/>
            </a:solidFill>
            <a:prstDash val="solid"/>
            <a:round/>
            <a:headEnd type="none" w="sm" len="sm"/>
            <a:tailEnd type="none" w="sm" len="sm"/>
          </a:ln>
        </p:spPr>
      </p:pic>
      <p:pic>
        <p:nvPicPr>
          <p:cNvPr id="237" name="Google Shape;237;p34"/>
          <p:cNvPicPr preferRelativeResize="0"/>
          <p:nvPr/>
        </p:nvPicPr>
        <p:blipFill rotWithShape="1">
          <a:blip r:embed="rId4">
            <a:alphaModFix/>
          </a:blip>
          <a:srcRect/>
          <a:stretch/>
        </p:blipFill>
        <p:spPr>
          <a:xfrm>
            <a:off x="68726" y="3304000"/>
            <a:ext cx="3443575" cy="176167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pic>
        <p:nvPicPr>
          <p:cNvPr id="242" name="Google Shape;242;p35" descr="Purchase your tickets now: http://tickets.midway.movie/&#10;&#10;Midway — In theaters November 8, 2019. Ed Skrein, Patrick Wilson, Luke Evans, Aaron Eckhart, Nick Jonas, Etsushi Toyokawa, Tadanobu Asano, Luke Kleintank, Jun Kunimura, Darren Criss, Keean Johnson, Alexander Ludwig, with Mandy Moore, Dennis Quaid and Woody Harrelson.&#10;&#10;Subscribe to the LIONSGATE YouTube Channel for the latest movie trailers, clips, and more: https://bit.ly/2Z6nfym&#10;&#10;#MidwayMovie&#10;&#10;https://www.midway.movie/&#10;https://www.facebook.com/midwaymovie&#10;https://twitter.com/midwaymovie&#10;https://www.instagram.com/midwaymovie/&#10;https://tenor.com/official/midway&#10;&#10;MIDWAY centers on the Battle of Midway, a clash between the American fleet and the Imperial Japanese Navy which marked a pivotal turning point in the Pacific Theater during WWII. The film, based on the real-life events of this heroic feat, tells the story of the leaders and soldiers who used their instincts, fortitude and bravery to overcome the odds." title="Midway (2019 Movie) New Trailer – Ed Skrein, Mandy Moore, Nick Jonas, Woody Harrelson">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
                                        </p:tgtEl>
                                        <p:attrNameLst>
                                          <p:attrName>style.visibility</p:attrName>
                                        </p:attrNameLst>
                                      </p:cBhvr>
                                      <p:to>
                                        <p:strVal val="visible"/>
                                      </p:to>
                                    </p:set>
                                    <p:animEffect transition="in" filter="fade">
                                      <p:cBhvr>
                                        <p:cTn id="7" dur="1000"/>
                                        <p:tgtEl>
                                          <p:spTgt spid="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36"/>
          <p:cNvSpPr txBox="1">
            <a:spLocks noGrp="1"/>
          </p:cNvSpPr>
          <p:nvPr>
            <p:ph type="title"/>
          </p:nvPr>
        </p:nvSpPr>
        <p:spPr>
          <a:xfrm>
            <a:off x="311700" y="1634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Battle of Iwo Jima</a:t>
            </a:r>
            <a:endParaRPr sz="3600"/>
          </a:p>
        </p:txBody>
      </p:sp>
      <p:sp>
        <p:nvSpPr>
          <p:cNvPr id="248" name="Google Shape;248;p36"/>
          <p:cNvSpPr txBox="1">
            <a:spLocks noGrp="1"/>
          </p:cNvSpPr>
          <p:nvPr>
            <p:ph type="body" idx="1"/>
          </p:nvPr>
        </p:nvSpPr>
        <p:spPr>
          <a:xfrm>
            <a:off x="0" y="786875"/>
            <a:ext cx="4960800" cy="4356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Clr>
                <a:schemeClr val="dk1"/>
              </a:buClr>
              <a:buSzPts val="1800"/>
              <a:buChar char="●"/>
            </a:pPr>
            <a:r>
              <a:rPr lang="en" sz="1800" b="1">
                <a:solidFill>
                  <a:schemeClr val="dk1"/>
                </a:solidFill>
              </a:rPr>
              <a:t>Iwo Jima was the only battle by the U.S. </a:t>
            </a:r>
            <a:r>
              <a:rPr lang="en" sz="1800" b="1" i="1" u="sng">
                <a:solidFill>
                  <a:srgbClr val="FF0000"/>
                </a:solidFill>
              </a:rPr>
              <a:t>Marine Corps</a:t>
            </a:r>
            <a:r>
              <a:rPr lang="en" sz="1800">
                <a:solidFill>
                  <a:srgbClr val="FF0000"/>
                </a:solidFill>
              </a:rPr>
              <a:t> </a:t>
            </a:r>
            <a:r>
              <a:rPr lang="en" sz="1800">
                <a:solidFill>
                  <a:schemeClr val="dk1"/>
                </a:solidFill>
              </a:rPr>
              <a:t>in which the overall American casualties (killed and wounded) exceeded (more) than those of the Japanese</a:t>
            </a:r>
            <a:endParaRPr sz="1800">
              <a:solidFill>
                <a:schemeClr val="dk1"/>
              </a:solidFill>
            </a:endParaRPr>
          </a:p>
          <a:p>
            <a:pPr marL="914400" lvl="1" indent="-342900" algn="l" rtl="0">
              <a:spcBef>
                <a:spcPts val="0"/>
              </a:spcBef>
              <a:spcAft>
                <a:spcPts val="0"/>
              </a:spcAft>
              <a:buClr>
                <a:schemeClr val="dk1"/>
              </a:buClr>
              <a:buSzPts val="1800"/>
              <a:buChar char="○"/>
            </a:pPr>
            <a:r>
              <a:rPr lang="en" sz="1800">
                <a:solidFill>
                  <a:schemeClr val="dk1"/>
                </a:solidFill>
              </a:rPr>
              <a:t>Of the 70,000 Americans that attacked, nearly 7,000 died and 19,000 wounded; while 18,000 of the 22,000 Japanese were killed</a:t>
            </a:r>
            <a:endParaRPr sz="1800">
              <a:solidFill>
                <a:schemeClr val="dk1"/>
              </a:solidFill>
            </a:endParaRPr>
          </a:p>
          <a:p>
            <a:pPr marL="0" lvl="0" indent="0" algn="l" rtl="0">
              <a:spcBef>
                <a:spcPts val="1200"/>
              </a:spcBef>
              <a:spcAft>
                <a:spcPts val="1200"/>
              </a:spcAft>
              <a:buNone/>
            </a:pPr>
            <a:r>
              <a:rPr lang="en" sz="1500" i="1">
                <a:solidFill>
                  <a:schemeClr val="dk1"/>
                </a:solidFill>
              </a:rPr>
              <a:t>“Victory was never in doubt… its cost was, “ </a:t>
            </a:r>
            <a:r>
              <a:rPr lang="en" sz="1500">
                <a:solidFill>
                  <a:schemeClr val="dk1"/>
                </a:solidFill>
              </a:rPr>
              <a:t>3rd Marine Division leader Graves B. Erskine later said of Iwo Jima. </a:t>
            </a:r>
            <a:r>
              <a:rPr lang="en" sz="1500" i="1">
                <a:solidFill>
                  <a:schemeClr val="dk1"/>
                </a:solidFill>
              </a:rPr>
              <a:t>“What was in doubt, in all our minds, was whether there would be any of us left to dedicate our cemetery at the end or whether the last Marine would die knocking out the last Japanese gun and gunner.”</a:t>
            </a:r>
            <a:endParaRPr sz="1500" i="1">
              <a:solidFill>
                <a:schemeClr val="dk1"/>
              </a:solidFill>
            </a:endParaRPr>
          </a:p>
        </p:txBody>
      </p:sp>
      <p:pic>
        <p:nvPicPr>
          <p:cNvPr id="249" name="Google Shape;249;p36"/>
          <p:cNvPicPr preferRelativeResize="0"/>
          <p:nvPr/>
        </p:nvPicPr>
        <p:blipFill rotWithShape="1">
          <a:blip r:embed="rId3">
            <a:alphaModFix/>
          </a:blip>
          <a:srcRect r="2343" b="4598"/>
          <a:stretch/>
        </p:blipFill>
        <p:spPr>
          <a:xfrm>
            <a:off x="5524850" y="536250"/>
            <a:ext cx="3538175" cy="2035500"/>
          </a:xfrm>
          <a:prstGeom prst="rect">
            <a:avLst/>
          </a:prstGeom>
          <a:noFill/>
          <a:ln w="28575" cap="flat" cmpd="sng">
            <a:solidFill>
              <a:srgbClr val="000000"/>
            </a:solidFill>
            <a:prstDash val="solid"/>
            <a:round/>
            <a:headEnd type="none" w="sm" len="sm"/>
            <a:tailEnd type="none" w="sm" len="sm"/>
          </a:ln>
        </p:spPr>
      </p:pic>
      <p:pic>
        <p:nvPicPr>
          <p:cNvPr id="250" name="Google Shape;250;p36"/>
          <p:cNvPicPr preferRelativeResize="0"/>
          <p:nvPr/>
        </p:nvPicPr>
        <p:blipFill rotWithShape="1">
          <a:blip r:embed="rId4">
            <a:alphaModFix/>
          </a:blip>
          <a:srcRect l="2291" t="3626" r="4537" b="7924"/>
          <a:stretch/>
        </p:blipFill>
        <p:spPr>
          <a:xfrm>
            <a:off x="5524850" y="2822925"/>
            <a:ext cx="3538175" cy="2207375"/>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255" name="Google Shape;255;p37" descr="The Battle of Iwo Jima during World War II started Feb. 19, 1945. It lasted until March 26, 1945. &#10;Iwo Jima is an island south of Tokyo. The United States launched an amphibious invasion on the island that was defended by about 23,000 Japanese army and navy troops." title="The Battle of Iwo Jima in World War II">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10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8"/>
          <p:cNvSpPr txBox="1">
            <a:spLocks noGrp="1"/>
          </p:cNvSpPr>
          <p:nvPr>
            <p:ph type="title"/>
          </p:nvPr>
        </p:nvSpPr>
        <p:spPr>
          <a:xfrm>
            <a:off x="311700" y="1098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Manhattan Project</a:t>
            </a:r>
            <a:endParaRPr sz="3600"/>
          </a:p>
        </p:txBody>
      </p:sp>
      <p:sp>
        <p:nvSpPr>
          <p:cNvPr id="261" name="Google Shape;261;p38"/>
          <p:cNvSpPr txBox="1">
            <a:spLocks noGrp="1"/>
          </p:cNvSpPr>
          <p:nvPr>
            <p:ph type="body" idx="2"/>
          </p:nvPr>
        </p:nvSpPr>
        <p:spPr>
          <a:xfrm>
            <a:off x="4469775" y="109825"/>
            <a:ext cx="4674300" cy="5033700"/>
          </a:xfrm>
          <a:prstGeom prst="rect">
            <a:avLst/>
          </a:prstGeom>
        </p:spPr>
        <p:txBody>
          <a:bodyPr spcFirstLastPara="1" wrap="square" lIns="91425" tIns="91425" rIns="91425" bIns="91425" anchor="t" anchorCtr="0">
            <a:noAutofit/>
          </a:bodyPr>
          <a:lstStyle/>
          <a:p>
            <a:pPr marL="457200" lvl="0" indent="-349250" algn="l" rtl="0">
              <a:lnSpc>
                <a:spcPct val="105000"/>
              </a:lnSpc>
              <a:spcBef>
                <a:spcPts val="0"/>
              </a:spcBef>
              <a:spcAft>
                <a:spcPts val="0"/>
              </a:spcAft>
              <a:buClr>
                <a:schemeClr val="dk1"/>
              </a:buClr>
              <a:buSzPts val="1900"/>
              <a:buChar char="●"/>
            </a:pPr>
            <a:r>
              <a:rPr lang="en" sz="1900">
                <a:solidFill>
                  <a:schemeClr val="dk1"/>
                </a:solidFill>
              </a:rPr>
              <a:t>In 1942, the U.S. Army Corps of Engineers began a top-secret project code-named The </a:t>
            </a:r>
            <a:r>
              <a:rPr lang="en" sz="1900" b="1" i="1" u="sng">
                <a:solidFill>
                  <a:srgbClr val="FF0000"/>
                </a:solidFill>
              </a:rPr>
              <a:t>Manhattan</a:t>
            </a:r>
            <a:r>
              <a:rPr lang="en" sz="1900">
                <a:solidFill>
                  <a:srgbClr val="FF0000"/>
                </a:solidFill>
              </a:rPr>
              <a:t> </a:t>
            </a:r>
            <a:r>
              <a:rPr lang="en" sz="1900">
                <a:solidFill>
                  <a:schemeClr val="dk1"/>
                </a:solidFill>
              </a:rPr>
              <a:t>Project</a:t>
            </a:r>
            <a:endParaRPr sz="1900">
              <a:solidFill>
                <a:schemeClr val="dk1"/>
              </a:solidFill>
            </a:endParaRPr>
          </a:p>
          <a:p>
            <a:pPr marL="457200" lvl="0" indent="-349250" algn="l" rtl="0">
              <a:lnSpc>
                <a:spcPct val="105000"/>
              </a:lnSpc>
              <a:spcBef>
                <a:spcPts val="0"/>
              </a:spcBef>
              <a:spcAft>
                <a:spcPts val="0"/>
              </a:spcAft>
              <a:buClr>
                <a:schemeClr val="dk1"/>
              </a:buClr>
              <a:buSzPts val="1900"/>
              <a:buChar char="●"/>
            </a:pPr>
            <a:r>
              <a:rPr lang="en" sz="1900" b="1">
                <a:solidFill>
                  <a:schemeClr val="dk1"/>
                </a:solidFill>
              </a:rPr>
              <a:t>The goal of this project was to create an</a:t>
            </a:r>
            <a:r>
              <a:rPr lang="en" sz="1900">
                <a:solidFill>
                  <a:schemeClr val="dk1"/>
                </a:solidFill>
              </a:rPr>
              <a:t> </a:t>
            </a:r>
            <a:r>
              <a:rPr lang="en" sz="1900" b="1" i="1" u="sng">
                <a:solidFill>
                  <a:srgbClr val="FF0000"/>
                </a:solidFill>
              </a:rPr>
              <a:t>atomic</a:t>
            </a:r>
            <a:r>
              <a:rPr lang="en" sz="1900">
                <a:solidFill>
                  <a:schemeClr val="dk1"/>
                </a:solidFill>
              </a:rPr>
              <a:t> </a:t>
            </a:r>
            <a:r>
              <a:rPr lang="en" sz="1900" b="1">
                <a:solidFill>
                  <a:schemeClr val="dk1"/>
                </a:solidFill>
              </a:rPr>
              <a:t>bomb</a:t>
            </a:r>
            <a:r>
              <a:rPr lang="en" sz="1900">
                <a:solidFill>
                  <a:schemeClr val="dk1"/>
                </a:solidFill>
              </a:rPr>
              <a:t> (a weapon that gets its power from a reaction involving the nucleus of an atom)</a:t>
            </a:r>
            <a:endParaRPr sz="1900">
              <a:solidFill>
                <a:schemeClr val="dk1"/>
              </a:solidFill>
            </a:endParaRPr>
          </a:p>
          <a:p>
            <a:pPr marL="457200" lvl="0" indent="-349250" algn="l" rtl="0">
              <a:lnSpc>
                <a:spcPct val="105000"/>
              </a:lnSpc>
              <a:spcBef>
                <a:spcPts val="0"/>
              </a:spcBef>
              <a:spcAft>
                <a:spcPts val="0"/>
              </a:spcAft>
              <a:buClr>
                <a:schemeClr val="dk1"/>
              </a:buClr>
              <a:buSzPts val="1900"/>
              <a:buChar char="●"/>
            </a:pPr>
            <a:r>
              <a:rPr lang="en" sz="1900" b="1">
                <a:solidFill>
                  <a:schemeClr val="dk1"/>
                </a:solidFill>
              </a:rPr>
              <a:t>The idea for this project came from a</a:t>
            </a:r>
            <a:r>
              <a:rPr lang="en" sz="1900">
                <a:solidFill>
                  <a:schemeClr val="dk1"/>
                </a:solidFill>
              </a:rPr>
              <a:t> </a:t>
            </a:r>
            <a:r>
              <a:rPr lang="en" sz="1900" b="1" i="1" u="sng">
                <a:solidFill>
                  <a:srgbClr val="FF0000"/>
                </a:solidFill>
              </a:rPr>
              <a:t>letter</a:t>
            </a:r>
            <a:r>
              <a:rPr lang="en" sz="1900">
                <a:solidFill>
                  <a:schemeClr val="dk1"/>
                </a:solidFill>
              </a:rPr>
              <a:t> sent to President FDR in 1939:</a:t>
            </a:r>
            <a:endParaRPr sz="1900">
              <a:solidFill>
                <a:schemeClr val="dk1"/>
              </a:solidFill>
            </a:endParaRPr>
          </a:p>
          <a:p>
            <a:pPr marL="914400" lvl="1" indent="-349250" algn="l" rtl="0">
              <a:lnSpc>
                <a:spcPct val="105000"/>
              </a:lnSpc>
              <a:spcBef>
                <a:spcPts val="0"/>
              </a:spcBef>
              <a:spcAft>
                <a:spcPts val="0"/>
              </a:spcAft>
              <a:buClr>
                <a:schemeClr val="dk1"/>
              </a:buClr>
              <a:buSzPts val="1900"/>
              <a:buChar char="○"/>
            </a:pPr>
            <a:r>
              <a:rPr lang="en" sz="1900">
                <a:solidFill>
                  <a:schemeClr val="dk1"/>
                </a:solidFill>
              </a:rPr>
              <a:t>The letter, called the Einstein-Szilard letter, told FDR that other countries, such as Germany and Italy, were close to </a:t>
            </a:r>
            <a:r>
              <a:rPr lang="en" sz="1900" b="1" i="1" u="sng">
                <a:solidFill>
                  <a:srgbClr val="FF0000"/>
                </a:solidFill>
              </a:rPr>
              <a:t>developing</a:t>
            </a:r>
            <a:r>
              <a:rPr lang="en" sz="1900">
                <a:solidFill>
                  <a:schemeClr val="dk1"/>
                </a:solidFill>
              </a:rPr>
              <a:t> an atomic bomb and that the U.S. should get to it first</a:t>
            </a:r>
            <a:endParaRPr sz="1900">
              <a:solidFill>
                <a:schemeClr val="dk1"/>
              </a:solidFill>
            </a:endParaRPr>
          </a:p>
        </p:txBody>
      </p:sp>
      <p:pic>
        <p:nvPicPr>
          <p:cNvPr id="262" name="Google Shape;262;p38"/>
          <p:cNvPicPr preferRelativeResize="0"/>
          <p:nvPr/>
        </p:nvPicPr>
        <p:blipFill>
          <a:blip r:embed="rId3">
            <a:alphaModFix/>
          </a:blip>
          <a:stretch>
            <a:fillRect/>
          </a:stretch>
        </p:blipFill>
        <p:spPr>
          <a:xfrm>
            <a:off x="152400" y="885625"/>
            <a:ext cx="1678625" cy="2143125"/>
          </a:xfrm>
          <a:prstGeom prst="rect">
            <a:avLst/>
          </a:prstGeom>
          <a:noFill/>
          <a:ln>
            <a:noFill/>
          </a:ln>
        </p:spPr>
      </p:pic>
      <p:pic>
        <p:nvPicPr>
          <p:cNvPr id="263" name="Google Shape;263;p38"/>
          <p:cNvPicPr preferRelativeResize="0"/>
          <p:nvPr/>
        </p:nvPicPr>
        <p:blipFill>
          <a:blip r:embed="rId4">
            <a:alphaModFix/>
          </a:blip>
          <a:stretch>
            <a:fillRect/>
          </a:stretch>
        </p:blipFill>
        <p:spPr>
          <a:xfrm>
            <a:off x="152400" y="3181150"/>
            <a:ext cx="4212400" cy="1846700"/>
          </a:xfrm>
          <a:prstGeom prst="rect">
            <a:avLst/>
          </a:prstGeom>
          <a:noFill/>
          <a:ln>
            <a:noFill/>
          </a:ln>
        </p:spPr>
      </p:pic>
      <p:pic>
        <p:nvPicPr>
          <p:cNvPr id="264" name="Google Shape;264;p38"/>
          <p:cNvPicPr preferRelativeResize="0"/>
          <p:nvPr/>
        </p:nvPicPr>
        <p:blipFill>
          <a:blip r:embed="rId5">
            <a:alphaModFix/>
          </a:blip>
          <a:stretch>
            <a:fillRect/>
          </a:stretch>
        </p:blipFill>
        <p:spPr>
          <a:xfrm>
            <a:off x="1905550" y="885625"/>
            <a:ext cx="2459250" cy="21431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pic>
        <p:nvPicPr>
          <p:cNvPr id="269" name="Google Shape;269;p39" descr="A Day That Shook the World recalls the days of the 20th century that proved to be era-defining and pivotal in the course of modern history. These are the days on which political revolutions, technological breakthroughs, and sporting triumphs took place, and whose effects were felt the world-over. Beginning with the funeral of Queen Victoria and recounting such iconic events as the Hindenburg airship disaster and the Cuban Missile Crisis, the series also contains concise overviews of more recent events such as the Asian Tsunami and the 2012 Olympic bid. Narrated by John Humphrys.&#10;Hiroshima Atomic Bomb (1945). A Day That Shook The World. The first atom bomb to be used as a weapon, &quot;Little Boy&quot; (as was its codename) was dropped on to the flat terrain of Hiroshima on August 6, 1945. The bomb vapourised buildings and killed nearly 70,000 people directly but by the end of 1945, nearly 100,000 had died from its protracted effects. &#10;&#10;Watch here more clips about the 'Atomic Science': https://www.youtube.com/watch?v=1xgFPUkFv_U&amp;list=PL3kG3TM8jFKh2DFBlncw_-RHzI0ZWfdFH&amp;index=1&#10;&#10;A Day That Shook The World is the classic series that recalls the days of the 20th century that proved to be era-defining and pivotal in the course of modern history. &#10;&#10;90,000 historic films, all SEARCHABLE on Youtube at:&#10;http://www.youtube.com/britishpathe&#10;&#10;Check out our &quot;A Day That Shook the World&quot; playlist:&#10;https://www.youtube.com/playlist?list=PL40A6146642DEAF47&#10;&#10;Follow us on Twitter: &#10;@britishpathe.com&#10;&#10;Join us on Facebook: &#10;http://www.facebook.com/britishpathe &#10;&#10;&#10;&#10;BRITISH PATHÉ'S STORY &#10;Before television, people came to movie theatres to watch the news. British Pathé was at the forefront of cinematic journalism, blending information with entertainment to popular effect. Over the course of a century, it documented everything from major armed conflicts and seismic political crises to the curious hobbies and eccentric lives of ordinary people. If it happened, British Pathé filmed it. Now considered to be the finest newsreel archive in the world, British Pathé is a treasure trove of 85,000 films unrivalled in their historical and cultural significance.&#10;&#10;British Pathé also represents the Reuters historical collection, which includes more than 136,000 items from the news agencies Gaumont Graphic (1910-1932), Empire News Bulletin (1926-1930), British Paramount (1931-1957), and Gaumont British (1934-1959), as well as Visnews content from 1957 to the end of 1984. All footage can be viewed on the British Pathé website. https://www.britishpathe.com/" title="Hiroshima Atomic Bomb (1945) | A Day That Shook the World">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10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pic>
        <p:nvPicPr>
          <p:cNvPr id="274" name="Google Shape;274;p40" descr="Through modeling and mapping technologies, witness from above what happened in Hiroshima, Japan on Aug. 6, 1945.&#10;&#10; By: Kaitlyn Mullin, Veda Shastri, Nicole Fineman, and Samantha Quick&#10;&#10;Subscribe on YouTube: http://bit.ly/U8Ys7n&#10;&#10;The first nuclear weapon to be dropped on humans was the &quot;Little Boy&quot; atomic bomb, dropped on Hiroshima, Japan during World War II. The destruction caused killed thousands of people, injured many more, and caused long-lasting effects such as cancer and birth defects.&#10;&#10;---------------------------------------------------------------&#10;&#10;Want more from The New York Times?&#10;&#10;Watch more videos at: http://nytimes.com/video&#10;&#10;Facebook: https://www.facebook.com/nytvideo&#10;&#10;Twitter: https://twitter.com/nytvideo&#10;&#10;Instagram: http://instagram.com/nytvideo&#10;&#10;Whether it's reporting on conflicts abroad and political divisions at home, or covering the latest style trends and scientific developments, New York Times video journalists provide a revealing and unforgettable view of the world. It's all the news that's fit to watch. On YouTube.&#10;&#10;The Atomic Bombing of Hiroshima | The Daily 360 | The New York Times&#10;http://www.youtube.com/user/TheNewYorkTimes" title="The Atomic Bombing of Hiroshima | The Daily 360 | The New York Times">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4"/>
                                        </p:tgtEl>
                                        <p:attrNameLst>
                                          <p:attrName>style.visibility</p:attrName>
                                        </p:attrNameLst>
                                      </p:cBhvr>
                                      <p:to>
                                        <p:strVal val="visible"/>
                                      </p:to>
                                    </p:set>
                                    <p:animEffect transition="in" filter="fade">
                                      <p:cBhvr>
                                        <p:cTn id="7" dur="1000"/>
                                        <p:tgtEl>
                                          <p:spTgt spid="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41" descr="ww2pic.jpg"/>
          <p:cNvPicPr preferRelativeResize="0"/>
          <p:nvPr/>
        </p:nvPicPr>
        <p:blipFill rotWithShape="1">
          <a:blip r:embed="rId3">
            <a:alphaModFix/>
          </a:blip>
          <a:srcRect/>
          <a:stretch/>
        </p:blipFill>
        <p:spPr>
          <a:xfrm>
            <a:off x="0" y="0"/>
            <a:ext cx="9144000" cy="5143500"/>
          </a:xfrm>
          <a:prstGeom prst="rect">
            <a:avLst/>
          </a:prstGeom>
          <a:noFill/>
          <a:ln>
            <a:noFill/>
          </a:ln>
        </p:spPr>
      </p:pic>
      <p:sp>
        <p:nvSpPr>
          <p:cNvPr id="280" name="Google Shape;280;p41"/>
          <p:cNvSpPr/>
          <p:nvPr/>
        </p:nvSpPr>
        <p:spPr>
          <a:xfrm rot="-1206171">
            <a:off x="436409" y="2013387"/>
            <a:ext cx="8318165" cy="790025"/>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00FF00"/>
                </a:solidFill>
                <a:latin typeface="Anton"/>
              </a:rPr>
              <a:t>The End of the War!!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80"/>
                                        </p:tgtEl>
                                        <p:attrNameLst>
                                          <p:attrName>style.visibility</p:attrName>
                                        </p:attrNameLst>
                                      </p:cBhvr>
                                      <p:to>
                                        <p:strVal val="visible"/>
                                      </p:to>
                                    </p:set>
                                    <p:anim calcmode="lin" valueType="num">
                                      <p:cBhvr additive="base">
                                        <p:cTn id="7" dur="1000"/>
                                        <p:tgtEl>
                                          <p:spTgt spid="280"/>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Attack at Pearl Harbor &amp; Japanese Internment</a:t>
            </a:r>
            <a:endParaRPr sz="3600"/>
          </a:p>
        </p:txBody>
      </p:sp>
      <p:sp>
        <p:nvSpPr>
          <p:cNvPr id="73" name="Google Shape;73;p15"/>
          <p:cNvSpPr txBox="1">
            <a:spLocks noGrp="1"/>
          </p:cNvSpPr>
          <p:nvPr>
            <p:ph type="body" idx="1"/>
          </p:nvPr>
        </p:nvSpPr>
        <p:spPr>
          <a:xfrm>
            <a:off x="81750" y="645000"/>
            <a:ext cx="5085300" cy="4498500"/>
          </a:xfrm>
          <a:prstGeom prst="rect">
            <a:avLst/>
          </a:prstGeom>
        </p:spPr>
        <p:txBody>
          <a:bodyPr spcFirstLastPara="1" wrap="square" lIns="91425" tIns="91425" rIns="91425" bIns="91425" anchor="t" anchorCtr="0">
            <a:normAutofit fontScale="92500" lnSpcReduction="10000"/>
          </a:bodyPr>
          <a:lstStyle/>
          <a:p>
            <a:pPr marL="457200" lvl="0" indent="-334327" algn="l" rtl="0">
              <a:spcBef>
                <a:spcPts val="0"/>
              </a:spcBef>
              <a:spcAft>
                <a:spcPts val="0"/>
              </a:spcAft>
              <a:buClr>
                <a:schemeClr val="dk1"/>
              </a:buClr>
              <a:buSzPct val="100000"/>
              <a:buChar char="●"/>
            </a:pPr>
            <a:r>
              <a:rPr lang="en" sz="1800">
                <a:solidFill>
                  <a:schemeClr val="dk1"/>
                </a:solidFill>
              </a:rPr>
              <a:t>December 7, 1941 → </a:t>
            </a:r>
            <a:r>
              <a:rPr lang="en" sz="1800" b="1" i="1">
                <a:solidFill>
                  <a:schemeClr val="dk1"/>
                </a:solidFill>
              </a:rPr>
              <a:t>a day that will forever live in infamy</a:t>
            </a:r>
            <a:endParaRPr sz="1800" b="1" i="1">
              <a:solidFill>
                <a:schemeClr val="dk1"/>
              </a:solidFill>
            </a:endParaRPr>
          </a:p>
          <a:p>
            <a:pPr marL="457200" lvl="0" indent="-334327" algn="l" rtl="0">
              <a:spcBef>
                <a:spcPts val="0"/>
              </a:spcBef>
              <a:spcAft>
                <a:spcPts val="0"/>
              </a:spcAft>
              <a:buClr>
                <a:schemeClr val="dk1"/>
              </a:buClr>
              <a:buSzPct val="100000"/>
              <a:buChar char="●"/>
            </a:pPr>
            <a:r>
              <a:rPr lang="en" sz="1800" b="1" i="1">
                <a:solidFill>
                  <a:schemeClr val="dk1"/>
                </a:solidFill>
              </a:rPr>
              <a:t>Japan, led by Hideki Tojo</a:t>
            </a:r>
            <a:r>
              <a:rPr lang="en" sz="1800">
                <a:solidFill>
                  <a:schemeClr val="dk1"/>
                </a:solidFill>
              </a:rPr>
              <a:t>, attacked the U.S. at Pearl Harbor, Hawaii</a:t>
            </a:r>
            <a:endParaRPr sz="1800">
              <a:solidFill>
                <a:schemeClr val="dk1"/>
              </a:solidFill>
            </a:endParaRPr>
          </a:p>
          <a:p>
            <a:pPr marL="914400" lvl="1" indent="-334327" algn="l" rtl="0">
              <a:spcBef>
                <a:spcPts val="0"/>
              </a:spcBef>
              <a:spcAft>
                <a:spcPts val="0"/>
              </a:spcAft>
              <a:buClr>
                <a:schemeClr val="dk1"/>
              </a:buClr>
              <a:buSzPct val="100000"/>
              <a:buChar char="○"/>
            </a:pPr>
            <a:r>
              <a:rPr lang="en" sz="1800">
                <a:solidFill>
                  <a:schemeClr val="dk1"/>
                </a:solidFill>
                <a:highlight>
                  <a:srgbClr val="FFD966"/>
                </a:highlight>
              </a:rPr>
              <a:t>U.S. trade embargos had caused shortages of oil &amp; gas (angry)</a:t>
            </a:r>
            <a:endParaRPr sz="1800">
              <a:solidFill>
                <a:schemeClr val="dk1"/>
              </a:solidFill>
              <a:highlight>
                <a:srgbClr val="FFD966"/>
              </a:highlight>
            </a:endParaRPr>
          </a:p>
          <a:p>
            <a:pPr marL="457200" lvl="0" indent="-334327" algn="l" rtl="0">
              <a:spcBef>
                <a:spcPts val="0"/>
              </a:spcBef>
              <a:spcAft>
                <a:spcPts val="0"/>
              </a:spcAft>
              <a:buClr>
                <a:schemeClr val="dk1"/>
              </a:buClr>
              <a:buSzPct val="100000"/>
              <a:buChar char="●"/>
            </a:pPr>
            <a:r>
              <a:rPr lang="en" sz="1800">
                <a:solidFill>
                  <a:schemeClr val="dk1"/>
                </a:solidFill>
              </a:rPr>
              <a:t>The U.S. enters World War II:</a:t>
            </a:r>
            <a:endParaRPr sz="1800">
              <a:solidFill>
                <a:schemeClr val="dk1"/>
              </a:solidFill>
            </a:endParaRPr>
          </a:p>
          <a:p>
            <a:pPr marL="914400" lvl="1" indent="-334327" algn="l" rtl="0">
              <a:spcBef>
                <a:spcPts val="0"/>
              </a:spcBef>
              <a:spcAft>
                <a:spcPts val="0"/>
              </a:spcAft>
              <a:buClr>
                <a:schemeClr val="dk1"/>
              </a:buClr>
              <a:buSzPct val="100000"/>
              <a:buChar char="○"/>
            </a:pPr>
            <a:r>
              <a:rPr lang="en" sz="1800" b="1" i="1">
                <a:solidFill>
                  <a:schemeClr val="dk1"/>
                </a:solidFill>
              </a:rPr>
              <a:t>Leads to war in the Pacific</a:t>
            </a:r>
            <a:endParaRPr sz="1800" b="1" i="1">
              <a:solidFill>
                <a:schemeClr val="dk1"/>
              </a:solidFill>
            </a:endParaRPr>
          </a:p>
          <a:p>
            <a:pPr marL="914400" lvl="1" indent="-334327" algn="l" rtl="0">
              <a:spcBef>
                <a:spcPts val="0"/>
              </a:spcBef>
              <a:spcAft>
                <a:spcPts val="0"/>
              </a:spcAft>
              <a:buClr>
                <a:schemeClr val="dk1"/>
              </a:buClr>
              <a:buSzPct val="100000"/>
              <a:buChar char="○"/>
            </a:pPr>
            <a:r>
              <a:rPr lang="en" sz="1800">
                <a:solidFill>
                  <a:schemeClr val="dk1"/>
                </a:solidFill>
              </a:rPr>
              <a:t>Japanese internment camps in the U.S.</a:t>
            </a:r>
            <a:endParaRPr sz="1800">
              <a:solidFill>
                <a:schemeClr val="dk1"/>
              </a:solidFill>
            </a:endParaRPr>
          </a:p>
          <a:p>
            <a:pPr marL="1371600" lvl="2" indent="-334327" algn="l" rtl="0">
              <a:spcBef>
                <a:spcPts val="0"/>
              </a:spcBef>
              <a:spcAft>
                <a:spcPts val="0"/>
              </a:spcAft>
              <a:buSzPct val="100000"/>
              <a:buChar char="■"/>
            </a:pPr>
            <a:r>
              <a:rPr lang="en" sz="1800" b="1" i="1">
                <a:solidFill>
                  <a:schemeClr val="dk1"/>
                </a:solidFill>
              </a:rPr>
              <a:t>Fears that Japanese Americans might spy or sabotage for the enemy</a:t>
            </a:r>
            <a:r>
              <a:rPr lang="en" sz="1800">
                <a:solidFill>
                  <a:schemeClr val="dk1"/>
                </a:solidFill>
              </a:rPr>
              <a:t> led to FDR signing </a:t>
            </a:r>
            <a:r>
              <a:rPr lang="en" sz="1800" b="1" i="1" u="sng">
                <a:solidFill>
                  <a:schemeClr val="dk1"/>
                </a:solidFill>
              </a:rPr>
              <a:t>Executive Order 9066</a:t>
            </a:r>
            <a:endParaRPr sz="1800" b="1" i="1" u="sng">
              <a:solidFill>
                <a:schemeClr val="dk1"/>
              </a:solidFill>
            </a:endParaRPr>
          </a:p>
          <a:p>
            <a:pPr marL="1371600" lvl="2" indent="-334327" algn="l" rtl="0">
              <a:spcBef>
                <a:spcPts val="0"/>
              </a:spcBef>
              <a:spcAft>
                <a:spcPts val="0"/>
              </a:spcAft>
              <a:buSzPct val="100000"/>
              <a:buChar char="■"/>
            </a:pPr>
            <a:r>
              <a:rPr lang="en" sz="1800">
                <a:solidFill>
                  <a:schemeClr val="dk1"/>
                </a:solidFill>
              </a:rPr>
              <a:t>Forced 110,000 Japanese Americans (most American citizens) to be</a:t>
            </a:r>
            <a:r>
              <a:rPr lang="en" sz="1800"/>
              <a:t> </a:t>
            </a:r>
            <a:r>
              <a:rPr lang="en" sz="1800" b="1" i="1" u="sng">
                <a:solidFill>
                  <a:srgbClr val="FF0000"/>
                </a:solidFill>
              </a:rPr>
              <a:t>relocated</a:t>
            </a:r>
            <a:r>
              <a:rPr lang="en" sz="1800"/>
              <a:t> </a:t>
            </a:r>
            <a:r>
              <a:rPr lang="en" sz="1800">
                <a:solidFill>
                  <a:schemeClr val="dk1"/>
                </a:solidFill>
              </a:rPr>
              <a:t>to concentration camps</a:t>
            </a:r>
            <a:endParaRPr sz="1800">
              <a:solidFill>
                <a:schemeClr val="dk1"/>
              </a:solidFill>
            </a:endParaRPr>
          </a:p>
          <a:p>
            <a:pPr marL="914400" lvl="1" indent="-334327" algn="l" rtl="0">
              <a:spcBef>
                <a:spcPts val="0"/>
              </a:spcBef>
              <a:spcAft>
                <a:spcPts val="0"/>
              </a:spcAft>
              <a:buSzPct val="100000"/>
              <a:buChar char="○"/>
            </a:pPr>
            <a:r>
              <a:rPr lang="en" sz="1800">
                <a:solidFill>
                  <a:schemeClr val="dk1"/>
                </a:solidFill>
              </a:rPr>
              <a:t>The dropping of the</a:t>
            </a:r>
            <a:r>
              <a:rPr lang="en" sz="1800"/>
              <a:t> </a:t>
            </a:r>
            <a:r>
              <a:rPr lang="en" sz="1800" b="1" i="1" u="sng">
                <a:solidFill>
                  <a:srgbClr val="FF0000"/>
                </a:solidFill>
              </a:rPr>
              <a:t>atomic bombs</a:t>
            </a:r>
            <a:endParaRPr sz="1800" b="1" i="1" u="sng">
              <a:solidFill>
                <a:srgbClr val="FF0000"/>
              </a:solidFill>
            </a:endParaRPr>
          </a:p>
        </p:txBody>
      </p:sp>
      <p:pic>
        <p:nvPicPr>
          <p:cNvPr id="74" name="Google Shape;74;p15" title="FDR's Pearl Harbor Speech">
            <a:hlinkClick r:id="rId3"/>
          </p:cNvPr>
          <p:cNvPicPr preferRelativeResize="0"/>
          <p:nvPr/>
        </p:nvPicPr>
        <p:blipFill rotWithShape="1">
          <a:blip r:embed="rId4">
            <a:alphaModFix/>
          </a:blip>
          <a:srcRect/>
          <a:stretch/>
        </p:blipFill>
        <p:spPr>
          <a:xfrm>
            <a:off x="5426000" y="645000"/>
            <a:ext cx="3643475" cy="2732600"/>
          </a:xfrm>
          <a:prstGeom prst="rect">
            <a:avLst/>
          </a:prstGeom>
          <a:noFill/>
          <a:ln>
            <a:noFill/>
          </a:ln>
        </p:spPr>
      </p:pic>
      <p:pic>
        <p:nvPicPr>
          <p:cNvPr id="75" name="Google Shape;75;p15" descr="Boyle Heights History Blog: Executive Order 9066 Photo Exhibit This Sunday"/>
          <p:cNvPicPr preferRelativeResize="0"/>
          <p:nvPr/>
        </p:nvPicPr>
        <p:blipFill rotWithShape="1">
          <a:blip r:embed="rId5">
            <a:alphaModFix/>
          </a:blip>
          <a:srcRect/>
          <a:stretch/>
        </p:blipFill>
        <p:spPr>
          <a:xfrm>
            <a:off x="4971050" y="3449900"/>
            <a:ext cx="4098425" cy="15947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2"/>
          <p:cNvSpPr txBox="1">
            <a:spLocks noGrp="1"/>
          </p:cNvSpPr>
          <p:nvPr>
            <p:ph type="title"/>
          </p:nvPr>
        </p:nvSpPr>
        <p:spPr>
          <a:xfrm>
            <a:off x="311700" y="1634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Allies Win</a:t>
            </a:r>
            <a:endParaRPr sz="3600"/>
          </a:p>
        </p:txBody>
      </p:sp>
      <p:sp>
        <p:nvSpPr>
          <p:cNvPr id="286" name="Google Shape;286;p42"/>
          <p:cNvSpPr txBox="1">
            <a:spLocks noGrp="1"/>
          </p:cNvSpPr>
          <p:nvPr>
            <p:ph type="body" idx="2"/>
          </p:nvPr>
        </p:nvSpPr>
        <p:spPr>
          <a:xfrm>
            <a:off x="4605800" y="163475"/>
            <a:ext cx="4453500" cy="47412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On September 2, 1945, WWII ended when U.S. General Douglas MacArthur </a:t>
            </a:r>
            <a:r>
              <a:rPr lang="en" sz="2000" b="1" i="1" u="sng">
                <a:solidFill>
                  <a:srgbClr val="FF0000"/>
                </a:solidFill>
              </a:rPr>
              <a:t>accepted</a:t>
            </a:r>
            <a:r>
              <a:rPr lang="en" sz="2000">
                <a:solidFill>
                  <a:srgbClr val="FF0000"/>
                </a:solidFill>
              </a:rPr>
              <a:t> </a:t>
            </a:r>
            <a:r>
              <a:rPr lang="en" sz="2000" b="1">
                <a:solidFill>
                  <a:schemeClr val="dk1"/>
                </a:solidFill>
              </a:rPr>
              <a:t>Japan’s formal surrender aboard the U.S. Battleship</a:t>
            </a:r>
            <a:r>
              <a:rPr lang="en" sz="2000">
                <a:solidFill>
                  <a:schemeClr val="dk1"/>
                </a:solidFill>
              </a:rPr>
              <a:t> </a:t>
            </a:r>
            <a:r>
              <a:rPr lang="en" sz="2000" b="1" i="1" u="sng">
                <a:solidFill>
                  <a:srgbClr val="FF0000"/>
                </a:solidFill>
              </a:rPr>
              <a:t>Missouri</a:t>
            </a:r>
            <a:endParaRPr sz="2000" b="1" i="1" u="sng">
              <a:solidFill>
                <a:srgbClr val="FF0000"/>
              </a:solidFill>
            </a:endParaRPr>
          </a:p>
          <a:p>
            <a:pPr marL="457200" lvl="0" indent="-355600" algn="l" rtl="0">
              <a:spcBef>
                <a:spcPts val="0"/>
              </a:spcBef>
              <a:spcAft>
                <a:spcPts val="0"/>
              </a:spcAft>
              <a:buClr>
                <a:schemeClr val="dk1"/>
              </a:buClr>
              <a:buSzPts val="2000"/>
              <a:buChar char="●"/>
            </a:pPr>
            <a:r>
              <a:rPr lang="en" sz="2000">
                <a:solidFill>
                  <a:schemeClr val="dk1"/>
                </a:solidFill>
              </a:rPr>
              <a:t>At the signing of the agreement that brought an end to 2,194 days of global war, MacArthur told the world in a radio broadcast:</a:t>
            </a:r>
            <a:endParaRPr sz="2000">
              <a:solidFill>
                <a:schemeClr val="dk1"/>
              </a:solidFill>
            </a:endParaRPr>
          </a:p>
          <a:p>
            <a:pPr marL="0" lvl="0" indent="0" algn="l" rtl="0">
              <a:spcBef>
                <a:spcPts val="1200"/>
              </a:spcBef>
              <a:spcAft>
                <a:spcPts val="1200"/>
              </a:spcAft>
              <a:buNone/>
            </a:pPr>
            <a:r>
              <a:rPr lang="en" sz="2000" i="1">
                <a:solidFill>
                  <a:schemeClr val="dk1"/>
                </a:solidFill>
              </a:rPr>
              <a:t>“Today the guns are silent. A great tragedy has ended. A great victory has been won.”</a:t>
            </a:r>
            <a:endParaRPr sz="2000">
              <a:solidFill>
                <a:schemeClr val="dk1"/>
              </a:solidFill>
            </a:endParaRPr>
          </a:p>
        </p:txBody>
      </p:sp>
      <p:pic>
        <p:nvPicPr>
          <p:cNvPr id="287" name="Google Shape;287;p42" descr="Why are there two V-J Days? U.S. celebrates victory over Japan on Aug. 15,  Sept 2. and here's why - New York Daily News"/>
          <p:cNvPicPr preferRelativeResize="0"/>
          <p:nvPr/>
        </p:nvPicPr>
        <p:blipFill rotWithShape="1">
          <a:blip r:embed="rId3">
            <a:alphaModFix/>
          </a:blip>
          <a:srcRect/>
          <a:stretch/>
        </p:blipFill>
        <p:spPr>
          <a:xfrm>
            <a:off x="86475" y="1215650"/>
            <a:ext cx="2198750" cy="2085550"/>
          </a:xfrm>
          <a:prstGeom prst="rect">
            <a:avLst/>
          </a:prstGeom>
          <a:noFill/>
          <a:ln w="19050" cap="flat" cmpd="sng">
            <a:solidFill>
              <a:srgbClr val="000000"/>
            </a:solidFill>
            <a:prstDash val="solid"/>
            <a:round/>
            <a:headEnd type="none" w="sm" len="sm"/>
            <a:tailEnd type="none" w="sm" len="sm"/>
          </a:ln>
        </p:spPr>
      </p:pic>
      <p:pic>
        <p:nvPicPr>
          <p:cNvPr id="288" name="Google Shape;288;p42" descr="When Did WW2 End? - History"/>
          <p:cNvPicPr preferRelativeResize="0"/>
          <p:nvPr/>
        </p:nvPicPr>
        <p:blipFill rotWithShape="1">
          <a:blip r:embed="rId4">
            <a:alphaModFix/>
          </a:blip>
          <a:srcRect/>
          <a:stretch/>
        </p:blipFill>
        <p:spPr>
          <a:xfrm>
            <a:off x="86475" y="3380475"/>
            <a:ext cx="2326100" cy="1657350"/>
          </a:xfrm>
          <a:prstGeom prst="rect">
            <a:avLst/>
          </a:prstGeom>
          <a:noFill/>
          <a:ln w="19050" cap="flat" cmpd="sng">
            <a:solidFill>
              <a:srgbClr val="000000"/>
            </a:solidFill>
            <a:prstDash val="solid"/>
            <a:round/>
            <a:headEnd type="none" w="sm" len="sm"/>
            <a:tailEnd type="none" w="sm" len="sm"/>
          </a:ln>
        </p:spPr>
      </p:pic>
      <p:pic>
        <p:nvPicPr>
          <p:cNvPr id="289" name="Google Shape;289;p42" descr="How the End of World War II Made Us Fat - Academic Earth"/>
          <p:cNvPicPr preferRelativeResize="0"/>
          <p:nvPr/>
        </p:nvPicPr>
        <p:blipFill rotWithShape="1">
          <a:blip r:embed="rId5">
            <a:alphaModFix/>
          </a:blip>
          <a:srcRect/>
          <a:stretch/>
        </p:blipFill>
        <p:spPr>
          <a:xfrm>
            <a:off x="2478775" y="3380475"/>
            <a:ext cx="1718075" cy="1657350"/>
          </a:xfrm>
          <a:prstGeom prst="rect">
            <a:avLst/>
          </a:prstGeom>
          <a:noFill/>
          <a:ln w="19050" cap="flat" cmpd="sng">
            <a:solidFill>
              <a:srgbClr val="000000"/>
            </a:solidFill>
            <a:prstDash val="solid"/>
            <a:round/>
            <a:headEnd type="none" w="sm" len="sm"/>
            <a:tailEnd type="none" w="sm" len="sm"/>
          </a:ln>
        </p:spPr>
      </p:pic>
      <p:pic>
        <p:nvPicPr>
          <p:cNvPr id="290" name="Google Shape;290;p42" descr="Commemorating the 75th Anniversary of the End of the Second World War -  John Wesley Theological College"/>
          <p:cNvPicPr preferRelativeResize="0"/>
          <p:nvPr/>
        </p:nvPicPr>
        <p:blipFill rotWithShape="1">
          <a:blip r:embed="rId6">
            <a:alphaModFix/>
          </a:blip>
          <a:srcRect/>
          <a:stretch/>
        </p:blipFill>
        <p:spPr>
          <a:xfrm>
            <a:off x="2382150" y="1180275"/>
            <a:ext cx="1814700" cy="20855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311700" y="13665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Paris Peace Treaties</a:t>
            </a:r>
            <a:endParaRPr sz="3600"/>
          </a:p>
        </p:txBody>
      </p:sp>
      <p:sp>
        <p:nvSpPr>
          <p:cNvPr id="296" name="Google Shape;296;p43"/>
          <p:cNvSpPr txBox="1">
            <a:spLocks noGrp="1"/>
          </p:cNvSpPr>
          <p:nvPr>
            <p:ph type="body" idx="1"/>
          </p:nvPr>
        </p:nvSpPr>
        <p:spPr>
          <a:xfrm>
            <a:off x="311700" y="1152475"/>
            <a:ext cx="47469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Clr>
                <a:schemeClr val="dk1"/>
              </a:buClr>
              <a:buSzPts val="2000"/>
              <a:buChar char="●"/>
            </a:pPr>
            <a:r>
              <a:rPr lang="en" sz="2000">
                <a:solidFill>
                  <a:schemeClr val="dk1"/>
                </a:solidFill>
              </a:rPr>
              <a:t>The Paris Peace Treaties were signed on February 10, 1947 following the end of WWII in 1945</a:t>
            </a:r>
            <a:endParaRPr sz="2000">
              <a:solidFill>
                <a:schemeClr val="dk1"/>
              </a:solidFill>
            </a:endParaRPr>
          </a:p>
          <a:p>
            <a:pPr marL="457200" lvl="0" indent="-355600" algn="l" rtl="0">
              <a:spcBef>
                <a:spcPts val="0"/>
              </a:spcBef>
              <a:spcAft>
                <a:spcPts val="0"/>
              </a:spcAft>
              <a:buClr>
                <a:schemeClr val="dk1"/>
              </a:buClr>
              <a:buSzPts val="2000"/>
              <a:buChar char="●"/>
            </a:pPr>
            <a:r>
              <a:rPr lang="en" sz="2000">
                <a:solidFill>
                  <a:schemeClr val="dk1"/>
                </a:solidFill>
              </a:rPr>
              <a:t>The Paris Peace Conference lasted from July 29 - October 15, 1945</a:t>
            </a:r>
            <a:endParaRPr sz="2000">
              <a:solidFill>
                <a:schemeClr val="dk1"/>
              </a:solidFill>
            </a:endParaRPr>
          </a:p>
        </p:txBody>
      </p:sp>
      <p:pic>
        <p:nvPicPr>
          <p:cNvPr id="297" name="Google Shape;297;p43"/>
          <p:cNvPicPr preferRelativeResize="0"/>
          <p:nvPr/>
        </p:nvPicPr>
        <p:blipFill rotWithShape="1">
          <a:blip r:embed="rId3">
            <a:alphaModFix/>
          </a:blip>
          <a:srcRect/>
          <a:stretch/>
        </p:blipFill>
        <p:spPr>
          <a:xfrm>
            <a:off x="5627000" y="1032950"/>
            <a:ext cx="3396600" cy="3918350"/>
          </a:xfrm>
          <a:prstGeom prst="rect">
            <a:avLst/>
          </a:prstGeom>
          <a:noFill/>
          <a:ln w="28575" cap="flat" cmpd="sng">
            <a:solidFill>
              <a:srgbClr val="595959"/>
            </a:solidFill>
            <a:prstDash val="solid"/>
            <a:round/>
            <a:headEnd type="none" w="sm" len="sm"/>
            <a:tailEnd type="none" w="sm" len="sm"/>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4"/>
          <p:cNvSpPr txBox="1">
            <a:spLocks noGrp="1"/>
          </p:cNvSpPr>
          <p:nvPr>
            <p:ph type="title"/>
          </p:nvPr>
        </p:nvSpPr>
        <p:spPr>
          <a:xfrm>
            <a:off x="671250" y="2141250"/>
            <a:ext cx="7852200" cy="8610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The Aftermath of WWII</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5"/>
          <p:cNvSpPr txBox="1">
            <a:spLocks noGrp="1"/>
          </p:cNvSpPr>
          <p:nvPr>
            <p:ph type="title"/>
          </p:nvPr>
        </p:nvSpPr>
        <p:spPr>
          <a:xfrm>
            <a:off x="311700" y="109750"/>
            <a:ext cx="8520600" cy="572700"/>
          </a:xfrm>
          <a:prstGeom prst="rect">
            <a:avLst/>
          </a:prstGeom>
        </p:spPr>
        <p:txBody>
          <a:bodyPr spcFirstLastPara="1" wrap="square" lIns="91425" tIns="91425" rIns="91425" bIns="91425" anchor="t" anchorCtr="0">
            <a:normAutofit fontScale="90000"/>
          </a:bodyPr>
          <a:lstStyle/>
          <a:p>
            <a:pPr marL="457200" lvl="0" indent="-400050" algn="l" rtl="0">
              <a:spcBef>
                <a:spcPts val="0"/>
              </a:spcBef>
              <a:spcAft>
                <a:spcPts val="0"/>
              </a:spcAft>
              <a:buSzPct val="100000"/>
              <a:buChar char="●"/>
            </a:pPr>
            <a:r>
              <a:rPr lang="en"/>
              <a:t>Dividing Up Germany </a:t>
            </a:r>
            <a:endParaRPr/>
          </a:p>
        </p:txBody>
      </p:sp>
      <p:sp>
        <p:nvSpPr>
          <p:cNvPr id="308" name="Google Shape;308;p45"/>
          <p:cNvSpPr txBox="1">
            <a:spLocks noGrp="1"/>
          </p:cNvSpPr>
          <p:nvPr>
            <p:ph type="body" idx="1"/>
          </p:nvPr>
        </p:nvSpPr>
        <p:spPr>
          <a:xfrm>
            <a:off x="4683200" y="511800"/>
            <a:ext cx="4301700" cy="4290000"/>
          </a:xfrm>
          <a:prstGeom prst="rect">
            <a:avLst/>
          </a:prstGeom>
        </p:spPr>
        <p:txBody>
          <a:bodyPr spcFirstLastPara="1" wrap="square" lIns="91425" tIns="91425" rIns="91425" bIns="91425" anchor="t" anchorCtr="0">
            <a:noAutofit/>
          </a:bodyPr>
          <a:lstStyle/>
          <a:p>
            <a:pPr marL="457200" lvl="0" indent="-368300" algn="l" rtl="0">
              <a:lnSpc>
                <a:spcPct val="105000"/>
              </a:lnSpc>
              <a:spcBef>
                <a:spcPts val="0"/>
              </a:spcBef>
              <a:spcAft>
                <a:spcPts val="0"/>
              </a:spcAft>
              <a:buClr>
                <a:schemeClr val="dk1"/>
              </a:buClr>
              <a:buSzPts val="2200"/>
              <a:buChar char="●"/>
            </a:pPr>
            <a:r>
              <a:rPr lang="en" sz="2200" b="1">
                <a:solidFill>
                  <a:schemeClr val="dk1"/>
                </a:solidFill>
              </a:rPr>
              <a:t>Germany is going to be divided into</a:t>
            </a:r>
            <a:r>
              <a:rPr lang="en" sz="2200">
                <a:solidFill>
                  <a:schemeClr val="dk1"/>
                </a:solidFill>
              </a:rPr>
              <a:t> </a:t>
            </a:r>
            <a:r>
              <a:rPr lang="en" sz="2200" b="1" i="1" u="sng">
                <a:solidFill>
                  <a:srgbClr val="FF0000"/>
                </a:solidFill>
              </a:rPr>
              <a:t>four</a:t>
            </a:r>
            <a:r>
              <a:rPr lang="en" sz="2200">
                <a:solidFill>
                  <a:schemeClr val="dk1"/>
                </a:solidFill>
              </a:rPr>
              <a:t> </a:t>
            </a:r>
            <a:r>
              <a:rPr lang="en" sz="2200" b="1">
                <a:solidFill>
                  <a:schemeClr val="dk1"/>
                </a:solidFill>
              </a:rPr>
              <a:t>zones to be temporarily governed by the Allies</a:t>
            </a:r>
            <a:r>
              <a:rPr lang="en" sz="2200">
                <a:solidFill>
                  <a:schemeClr val="dk1"/>
                </a:solidFill>
              </a:rPr>
              <a:t> (Soviet Union, Great Britain, France, and U.S.)</a:t>
            </a:r>
            <a:endParaRPr sz="2200">
              <a:solidFill>
                <a:schemeClr val="dk1"/>
              </a:solidFill>
            </a:endParaRPr>
          </a:p>
          <a:p>
            <a:pPr marL="914400" lvl="1" indent="-355600" algn="l" rtl="0">
              <a:lnSpc>
                <a:spcPct val="105000"/>
              </a:lnSpc>
              <a:spcBef>
                <a:spcPts val="0"/>
              </a:spcBef>
              <a:spcAft>
                <a:spcPts val="0"/>
              </a:spcAft>
              <a:buClr>
                <a:schemeClr val="dk1"/>
              </a:buClr>
              <a:buSzPts val="2000"/>
              <a:buChar char="○"/>
            </a:pPr>
            <a:r>
              <a:rPr lang="en" sz="2000">
                <a:solidFill>
                  <a:schemeClr val="dk1"/>
                </a:solidFill>
              </a:rPr>
              <a:t>The capital, </a:t>
            </a:r>
            <a:r>
              <a:rPr lang="en" sz="2000" b="1" i="1" u="sng">
                <a:solidFill>
                  <a:srgbClr val="FF0000"/>
                </a:solidFill>
              </a:rPr>
              <a:t>Berlin</a:t>
            </a:r>
            <a:r>
              <a:rPr lang="en" sz="2000">
                <a:solidFill>
                  <a:schemeClr val="dk1"/>
                </a:solidFill>
              </a:rPr>
              <a:t>, will also be divided into 4 zones, even though it lay far within the </a:t>
            </a:r>
            <a:r>
              <a:rPr lang="en" sz="2000" b="1">
                <a:solidFill>
                  <a:schemeClr val="dk1"/>
                </a:solidFill>
              </a:rPr>
              <a:t>Soviet zone</a:t>
            </a:r>
            <a:r>
              <a:rPr lang="en" sz="2000">
                <a:solidFill>
                  <a:schemeClr val="dk1"/>
                </a:solidFill>
              </a:rPr>
              <a:t> (this will have impact on the future)</a:t>
            </a:r>
            <a:endParaRPr sz="2000">
              <a:solidFill>
                <a:schemeClr val="dk1"/>
              </a:solidFill>
            </a:endParaRPr>
          </a:p>
          <a:p>
            <a:pPr marL="0" lvl="0" indent="0" algn="l" rtl="0">
              <a:lnSpc>
                <a:spcPct val="105000"/>
              </a:lnSpc>
              <a:spcBef>
                <a:spcPts val="1200"/>
              </a:spcBef>
              <a:spcAft>
                <a:spcPts val="1200"/>
              </a:spcAft>
              <a:buNone/>
            </a:pPr>
            <a:endParaRPr sz="1300">
              <a:solidFill>
                <a:schemeClr val="dk1"/>
              </a:solidFill>
            </a:endParaRPr>
          </a:p>
        </p:txBody>
      </p:sp>
      <p:pic>
        <p:nvPicPr>
          <p:cNvPr id="309" name="Google Shape;309;p45"/>
          <p:cNvPicPr preferRelativeResize="0"/>
          <p:nvPr/>
        </p:nvPicPr>
        <p:blipFill rotWithShape="1">
          <a:blip r:embed="rId3">
            <a:alphaModFix/>
          </a:blip>
          <a:srcRect/>
          <a:stretch/>
        </p:blipFill>
        <p:spPr>
          <a:xfrm>
            <a:off x="111325" y="682450"/>
            <a:ext cx="4301800" cy="2243675"/>
          </a:xfrm>
          <a:prstGeom prst="rect">
            <a:avLst/>
          </a:prstGeom>
          <a:noFill/>
          <a:ln>
            <a:noFill/>
          </a:ln>
        </p:spPr>
      </p:pic>
      <p:pic>
        <p:nvPicPr>
          <p:cNvPr id="310" name="Google Shape;310;p45"/>
          <p:cNvPicPr preferRelativeResize="0"/>
          <p:nvPr/>
        </p:nvPicPr>
        <p:blipFill rotWithShape="1">
          <a:blip r:embed="rId4">
            <a:alphaModFix/>
          </a:blip>
          <a:srcRect/>
          <a:stretch/>
        </p:blipFill>
        <p:spPr>
          <a:xfrm>
            <a:off x="111325" y="3019300"/>
            <a:ext cx="4301800" cy="20174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46"/>
          <p:cNvSpPr txBox="1">
            <a:spLocks noGrp="1"/>
          </p:cNvSpPr>
          <p:nvPr>
            <p:ph type="title"/>
          </p:nvPr>
        </p:nvSpPr>
        <p:spPr>
          <a:xfrm>
            <a:off x="311700" y="-402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Death Toll &amp; The Nuremberg Trials</a:t>
            </a:r>
            <a:endParaRPr/>
          </a:p>
        </p:txBody>
      </p:sp>
      <p:sp>
        <p:nvSpPr>
          <p:cNvPr id="316" name="Google Shape;316;p46"/>
          <p:cNvSpPr txBox="1">
            <a:spLocks noGrp="1"/>
          </p:cNvSpPr>
          <p:nvPr>
            <p:ph type="body" idx="1"/>
          </p:nvPr>
        </p:nvSpPr>
        <p:spPr>
          <a:xfrm>
            <a:off x="0" y="532450"/>
            <a:ext cx="6651900" cy="4540200"/>
          </a:xfrm>
          <a:prstGeom prst="rect">
            <a:avLst/>
          </a:prstGeom>
        </p:spPr>
        <p:txBody>
          <a:bodyPr spcFirstLastPara="1" wrap="square" lIns="91425" tIns="91425" rIns="91425" bIns="91425" anchor="t" anchorCtr="0">
            <a:normAutofit lnSpcReduction="20000"/>
          </a:bodyPr>
          <a:lstStyle/>
          <a:p>
            <a:pPr marL="457200" lvl="0" indent="-336550" algn="l" rtl="0">
              <a:spcBef>
                <a:spcPts val="0"/>
              </a:spcBef>
              <a:spcAft>
                <a:spcPts val="0"/>
              </a:spcAft>
              <a:buClr>
                <a:schemeClr val="dk1"/>
              </a:buClr>
              <a:buSzPts val="1700"/>
              <a:buChar char="●"/>
            </a:pPr>
            <a:r>
              <a:rPr lang="en" sz="1700">
                <a:solidFill>
                  <a:schemeClr val="dk1"/>
                </a:solidFill>
              </a:rPr>
              <a:t>Most common estimate of the Holocaust death toll: </a:t>
            </a:r>
            <a:r>
              <a:rPr lang="en" sz="1700" b="1" i="1">
                <a:solidFill>
                  <a:schemeClr val="dk1"/>
                </a:solidFill>
              </a:rPr>
              <a:t>6 million Jews</a:t>
            </a:r>
            <a:endParaRPr sz="1700" b="1" i="1">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This is a </a:t>
            </a:r>
            <a:r>
              <a:rPr lang="en" sz="1700" b="1" i="1" u="sng">
                <a:solidFill>
                  <a:schemeClr val="dk1"/>
                </a:solidFill>
              </a:rPr>
              <a:t>VERY</a:t>
            </a:r>
            <a:r>
              <a:rPr lang="en" sz="1700">
                <a:solidFill>
                  <a:schemeClr val="dk1"/>
                </a:solidFill>
              </a:rPr>
              <a:t> conservative, but widely accepted estimate</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Other studies have concluded that as many as 21 million were killed and possibly 27 million Soviet civilians</a:t>
            </a:r>
            <a:endParaRPr sz="1700">
              <a:solidFill>
                <a:schemeClr val="dk1"/>
              </a:solidFill>
            </a:endParaRPr>
          </a:p>
          <a:p>
            <a:pPr marL="457200" lvl="0" indent="-336550" algn="l" rtl="0">
              <a:spcBef>
                <a:spcPts val="0"/>
              </a:spcBef>
              <a:spcAft>
                <a:spcPts val="0"/>
              </a:spcAft>
              <a:buClr>
                <a:schemeClr val="dk1"/>
              </a:buClr>
              <a:buSzPts val="1700"/>
              <a:buChar char="●"/>
            </a:pPr>
            <a:r>
              <a:rPr lang="en" sz="1700" b="1" i="1" u="sng">
                <a:solidFill>
                  <a:schemeClr val="dk1"/>
                </a:solidFill>
              </a:rPr>
              <a:t>Nuremberg Trials: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The Holocaust began in Nuremberg, so it was perhaps poetic justice that the Nuremberg Trials (war-crimes trials for Nazi leaders) (Nov. 20, 1945 - Oct. 1, 1946)</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These trials were very important because they set the principle that individuals are responsible for their actions, even if they were just “following orders”</a:t>
            </a:r>
            <a:endParaRPr sz="1700">
              <a:solidFill>
                <a:schemeClr val="dk1"/>
              </a:solidFill>
            </a:endParaRPr>
          </a:p>
          <a:p>
            <a:pPr marL="914400" lvl="1" indent="-336550" algn="l" rtl="0">
              <a:spcBef>
                <a:spcPts val="0"/>
              </a:spcBef>
              <a:spcAft>
                <a:spcPts val="0"/>
              </a:spcAft>
              <a:buClr>
                <a:schemeClr val="dk1"/>
              </a:buClr>
              <a:buSzPts val="1700"/>
              <a:buChar char="○"/>
            </a:pPr>
            <a:r>
              <a:rPr lang="en" sz="1700">
                <a:solidFill>
                  <a:schemeClr val="dk1"/>
                </a:solidFill>
              </a:rPr>
              <a:t>The most important defendant was </a:t>
            </a:r>
            <a:r>
              <a:rPr lang="en" sz="1700" b="1" u="sng">
                <a:solidFill>
                  <a:schemeClr val="dk1"/>
                </a:solidFill>
              </a:rPr>
              <a:t>Hermann Goring</a:t>
            </a:r>
            <a:r>
              <a:rPr lang="en" sz="1700">
                <a:solidFill>
                  <a:schemeClr val="dk1"/>
                </a:solidFill>
              </a:rPr>
              <a:t> (Hitler’s highest officer)</a:t>
            </a:r>
            <a:endParaRPr sz="1700">
              <a:solidFill>
                <a:schemeClr val="dk1"/>
              </a:solidFill>
            </a:endParaRPr>
          </a:p>
          <a:p>
            <a:pPr marL="1371600" lvl="2" indent="-336550" algn="l" rtl="0">
              <a:spcBef>
                <a:spcPts val="0"/>
              </a:spcBef>
              <a:spcAft>
                <a:spcPts val="0"/>
              </a:spcAft>
              <a:buClr>
                <a:schemeClr val="dk1"/>
              </a:buClr>
              <a:buSzPts val="1700"/>
              <a:buChar char="■"/>
            </a:pPr>
            <a:r>
              <a:rPr lang="en" sz="1700">
                <a:solidFill>
                  <a:schemeClr val="dk1"/>
                </a:solidFill>
              </a:rPr>
              <a:t>He was found guilty and sentenced to hanging</a:t>
            </a:r>
            <a:endParaRPr sz="1700">
              <a:solidFill>
                <a:schemeClr val="dk1"/>
              </a:solidFill>
            </a:endParaRPr>
          </a:p>
          <a:p>
            <a:pPr marL="1371600" lvl="2" indent="-336550" algn="l" rtl="0">
              <a:spcBef>
                <a:spcPts val="0"/>
              </a:spcBef>
              <a:spcAft>
                <a:spcPts val="0"/>
              </a:spcAft>
              <a:buClr>
                <a:schemeClr val="dk1"/>
              </a:buClr>
              <a:buSzPts val="1700"/>
              <a:buChar char="■"/>
            </a:pPr>
            <a:r>
              <a:rPr lang="en" sz="1700">
                <a:solidFill>
                  <a:schemeClr val="dk1"/>
                </a:solidFill>
              </a:rPr>
              <a:t>A Nazi sympathizer in the U.S. Army snuck a cyanide pill into his cell so that he could commit suicide on his own terms</a:t>
            </a:r>
            <a:endParaRPr sz="1700">
              <a:solidFill>
                <a:schemeClr val="dk1"/>
              </a:solidFill>
            </a:endParaRPr>
          </a:p>
        </p:txBody>
      </p:sp>
      <p:pic>
        <p:nvPicPr>
          <p:cNvPr id="317" name="Google Shape;317;p46"/>
          <p:cNvPicPr preferRelativeResize="0"/>
          <p:nvPr/>
        </p:nvPicPr>
        <p:blipFill>
          <a:blip r:embed="rId3">
            <a:alphaModFix/>
          </a:blip>
          <a:stretch>
            <a:fillRect/>
          </a:stretch>
        </p:blipFill>
        <p:spPr>
          <a:xfrm>
            <a:off x="6771325" y="111150"/>
            <a:ext cx="2248925" cy="2906050"/>
          </a:xfrm>
          <a:prstGeom prst="rect">
            <a:avLst/>
          </a:prstGeom>
          <a:noFill/>
          <a:ln w="28575" cap="flat" cmpd="sng">
            <a:solidFill>
              <a:srgbClr val="595959"/>
            </a:solidFill>
            <a:prstDash val="solid"/>
            <a:round/>
            <a:headEnd type="none" w="sm" len="sm"/>
            <a:tailEnd type="none" w="sm" len="sm"/>
          </a:ln>
        </p:spPr>
      </p:pic>
      <p:pic>
        <p:nvPicPr>
          <p:cNvPr id="318" name="Google Shape;318;p46" descr="Hermann Göring - Wikipedia"/>
          <p:cNvPicPr preferRelativeResize="0"/>
          <p:nvPr/>
        </p:nvPicPr>
        <p:blipFill>
          <a:blip r:embed="rId4">
            <a:alphaModFix/>
          </a:blip>
          <a:stretch>
            <a:fillRect/>
          </a:stretch>
        </p:blipFill>
        <p:spPr>
          <a:xfrm>
            <a:off x="6771325" y="3147625"/>
            <a:ext cx="2248925" cy="1845300"/>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47" title="A scene from &quot;The Monuments Men [2014]&quot;">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3"/>
                                        </p:tgtEl>
                                        <p:attrNameLst>
                                          <p:attrName>style.visibility</p:attrName>
                                        </p:attrNameLst>
                                      </p:cBhvr>
                                      <p:to>
                                        <p:strVal val="visible"/>
                                      </p:to>
                                    </p:set>
                                    <p:animEffect transition="in" filter="fade">
                                      <p:cBhvr>
                                        <p:cTn id="7" dur="1000"/>
                                        <p:tgtEl>
                                          <p:spTgt spid="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p:cNvPicPr preferRelativeResize="0"/>
          <p:nvPr/>
        </p:nvPicPr>
        <p:blipFill>
          <a:blip r:embed="rId3">
            <a:alphaModFix/>
          </a:blip>
          <a:stretch>
            <a:fillRect/>
          </a:stretch>
        </p:blipFill>
        <p:spPr>
          <a:xfrm>
            <a:off x="152400" y="152400"/>
            <a:ext cx="2810676" cy="2810676"/>
          </a:xfrm>
          <a:prstGeom prst="rect">
            <a:avLst/>
          </a:prstGeom>
          <a:noFill/>
          <a:ln>
            <a:noFill/>
          </a:ln>
        </p:spPr>
      </p:pic>
      <p:pic>
        <p:nvPicPr>
          <p:cNvPr id="81" name="Google Shape;81;p16"/>
          <p:cNvPicPr preferRelativeResize="0"/>
          <p:nvPr/>
        </p:nvPicPr>
        <p:blipFill>
          <a:blip r:embed="rId4">
            <a:alphaModFix/>
          </a:blip>
          <a:stretch>
            <a:fillRect/>
          </a:stretch>
        </p:blipFill>
        <p:spPr>
          <a:xfrm>
            <a:off x="3020225" y="152400"/>
            <a:ext cx="2952750" cy="1600200"/>
          </a:xfrm>
          <a:prstGeom prst="rect">
            <a:avLst/>
          </a:prstGeom>
          <a:noFill/>
          <a:ln>
            <a:noFill/>
          </a:ln>
        </p:spPr>
      </p:pic>
      <p:pic>
        <p:nvPicPr>
          <p:cNvPr id="82" name="Google Shape;82;p16"/>
          <p:cNvPicPr preferRelativeResize="0"/>
          <p:nvPr/>
        </p:nvPicPr>
        <p:blipFill>
          <a:blip r:embed="rId5">
            <a:alphaModFix/>
          </a:blip>
          <a:stretch>
            <a:fillRect/>
          </a:stretch>
        </p:blipFill>
        <p:spPr>
          <a:xfrm>
            <a:off x="6051750" y="152400"/>
            <a:ext cx="2952750" cy="1600200"/>
          </a:xfrm>
          <a:prstGeom prst="rect">
            <a:avLst/>
          </a:prstGeom>
          <a:noFill/>
          <a:ln>
            <a:noFill/>
          </a:ln>
        </p:spPr>
      </p:pic>
      <p:pic>
        <p:nvPicPr>
          <p:cNvPr id="83" name="Google Shape;83;p16"/>
          <p:cNvPicPr preferRelativeResize="0"/>
          <p:nvPr/>
        </p:nvPicPr>
        <p:blipFill>
          <a:blip r:embed="rId6">
            <a:alphaModFix/>
          </a:blip>
          <a:stretch>
            <a:fillRect/>
          </a:stretch>
        </p:blipFill>
        <p:spPr>
          <a:xfrm>
            <a:off x="152400" y="3058050"/>
            <a:ext cx="2810675" cy="1969800"/>
          </a:xfrm>
          <a:prstGeom prst="rect">
            <a:avLst/>
          </a:prstGeom>
          <a:noFill/>
          <a:ln>
            <a:noFill/>
          </a:ln>
        </p:spPr>
      </p:pic>
      <p:pic>
        <p:nvPicPr>
          <p:cNvPr id="84" name="Google Shape;84;p16"/>
          <p:cNvPicPr preferRelativeResize="0"/>
          <p:nvPr/>
        </p:nvPicPr>
        <p:blipFill>
          <a:blip r:embed="rId7">
            <a:alphaModFix/>
          </a:blip>
          <a:stretch>
            <a:fillRect/>
          </a:stretch>
        </p:blipFill>
        <p:spPr>
          <a:xfrm>
            <a:off x="3020225" y="1836850"/>
            <a:ext cx="2952750" cy="1782650"/>
          </a:xfrm>
          <a:prstGeom prst="rect">
            <a:avLst/>
          </a:prstGeom>
          <a:noFill/>
          <a:ln>
            <a:noFill/>
          </a:ln>
        </p:spPr>
      </p:pic>
      <p:pic>
        <p:nvPicPr>
          <p:cNvPr id="85" name="Google Shape;85;p16"/>
          <p:cNvPicPr preferRelativeResize="0"/>
          <p:nvPr/>
        </p:nvPicPr>
        <p:blipFill>
          <a:blip r:embed="rId8">
            <a:alphaModFix/>
          </a:blip>
          <a:stretch>
            <a:fillRect/>
          </a:stretch>
        </p:blipFill>
        <p:spPr>
          <a:xfrm>
            <a:off x="3043250" y="3703750"/>
            <a:ext cx="2952750" cy="1324100"/>
          </a:xfrm>
          <a:prstGeom prst="rect">
            <a:avLst/>
          </a:prstGeom>
          <a:noFill/>
          <a:ln>
            <a:noFill/>
          </a:ln>
        </p:spPr>
      </p:pic>
      <p:pic>
        <p:nvPicPr>
          <p:cNvPr id="86" name="Google Shape;86;p16"/>
          <p:cNvPicPr preferRelativeResize="0"/>
          <p:nvPr/>
        </p:nvPicPr>
        <p:blipFill>
          <a:blip r:embed="rId9">
            <a:alphaModFix/>
          </a:blip>
          <a:stretch>
            <a:fillRect/>
          </a:stretch>
        </p:blipFill>
        <p:spPr>
          <a:xfrm>
            <a:off x="6051750" y="1836850"/>
            <a:ext cx="2952750" cy="1782650"/>
          </a:xfrm>
          <a:prstGeom prst="rect">
            <a:avLst/>
          </a:prstGeom>
          <a:noFill/>
          <a:ln>
            <a:noFill/>
          </a:ln>
        </p:spPr>
      </p:pic>
      <p:pic>
        <p:nvPicPr>
          <p:cNvPr id="87" name="Google Shape;87;p16"/>
          <p:cNvPicPr preferRelativeResize="0"/>
          <p:nvPr/>
        </p:nvPicPr>
        <p:blipFill>
          <a:blip r:embed="rId10">
            <a:alphaModFix/>
          </a:blip>
          <a:stretch>
            <a:fillRect/>
          </a:stretch>
        </p:blipFill>
        <p:spPr>
          <a:xfrm>
            <a:off x="6051750" y="3703750"/>
            <a:ext cx="2952750" cy="13241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The War in America</a:t>
            </a:r>
            <a:endParaRPr sz="3600"/>
          </a:p>
        </p:txBody>
      </p:sp>
      <p:sp>
        <p:nvSpPr>
          <p:cNvPr id="93" name="Google Shape;93;p17"/>
          <p:cNvSpPr txBox="1">
            <a:spLocks noGrp="1"/>
          </p:cNvSpPr>
          <p:nvPr>
            <p:ph type="body" idx="1"/>
          </p:nvPr>
        </p:nvSpPr>
        <p:spPr>
          <a:xfrm>
            <a:off x="143875" y="1152475"/>
            <a:ext cx="4843500" cy="3777300"/>
          </a:xfrm>
          <a:prstGeom prst="rect">
            <a:avLst/>
          </a:prstGeom>
        </p:spPr>
        <p:txBody>
          <a:bodyPr spcFirstLastPara="1" wrap="square" lIns="91425" tIns="91425" rIns="91425" bIns="91425" anchor="t" anchorCtr="0">
            <a:normAutofit fontScale="85000"/>
          </a:bodyPr>
          <a:lstStyle/>
          <a:p>
            <a:pPr marL="457200" lvl="0" indent="-347345" algn="l" rtl="0">
              <a:spcBef>
                <a:spcPts val="0"/>
              </a:spcBef>
              <a:spcAft>
                <a:spcPts val="0"/>
              </a:spcAft>
              <a:buClr>
                <a:schemeClr val="dk1"/>
              </a:buClr>
              <a:buSzPct val="100000"/>
              <a:buChar char="●"/>
            </a:pPr>
            <a:r>
              <a:rPr lang="en" sz="2200" b="1" i="1">
                <a:solidFill>
                  <a:schemeClr val="dk1"/>
                </a:solidFill>
              </a:rPr>
              <a:t>At home, Americans were mostly very united behind the war effort</a:t>
            </a:r>
            <a:endParaRPr sz="2200" b="1" i="1">
              <a:solidFill>
                <a:schemeClr val="dk1"/>
              </a:solidFill>
            </a:endParaRPr>
          </a:p>
          <a:p>
            <a:pPr marL="457200" lvl="0" indent="-347345" algn="l" rtl="0">
              <a:spcBef>
                <a:spcPts val="0"/>
              </a:spcBef>
              <a:spcAft>
                <a:spcPts val="0"/>
              </a:spcAft>
              <a:buSzPct val="100000"/>
              <a:buChar char="●"/>
            </a:pPr>
            <a:r>
              <a:rPr lang="en" sz="2200" b="1">
                <a:solidFill>
                  <a:schemeClr val="dk1"/>
                </a:solidFill>
              </a:rPr>
              <a:t>People bought war bonds</a:t>
            </a:r>
            <a:r>
              <a:rPr lang="en" sz="2200">
                <a:solidFill>
                  <a:schemeClr val="dk1"/>
                </a:solidFill>
              </a:rPr>
              <a:t>, which kept </a:t>
            </a:r>
            <a:r>
              <a:rPr lang="en" sz="2200" b="1" i="1" u="sng">
                <a:solidFill>
                  <a:srgbClr val="FF0000"/>
                </a:solidFill>
              </a:rPr>
              <a:t>inflation</a:t>
            </a:r>
            <a:r>
              <a:rPr lang="en" sz="2200"/>
              <a:t> </a:t>
            </a:r>
            <a:r>
              <a:rPr lang="en" sz="2200">
                <a:solidFill>
                  <a:schemeClr val="dk1"/>
                </a:solidFill>
              </a:rPr>
              <a:t>down and helped pay for the war</a:t>
            </a:r>
            <a:endParaRPr sz="2200">
              <a:solidFill>
                <a:schemeClr val="dk1"/>
              </a:solidFill>
            </a:endParaRPr>
          </a:p>
          <a:p>
            <a:pPr marL="914400" lvl="1" indent="-347344" algn="l" rtl="0">
              <a:spcBef>
                <a:spcPts val="0"/>
              </a:spcBef>
              <a:spcAft>
                <a:spcPts val="0"/>
              </a:spcAft>
              <a:buSzPct val="100000"/>
              <a:buChar char="○"/>
            </a:pPr>
            <a:r>
              <a:rPr lang="en" sz="2200" b="1">
                <a:solidFill>
                  <a:schemeClr val="dk1"/>
                </a:solidFill>
              </a:rPr>
              <a:t>Victory gardens</a:t>
            </a:r>
            <a:r>
              <a:rPr lang="en" sz="2200">
                <a:solidFill>
                  <a:schemeClr val="dk1"/>
                </a:solidFill>
              </a:rPr>
              <a:t>: allowed people to grow their own food to save supplies for the military and our allies</a:t>
            </a:r>
            <a:endParaRPr sz="2200">
              <a:solidFill>
                <a:schemeClr val="dk1"/>
              </a:solidFill>
            </a:endParaRPr>
          </a:p>
          <a:p>
            <a:pPr marL="914400" lvl="1" indent="-347344" algn="l" rtl="0">
              <a:spcBef>
                <a:spcPts val="0"/>
              </a:spcBef>
              <a:spcAft>
                <a:spcPts val="0"/>
              </a:spcAft>
              <a:buSzPct val="100000"/>
              <a:buChar char="○"/>
            </a:pPr>
            <a:r>
              <a:rPr lang="en" sz="2200" b="1">
                <a:solidFill>
                  <a:schemeClr val="dk1"/>
                </a:solidFill>
              </a:rPr>
              <a:t>Mandatory </a:t>
            </a:r>
            <a:r>
              <a:rPr lang="en" sz="2200" b="1" i="1" u="sng">
                <a:solidFill>
                  <a:srgbClr val="FF0000"/>
                </a:solidFill>
              </a:rPr>
              <a:t>rationing</a:t>
            </a:r>
            <a:r>
              <a:rPr lang="en" sz="2200" b="1"/>
              <a:t> </a:t>
            </a:r>
            <a:r>
              <a:rPr lang="en" sz="2200" b="1">
                <a:solidFill>
                  <a:schemeClr val="dk1"/>
                </a:solidFill>
              </a:rPr>
              <a:t>of supplies meant that people could only buy certain</a:t>
            </a:r>
            <a:r>
              <a:rPr lang="en" sz="2200" b="1"/>
              <a:t> </a:t>
            </a:r>
            <a:r>
              <a:rPr lang="en" sz="2200" b="1" i="1" u="sng">
                <a:solidFill>
                  <a:srgbClr val="FF0000"/>
                </a:solidFill>
              </a:rPr>
              <a:t>amounts</a:t>
            </a:r>
            <a:r>
              <a:rPr lang="en" sz="2200" b="1"/>
              <a:t> </a:t>
            </a:r>
            <a:r>
              <a:rPr lang="en" sz="2200" b="1">
                <a:solidFill>
                  <a:schemeClr val="dk1"/>
                </a:solidFill>
              </a:rPr>
              <a:t>of certain necessary goods →</a:t>
            </a:r>
            <a:r>
              <a:rPr lang="en" sz="2200" b="1"/>
              <a:t> </a:t>
            </a:r>
            <a:r>
              <a:rPr lang="en" sz="2200" b="1" i="1" u="sng">
                <a:solidFill>
                  <a:schemeClr val="dk1"/>
                </a:solidFill>
              </a:rPr>
              <a:t>CONSERVE</a:t>
            </a:r>
            <a:endParaRPr sz="2200" b="1">
              <a:solidFill>
                <a:schemeClr val="dk1"/>
              </a:solidFill>
            </a:endParaRPr>
          </a:p>
        </p:txBody>
      </p:sp>
      <p:pic>
        <p:nvPicPr>
          <p:cNvPr id="94" name="Google Shape;94;p17"/>
          <p:cNvPicPr preferRelativeResize="0"/>
          <p:nvPr/>
        </p:nvPicPr>
        <p:blipFill rotWithShape="1">
          <a:blip r:embed="rId3">
            <a:alphaModFix/>
          </a:blip>
          <a:srcRect/>
          <a:stretch/>
        </p:blipFill>
        <p:spPr>
          <a:xfrm>
            <a:off x="4816375" y="104900"/>
            <a:ext cx="2096575" cy="1458925"/>
          </a:xfrm>
          <a:prstGeom prst="rect">
            <a:avLst/>
          </a:prstGeom>
          <a:noFill/>
          <a:ln w="38100" cap="flat" cmpd="sng">
            <a:solidFill>
              <a:srgbClr val="000000"/>
            </a:solidFill>
            <a:prstDash val="solid"/>
            <a:round/>
            <a:headEnd type="none" w="sm" len="sm"/>
            <a:tailEnd type="none" w="sm" len="sm"/>
          </a:ln>
        </p:spPr>
      </p:pic>
      <p:pic>
        <p:nvPicPr>
          <p:cNvPr id="95" name="Google Shape;95;p17"/>
          <p:cNvPicPr preferRelativeResize="0"/>
          <p:nvPr/>
        </p:nvPicPr>
        <p:blipFill rotWithShape="1">
          <a:blip r:embed="rId4">
            <a:alphaModFix/>
          </a:blip>
          <a:srcRect/>
          <a:stretch/>
        </p:blipFill>
        <p:spPr>
          <a:xfrm>
            <a:off x="6912950" y="1747500"/>
            <a:ext cx="2167225" cy="1360390"/>
          </a:xfrm>
          <a:prstGeom prst="rect">
            <a:avLst/>
          </a:prstGeom>
          <a:noFill/>
          <a:ln w="38100" cap="flat" cmpd="sng">
            <a:solidFill>
              <a:srgbClr val="000000"/>
            </a:solidFill>
            <a:prstDash val="solid"/>
            <a:round/>
            <a:headEnd type="none" w="sm" len="sm"/>
            <a:tailEnd type="none" w="sm" len="sm"/>
          </a:ln>
        </p:spPr>
      </p:pic>
      <p:pic>
        <p:nvPicPr>
          <p:cNvPr id="96" name="Google Shape;96;p17" descr="What is WW2 Rationing?? - Answered - Twinkl Teaching Wiki"/>
          <p:cNvPicPr preferRelativeResize="0"/>
          <p:nvPr/>
        </p:nvPicPr>
        <p:blipFill rotWithShape="1">
          <a:blip r:embed="rId5">
            <a:alphaModFix/>
          </a:blip>
          <a:srcRect l="7279" t="1408" r="-964" b="2750"/>
          <a:stretch/>
        </p:blipFill>
        <p:spPr>
          <a:xfrm rot="458748">
            <a:off x="5048087" y="1999594"/>
            <a:ext cx="1633150" cy="1833462"/>
          </a:xfrm>
          <a:prstGeom prst="rect">
            <a:avLst/>
          </a:prstGeom>
          <a:noFill/>
          <a:ln>
            <a:noFill/>
          </a:ln>
        </p:spPr>
      </p:pic>
      <p:pic>
        <p:nvPicPr>
          <p:cNvPr id="97" name="Google Shape;97;p17" descr="State of Oregon: World War II - Rationing: A Necessary But Hated Sacrifice"/>
          <p:cNvPicPr preferRelativeResize="0"/>
          <p:nvPr/>
        </p:nvPicPr>
        <p:blipFill rotWithShape="1">
          <a:blip r:embed="rId6">
            <a:alphaModFix/>
          </a:blip>
          <a:srcRect/>
          <a:stretch/>
        </p:blipFill>
        <p:spPr>
          <a:xfrm>
            <a:off x="6695600" y="3243900"/>
            <a:ext cx="2383025" cy="17707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Propaganda</a:t>
            </a:r>
            <a:endParaRPr sz="3600"/>
          </a:p>
        </p:txBody>
      </p:sp>
      <p:sp>
        <p:nvSpPr>
          <p:cNvPr id="103" name="Google Shape;103;p18"/>
          <p:cNvSpPr txBox="1">
            <a:spLocks noGrp="1"/>
          </p:cNvSpPr>
          <p:nvPr>
            <p:ph type="body" idx="1"/>
          </p:nvPr>
        </p:nvSpPr>
        <p:spPr>
          <a:xfrm>
            <a:off x="143875" y="1152475"/>
            <a:ext cx="4167600" cy="3852000"/>
          </a:xfrm>
          <a:prstGeom prst="rect">
            <a:avLst/>
          </a:prstGeom>
        </p:spPr>
        <p:txBody>
          <a:bodyPr spcFirstLastPara="1" wrap="square" lIns="91425" tIns="91425" rIns="91425" bIns="91425" anchor="t" anchorCtr="0">
            <a:normAutofit/>
          </a:bodyPr>
          <a:lstStyle/>
          <a:p>
            <a:pPr marL="457200" lvl="0" indent="-368300" algn="l" rtl="0">
              <a:spcBef>
                <a:spcPts val="0"/>
              </a:spcBef>
              <a:spcAft>
                <a:spcPts val="0"/>
              </a:spcAft>
              <a:buSzPts val="2200"/>
              <a:buChar char="●"/>
            </a:pPr>
            <a:r>
              <a:rPr lang="en" sz="2200">
                <a:solidFill>
                  <a:schemeClr val="dk1"/>
                </a:solidFill>
              </a:rPr>
              <a:t>In 1942, FDR created the </a:t>
            </a:r>
            <a:r>
              <a:rPr lang="en" sz="2200" b="1">
                <a:solidFill>
                  <a:schemeClr val="dk1"/>
                </a:solidFill>
              </a:rPr>
              <a:t>Office of War Information</a:t>
            </a:r>
            <a:r>
              <a:rPr lang="en" sz="2200"/>
              <a:t> </a:t>
            </a:r>
            <a:r>
              <a:rPr lang="en" sz="2200">
                <a:solidFill>
                  <a:schemeClr val="dk1"/>
                </a:solidFill>
              </a:rPr>
              <a:t>focused on war</a:t>
            </a:r>
            <a:r>
              <a:rPr lang="en" sz="2200"/>
              <a:t> </a:t>
            </a:r>
            <a:r>
              <a:rPr lang="en" sz="2200" b="1" i="1" u="sng">
                <a:solidFill>
                  <a:srgbClr val="FF0000"/>
                </a:solidFill>
              </a:rPr>
              <a:t>propaganda</a:t>
            </a:r>
            <a:endParaRPr sz="2200" b="1" i="1" u="sng">
              <a:solidFill>
                <a:srgbClr val="FF0000"/>
              </a:solidFill>
            </a:endParaRPr>
          </a:p>
          <a:p>
            <a:pPr marL="914400" lvl="1" indent="-368300" algn="l" rtl="0">
              <a:spcBef>
                <a:spcPts val="0"/>
              </a:spcBef>
              <a:spcAft>
                <a:spcPts val="0"/>
              </a:spcAft>
              <a:buSzPts val="2200"/>
              <a:buChar char="○"/>
            </a:pPr>
            <a:r>
              <a:rPr lang="en" sz="2200">
                <a:solidFill>
                  <a:schemeClr val="dk1"/>
                </a:solidFill>
              </a:rPr>
              <a:t>Propaganda: </a:t>
            </a:r>
            <a:r>
              <a:rPr lang="en" sz="2200" b="1">
                <a:solidFill>
                  <a:schemeClr val="dk1"/>
                </a:solidFill>
              </a:rPr>
              <a:t>official communications meant to influence opinions</a:t>
            </a:r>
            <a:r>
              <a:rPr lang="en" sz="2200">
                <a:solidFill>
                  <a:schemeClr val="dk1"/>
                </a:solidFill>
              </a:rPr>
              <a:t> (posters, movies, and newsreels)</a:t>
            </a:r>
            <a:endParaRPr sz="2200">
              <a:solidFill>
                <a:schemeClr val="dk1"/>
              </a:solidFill>
            </a:endParaRPr>
          </a:p>
        </p:txBody>
      </p:sp>
      <p:pic>
        <p:nvPicPr>
          <p:cNvPr id="104" name="Google Shape;104;p18"/>
          <p:cNvPicPr preferRelativeResize="0"/>
          <p:nvPr/>
        </p:nvPicPr>
        <p:blipFill rotWithShape="1">
          <a:blip r:embed="rId3">
            <a:alphaModFix/>
          </a:blip>
          <a:srcRect/>
          <a:stretch/>
        </p:blipFill>
        <p:spPr>
          <a:xfrm>
            <a:off x="4247000" y="204550"/>
            <a:ext cx="1957400" cy="1928625"/>
          </a:xfrm>
          <a:prstGeom prst="rect">
            <a:avLst/>
          </a:prstGeom>
          <a:noFill/>
          <a:ln>
            <a:noFill/>
          </a:ln>
        </p:spPr>
      </p:pic>
      <p:pic>
        <p:nvPicPr>
          <p:cNvPr id="105" name="Google Shape;105;p18" descr="Amazon.com: Wee Blue Coo War WWII USA Pilot Fighter Jet Unframed Wall Art  Print Poster Home Decor Premium: Home &amp; Kitchen"/>
          <p:cNvPicPr preferRelativeResize="0"/>
          <p:nvPr/>
        </p:nvPicPr>
        <p:blipFill rotWithShape="1">
          <a:blip r:embed="rId4">
            <a:alphaModFix/>
          </a:blip>
          <a:srcRect/>
          <a:stretch/>
        </p:blipFill>
        <p:spPr>
          <a:xfrm>
            <a:off x="6334475" y="850450"/>
            <a:ext cx="2684275" cy="415392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War Efforts in America</a:t>
            </a:r>
            <a:endParaRPr sz="3600"/>
          </a:p>
        </p:txBody>
      </p:sp>
      <p:sp>
        <p:nvSpPr>
          <p:cNvPr id="111" name="Google Shape;111;p19"/>
          <p:cNvSpPr txBox="1">
            <a:spLocks noGrp="1"/>
          </p:cNvSpPr>
          <p:nvPr>
            <p:ph type="body" idx="2"/>
          </p:nvPr>
        </p:nvSpPr>
        <p:spPr>
          <a:xfrm>
            <a:off x="4339025" y="445025"/>
            <a:ext cx="4805100" cy="4635300"/>
          </a:xfrm>
          <a:prstGeom prst="rect">
            <a:avLst/>
          </a:prstGeom>
        </p:spPr>
        <p:txBody>
          <a:bodyPr spcFirstLastPara="1" wrap="square" lIns="91425" tIns="91425" rIns="91425" bIns="91425" anchor="t" anchorCtr="0">
            <a:normAutofit fontScale="85000" lnSpcReduction="20000"/>
          </a:bodyPr>
          <a:lstStyle/>
          <a:p>
            <a:pPr marL="457200" lvl="0" indent="-347345" algn="l" rtl="0">
              <a:lnSpc>
                <a:spcPct val="150000"/>
              </a:lnSpc>
              <a:spcBef>
                <a:spcPts val="0"/>
              </a:spcBef>
              <a:spcAft>
                <a:spcPts val="0"/>
              </a:spcAft>
              <a:buClr>
                <a:schemeClr val="dk1"/>
              </a:buClr>
              <a:buSzPct val="100000"/>
              <a:buChar char="●"/>
            </a:pPr>
            <a:r>
              <a:rPr lang="en" sz="2200">
                <a:solidFill>
                  <a:schemeClr val="dk1"/>
                </a:solidFill>
              </a:rPr>
              <a:t>Many </a:t>
            </a:r>
            <a:r>
              <a:rPr lang="en" sz="2200" b="1" i="1" u="sng">
                <a:solidFill>
                  <a:srgbClr val="FF0000"/>
                </a:solidFill>
              </a:rPr>
              <a:t>products</a:t>
            </a:r>
            <a:r>
              <a:rPr lang="en" sz="2200">
                <a:solidFill>
                  <a:srgbClr val="FF0000"/>
                </a:solidFill>
              </a:rPr>
              <a:t> </a:t>
            </a:r>
            <a:r>
              <a:rPr lang="en" sz="2200" b="1">
                <a:solidFill>
                  <a:schemeClr val="dk1"/>
                </a:solidFill>
              </a:rPr>
              <a:t>were needed for success during WWII</a:t>
            </a:r>
            <a:endParaRPr sz="2200" b="1">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National War Labor Board: </a:t>
            </a:r>
            <a:r>
              <a:rPr lang="en" sz="2200" b="1" i="1" u="sng">
                <a:solidFill>
                  <a:srgbClr val="FF0000"/>
                </a:solidFill>
              </a:rPr>
              <a:t>converted</a:t>
            </a:r>
            <a:r>
              <a:rPr lang="en" sz="2200">
                <a:solidFill>
                  <a:srgbClr val="FF0000"/>
                </a:solidFill>
              </a:rPr>
              <a:t> </a:t>
            </a:r>
            <a:r>
              <a:rPr lang="en" sz="2200" b="1">
                <a:solidFill>
                  <a:schemeClr val="dk1"/>
                </a:solidFill>
              </a:rPr>
              <a:t>factories into wartime industries</a:t>
            </a:r>
            <a:endParaRPr sz="2200" b="1">
              <a:solidFill>
                <a:schemeClr val="dk1"/>
              </a:solidFill>
            </a:endParaRPr>
          </a:p>
          <a:p>
            <a:pPr marL="457200" lvl="0" indent="-347345" algn="l" rtl="0">
              <a:lnSpc>
                <a:spcPct val="150000"/>
              </a:lnSpc>
              <a:spcBef>
                <a:spcPts val="0"/>
              </a:spcBef>
              <a:spcAft>
                <a:spcPts val="0"/>
              </a:spcAft>
              <a:buClr>
                <a:schemeClr val="dk1"/>
              </a:buClr>
              <a:buSzPct val="100000"/>
              <a:buChar char="●"/>
            </a:pPr>
            <a:r>
              <a:rPr lang="en" sz="2200">
                <a:solidFill>
                  <a:schemeClr val="dk1"/>
                </a:solidFill>
              </a:rPr>
              <a:t>Conversions:</a:t>
            </a:r>
            <a:endParaRPr sz="2200">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Lipstick case → ammunition</a:t>
            </a:r>
            <a:r>
              <a:rPr lang="en" sz="2200" b="1">
                <a:solidFill>
                  <a:schemeClr val="dk1"/>
                </a:solidFill>
              </a:rPr>
              <a:t> </a:t>
            </a:r>
            <a:r>
              <a:rPr lang="en" sz="2200">
                <a:solidFill>
                  <a:schemeClr val="dk1"/>
                </a:solidFill>
              </a:rPr>
              <a:t>cartridges</a:t>
            </a:r>
            <a:endParaRPr sz="2200">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Baby carriages → hospital carts</a:t>
            </a:r>
            <a:endParaRPr sz="2200">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Vacuum cleaners → gas mask parts</a:t>
            </a:r>
            <a:endParaRPr sz="2200">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Beer cans → grenades</a:t>
            </a:r>
            <a:endParaRPr sz="2200">
              <a:solidFill>
                <a:schemeClr val="dk1"/>
              </a:solidFill>
            </a:endParaRPr>
          </a:p>
          <a:p>
            <a:pPr marL="914400" lvl="1" indent="-347344" algn="l" rtl="0">
              <a:lnSpc>
                <a:spcPct val="150000"/>
              </a:lnSpc>
              <a:spcBef>
                <a:spcPts val="0"/>
              </a:spcBef>
              <a:spcAft>
                <a:spcPts val="0"/>
              </a:spcAft>
              <a:buClr>
                <a:schemeClr val="dk1"/>
              </a:buClr>
              <a:buSzPct val="100000"/>
              <a:buChar char="○"/>
            </a:pPr>
            <a:r>
              <a:rPr lang="en" sz="2200">
                <a:solidFill>
                  <a:schemeClr val="dk1"/>
                </a:solidFill>
              </a:rPr>
              <a:t>Cars → airplanes</a:t>
            </a:r>
            <a:endParaRPr sz="2200">
              <a:solidFill>
                <a:schemeClr val="dk1"/>
              </a:solidFill>
            </a:endParaRPr>
          </a:p>
        </p:txBody>
      </p:sp>
      <p:pic>
        <p:nvPicPr>
          <p:cNvPr id="112" name="Google Shape;112;p19" descr="5.4 WWI: War at Home Flashcards | Quizlet"/>
          <p:cNvPicPr preferRelativeResize="0"/>
          <p:nvPr/>
        </p:nvPicPr>
        <p:blipFill rotWithShape="1">
          <a:blip r:embed="rId3">
            <a:alphaModFix/>
          </a:blip>
          <a:srcRect/>
          <a:stretch/>
        </p:blipFill>
        <p:spPr>
          <a:xfrm>
            <a:off x="176875" y="1194350"/>
            <a:ext cx="2469150" cy="2050325"/>
          </a:xfrm>
          <a:prstGeom prst="rect">
            <a:avLst/>
          </a:prstGeom>
          <a:noFill/>
          <a:ln>
            <a:noFill/>
          </a:ln>
        </p:spPr>
      </p:pic>
      <p:pic>
        <p:nvPicPr>
          <p:cNvPr id="113" name="Google Shape;113;p19" descr="World War 1- Chapter 23 Section 2 Flashcards | Quizlet"/>
          <p:cNvPicPr preferRelativeResize="0"/>
          <p:nvPr/>
        </p:nvPicPr>
        <p:blipFill rotWithShape="1">
          <a:blip r:embed="rId4">
            <a:alphaModFix/>
          </a:blip>
          <a:srcRect/>
          <a:stretch/>
        </p:blipFill>
        <p:spPr>
          <a:xfrm>
            <a:off x="975400" y="3339800"/>
            <a:ext cx="2998825" cy="17404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9015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Women &amp; Minorities</a:t>
            </a:r>
            <a:endParaRPr sz="3600"/>
          </a:p>
        </p:txBody>
      </p:sp>
      <p:sp>
        <p:nvSpPr>
          <p:cNvPr id="119" name="Google Shape;119;p20"/>
          <p:cNvSpPr txBox="1">
            <a:spLocks noGrp="1"/>
          </p:cNvSpPr>
          <p:nvPr>
            <p:ph type="body" idx="1"/>
          </p:nvPr>
        </p:nvSpPr>
        <p:spPr>
          <a:xfrm>
            <a:off x="54275" y="702600"/>
            <a:ext cx="5991300" cy="4343100"/>
          </a:xfrm>
          <a:prstGeom prst="rect">
            <a:avLst/>
          </a:prstGeom>
        </p:spPr>
        <p:txBody>
          <a:bodyPr spcFirstLastPara="1" wrap="square" lIns="91425" tIns="91425" rIns="91425" bIns="91425" anchor="t" anchorCtr="0">
            <a:noAutofit/>
          </a:bodyPr>
          <a:lstStyle/>
          <a:p>
            <a:pPr marL="457200" lvl="0" indent="-333375" algn="l" rtl="0">
              <a:lnSpc>
                <a:spcPct val="105000"/>
              </a:lnSpc>
              <a:spcBef>
                <a:spcPts val="0"/>
              </a:spcBef>
              <a:spcAft>
                <a:spcPts val="0"/>
              </a:spcAft>
              <a:buClr>
                <a:schemeClr val="dk1"/>
              </a:buClr>
              <a:buSzPts val="1650"/>
              <a:buChar char="●"/>
            </a:pPr>
            <a:r>
              <a:rPr lang="en" sz="1650">
                <a:solidFill>
                  <a:schemeClr val="dk1"/>
                </a:solidFill>
              </a:rPr>
              <a:t>Roughly 16.6 million Americans served in WWII (more than 12% of the population)</a:t>
            </a:r>
            <a:endParaRPr sz="1650">
              <a:solidFill>
                <a:schemeClr val="dk1"/>
              </a:solidFill>
            </a:endParaRPr>
          </a:p>
          <a:p>
            <a:pPr marL="457200" lvl="0" indent="-333375" algn="l" rtl="0">
              <a:lnSpc>
                <a:spcPct val="105000"/>
              </a:lnSpc>
              <a:spcBef>
                <a:spcPts val="0"/>
              </a:spcBef>
              <a:spcAft>
                <a:spcPts val="0"/>
              </a:spcAft>
              <a:buClr>
                <a:schemeClr val="dk1"/>
              </a:buClr>
              <a:buSzPts val="1650"/>
              <a:buChar char="●"/>
            </a:pPr>
            <a:r>
              <a:rPr lang="en" sz="1650" b="1">
                <a:solidFill>
                  <a:schemeClr val="dk1"/>
                </a:solidFill>
              </a:rPr>
              <a:t>Women and minorities played an</a:t>
            </a:r>
            <a:r>
              <a:rPr lang="en" sz="1650">
                <a:solidFill>
                  <a:schemeClr val="dk1"/>
                </a:solidFill>
              </a:rPr>
              <a:t> </a:t>
            </a:r>
            <a:r>
              <a:rPr lang="en" sz="1650" b="1">
                <a:solidFill>
                  <a:schemeClr val="dk1"/>
                </a:solidFill>
              </a:rPr>
              <a:t>important</a:t>
            </a:r>
            <a:r>
              <a:rPr lang="en" sz="1650">
                <a:solidFill>
                  <a:schemeClr val="dk1"/>
                </a:solidFill>
              </a:rPr>
              <a:t> role at home: </a:t>
            </a:r>
            <a:r>
              <a:rPr lang="en" sz="1650" b="1">
                <a:solidFill>
                  <a:schemeClr val="dk1"/>
                </a:solidFill>
              </a:rPr>
              <a:t>women worked traditional </a:t>
            </a:r>
            <a:r>
              <a:rPr lang="en" sz="1650" b="1" i="1" u="sng">
                <a:solidFill>
                  <a:srgbClr val="FF0000"/>
                </a:solidFill>
              </a:rPr>
              <a:t>male jobs</a:t>
            </a:r>
            <a:endParaRPr sz="1650" b="1" i="1" u="sng">
              <a:solidFill>
                <a:srgbClr val="FF0000"/>
              </a:solidFill>
            </a:endParaRPr>
          </a:p>
          <a:p>
            <a:pPr marL="914400" lvl="1" indent="-333375" algn="l" rtl="0">
              <a:lnSpc>
                <a:spcPct val="105000"/>
              </a:lnSpc>
              <a:spcBef>
                <a:spcPts val="0"/>
              </a:spcBef>
              <a:spcAft>
                <a:spcPts val="0"/>
              </a:spcAft>
              <a:buClr>
                <a:schemeClr val="dk1"/>
              </a:buClr>
              <a:buSzPts val="1650"/>
              <a:buChar char="○"/>
            </a:pPr>
            <a:r>
              <a:rPr lang="en" sz="1650">
                <a:solidFill>
                  <a:schemeClr val="dk1"/>
                </a:solidFill>
              </a:rPr>
              <a:t>Filled jobs that were left behind by soldiers going overseas</a:t>
            </a:r>
            <a:endParaRPr sz="1650">
              <a:solidFill>
                <a:schemeClr val="dk1"/>
              </a:solidFill>
            </a:endParaRPr>
          </a:p>
          <a:p>
            <a:pPr marL="914400" lvl="1" indent="-333375" algn="l" rtl="0">
              <a:lnSpc>
                <a:spcPct val="105000"/>
              </a:lnSpc>
              <a:spcBef>
                <a:spcPts val="0"/>
              </a:spcBef>
              <a:spcAft>
                <a:spcPts val="0"/>
              </a:spcAft>
              <a:buClr>
                <a:schemeClr val="dk1"/>
              </a:buClr>
              <a:buSzPts val="1650"/>
              <a:buChar char="○"/>
            </a:pPr>
            <a:r>
              <a:rPr lang="en" sz="1650">
                <a:solidFill>
                  <a:schemeClr val="dk1"/>
                </a:solidFill>
              </a:rPr>
              <a:t>The war will give women and minorities opportunities</a:t>
            </a:r>
            <a:endParaRPr sz="1650">
              <a:solidFill>
                <a:schemeClr val="dk1"/>
              </a:solidFill>
            </a:endParaRPr>
          </a:p>
          <a:p>
            <a:pPr marL="457200" lvl="0" indent="-333375" algn="l" rtl="0">
              <a:spcBef>
                <a:spcPts val="0"/>
              </a:spcBef>
              <a:spcAft>
                <a:spcPts val="0"/>
              </a:spcAft>
              <a:buClr>
                <a:schemeClr val="dk1"/>
              </a:buClr>
              <a:buSzPts val="1650"/>
              <a:buChar char="●"/>
            </a:pPr>
            <a:r>
              <a:rPr lang="en" sz="1650">
                <a:solidFill>
                  <a:schemeClr val="dk1"/>
                </a:solidFill>
              </a:rPr>
              <a:t>Women served in the Women’s Army Corps (WACs)</a:t>
            </a:r>
            <a:endParaRPr sz="1650">
              <a:solidFill>
                <a:schemeClr val="dk1"/>
              </a:solidFill>
            </a:endParaRPr>
          </a:p>
          <a:p>
            <a:pPr marL="914400" lvl="1" indent="-333375" algn="l" rtl="0">
              <a:spcBef>
                <a:spcPts val="0"/>
              </a:spcBef>
              <a:spcAft>
                <a:spcPts val="0"/>
              </a:spcAft>
              <a:buClr>
                <a:schemeClr val="dk1"/>
              </a:buClr>
              <a:buSzPts val="1650"/>
              <a:buChar char="○"/>
            </a:pPr>
            <a:r>
              <a:rPr lang="en" sz="1650">
                <a:solidFill>
                  <a:schemeClr val="dk1"/>
                </a:solidFill>
              </a:rPr>
              <a:t>They served </a:t>
            </a:r>
            <a:r>
              <a:rPr lang="en" sz="1650" b="1" i="1" u="sng">
                <a:solidFill>
                  <a:srgbClr val="FF0000"/>
                </a:solidFill>
              </a:rPr>
              <a:t>non-combat</a:t>
            </a:r>
            <a:r>
              <a:rPr lang="en" sz="1650">
                <a:solidFill>
                  <a:schemeClr val="dk1"/>
                </a:solidFill>
              </a:rPr>
              <a:t> roles but </a:t>
            </a:r>
            <a:r>
              <a:rPr lang="en" sz="1650" b="1">
                <a:solidFill>
                  <a:schemeClr val="dk1"/>
                </a:solidFill>
              </a:rPr>
              <a:t>held full military rank</a:t>
            </a:r>
            <a:endParaRPr sz="1650" b="1">
              <a:solidFill>
                <a:schemeClr val="dk1"/>
              </a:solidFill>
            </a:endParaRPr>
          </a:p>
          <a:p>
            <a:pPr marL="914400" lvl="1" indent="-333375" algn="l" rtl="0">
              <a:spcBef>
                <a:spcPts val="0"/>
              </a:spcBef>
              <a:spcAft>
                <a:spcPts val="0"/>
              </a:spcAft>
              <a:buClr>
                <a:schemeClr val="dk1"/>
              </a:buClr>
              <a:buSzPts val="1650"/>
              <a:buChar char="○"/>
            </a:pPr>
            <a:r>
              <a:rPr lang="en" sz="1650">
                <a:solidFill>
                  <a:schemeClr val="dk1"/>
                </a:solidFill>
              </a:rPr>
              <a:t>General MacArthur said that they were his “best</a:t>
            </a:r>
            <a:r>
              <a:rPr lang="en" sz="1650" b="1" i="1" u="sng">
                <a:solidFill>
                  <a:schemeClr val="dk1"/>
                </a:solidFill>
              </a:rPr>
              <a:t> </a:t>
            </a:r>
            <a:r>
              <a:rPr lang="en" sz="1650">
                <a:solidFill>
                  <a:schemeClr val="dk1"/>
                </a:solidFill>
              </a:rPr>
              <a:t>soldiers” </a:t>
            </a:r>
            <a:endParaRPr sz="1650">
              <a:solidFill>
                <a:schemeClr val="dk1"/>
              </a:solidFill>
            </a:endParaRPr>
          </a:p>
          <a:p>
            <a:pPr marL="914400" lvl="1" indent="-333375" algn="l" rtl="0">
              <a:spcBef>
                <a:spcPts val="0"/>
              </a:spcBef>
              <a:spcAft>
                <a:spcPts val="0"/>
              </a:spcAft>
              <a:buClr>
                <a:schemeClr val="dk1"/>
              </a:buClr>
              <a:buSzPts val="1650"/>
              <a:buChar char="○"/>
            </a:pPr>
            <a:r>
              <a:rPr lang="en" sz="1650">
                <a:solidFill>
                  <a:schemeClr val="dk1"/>
                </a:solidFill>
              </a:rPr>
              <a:t>Women also served in the Navy and civilian WASPS (Women’s Air Service </a:t>
            </a:r>
            <a:r>
              <a:rPr lang="en" sz="1650" b="1" i="1" u="sng">
                <a:solidFill>
                  <a:srgbClr val="FF0000"/>
                </a:solidFill>
              </a:rPr>
              <a:t>Pilots</a:t>
            </a:r>
            <a:r>
              <a:rPr lang="en" sz="1650">
                <a:solidFill>
                  <a:srgbClr val="FF0000"/>
                </a:solidFill>
              </a:rPr>
              <a:t> </a:t>
            </a:r>
            <a:r>
              <a:rPr lang="en" sz="1650">
                <a:solidFill>
                  <a:schemeClr val="dk1"/>
                </a:solidFill>
              </a:rPr>
              <a:t>- they ferried military aircraft between bases)</a:t>
            </a:r>
            <a:endParaRPr sz="1650">
              <a:solidFill>
                <a:schemeClr val="dk1"/>
              </a:solidFill>
            </a:endParaRPr>
          </a:p>
        </p:txBody>
      </p:sp>
      <p:pic>
        <p:nvPicPr>
          <p:cNvPr id="120" name="Google Shape;120;p20" descr="Shorter Skirts and Shoulder Pads: How World War II Changed Women's Fashion  – Pieces of History"/>
          <p:cNvPicPr preferRelativeResize="0"/>
          <p:nvPr/>
        </p:nvPicPr>
        <p:blipFill rotWithShape="1">
          <a:blip r:embed="rId3">
            <a:alphaModFix/>
          </a:blip>
          <a:srcRect/>
          <a:stretch/>
        </p:blipFill>
        <p:spPr>
          <a:xfrm>
            <a:off x="6045725" y="90150"/>
            <a:ext cx="3052000" cy="2597750"/>
          </a:xfrm>
          <a:prstGeom prst="rect">
            <a:avLst/>
          </a:prstGeom>
          <a:noFill/>
          <a:ln>
            <a:noFill/>
          </a:ln>
        </p:spPr>
      </p:pic>
      <p:pic>
        <p:nvPicPr>
          <p:cNvPr id="121" name="Google Shape;121;p20" descr="American women and World War II (article) | Khan Academy"/>
          <p:cNvPicPr preferRelativeResize="0"/>
          <p:nvPr/>
        </p:nvPicPr>
        <p:blipFill rotWithShape="1">
          <a:blip r:embed="rId4">
            <a:alphaModFix/>
          </a:blip>
          <a:srcRect/>
          <a:stretch/>
        </p:blipFill>
        <p:spPr>
          <a:xfrm>
            <a:off x="6045725" y="2774500"/>
            <a:ext cx="3052000" cy="2271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600"/>
              <a:t>African-Americans &amp; WWII</a:t>
            </a:r>
            <a:endParaRPr sz="3600"/>
          </a:p>
        </p:txBody>
      </p:sp>
      <p:sp>
        <p:nvSpPr>
          <p:cNvPr id="127" name="Google Shape;127;p21"/>
          <p:cNvSpPr txBox="1">
            <a:spLocks noGrp="1"/>
          </p:cNvSpPr>
          <p:nvPr>
            <p:ph type="body" idx="1"/>
          </p:nvPr>
        </p:nvSpPr>
        <p:spPr>
          <a:xfrm>
            <a:off x="143075" y="981950"/>
            <a:ext cx="5492400" cy="4077600"/>
          </a:xfrm>
          <a:prstGeom prst="rect">
            <a:avLst/>
          </a:prstGeom>
        </p:spPr>
        <p:txBody>
          <a:bodyPr spcFirstLastPara="1" wrap="square" lIns="91425" tIns="91425" rIns="91425" bIns="91425" anchor="t" anchorCtr="0">
            <a:normAutofit lnSpcReduction="10000"/>
          </a:bodyPr>
          <a:lstStyle/>
          <a:p>
            <a:pPr marL="457200" lvl="0" indent="-361950" algn="l" rtl="0">
              <a:spcBef>
                <a:spcPts val="0"/>
              </a:spcBef>
              <a:spcAft>
                <a:spcPts val="0"/>
              </a:spcAft>
              <a:buSzPts val="2100"/>
              <a:buChar char="●"/>
            </a:pPr>
            <a:r>
              <a:rPr lang="en" sz="2100"/>
              <a:t>Many African-Americans had served in the military off-and-on since the Civil War (segregated units)</a:t>
            </a:r>
            <a:endParaRPr sz="2100"/>
          </a:p>
          <a:p>
            <a:pPr marL="457200" lvl="0" indent="-361950" algn="l" rtl="0">
              <a:spcBef>
                <a:spcPts val="0"/>
              </a:spcBef>
              <a:spcAft>
                <a:spcPts val="0"/>
              </a:spcAft>
              <a:buSzPts val="2100"/>
              <a:buChar char="●"/>
            </a:pPr>
            <a:r>
              <a:rPr lang="en" sz="2100" b="1" i="1" u="sng">
                <a:solidFill>
                  <a:srgbClr val="FF0000"/>
                </a:solidFill>
              </a:rPr>
              <a:t>Tuskegee</a:t>
            </a:r>
            <a:r>
              <a:rPr lang="en" sz="2100"/>
              <a:t> Airmen - an all-black fighter pilot group escorted American bombers</a:t>
            </a:r>
            <a:endParaRPr sz="2100"/>
          </a:p>
          <a:p>
            <a:pPr marL="457200" lvl="0" indent="-361950" algn="l" rtl="0">
              <a:spcBef>
                <a:spcPts val="0"/>
              </a:spcBef>
              <a:spcAft>
                <a:spcPts val="0"/>
              </a:spcAft>
              <a:buSzPts val="2100"/>
              <a:buChar char="●"/>
            </a:pPr>
            <a:r>
              <a:rPr lang="en" sz="2100"/>
              <a:t>Bomber groups began </a:t>
            </a:r>
            <a:r>
              <a:rPr lang="en" sz="2100" b="1" i="1" u="sng">
                <a:solidFill>
                  <a:srgbClr val="FF0000"/>
                </a:solidFill>
              </a:rPr>
              <a:t>requesting </a:t>
            </a:r>
            <a:r>
              <a:rPr lang="en" sz="2100"/>
              <a:t>them by name</a:t>
            </a:r>
            <a:endParaRPr sz="2100"/>
          </a:p>
          <a:p>
            <a:pPr marL="457200" lvl="0" indent="-361950" algn="l" rtl="0">
              <a:spcBef>
                <a:spcPts val="0"/>
              </a:spcBef>
              <a:spcAft>
                <a:spcPts val="0"/>
              </a:spcAft>
              <a:buSzPts val="2100"/>
              <a:buChar char="●"/>
            </a:pPr>
            <a:r>
              <a:rPr lang="en" sz="2100"/>
              <a:t>Broke down </a:t>
            </a:r>
            <a:r>
              <a:rPr lang="en" sz="2100" b="1" i="1" u="sng">
                <a:solidFill>
                  <a:srgbClr val="FF0000"/>
                </a:solidFill>
              </a:rPr>
              <a:t>stereotypes</a:t>
            </a:r>
            <a:r>
              <a:rPr lang="en" sz="2100"/>
              <a:t> and inspired military changes</a:t>
            </a:r>
            <a:endParaRPr sz="2100"/>
          </a:p>
          <a:p>
            <a:pPr marL="457200" lvl="0" indent="-361950" algn="l" rtl="0">
              <a:spcBef>
                <a:spcPts val="0"/>
              </a:spcBef>
              <a:spcAft>
                <a:spcPts val="0"/>
              </a:spcAft>
              <a:buSzPts val="2100"/>
              <a:buChar char="●"/>
            </a:pPr>
            <a:r>
              <a:rPr lang="en" sz="2100"/>
              <a:t>The military will actually be the first to </a:t>
            </a:r>
            <a:r>
              <a:rPr lang="en" sz="2100" b="1" i="1" u="sng">
                <a:solidFill>
                  <a:srgbClr val="FF0000"/>
                </a:solidFill>
              </a:rPr>
              <a:t>desegregate</a:t>
            </a:r>
            <a:endParaRPr sz="2100" b="1" i="1" u="sng">
              <a:solidFill>
                <a:srgbClr val="FF0000"/>
              </a:solidFill>
            </a:endParaRPr>
          </a:p>
        </p:txBody>
      </p:sp>
      <p:pic>
        <p:nvPicPr>
          <p:cNvPr id="128" name="Google Shape;128;p21" descr="The Tuskegee Airmen – Alpha Industries, Inc."/>
          <p:cNvPicPr preferRelativeResize="0"/>
          <p:nvPr/>
        </p:nvPicPr>
        <p:blipFill rotWithShape="1">
          <a:blip r:embed="rId3">
            <a:alphaModFix/>
          </a:blip>
          <a:srcRect/>
          <a:stretch/>
        </p:blipFill>
        <p:spPr>
          <a:xfrm>
            <a:off x="5635475" y="152100"/>
            <a:ext cx="3392050" cy="2597500"/>
          </a:xfrm>
          <a:prstGeom prst="rect">
            <a:avLst/>
          </a:prstGeom>
          <a:noFill/>
          <a:ln w="19050" cap="flat" cmpd="sng">
            <a:solidFill>
              <a:srgbClr val="000000"/>
            </a:solidFill>
            <a:prstDash val="solid"/>
            <a:round/>
            <a:headEnd type="none" w="sm" len="sm"/>
            <a:tailEnd type="none" w="sm" len="sm"/>
          </a:ln>
        </p:spPr>
      </p:pic>
      <p:pic>
        <p:nvPicPr>
          <p:cNvPr id="129" name="Google Shape;129;p21"/>
          <p:cNvPicPr preferRelativeResize="0"/>
          <p:nvPr/>
        </p:nvPicPr>
        <p:blipFill rotWithShape="1">
          <a:blip r:embed="rId4">
            <a:alphaModFix/>
          </a:blip>
          <a:srcRect/>
          <a:stretch/>
        </p:blipFill>
        <p:spPr>
          <a:xfrm>
            <a:off x="5635475" y="2893475"/>
            <a:ext cx="1348450" cy="2094150"/>
          </a:xfrm>
          <a:prstGeom prst="rect">
            <a:avLst/>
          </a:prstGeom>
          <a:noFill/>
          <a:ln w="19050" cap="flat" cmpd="sng">
            <a:solidFill>
              <a:srgbClr val="000000"/>
            </a:solidFill>
            <a:prstDash val="solid"/>
            <a:round/>
            <a:headEnd type="none" w="sm" len="sm"/>
            <a:tailEnd type="none" w="sm" len="sm"/>
          </a:ln>
        </p:spPr>
      </p:pic>
      <p:pic>
        <p:nvPicPr>
          <p:cNvPr id="130" name="Google Shape;130;p21"/>
          <p:cNvPicPr preferRelativeResize="0"/>
          <p:nvPr/>
        </p:nvPicPr>
        <p:blipFill rotWithShape="1">
          <a:blip r:embed="rId5">
            <a:alphaModFix/>
          </a:blip>
          <a:srcRect/>
          <a:stretch/>
        </p:blipFill>
        <p:spPr>
          <a:xfrm>
            <a:off x="7103450" y="2893475"/>
            <a:ext cx="1924075" cy="209415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1616</Words>
  <Application>Microsoft Office PowerPoint</Application>
  <PresentationFormat>On-screen Show (16:9)</PresentationFormat>
  <Paragraphs>136</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Source Sans Pro</vt:lpstr>
      <vt:lpstr>Corbel</vt:lpstr>
      <vt:lpstr>Oswald</vt:lpstr>
      <vt:lpstr>Anton</vt:lpstr>
      <vt:lpstr>Average</vt:lpstr>
      <vt:lpstr>Slate</vt:lpstr>
      <vt:lpstr>World War II: America at War, The War In the Pacific Theater, &amp; The Aftermath of the War</vt:lpstr>
      <vt:lpstr>The Battling Sides</vt:lpstr>
      <vt:lpstr>Attack at Pearl Harbor &amp; Japanese Internment</vt:lpstr>
      <vt:lpstr>PowerPoint Presentation</vt:lpstr>
      <vt:lpstr>The War in America</vt:lpstr>
      <vt:lpstr>Propaganda</vt:lpstr>
      <vt:lpstr>War Efforts in America</vt:lpstr>
      <vt:lpstr>Women &amp; Minorities</vt:lpstr>
      <vt:lpstr>African-Americans &amp; WWII</vt:lpstr>
      <vt:lpstr>PowerPoint Presentation</vt:lpstr>
      <vt:lpstr>Vernon Baker</vt:lpstr>
      <vt:lpstr>Mexican-Americans &amp; WWII</vt:lpstr>
      <vt:lpstr>Native Americans &amp; WWII</vt:lpstr>
      <vt:lpstr>PowerPoint Presentation</vt:lpstr>
      <vt:lpstr>Island Hopping</vt:lpstr>
      <vt:lpstr>PowerPoint Presentation</vt:lpstr>
      <vt:lpstr>PowerPoint Presentation</vt:lpstr>
      <vt:lpstr>PowerPoint Presentation</vt:lpstr>
      <vt:lpstr>PowerPoint Presentation</vt:lpstr>
      <vt:lpstr>PowerPoint Presentation</vt:lpstr>
      <vt:lpstr>The Philippines</vt:lpstr>
      <vt:lpstr>The Battle of Midway</vt:lpstr>
      <vt:lpstr>PowerPoint Presentation</vt:lpstr>
      <vt:lpstr>The Battle of Iwo Jima</vt:lpstr>
      <vt:lpstr>PowerPoint Presentation</vt:lpstr>
      <vt:lpstr>The Manhattan Project</vt:lpstr>
      <vt:lpstr>PowerPoint Presentation</vt:lpstr>
      <vt:lpstr>PowerPoint Presentation</vt:lpstr>
      <vt:lpstr>PowerPoint Presentation</vt:lpstr>
      <vt:lpstr>Allies Win</vt:lpstr>
      <vt:lpstr>The Paris Peace Treaties</vt:lpstr>
      <vt:lpstr>The Aftermath of WWII</vt:lpstr>
      <vt:lpstr>Dividing Up Germany </vt:lpstr>
      <vt:lpstr>Death Toll &amp; The Nuremberg Trials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War II: America at War, The War In the Pacific Theater, &amp; The Aftermath of the War</dc:title>
  <dc:creator>Greg Scott</dc:creator>
  <cp:lastModifiedBy>Greg Scott</cp:lastModifiedBy>
  <cp:revision>1</cp:revision>
  <dcterms:modified xsi:type="dcterms:W3CDTF">2023-11-28T14:30:37Z</dcterms:modified>
</cp:coreProperties>
</file>