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Carter One" panose="020B0604020202020204" charset="0"/>
      <p:regular r:id="rId16"/>
    </p:embeddedFont>
    <p:embeddedFont>
      <p:font typeface="Cherry Cream Soda" panose="020B0604020202020204" charset="0"/>
      <p:regular r:id="rId17"/>
    </p:embeddedFont>
    <p:embeddedFont>
      <p:font typeface="Coming Soon" panose="020B0604020202020204" charset="0"/>
      <p:regular r:id="rId18"/>
    </p:embeddedFont>
    <p:embeddedFont>
      <p:font typeface="Verdana" panose="020B0604030504040204" pitchFamily="34" charset="0"/>
      <p:regular r:id="rId19"/>
      <p:bold r:id="rId20"/>
      <p:italic r:id="rId21"/>
      <p:boldItalic r:id="rId22"/>
    </p:embeddedFont>
    <p:embeddedFont>
      <p:font typeface="Walter Turncoat"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418"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f6a7cc3a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ef6a7cc3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8252f8712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g98252f8712_2_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latin typeface="Arial"/>
                <a:ea typeface="Arial"/>
                <a:cs typeface="Arial"/>
                <a:sym typeface="Arial"/>
              </a:rPr>
              <a:t>Private university in Tuskegee, Alabama, U.S. Booker T. Washington founded the school in 1881 as a teachers' college for blacks, and it still has a predominantly African American student body. George Washington Carver conducted most of his research (1896 – 1943) at Tuskegee, and Frederick D. Patterson, founder of the United Negro College Fund (1944), served as the school's president (1935 – 53). The infamous Tuskegee syphilis study, a U.S. Public Health Service project examining the course of untreated syphilis in black men, was based there from the 1930s. Today the university comprises schools of arts and sciences, agriculture, business, education, engineering and architecture, nursing, and veterinary medicine.</a:t>
            </a:r>
            <a:endParaRPr/>
          </a:p>
        </p:txBody>
      </p:sp>
      <p:sp>
        <p:nvSpPr>
          <p:cNvPr id="140" name="Google Shape;140;g98252f8712_2_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8252f8712_2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8252f8712_2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58c23419b0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58c23419b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8252f8712_2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8252f8712_2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58c23419b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58c23419b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SLIDES_API57982699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SLIDES_API57982699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 This is a Pear Deck Drawing Slide </a:t>
            </a:r>
            <a:endParaRPr b="1"/>
          </a:p>
          <a:p>
            <a:pPr marL="0" lvl="0" indent="0" algn="l" rtl="0">
              <a:spcBef>
                <a:spcPts val="0"/>
              </a:spcBef>
              <a:spcAft>
                <a:spcPts val="0"/>
              </a:spcAft>
              <a:buNone/>
            </a:pPr>
            <a:r>
              <a:rPr lang="en" b="1"/>
              <a:t>🍐 To edit the type of question, go back to the "Ask Students a Question" in the Pear Deck sidebar.</a:t>
            </a:r>
            <a:endParaRPr b="1"/>
          </a:p>
          <a:p>
            <a:pPr marL="0" lvl="0" indent="0" algn="l" rtl="0">
              <a:spcBef>
                <a:spcPts val="0"/>
              </a:spcBef>
              <a:spcAft>
                <a:spcPts val="0"/>
              </a:spcAft>
              <a:buNone/>
            </a:pPr>
            <a:r>
              <a:rPr lang="en" b="1"/>
              <a:t>Compare and Contrast</a:t>
            </a:r>
            <a:endParaRPr b="1"/>
          </a:p>
          <a:p>
            <a:pPr marL="0" lvl="0" indent="0" algn="l" rtl="0">
              <a:spcBef>
                <a:spcPts val="0"/>
              </a:spcBef>
              <a:spcAft>
                <a:spcPts val="0"/>
              </a:spcAft>
              <a:buNone/>
            </a:pPr>
            <a:r>
              <a:rPr lang="en" b="1"/>
              <a:t>This template can be used for any kind of comparing and contrasting. Students can type or draw their ideas in the appropriate area of the Venn diagram. </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58c234348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58c23434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ue - Section header">
  <p:cSld name="SECTION_HEADER_1">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52"/>
        <p:cNvGrpSpPr/>
        <p:nvPr/>
      </p:nvGrpSpPr>
      <p:grpSpPr>
        <a:xfrm>
          <a:off x="0" y="0"/>
          <a:ext cx="0" cy="0"/>
          <a:chOff x="0" y="0"/>
          <a:chExt cx="0" cy="0"/>
        </a:xfrm>
      </p:grpSpPr>
      <p:sp>
        <p:nvSpPr>
          <p:cNvPr id="53" name="Google Shape;5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6"/>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16"/>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63" name="Google Shape;63;p1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7"/>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9" name="Google Shape;69;p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9"/>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79" name="Google Shape;79;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1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20"/>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85" name="Google Shape;85;p20"/>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86" name="Google Shape;86;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2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 name="Google Shape;91;p21"/>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92" name="Google Shape;92;p21"/>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93" name="Google Shape;93;p21"/>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94" name="Google Shape;94;p21"/>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95" name="Google Shape;95;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p2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2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2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2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 name="Google Shape;105;p23"/>
          <p:cNvSpPr txBox="1">
            <a:spLocks noGrp="1"/>
          </p:cNvSpPr>
          <p:nvPr>
            <p:ph type="body" idx="1"/>
          </p:nvPr>
        </p:nvSpPr>
        <p:spPr>
          <a:xfrm>
            <a:off x="3575050" y="204788"/>
            <a:ext cx="5111700" cy="43896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06" name="Google Shape;106;p23"/>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07" name="Google Shape;107;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2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24"/>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3" name="Google Shape;113;p24"/>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14" name="Google Shape;114;p2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 name="Google Shape;115;p2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9" name="Google Shape;119;p25"/>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0" name="Google Shape;120;p2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p2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26"/>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6" name="Google Shape;126;p2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p2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6" name="Google Shape;56;p1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hyperlink" Target="http://dontchangethislink.peardeckmagic.zone?eyJ0eXBlIjoiZ29vZ2xlLXNsaWRlcy1hZGRvbi1yZXNwb25zZS1mb290ZXIiLCJsYXN0RWRpdGVkQnkiOiIxMDg5MjM1MjY3MDkyODk3NzYyMzQiLCJwcmVzZW50YXRpb25JZCI6IjFQSWQzSndWZmZnMFQ3UjlWUTloOG95OEppTVZMdVN3UVZ3YUhzOE9JRVo4IiwiY29udGVudElkIjoiY3VzdG9tLXJlc3BvbnNlLWZyZWVSZXNwb25zZS10ZXh0Iiwic2xpZGVJZCI6ImcxNThjMjM0MTliMF8wXzEwIiwiY29udGVudEluc3RhbmNlSWQiOiIxUElkM0p3VmZmZzBUN1I5VlE5aDhveThKaU1WTHVTd1FWd2FIczhPSUVaOC9iNDFhM2Q5Ny04MzkwLTRlM2MtYTM4My1mMTg1MGY5ZjRhMWEifQ==pearId=magic-pear-metadata-identifier"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hyperlink" Target="http://dontchangethislink.peardeckmagic.zone?eyJ0eXBlIjoiZnJlZWhhbmREcmF3aW5nIiwiZHJhZ2dhYmxlcyI6W3siaWQiOiJkcmFnZ2FibGUwIiwidHlwZSI6Imljb24iLCJpY29uIjp7ImlkIjoiZGVmYXVsdC1jaXJjbGUifSwiY29sb3IiOiIjRDUxRDI4In1dLCJkcmFnZ2FibGVTaXplIjoxMi41NSwiZW1iZWRkYWJsZVVybCI6Imh0dHBzOi8vIiwiYW5zd2VycyI6W119pearId=magic-pear-shape-identifier"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8.png"/><Relationship Id="rId9" Type="http://schemas.openxmlformats.org/officeDocument/2006/relationships/hyperlink" Target="http://dontchangethislink.peardeckmagic.zone?eyJ0eXBlIjoiZ29vZ2xlLXNsaWRlcy1hZGRvbi1yZXNwb25zZS1mb290ZXIiLCJsYXN0RWRpdGVkQnkiOiIxMDg5MjM1MjY3MDkyODk3NzYyMzQiLCJwcmVzZW50YXRpb25JZCI6IjFQSWQzSndWZmZnMFQ3UjlWUTloOG95OEppTVZMdVN3UVZ3YUhzOE9JRVo4IiwiY29udGVudElkIjoiY3VzdG9tLXJlc3BvbnNlLWZyZWVoYW5kRHJhd2luZyIsInNsaWRlSWQiOiJTTElERVNfQVBJNTc5ODI2OTk0XzAiLCJjb250ZW50SW5zdGFuY2VJZCI6IjFQSWQzSndWZmZnMFQ3UjlWUTloOG95OEppTVZMdVN3UVZ3YUhzOE9JRVo4L2U0ZDRlNjdmLWE4NWMtNGExZC1hYzY0LWJlN2ZkYTI3ZDA1MyJ9pearId=magic-pear-metadata-identifie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7"/>
          <p:cNvSpPr txBox="1">
            <a:spLocks noGrp="1"/>
          </p:cNvSpPr>
          <p:nvPr>
            <p:ph type="title"/>
          </p:nvPr>
        </p:nvSpPr>
        <p:spPr>
          <a:xfrm>
            <a:off x="138250" y="205975"/>
            <a:ext cx="47991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Cherry Cream Soda"/>
                <a:ea typeface="Cherry Cream Soda"/>
                <a:cs typeface="Cherry Cream Soda"/>
                <a:sym typeface="Cherry Cream Soda"/>
              </a:rPr>
              <a:t>Booker T. Washington</a:t>
            </a:r>
            <a:endParaRPr>
              <a:latin typeface="Cherry Cream Soda"/>
              <a:ea typeface="Cherry Cream Soda"/>
              <a:cs typeface="Cherry Cream Soda"/>
              <a:sym typeface="Cherry Cream Soda"/>
            </a:endParaRPr>
          </a:p>
        </p:txBody>
      </p:sp>
      <p:pic>
        <p:nvPicPr>
          <p:cNvPr id="134" name="Google Shape;134;p27" descr="Booker T. Washington Has a New Charlottesville Connection: A Digital  Edition of His Papers | UVA Today"/>
          <p:cNvPicPr preferRelativeResize="0"/>
          <p:nvPr/>
        </p:nvPicPr>
        <p:blipFill>
          <a:blip r:embed="rId3">
            <a:alphaModFix/>
          </a:blip>
          <a:stretch>
            <a:fillRect/>
          </a:stretch>
        </p:blipFill>
        <p:spPr>
          <a:xfrm>
            <a:off x="660875" y="1356700"/>
            <a:ext cx="3279125" cy="3649800"/>
          </a:xfrm>
          <a:prstGeom prst="rect">
            <a:avLst/>
          </a:prstGeom>
          <a:noFill/>
          <a:ln w="38100" cap="flat" cmpd="sng">
            <a:solidFill>
              <a:srgbClr val="000000"/>
            </a:solidFill>
            <a:prstDash val="solid"/>
            <a:round/>
            <a:headEnd type="none" w="sm" len="sm"/>
            <a:tailEnd type="none" w="sm" len="sm"/>
          </a:ln>
        </p:spPr>
      </p:pic>
      <p:sp>
        <p:nvSpPr>
          <p:cNvPr id="135" name="Google Shape;135;p27"/>
          <p:cNvSpPr txBox="1"/>
          <p:nvPr/>
        </p:nvSpPr>
        <p:spPr>
          <a:xfrm>
            <a:off x="5339600" y="39500"/>
            <a:ext cx="32790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400">
                <a:solidFill>
                  <a:schemeClr val="dk1"/>
                </a:solidFill>
                <a:latin typeface="Cherry Cream Soda"/>
                <a:ea typeface="Cherry Cream Soda"/>
                <a:cs typeface="Cherry Cream Soda"/>
                <a:sym typeface="Cherry Cream Soda"/>
              </a:rPr>
              <a:t>W.E.B DuBois</a:t>
            </a:r>
            <a:endParaRPr/>
          </a:p>
        </p:txBody>
      </p:sp>
      <p:pic>
        <p:nvPicPr>
          <p:cNvPr id="136" name="Google Shape;136;p27" descr="W. E. B. Du Bois — Restless Books"/>
          <p:cNvPicPr preferRelativeResize="0"/>
          <p:nvPr/>
        </p:nvPicPr>
        <p:blipFill>
          <a:blip r:embed="rId4">
            <a:alphaModFix/>
          </a:blip>
          <a:stretch>
            <a:fillRect/>
          </a:stretch>
        </p:blipFill>
        <p:spPr>
          <a:xfrm>
            <a:off x="5085500" y="1541276"/>
            <a:ext cx="3491300" cy="3465225"/>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Verdana"/>
                <a:ea typeface="Verdana"/>
                <a:cs typeface="Verdana"/>
                <a:sym typeface="Verdana"/>
              </a:rPr>
              <a:t>2</a:t>
            </a:fld>
            <a:endParaRPr sz="1200">
              <a:solidFill>
                <a:schemeClr val="dk1"/>
              </a:solidFill>
              <a:latin typeface="Verdana"/>
              <a:ea typeface="Verdana"/>
              <a:cs typeface="Verdana"/>
              <a:sym typeface="Verdana"/>
            </a:endParaRPr>
          </a:p>
        </p:txBody>
      </p:sp>
      <p:sp>
        <p:nvSpPr>
          <p:cNvPr id="143" name="Google Shape;143;p28"/>
          <p:cNvSpPr txBox="1">
            <a:spLocks noGrp="1"/>
          </p:cNvSpPr>
          <p:nvPr>
            <p:ph type="title"/>
          </p:nvPr>
        </p:nvSpPr>
        <p:spPr>
          <a:xfrm>
            <a:off x="457200" y="537310"/>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Arial"/>
              <a:buNone/>
            </a:pPr>
            <a:r>
              <a:rPr lang="en" b="1">
                <a:latin typeface="Arial"/>
                <a:ea typeface="Arial"/>
                <a:cs typeface="Arial"/>
                <a:sym typeface="Arial"/>
              </a:rPr>
              <a:t>Two Perspectives on African American Education</a:t>
            </a:r>
            <a:endParaRPr/>
          </a:p>
        </p:txBody>
      </p:sp>
      <p:pic>
        <p:nvPicPr>
          <p:cNvPr id="144" name="Google Shape;144;p28"/>
          <p:cNvPicPr preferRelativeResize="0"/>
          <p:nvPr/>
        </p:nvPicPr>
        <p:blipFill rotWithShape="1">
          <a:blip r:embed="rId3">
            <a:alphaModFix/>
          </a:blip>
          <a:srcRect/>
          <a:stretch/>
        </p:blipFill>
        <p:spPr>
          <a:xfrm>
            <a:off x="-53975" y="2190750"/>
            <a:ext cx="9197973" cy="28003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625075" y="47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rgbClr val="FF0000"/>
                </a:solidFill>
              </a:rPr>
              <a:t>Booker T. Washington</a:t>
            </a:r>
            <a:endParaRPr>
              <a:solidFill>
                <a:srgbClr val="FF0000"/>
              </a:solidFill>
            </a:endParaRPr>
          </a:p>
        </p:txBody>
      </p:sp>
      <p:sp>
        <p:nvSpPr>
          <p:cNvPr id="150" name="Google Shape;150;p29"/>
          <p:cNvSpPr txBox="1">
            <a:spLocks noGrp="1"/>
          </p:cNvSpPr>
          <p:nvPr>
            <p:ph type="body" idx="1"/>
          </p:nvPr>
        </p:nvSpPr>
        <p:spPr>
          <a:xfrm>
            <a:off x="457200" y="1491075"/>
            <a:ext cx="3877800" cy="32883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419100" algn="l" rtl="0">
              <a:spcBef>
                <a:spcPts val="360"/>
              </a:spcBef>
              <a:spcAft>
                <a:spcPts val="0"/>
              </a:spcAft>
              <a:buSzPts val="3000"/>
              <a:buChar char="•"/>
            </a:pPr>
            <a:r>
              <a:rPr lang="en" sz="3000"/>
              <a:t>Founded Tuskegee Institute (school to learn trades or jobs)</a:t>
            </a:r>
            <a:endParaRPr sz="3000"/>
          </a:p>
          <a:p>
            <a:pPr marL="457200" lvl="0" indent="-419100" algn="l" rtl="0">
              <a:spcBef>
                <a:spcPts val="0"/>
              </a:spcBef>
              <a:spcAft>
                <a:spcPts val="0"/>
              </a:spcAft>
              <a:buSzPts val="3000"/>
              <a:buChar char="•"/>
            </a:pPr>
            <a:r>
              <a:rPr lang="en" sz="3000"/>
              <a:t>Did not openly challenge segregation</a:t>
            </a:r>
            <a:endParaRPr sz="3000"/>
          </a:p>
          <a:p>
            <a:pPr marL="457200" lvl="0" indent="-419100" algn="l" rtl="0">
              <a:spcBef>
                <a:spcPts val="0"/>
              </a:spcBef>
              <a:spcAft>
                <a:spcPts val="0"/>
              </a:spcAft>
              <a:buSzPts val="3000"/>
              <a:buChar char="•"/>
            </a:pPr>
            <a:r>
              <a:rPr lang="en" sz="3000"/>
              <a:t>Born into slavery</a:t>
            </a:r>
            <a:endParaRPr sz="3000"/>
          </a:p>
          <a:p>
            <a:pPr marL="457200" lvl="0" indent="0" algn="l" rtl="0">
              <a:spcBef>
                <a:spcPts val="360"/>
              </a:spcBef>
              <a:spcAft>
                <a:spcPts val="0"/>
              </a:spcAft>
              <a:buNone/>
            </a:pPr>
            <a:endParaRPr sz="3600"/>
          </a:p>
        </p:txBody>
      </p:sp>
      <p:sp>
        <p:nvSpPr>
          <p:cNvPr id="151" name="Google Shape;151;p29"/>
          <p:cNvSpPr txBox="1">
            <a:spLocks noGrp="1"/>
          </p:cNvSpPr>
          <p:nvPr>
            <p:ph type="body" idx="1"/>
          </p:nvPr>
        </p:nvSpPr>
        <p:spPr>
          <a:xfrm>
            <a:off x="4766875" y="1451300"/>
            <a:ext cx="4140000" cy="33945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425450" algn="l" rtl="0">
              <a:spcBef>
                <a:spcPts val="560"/>
              </a:spcBef>
              <a:spcAft>
                <a:spcPts val="0"/>
              </a:spcAft>
              <a:buSzPts val="3100"/>
              <a:buChar char="•"/>
            </a:pPr>
            <a:r>
              <a:rPr lang="en" sz="3100"/>
              <a:t>Accepted compromise</a:t>
            </a:r>
            <a:endParaRPr sz="3100"/>
          </a:p>
          <a:p>
            <a:pPr marL="457200" lvl="0" indent="-425450" algn="l" rtl="0">
              <a:spcBef>
                <a:spcPts val="0"/>
              </a:spcBef>
              <a:spcAft>
                <a:spcPts val="0"/>
              </a:spcAft>
              <a:buSzPts val="3100"/>
              <a:buChar char="•"/>
            </a:pPr>
            <a:r>
              <a:rPr lang="en" sz="3100"/>
              <a:t>Not focused on formal education</a:t>
            </a:r>
            <a:endParaRPr sz="3100"/>
          </a:p>
          <a:p>
            <a:pPr marL="457200" lvl="0" indent="-425450" algn="l" rtl="0">
              <a:spcBef>
                <a:spcPts val="0"/>
              </a:spcBef>
              <a:spcAft>
                <a:spcPts val="0"/>
              </a:spcAft>
              <a:buSzPts val="3100"/>
              <a:buChar char="•"/>
            </a:pPr>
            <a:r>
              <a:rPr lang="en" sz="3100"/>
              <a:t>Focused on training for trade jobs &amp; the economy</a:t>
            </a:r>
            <a:endParaRPr sz="3100"/>
          </a:p>
          <a:p>
            <a:pPr marL="457200" lvl="0" indent="0" algn="l" rtl="0">
              <a:spcBef>
                <a:spcPts val="360"/>
              </a:spcBef>
              <a:spcAft>
                <a:spcPts val="0"/>
              </a:spcAft>
              <a:buNone/>
            </a:pPr>
            <a:endParaRPr sz="3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57" name="Google Shape;157;p30"/>
          <p:cNvSpPr txBox="1">
            <a:spLocks noGrp="1"/>
          </p:cNvSpPr>
          <p:nvPr>
            <p:ph type="body" idx="1"/>
          </p:nvPr>
        </p:nvSpPr>
        <p:spPr>
          <a:xfrm>
            <a:off x="3500550" y="1200150"/>
            <a:ext cx="5186400" cy="33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200">
                <a:solidFill>
                  <a:srgbClr val="202124"/>
                </a:solidFill>
                <a:highlight>
                  <a:srgbClr val="FFFFFF"/>
                </a:highlight>
                <a:latin typeface="Carter One"/>
                <a:ea typeface="Carter One"/>
                <a:cs typeface="Carter One"/>
                <a:sym typeface="Carter One"/>
              </a:rPr>
              <a:t>“</a:t>
            </a:r>
            <a:r>
              <a:rPr lang="en" sz="2200" b="1">
                <a:solidFill>
                  <a:srgbClr val="202124"/>
                </a:solidFill>
                <a:highlight>
                  <a:srgbClr val="FFFFFF"/>
                </a:highlight>
                <a:latin typeface="Carter One"/>
                <a:ea typeface="Carter One"/>
                <a:cs typeface="Carter One"/>
                <a:sym typeface="Carter One"/>
              </a:rPr>
              <a:t>You can't hold a man down without staying down with him</a:t>
            </a:r>
            <a:r>
              <a:rPr lang="en" sz="2200">
                <a:solidFill>
                  <a:srgbClr val="202124"/>
                </a:solidFill>
                <a:highlight>
                  <a:srgbClr val="FFFFFF"/>
                </a:highlight>
                <a:latin typeface="Carter One"/>
                <a:ea typeface="Carter One"/>
                <a:cs typeface="Carter One"/>
                <a:sym typeface="Carter One"/>
              </a:rPr>
              <a:t>.” </a:t>
            </a:r>
            <a:endParaRPr sz="2200">
              <a:solidFill>
                <a:srgbClr val="202124"/>
              </a:solidFill>
              <a:highlight>
                <a:srgbClr val="FFFFFF"/>
              </a:highlight>
              <a:latin typeface="Carter One"/>
              <a:ea typeface="Carter One"/>
              <a:cs typeface="Carter One"/>
              <a:sym typeface="Carter One"/>
            </a:endParaRPr>
          </a:p>
          <a:p>
            <a:pPr marL="914400" lvl="0" indent="457200" algn="l" rtl="0">
              <a:spcBef>
                <a:spcPts val="360"/>
              </a:spcBef>
              <a:spcAft>
                <a:spcPts val="0"/>
              </a:spcAft>
              <a:buNone/>
            </a:pPr>
            <a:r>
              <a:rPr lang="en" sz="2200">
                <a:solidFill>
                  <a:srgbClr val="202124"/>
                </a:solidFill>
                <a:highlight>
                  <a:srgbClr val="FFFFFF"/>
                </a:highlight>
                <a:latin typeface="Carter One"/>
                <a:ea typeface="Carter One"/>
                <a:cs typeface="Carter One"/>
                <a:sym typeface="Carter One"/>
              </a:rPr>
              <a:t>~ Booker T. Washington</a:t>
            </a:r>
            <a:endParaRPr sz="2200">
              <a:solidFill>
                <a:srgbClr val="202124"/>
              </a:solidFill>
              <a:highlight>
                <a:srgbClr val="FFFFFF"/>
              </a:highlight>
              <a:latin typeface="Carter One"/>
              <a:ea typeface="Carter One"/>
              <a:cs typeface="Carter One"/>
              <a:sym typeface="Carter One"/>
            </a:endParaRPr>
          </a:p>
          <a:p>
            <a:pPr marL="914400" lvl="0" indent="457200" algn="l" rtl="0">
              <a:spcBef>
                <a:spcPts val="360"/>
              </a:spcBef>
              <a:spcAft>
                <a:spcPts val="0"/>
              </a:spcAft>
              <a:buNone/>
            </a:pPr>
            <a:endParaRPr sz="2200">
              <a:solidFill>
                <a:srgbClr val="202124"/>
              </a:solidFill>
              <a:highlight>
                <a:srgbClr val="FFFFFF"/>
              </a:highlight>
              <a:latin typeface="Carter One"/>
              <a:ea typeface="Carter One"/>
              <a:cs typeface="Carter One"/>
              <a:sym typeface="Carter One"/>
            </a:endParaRPr>
          </a:p>
          <a:p>
            <a:pPr marL="0" lvl="0" indent="0" algn="ctr" rtl="0">
              <a:spcBef>
                <a:spcPts val="360"/>
              </a:spcBef>
              <a:spcAft>
                <a:spcPts val="0"/>
              </a:spcAft>
              <a:buClr>
                <a:schemeClr val="dk1"/>
              </a:buClr>
              <a:buSzPts val="1100"/>
              <a:buFont typeface="Arial"/>
              <a:buNone/>
            </a:pPr>
            <a:r>
              <a:rPr lang="en" sz="2200">
                <a:solidFill>
                  <a:srgbClr val="202124"/>
                </a:solidFill>
                <a:highlight>
                  <a:srgbClr val="FFFFFF"/>
                </a:highlight>
                <a:latin typeface="Walter Turncoat"/>
                <a:ea typeface="Walter Turncoat"/>
                <a:cs typeface="Walter Turncoat"/>
                <a:sym typeface="Walter Turncoat"/>
              </a:rPr>
              <a:t>In your own words Explain what the Speaker is Saying. </a:t>
            </a:r>
            <a:endParaRPr sz="2200">
              <a:solidFill>
                <a:srgbClr val="202124"/>
              </a:solidFill>
              <a:highlight>
                <a:srgbClr val="FFFFFF"/>
              </a:highlight>
              <a:latin typeface="Walter Turncoat"/>
              <a:ea typeface="Walter Turncoat"/>
              <a:cs typeface="Walter Turncoat"/>
              <a:sym typeface="Walter Turncoat"/>
            </a:endParaRPr>
          </a:p>
          <a:p>
            <a:pPr marL="914400" lvl="0" indent="457200" algn="l" rtl="0">
              <a:spcBef>
                <a:spcPts val="360"/>
              </a:spcBef>
              <a:spcAft>
                <a:spcPts val="0"/>
              </a:spcAft>
              <a:buNone/>
            </a:pPr>
            <a:endParaRPr sz="2200">
              <a:solidFill>
                <a:srgbClr val="202124"/>
              </a:solidFill>
              <a:highlight>
                <a:srgbClr val="FFFFFF"/>
              </a:highlight>
              <a:latin typeface="Carter One"/>
              <a:ea typeface="Carter One"/>
              <a:cs typeface="Carter One"/>
              <a:sym typeface="Carter One"/>
            </a:endParaRPr>
          </a:p>
        </p:txBody>
      </p:sp>
      <p:pic>
        <p:nvPicPr>
          <p:cNvPr id="158" name="Google Shape;158;p30"/>
          <p:cNvPicPr preferRelativeResize="0"/>
          <p:nvPr/>
        </p:nvPicPr>
        <p:blipFill>
          <a:blip r:embed="rId3">
            <a:alphaModFix/>
          </a:blip>
          <a:stretch>
            <a:fillRect/>
          </a:stretch>
        </p:blipFill>
        <p:spPr>
          <a:xfrm>
            <a:off x="152400" y="1215778"/>
            <a:ext cx="3195750" cy="3195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a:spLocks noGrp="1"/>
          </p:cNvSpPr>
          <p:nvPr>
            <p:ph type="title"/>
          </p:nvPr>
        </p:nvSpPr>
        <p:spPr>
          <a:xfrm>
            <a:off x="552975" y="67725"/>
            <a:ext cx="8163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rgbClr val="0000FF"/>
                </a:solidFill>
              </a:rPr>
              <a:t> W.E.B. DuBois</a:t>
            </a:r>
            <a:endParaRPr>
              <a:solidFill>
                <a:srgbClr val="0000FF"/>
              </a:solidFill>
            </a:endParaRPr>
          </a:p>
        </p:txBody>
      </p:sp>
      <p:sp>
        <p:nvSpPr>
          <p:cNvPr id="164" name="Google Shape;164;p31"/>
          <p:cNvSpPr txBox="1">
            <a:spLocks noGrp="1"/>
          </p:cNvSpPr>
          <p:nvPr>
            <p:ph type="body" idx="1"/>
          </p:nvPr>
        </p:nvSpPr>
        <p:spPr>
          <a:xfrm>
            <a:off x="239975" y="1152225"/>
            <a:ext cx="3769200" cy="38739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387350" algn="l" rtl="0">
              <a:spcBef>
                <a:spcPts val="360"/>
              </a:spcBef>
              <a:spcAft>
                <a:spcPts val="0"/>
              </a:spcAft>
              <a:buSzPts val="2500"/>
              <a:buChar char="•"/>
            </a:pPr>
            <a:r>
              <a:rPr lang="en" sz="2500"/>
              <a:t>Founded NAACP</a:t>
            </a:r>
            <a:endParaRPr sz="2500"/>
          </a:p>
          <a:p>
            <a:pPr marL="457200" lvl="0" indent="-387350" algn="l" rtl="0">
              <a:spcBef>
                <a:spcPts val="0"/>
              </a:spcBef>
              <a:spcAft>
                <a:spcPts val="0"/>
              </a:spcAft>
              <a:buSzPts val="2500"/>
              <a:buChar char="•"/>
            </a:pPr>
            <a:r>
              <a:rPr lang="en" sz="2500"/>
              <a:t>Wanted to end segregation</a:t>
            </a:r>
            <a:endParaRPr sz="2500"/>
          </a:p>
          <a:p>
            <a:pPr marL="457200" lvl="0" indent="-387350" algn="l" rtl="0">
              <a:spcBef>
                <a:spcPts val="0"/>
              </a:spcBef>
              <a:spcAft>
                <a:spcPts val="0"/>
              </a:spcAft>
              <a:buSzPts val="2500"/>
              <a:buChar char="•"/>
            </a:pPr>
            <a:r>
              <a:rPr lang="en" sz="2500"/>
              <a:t>Encouraged African Americans to get an education</a:t>
            </a:r>
            <a:endParaRPr sz="2500"/>
          </a:p>
          <a:p>
            <a:pPr marL="457200" lvl="0" indent="-387350" algn="l" rtl="0">
              <a:spcBef>
                <a:spcPts val="0"/>
              </a:spcBef>
              <a:spcAft>
                <a:spcPts val="0"/>
              </a:spcAft>
              <a:buSzPts val="2500"/>
              <a:buChar char="•"/>
            </a:pPr>
            <a:r>
              <a:rPr lang="en" sz="2500"/>
              <a:t>Went to Harvard and valued education</a:t>
            </a:r>
            <a:endParaRPr sz="2500"/>
          </a:p>
          <a:p>
            <a:pPr marL="457200" lvl="0" indent="-387350" algn="l" rtl="0">
              <a:spcBef>
                <a:spcPts val="0"/>
              </a:spcBef>
              <a:spcAft>
                <a:spcPts val="0"/>
              </a:spcAft>
              <a:buSzPts val="2500"/>
              <a:buChar char="•"/>
            </a:pPr>
            <a:r>
              <a:rPr lang="en" sz="2500"/>
              <a:t>Born after slavery, middle class</a:t>
            </a:r>
            <a:endParaRPr sz="2500"/>
          </a:p>
        </p:txBody>
      </p:sp>
      <p:sp>
        <p:nvSpPr>
          <p:cNvPr id="165" name="Google Shape;165;p31"/>
          <p:cNvSpPr txBox="1">
            <a:spLocks noGrp="1"/>
          </p:cNvSpPr>
          <p:nvPr>
            <p:ph type="body" idx="1"/>
          </p:nvPr>
        </p:nvSpPr>
        <p:spPr>
          <a:xfrm>
            <a:off x="4769500" y="1092225"/>
            <a:ext cx="4181100" cy="39339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387350" algn="l" rtl="0">
              <a:spcBef>
                <a:spcPts val="560"/>
              </a:spcBef>
              <a:spcAft>
                <a:spcPts val="0"/>
              </a:spcAft>
              <a:buSzPts val="2500"/>
              <a:buChar char="•"/>
            </a:pPr>
            <a:r>
              <a:rPr lang="en" sz="2500"/>
              <a:t>Encouraged African Americans to reject segregation</a:t>
            </a:r>
            <a:endParaRPr sz="2500"/>
          </a:p>
          <a:p>
            <a:pPr marL="457200" lvl="0" indent="-387350" algn="l" rtl="0">
              <a:spcBef>
                <a:spcPts val="0"/>
              </a:spcBef>
              <a:spcAft>
                <a:spcPts val="0"/>
              </a:spcAft>
              <a:buSzPts val="2500"/>
              <a:buChar char="•"/>
            </a:pPr>
            <a:r>
              <a:rPr lang="en" sz="2500"/>
              <a:t>Wanted big changes, end segregation</a:t>
            </a:r>
            <a:endParaRPr sz="2500"/>
          </a:p>
          <a:p>
            <a:pPr marL="457200" lvl="0" indent="-387350" algn="l" rtl="0">
              <a:spcBef>
                <a:spcPts val="0"/>
              </a:spcBef>
              <a:spcAft>
                <a:spcPts val="0"/>
              </a:spcAft>
              <a:buSzPts val="2500"/>
              <a:buChar char="•"/>
            </a:pPr>
            <a:r>
              <a:rPr lang="en" sz="2500"/>
              <a:t>Valued education</a:t>
            </a:r>
            <a:endParaRPr sz="2500"/>
          </a:p>
          <a:p>
            <a:pPr marL="457200" lvl="0" indent="-387350" algn="l" rtl="0">
              <a:spcBef>
                <a:spcPts val="0"/>
              </a:spcBef>
              <a:spcAft>
                <a:spcPts val="0"/>
              </a:spcAft>
              <a:buSzPts val="2500"/>
              <a:buChar char="•"/>
            </a:pPr>
            <a:r>
              <a:rPr lang="en" sz="2500"/>
              <a:t>Wanted to create the Talented Tenth (top 10% performing African Americans) as a model</a:t>
            </a:r>
            <a:endParaRPr sz="2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body" idx="1"/>
          </p:nvPr>
        </p:nvSpPr>
        <p:spPr>
          <a:xfrm>
            <a:off x="3409625" y="946650"/>
            <a:ext cx="5573100" cy="33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200">
                <a:solidFill>
                  <a:srgbClr val="202124"/>
                </a:solidFill>
                <a:highlight>
                  <a:srgbClr val="FFFFFF"/>
                </a:highlight>
                <a:latin typeface="Coming Soon"/>
                <a:ea typeface="Coming Soon"/>
                <a:cs typeface="Coming Soon"/>
                <a:sym typeface="Coming Soon"/>
              </a:rPr>
              <a:t>“</a:t>
            </a:r>
            <a:r>
              <a:rPr lang="en" sz="2200" b="1">
                <a:solidFill>
                  <a:srgbClr val="202124"/>
                </a:solidFill>
                <a:highlight>
                  <a:srgbClr val="FFFFFF"/>
                </a:highlight>
                <a:latin typeface="Coming Soon"/>
                <a:ea typeface="Coming Soon"/>
                <a:cs typeface="Coming Soon"/>
                <a:sym typeface="Coming Soon"/>
              </a:rPr>
              <a:t>I believe in pride of race and lineage and self; in pride of self so deep as to scorn injustice to other selves.</a:t>
            </a:r>
            <a:r>
              <a:rPr lang="en" sz="2200">
                <a:solidFill>
                  <a:srgbClr val="202124"/>
                </a:solidFill>
                <a:highlight>
                  <a:srgbClr val="FFFFFF"/>
                </a:highlight>
                <a:latin typeface="Coming Soon"/>
                <a:ea typeface="Coming Soon"/>
                <a:cs typeface="Coming Soon"/>
                <a:sym typeface="Coming Soon"/>
              </a:rPr>
              <a:t>”~ W.E.B DuBois</a:t>
            </a:r>
            <a:endParaRPr sz="2200">
              <a:solidFill>
                <a:srgbClr val="202124"/>
              </a:solidFill>
              <a:highlight>
                <a:srgbClr val="FFFFFF"/>
              </a:highlight>
              <a:latin typeface="Coming Soon"/>
              <a:ea typeface="Coming Soon"/>
              <a:cs typeface="Coming Soon"/>
              <a:sym typeface="Coming Soon"/>
            </a:endParaRPr>
          </a:p>
          <a:p>
            <a:pPr marL="0" lvl="0" indent="0" algn="l" rtl="0">
              <a:spcBef>
                <a:spcPts val="360"/>
              </a:spcBef>
              <a:spcAft>
                <a:spcPts val="0"/>
              </a:spcAft>
              <a:buNone/>
            </a:pPr>
            <a:endParaRPr sz="2200">
              <a:solidFill>
                <a:srgbClr val="202124"/>
              </a:solidFill>
              <a:highlight>
                <a:srgbClr val="FFFFFF"/>
              </a:highlight>
              <a:latin typeface="Walter Turncoat"/>
              <a:ea typeface="Walter Turncoat"/>
              <a:cs typeface="Walter Turncoat"/>
              <a:sym typeface="Walter Turncoat"/>
            </a:endParaRPr>
          </a:p>
          <a:p>
            <a:pPr marL="0" lvl="0" indent="0" algn="ctr" rtl="0">
              <a:spcBef>
                <a:spcPts val="360"/>
              </a:spcBef>
              <a:spcAft>
                <a:spcPts val="0"/>
              </a:spcAft>
              <a:buNone/>
            </a:pPr>
            <a:r>
              <a:rPr lang="en" sz="2200">
                <a:solidFill>
                  <a:srgbClr val="202124"/>
                </a:solidFill>
                <a:highlight>
                  <a:srgbClr val="FFFFFF"/>
                </a:highlight>
                <a:latin typeface="Walter Turncoat"/>
                <a:ea typeface="Walter Turncoat"/>
                <a:cs typeface="Walter Turncoat"/>
                <a:sym typeface="Walter Turncoat"/>
              </a:rPr>
              <a:t>In your own words Explain what the Speaker is Saying. </a:t>
            </a:r>
            <a:endParaRPr sz="2200">
              <a:solidFill>
                <a:srgbClr val="202124"/>
              </a:solidFill>
              <a:highlight>
                <a:srgbClr val="FFFFFF"/>
              </a:highlight>
              <a:latin typeface="Walter Turncoat"/>
              <a:ea typeface="Walter Turncoat"/>
              <a:cs typeface="Walter Turncoat"/>
              <a:sym typeface="Walter Turncoat"/>
            </a:endParaRPr>
          </a:p>
        </p:txBody>
      </p:sp>
      <p:pic>
        <p:nvPicPr>
          <p:cNvPr id="171" name="Google Shape;171;p32">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172" name="Google Shape;172;p32">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 name="Google Shape;173;p32"/>
          <p:cNvPicPr preferRelativeResize="0"/>
          <p:nvPr/>
        </p:nvPicPr>
        <p:blipFill>
          <a:blip r:embed="rId6">
            <a:alphaModFix/>
          </a:blip>
          <a:stretch>
            <a:fillRect/>
          </a:stretch>
        </p:blipFill>
        <p:spPr>
          <a:xfrm>
            <a:off x="101400" y="946650"/>
            <a:ext cx="3100999" cy="2675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33"/>
          <p:cNvSpPr txBox="1">
            <a:spLocks noGrp="1"/>
          </p:cNvSpPr>
          <p:nvPr>
            <p:ph type="title" idx="4294967295"/>
          </p:nvPr>
        </p:nvSpPr>
        <p:spPr>
          <a:xfrm>
            <a:off x="235725" y="0"/>
            <a:ext cx="89070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0A3534"/>
                </a:solidFill>
              </a:rPr>
              <a:t>C</a:t>
            </a:r>
            <a:r>
              <a:rPr lang="en" sz="2800" b="1">
                <a:solidFill>
                  <a:srgbClr val="0A3534"/>
                </a:solidFill>
                <a:latin typeface="Walter Turncoat"/>
                <a:ea typeface="Walter Turncoat"/>
                <a:cs typeface="Walter Turncoat"/>
                <a:sym typeface="Walter Turncoat"/>
              </a:rPr>
              <a:t>ompare: </a:t>
            </a:r>
            <a:r>
              <a:rPr lang="en" b="1">
                <a:solidFill>
                  <a:srgbClr val="0A3534"/>
                </a:solidFill>
                <a:latin typeface="Walter Turncoat"/>
                <a:ea typeface="Walter Turncoat"/>
                <a:cs typeface="Walter Turncoat"/>
                <a:sym typeface="Walter Turncoat"/>
              </a:rPr>
              <a:t>Booker T. Washington and W.E.B DuBois</a:t>
            </a:r>
            <a:endParaRPr sz="2800" b="1">
              <a:solidFill>
                <a:srgbClr val="0A3534"/>
              </a:solidFill>
              <a:latin typeface="Walter Turncoat"/>
              <a:ea typeface="Walter Turncoat"/>
              <a:cs typeface="Walter Turncoat"/>
              <a:sym typeface="Walter Turncoat"/>
            </a:endParaRPr>
          </a:p>
        </p:txBody>
      </p:sp>
      <p:pic>
        <p:nvPicPr>
          <p:cNvPr id="179" name="Google Shape;179;p33"/>
          <p:cNvPicPr preferRelativeResize="0"/>
          <p:nvPr/>
        </p:nvPicPr>
        <p:blipFill>
          <a:blip r:embed="rId4">
            <a:alphaModFix/>
          </a:blip>
          <a:stretch>
            <a:fillRect/>
          </a:stretch>
        </p:blipFill>
        <p:spPr>
          <a:xfrm>
            <a:off x="1139700" y="671625"/>
            <a:ext cx="7099076" cy="4118475"/>
          </a:xfrm>
          <a:prstGeom prst="rect">
            <a:avLst/>
          </a:prstGeom>
          <a:noFill/>
          <a:ln>
            <a:noFill/>
          </a:ln>
        </p:spPr>
      </p:pic>
      <p:sp>
        <p:nvSpPr>
          <p:cNvPr id="180" name="Google Shape;180;p33"/>
          <p:cNvSpPr txBox="1"/>
          <p:nvPr/>
        </p:nvSpPr>
        <p:spPr>
          <a:xfrm>
            <a:off x="2264650" y="1154525"/>
            <a:ext cx="2390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Booker T. Washington</a:t>
            </a:r>
            <a:endParaRPr/>
          </a:p>
        </p:txBody>
      </p:sp>
      <p:sp>
        <p:nvSpPr>
          <p:cNvPr id="181" name="Google Shape;181;p33"/>
          <p:cNvSpPr txBox="1"/>
          <p:nvPr/>
        </p:nvSpPr>
        <p:spPr>
          <a:xfrm>
            <a:off x="4854850" y="1099675"/>
            <a:ext cx="2390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W.E.B. DuBois</a:t>
            </a:r>
            <a:endParaRPr/>
          </a:p>
        </p:txBody>
      </p:sp>
      <p:pic>
        <p:nvPicPr>
          <p:cNvPr id="182" name="Google Shape;182;p33" descr="Booker T. Washington Has a New Charlottesville Connection: A Digital  Edition of His Papers | UVA Today"/>
          <p:cNvPicPr preferRelativeResize="0"/>
          <p:nvPr/>
        </p:nvPicPr>
        <p:blipFill>
          <a:blip r:embed="rId5">
            <a:alphaModFix/>
          </a:blip>
          <a:stretch>
            <a:fillRect/>
          </a:stretch>
        </p:blipFill>
        <p:spPr>
          <a:xfrm>
            <a:off x="742275" y="3633775"/>
            <a:ext cx="1013875" cy="1128500"/>
          </a:xfrm>
          <a:prstGeom prst="rect">
            <a:avLst/>
          </a:prstGeom>
          <a:noFill/>
          <a:ln w="38100" cap="flat" cmpd="sng">
            <a:solidFill>
              <a:srgbClr val="000000"/>
            </a:solidFill>
            <a:prstDash val="solid"/>
            <a:round/>
            <a:headEnd type="none" w="sm" len="sm"/>
            <a:tailEnd type="none" w="sm" len="sm"/>
          </a:ln>
        </p:spPr>
      </p:pic>
      <p:pic>
        <p:nvPicPr>
          <p:cNvPr id="183" name="Google Shape;183;p33" descr="W. E. B. Du Bois — Restless Books"/>
          <p:cNvPicPr preferRelativeResize="0"/>
          <p:nvPr/>
        </p:nvPicPr>
        <p:blipFill>
          <a:blip r:embed="rId6">
            <a:alphaModFix/>
          </a:blip>
          <a:stretch>
            <a:fillRect/>
          </a:stretch>
        </p:blipFill>
        <p:spPr>
          <a:xfrm>
            <a:off x="7654150" y="3633775"/>
            <a:ext cx="1136984" cy="1128500"/>
          </a:xfrm>
          <a:prstGeom prst="rect">
            <a:avLst/>
          </a:prstGeom>
          <a:noFill/>
          <a:ln w="38100" cap="flat" cmpd="sng">
            <a:solidFill>
              <a:srgbClr val="000000"/>
            </a:solidFill>
            <a:prstDash val="solid"/>
            <a:round/>
            <a:headEnd type="none" w="sm" len="sm"/>
            <a:tailEnd type="none" w="sm" len="sm"/>
          </a:ln>
        </p:spPr>
      </p:pic>
      <p:sp>
        <p:nvSpPr>
          <p:cNvPr id="184" name="Google Shape;184;p33"/>
          <p:cNvSpPr txBox="1"/>
          <p:nvPr/>
        </p:nvSpPr>
        <p:spPr>
          <a:xfrm>
            <a:off x="3494025" y="501400"/>
            <a:ext cx="2390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Similarities</a:t>
            </a:r>
            <a:endParaRPr/>
          </a:p>
        </p:txBody>
      </p:sp>
      <p:sp>
        <p:nvSpPr>
          <p:cNvPr id="185" name="Google Shape;185;p33"/>
          <p:cNvSpPr/>
          <p:nvPr/>
        </p:nvSpPr>
        <p:spPr>
          <a:xfrm>
            <a:off x="4602684" y="791875"/>
            <a:ext cx="173100" cy="5451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highlight>
                <a:schemeClr val="dk1"/>
              </a:highlight>
            </a:endParaRPr>
          </a:p>
        </p:txBody>
      </p:sp>
      <p:sp>
        <p:nvSpPr>
          <p:cNvPr id="186" name="Google Shape;186;p33"/>
          <p:cNvSpPr txBox="1"/>
          <p:nvPr/>
        </p:nvSpPr>
        <p:spPr>
          <a:xfrm>
            <a:off x="235725" y="791875"/>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pic>
        <p:nvPicPr>
          <p:cNvPr id="187" name="Google Shape;187;p33">
            <a:hlinkClick r:id="rId7"/>
          </p:cNvPr>
          <p:cNvPicPr preferRelativeResize="0"/>
          <p:nvPr/>
        </p:nvPicPr>
        <p:blipFill>
          <a:blip r:embed="rId8">
            <a:alphaModFix/>
          </a:blip>
          <a:stretch>
            <a:fillRect/>
          </a:stretch>
        </p:blipFill>
        <p:spPr>
          <a:xfrm>
            <a:off x="0" y="4429125"/>
            <a:ext cx="9144000" cy="714375"/>
          </a:xfrm>
          <a:prstGeom prst="rect">
            <a:avLst/>
          </a:prstGeom>
          <a:noFill/>
          <a:ln>
            <a:noFill/>
          </a:ln>
        </p:spPr>
      </p:pic>
      <p:sp>
        <p:nvSpPr>
          <p:cNvPr id="188" name="Google Shape;188;p33">
            <a:hlinkClick r:id="rId9"/>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700">
                <a:latin typeface="Cherry Cream Soda"/>
                <a:ea typeface="Cherry Cream Soda"/>
                <a:cs typeface="Cherry Cream Soda"/>
                <a:sym typeface="Cherry Cream Soda"/>
              </a:rPr>
              <a:t>Progressive Era Open Note Quiz on Canvas</a:t>
            </a:r>
            <a:endParaRPr sz="4700">
              <a:latin typeface="Cherry Cream Soda"/>
              <a:ea typeface="Cherry Cream Soda"/>
              <a:cs typeface="Cherry Cream Soda"/>
              <a:sym typeface="Cherry Cream Sod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460</Words>
  <Application>Microsoft Office PowerPoint</Application>
  <PresentationFormat>On-screen Show (16:9)</PresentationFormat>
  <Paragraphs>41</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Walter Turncoat</vt:lpstr>
      <vt:lpstr>Arial</vt:lpstr>
      <vt:lpstr>Carter One</vt:lpstr>
      <vt:lpstr>Calibri</vt:lpstr>
      <vt:lpstr>Cherry Cream Soda</vt:lpstr>
      <vt:lpstr>Coming Soon</vt:lpstr>
      <vt:lpstr>Verdana</vt:lpstr>
      <vt:lpstr>Simple Light</vt:lpstr>
      <vt:lpstr>Office Theme</vt:lpstr>
      <vt:lpstr>Booker T. Washington</vt:lpstr>
      <vt:lpstr>Two Perspectives on African American Education</vt:lpstr>
      <vt:lpstr>Booker T. Washington</vt:lpstr>
      <vt:lpstr>PowerPoint Presentation</vt:lpstr>
      <vt:lpstr> W.E.B. DuBois</vt:lpstr>
      <vt:lpstr>PowerPoint Presentation</vt:lpstr>
      <vt:lpstr>Compare: Booker T. Washington and W.E.B DuBois</vt:lpstr>
      <vt:lpstr>Progressive Era Open Note Quiz on Canvas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Booker T. Washington</dc:title>
  <dc:creator>Greg Scott</dc:creator>
  <cp:lastModifiedBy>Greg Scott</cp:lastModifiedBy>
  <cp:revision>1</cp:revision>
  <dcterms:modified xsi:type="dcterms:W3CDTF">2023-09-12T13:03:51Z</dcterms:modified>
</cp:coreProperties>
</file>