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5143500" type="screen16x9"/>
  <p:notesSz cx="6858000" cy="9144000"/>
  <p:embeddedFontLst>
    <p:embeddedFont>
      <p:font typeface="Montserrat" panose="020B0604020202020204" charset="0"/>
      <p:regular r:id="rId7"/>
      <p:bold r:id="rId8"/>
      <p:italic r:id="rId9"/>
      <p:boldItalic r:id="rId10"/>
    </p:embeddedFont>
    <p:embeddedFont>
      <p:font typeface="Montserrat Light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5e270867c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5e270867c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5e270867cc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5e270867cc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5e270867cc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5e270867cc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https://www.ngpf.org/blog/question-of-the-day/how-much-does-the-average-pet-owning-household-spend-on-their-pets-each-yea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https://www.fool.com/the-ascent/insurance/pet/articles/the-average-pet-owner-spends-this-much-on-their-furry-friends-each-year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0" name="Google Shape;100;p25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5"/>
          <p:cNvSpPr/>
          <p:nvPr/>
        </p:nvSpPr>
        <p:spPr>
          <a:xfrm>
            <a:off x="1039300" y="1276975"/>
            <a:ext cx="7042200" cy="3052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5"/>
          <p:cNvSpPr txBox="1"/>
          <p:nvPr/>
        </p:nvSpPr>
        <p:spPr>
          <a:xfrm>
            <a:off x="2172768" y="1883225"/>
            <a:ext cx="5553900" cy="21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>
                <a:latin typeface="Montserrat"/>
                <a:ea typeface="Montserrat"/>
                <a:cs typeface="Montserrat"/>
                <a:sym typeface="Montserrat"/>
              </a:rPr>
              <a:t> How much does the average pet owning household spend on their pets each year?</a:t>
            </a:r>
            <a:endParaRPr sz="2700"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25"/>
          <p:cNvSpPr txBox="1"/>
          <p:nvPr/>
        </p:nvSpPr>
        <p:spPr>
          <a:xfrm>
            <a:off x="2874100" y="4761650"/>
            <a:ext cx="33726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999999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ngpf.org  10/3/22</a:t>
            </a:r>
            <a:endParaRPr sz="1100">
              <a:solidFill>
                <a:srgbClr val="999999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04" name="Google Shape;104;p25"/>
          <p:cNvSpPr txBox="1"/>
          <p:nvPr/>
        </p:nvSpPr>
        <p:spPr>
          <a:xfrm>
            <a:off x="1375375" y="1849613"/>
            <a:ext cx="797400" cy="11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Q:</a:t>
            </a:r>
            <a:endParaRPr sz="4200" b="1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25"/>
          <p:cNvSpPr/>
          <p:nvPr/>
        </p:nvSpPr>
        <p:spPr>
          <a:xfrm>
            <a:off x="5243627" y="1108325"/>
            <a:ext cx="2838000" cy="480600"/>
          </a:xfrm>
          <a:prstGeom prst="rect">
            <a:avLst/>
          </a:prstGeom>
          <a:solidFill>
            <a:srgbClr val="2236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5"/>
          <p:cNvSpPr txBox="1"/>
          <p:nvPr/>
        </p:nvSpPr>
        <p:spPr>
          <a:xfrm>
            <a:off x="5346507" y="1177027"/>
            <a:ext cx="25959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Budgeting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25"/>
          <p:cNvSpPr/>
          <p:nvPr/>
        </p:nvSpPr>
        <p:spPr>
          <a:xfrm>
            <a:off x="1867325" y="856525"/>
            <a:ext cx="3573600" cy="48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5"/>
          <p:cNvSpPr txBox="1"/>
          <p:nvPr/>
        </p:nvSpPr>
        <p:spPr>
          <a:xfrm>
            <a:off x="1921471" y="925257"/>
            <a:ext cx="33531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QUESTION OF THE DAY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9" name="Google Shape;109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250" y="512350"/>
            <a:ext cx="1374824" cy="137482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5"/>
          <p:cNvSpPr/>
          <p:nvPr/>
        </p:nvSpPr>
        <p:spPr>
          <a:xfrm rot="10800000" flipH="1">
            <a:off x="5243617" y="1335990"/>
            <a:ext cx="196200" cy="2565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5"/>
          <p:cNvSpPr txBox="1"/>
          <p:nvPr/>
        </p:nvSpPr>
        <p:spPr>
          <a:xfrm>
            <a:off x="6461732" y="3834455"/>
            <a:ext cx="528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hlink"/>
                </a:solidFill>
                <a:hlinkClick r:id="rId5"/>
              </a:rPr>
              <a:t>View blog post</a:t>
            </a:r>
            <a:endParaRPr b="1"/>
          </a:p>
        </p:txBody>
      </p:sp>
      <p:pic>
        <p:nvPicPr>
          <p:cNvPr id="112" name="Google Shape;112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00351" y="-133467"/>
            <a:ext cx="2120076" cy="105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6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8" name="Google Shape;118;p26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6"/>
          <p:cNvSpPr/>
          <p:nvPr/>
        </p:nvSpPr>
        <p:spPr>
          <a:xfrm>
            <a:off x="1039300" y="1276975"/>
            <a:ext cx="7042200" cy="3052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6"/>
          <p:cNvSpPr/>
          <p:nvPr/>
        </p:nvSpPr>
        <p:spPr>
          <a:xfrm>
            <a:off x="5243627" y="1108325"/>
            <a:ext cx="2838000" cy="480600"/>
          </a:xfrm>
          <a:prstGeom prst="rect">
            <a:avLst/>
          </a:prstGeom>
          <a:solidFill>
            <a:srgbClr val="2236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6"/>
          <p:cNvSpPr txBox="1"/>
          <p:nvPr/>
        </p:nvSpPr>
        <p:spPr>
          <a:xfrm>
            <a:off x="1463386" y="1810975"/>
            <a:ext cx="755700" cy="11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A:</a:t>
            </a:r>
            <a:endParaRPr sz="4200" b="1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26"/>
          <p:cNvSpPr/>
          <p:nvPr/>
        </p:nvSpPr>
        <p:spPr>
          <a:xfrm>
            <a:off x="1867325" y="856525"/>
            <a:ext cx="3573600" cy="48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6"/>
          <p:cNvSpPr txBox="1"/>
          <p:nvPr/>
        </p:nvSpPr>
        <p:spPr>
          <a:xfrm>
            <a:off x="1921471" y="925257"/>
            <a:ext cx="33531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QUESTION OF THE DAY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26"/>
          <p:cNvSpPr/>
          <p:nvPr/>
        </p:nvSpPr>
        <p:spPr>
          <a:xfrm rot="10800000" flipH="1">
            <a:off x="5243617" y="1335990"/>
            <a:ext cx="196200" cy="2565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5" name="Google Shape;125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250" y="512350"/>
            <a:ext cx="1374824" cy="1374824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6"/>
          <p:cNvSpPr txBox="1"/>
          <p:nvPr/>
        </p:nvSpPr>
        <p:spPr>
          <a:xfrm>
            <a:off x="5364732" y="1177027"/>
            <a:ext cx="2595900" cy="3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Budgeting</a:t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26"/>
          <p:cNvSpPr txBox="1"/>
          <p:nvPr/>
        </p:nvSpPr>
        <p:spPr>
          <a:xfrm>
            <a:off x="6108198" y="3828525"/>
            <a:ext cx="2120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hlink"/>
                </a:solidFill>
                <a:hlinkClick r:id="rId5"/>
              </a:rPr>
              <a:t>Source: The Ascent</a:t>
            </a:r>
            <a:endParaRPr b="1"/>
          </a:p>
        </p:txBody>
      </p:sp>
      <p:pic>
        <p:nvPicPr>
          <p:cNvPr id="128" name="Google Shape;128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00351" y="-133467"/>
            <a:ext cx="2120076" cy="105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6"/>
          <p:cNvSpPr txBox="1"/>
          <p:nvPr/>
        </p:nvSpPr>
        <p:spPr>
          <a:xfrm>
            <a:off x="2172768" y="1883225"/>
            <a:ext cx="5553900" cy="21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latin typeface="Montserrat"/>
                <a:ea typeface="Montserrat"/>
                <a:cs typeface="Montserrat"/>
                <a:sym typeface="Montserrat"/>
              </a:rPr>
              <a:t>$1,332</a:t>
            </a:r>
            <a:endParaRPr sz="3200" b="1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/>
          <p:nvPr/>
        </p:nvSpPr>
        <p:spPr>
          <a:xfrm>
            <a:off x="-29150" y="-20300"/>
            <a:ext cx="9179100" cy="5163900"/>
          </a:xfrm>
          <a:prstGeom prst="rect">
            <a:avLst/>
          </a:prstGeom>
          <a:solidFill>
            <a:srgbClr val="1DB8E8">
              <a:alpha val="13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5" name="Google Shape;135;p27"/>
          <p:cNvPicPr preferRelativeResize="0"/>
          <p:nvPr/>
        </p:nvPicPr>
        <p:blipFill rotWithShape="1">
          <a:blip r:embed="rId3">
            <a:alphaModFix amt="56000"/>
          </a:blip>
          <a:srcRect r="3138"/>
          <a:stretch/>
        </p:blipFill>
        <p:spPr>
          <a:xfrm>
            <a:off x="-11600" y="-20300"/>
            <a:ext cx="9179100" cy="4743026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7"/>
          <p:cNvSpPr/>
          <p:nvPr/>
        </p:nvSpPr>
        <p:spPr>
          <a:xfrm>
            <a:off x="822100" y="942050"/>
            <a:ext cx="7476600" cy="33117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7"/>
          <p:cNvSpPr/>
          <p:nvPr/>
        </p:nvSpPr>
        <p:spPr>
          <a:xfrm>
            <a:off x="822100" y="942050"/>
            <a:ext cx="7476600" cy="53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7"/>
          <p:cNvSpPr txBox="1"/>
          <p:nvPr/>
        </p:nvSpPr>
        <p:spPr>
          <a:xfrm>
            <a:off x="1299850" y="988421"/>
            <a:ext cx="65211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FOLLOW-UP QUESTIONS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27"/>
          <p:cNvSpPr txBox="1"/>
          <p:nvPr/>
        </p:nvSpPr>
        <p:spPr>
          <a:xfrm>
            <a:off x="1032250" y="1627238"/>
            <a:ext cx="7056300" cy="22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ontserrat"/>
              <a:buAutoNum type="arabicPeriod"/>
            </a:pPr>
            <a:r>
              <a:rPr lang="en" sz="18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Do you have a pet currently? Have you ever had a pet? </a:t>
            </a:r>
            <a:endParaRPr sz="18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Montserrat"/>
              <a:buAutoNum type="arabicPeriod"/>
            </a:pPr>
            <a:r>
              <a:rPr lang="en" sz="18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What do you think are the biggest expenses when it comes to having a pet? </a:t>
            </a:r>
            <a:endParaRPr sz="18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Clr>
                <a:schemeClr val="accent3"/>
              </a:buClr>
              <a:buSzPts val="1800"/>
              <a:buFont typeface="Montserrat"/>
              <a:buAutoNum type="arabicPeriod"/>
            </a:pPr>
            <a:r>
              <a:rPr lang="en" sz="18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Would you ever consider buying pet insurance to help cover potential vet expenses for a pet?</a:t>
            </a:r>
            <a:endParaRPr sz="18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40" name="Google Shape;140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00351" y="-133467"/>
            <a:ext cx="2120076" cy="105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F3B9B"/>
      </a:accent1>
      <a:accent2>
        <a:srgbClr val="275CE4"/>
      </a:accent2>
      <a:accent3>
        <a:srgbClr val="0B1541"/>
      </a:accent3>
      <a:accent4>
        <a:srgbClr val="F4AD00"/>
      </a:accent4>
      <a:accent5>
        <a:srgbClr val="1DB8E8"/>
      </a:accent5>
      <a:accent6>
        <a:srgbClr val="F78219"/>
      </a:accent6>
      <a:hlink>
        <a:srgbClr val="B7B7B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On-screen Show (16:9)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Montserrat</vt:lpstr>
      <vt:lpstr>Montserrat Light</vt:lpstr>
      <vt:lpstr>Arial</vt:lpstr>
      <vt:lpstr>Simple Light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L. Scott</dc:creator>
  <cp:lastModifiedBy>Windows User</cp:lastModifiedBy>
  <cp:revision>1</cp:revision>
  <dcterms:modified xsi:type="dcterms:W3CDTF">2023-04-17T13:36:56Z</dcterms:modified>
</cp:coreProperties>
</file>