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notesMasterIdLst>
    <p:notesMasterId r:id="rId19"/>
  </p:notesMasterIdLst>
  <p:handoutMasterIdLst>
    <p:handoutMasterId r:id="rId20"/>
  </p:handoutMasterIdLst>
  <p:sldIdLst>
    <p:sldId id="256" r:id="rId2"/>
    <p:sldId id="257" r:id="rId3"/>
    <p:sldId id="275" r:id="rId4"/>
    <p:sldId id="368" r:id="rId5"/>
    <p:sldId id="369" r:id="rId6"/>
    <p:sldId id="370" r:id="rId7"/>
    <p:sldId id="274" r:id="rId8"/>
    <p:sldId id="290" r:id="rId9"/>
    <p:sldId id="347" r:id="rId10"/>
    <p:sldId id="371" r:id="rId11"/>
    <p:sldId id="372" r:id="rId12"/>
    <p:sldId id="373" r:id="rId13"/>
    <p:sldId id="358" r:id="rId14"/>
    <p:sldId id="364" r:id="rId15"/>
    <p:sldId id="357" r:id="rId16"/>
    <p:sldId id="359" r:id="rId17"/>
    <p:sldId id="374"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676FE7-BBCA-4186-A938-F77EE2D3BAE2}" v="1" dt="2022-10-13T00:41:14.297"/>
  </p1510:revLst>
</p1510:revInfo>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84" autoAdjust="0"/>
    <p:restoredTop sz="82616" autoAdjust="0"/>
  </p:normalViewPr>
  <p:slideViewPr>
    <p:cSldViewPr snapToGrid="0">
      <p:cViewPr varScale="1">
        <p:scale>
          <a:sx n="61" d="100"/>
          <a:sy n="61" d="100"/>
        </p:scale>
        <p:origin x="799" y="2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0A243A9-430C-4170-A5E3-6ED4451E9C5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01DEC6F-7AB8-1F64-5792-B5D404BC5B9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55534AC-961B-499F-AF72-C37270643F66}" type="datetimeFigureOut">
              <a:rPr lang="en-US" smtClean="0"/>
              <a:t>12/23/2023</a:t>
            </a:fld>
            <a:endParaRPr lang="en-US"/>
          </a:p>
        </p:txBody>
      </p:sp>
      <p:sp>
        <p:nvSpPr>
          <p:cNvPr id="4" name="Footer Placeholder 3">
            <a:extLst>
              <a:ext uri="{FF2B5EF4-FFF2-40B4-BE49-F238E27FC236}">
                <a16:creationId xmlns:a16="http://schemas.microsoft.com/office/drawing/2014/main" id="{5934C58F-E067-DDC5-D6DF-8CAEA9D9F9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www.glscott.org</a:t>
            </a:r>
          </a:p>
        </p:txBody>
      </p:sp>
      <p:sp>
        <p:nvSpPr>
          <p:cNvPr id="5" name="Slide Number Placeholder 4">
            <a:extLst>
              <a:ext uri="{FF2B5EF4-FFF2-40B4-BE49-F238E27FC236}">
                <a16:creationId xmlns:a16="http://schemas.microsoft.com/office/drawing/2014/main" id="{E9392B16-10EA-24D8-0D72-895FCD5D504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CDAA78D-746F-4633-9CF4-7A3AFC1A76CC}" type="slidenum">
              <a:rPr lang="en-US" smtClean="0"/>
              <a:t>‹#›</a:t>
            </a:fld>
            <a:endParaRPr lang="en-US"/>
          </a:p>
        </p:txBody>
      </p:sp>
    </p:spTree>
    <p:extLst>
      <p:ext uri="{BB962C8B-B14F-4D97-AF65-F5344CB8AC3E}">
        <p14:creationId xmlns:p14="http://schemas.microsoft.com/office/powerpoint/2010/main" val="238061857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92D674-FCD3-4815-8A3F-6C6888A1CC2F}" type="datetimeFigureOut">
              <a:rPr lang="en-US" smtClean="0"/>
              <a:pPr/>
              <a:t>12/23/2023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www.glscott.org</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3CDCA4-AC74-4843-9AC5-99BCA2766E73}" type="slidenum">
              <a:rPr lang="en-US" smtClean="0"/>
              <a:pPr/>
              <a:t>‹#›</a:t>
            </a:fld>
            <a:endParaRPr lang="en-US"/>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Teacher Note: </a:t>
            </a:r>
          </a:p>
        </p:txBody>
      </p:sp>
      <p:sp>
        <p:nvSpPr>
          <p:cNvPr id="4" name="Slide Number Placeholder 3"/>
          <p:cNvSpPr>
            <a:spLocks noGrp="1"/>
          </p:cNvSpPr>
          <p:nvPr>
            <p:ph type="sldNum" sz="quarter" idx="10"/>
          </p:nvPr>
        </p:nvSpPr>
        <p:spPr/>
        <p:txBody>
          <a:bodyPr/>
          <a:lstStyle/>
          <a:p>
            <a:fld id="{893CDCA4-AC74-4843-9AC5-99BCA2766E73}" type="slidenum">
              <a:rPr lang="en-US" smtClean="0"/>
              <a:pPr/>
              <a:t>3</a:t>
            </a:fld>
            <a:endParaRPr lang="en-US"/>
          </a:p>
        </p:txBody>
      </p:sp>
      <p:sp>
        <p:nvSpPr>
          <p:cNvPr id="5" name="Footer Placeholder 4">
            <a:extLst>
              <a:ext uri="{FF2B5EF4-FFF2-40B4-BE49-F238E27FC236}">
                <a16:creationId xmlns:a16="http://schemas.microsoft.com/office/drawing/2014/main" id="{7240D808-59B8-F594-C3F9-2B8BB2086F20}"/>
              </a:ext>
            </a:extLst>
          </p:cNvPr>
          <p:cNvSpPr>
            <a:spLocks noGrp="1"/>
          </p:cNvSpPr>
          <p:nvPr>
            <p:ph type="ftr" sz="quarter" idx="4"/>
          </p:nvPr>
        </p:nvSpPr>
        <p:spPr/>
        <p:txBody>
          <a:bodyPr/>
          <a:lstStyle/>
          <a:p>
            <a:r>
              <a:rPr lang="en-US"/>
              <a:t>www.glscott.org</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Teacher Note: </a:t>
            </a:r>
          </a:p>
        </p:txBody>
      </p:sp>
      <p:sp>
        <p:nvSpPr>
          <p:cNvPr id="4" name="Slide Number Placeholder 3"/>
          <p:cNvSpPr>
            <a:spLocks noGrp="1"/>
          </p:cNvSpPr>
          <p:nvPr>
            <p:ph type="sldNum" sz="quarter" idx="10"/>
          </p:nvPr>
        </p:nvSpPr>
        <p:spPr/>
        <p:txBody>
          <a:bodyPr/>
          <a:lstStyle/>
          <a:p>
            <a:fld id="{893CDCA4-AC74-4843-9AC5-99BCA2766E73}" type="slidenum">
              <a:rPr lang="en-US" smtClean="0"/>
              <a:pPr/>
              <a:t>4</a:t>
            </a:fld>
            <a:endParaRPr lang="en-US"/>
          </a:p>
        </p:txBody>
      </p:sp>
      <p:sp>
        <p:nvSpPr>
          <p:cNvPr id="5" name="Footer Placeholder 4">
            <a:extLst>
              <a:ext uri="{FF2B5EF4-FFF2-40B4-BE49-F238E27FC236}">
                <a16:creationId xmlns:a16="http://schemas.microsoft.com/office/drawing/2014/main" id="{B1D2077E-5CD4-5104-2110-8519582E6DA9}"/>
              </a:ext>
            </a:extLst>
          </p:cNvPr>
          <p:cNvSpPr>
            <a:spLocks noGrp="1"/>
          </p:cNvSpPr>
          <p:nvPr>
            <p:ph type="ftr" sz="quarter" idx="4"/>
          </p:nvPr>
        </p:nvSpPr>
        <p:spPr/>
        <p:txBody>
          <a:bodyPr/>
          <a:lstStyle/>
          <a:p>
            <a:r>
              <a:rPr lang="en-US"/>
              <a:t>www.glscott.org</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Teacher Note: </a:t>
            </a:r>
          </a:p>
        </p:txBody>
      </p:sp>
      <p:sp>
        <p:nvSpPr>
          <p:cNvPr id="4" name="Slide Number Placeholder 3"/>
          <p:cNvSpPr>
            <a:spLocks noGrp="1"/>
          </p:cNvSpPr>
          <p:nvPr>
            <p:ph type="sldNum" sz="quarter" idx="10"/>
          </p:nvPr>
        </p:nvSpPr>
        <p:spPr/>
        <p:txBody>
          <a:bodyPr/>
          <a:lstStyle/>
          <a:p>
            <a:fld id="{893CDCA4-AC74-4843-9AC5-99BCA2766E73}" type="slidenum">
              <a:rPr lang="en-US" smtClean="0"/>
              <a:pPr/>
              <a:t>5</a:t>
            </a:fld>
            <a:endParaRPr lang="en-US"/>
          </a:p>
        </p:txBody>
      </p:sp>
      <p:sp>
        <p:nvSpPr>
          <p:cNvPr id="5" name="Footer Placeholder 4">
            <a:extLst>
              <a:ext uri="{FF2B5EF4-FFF2-40B4-BE49-F238E27FC236}">
                <a16:creationId xmlns:a16="http://schemas.microsoft.com/office/drawing/2014/main" id="{C449FD22-D092-A751-BD2F-167212F0FDC1}"/>
              </a:ext>
            </a:extLst>
          </p:cNvPr>
          <p:cNvSpPr>
            <a:spLocks noGrp="1"/>
          </p:cNvSpPr>
          <p:nvPr>
            <p:ph type="ftr" sz="quarter" idx="4"/>
          </p:nvPr>
        </p:nvSpPr>
        <p:spPr/>
        <p:txBody>
          <a:bodyPr/>
          <a:lstStyle/>
          <a:p>
            <a:r>
              <a:rPr lang="en-US"/>
              <a:t>www.glscott.org</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Teacher Note: </a:t>
            </a:r>
          </a:p>
        </p:txBody>
      </p:sp>
      <p:sp>
        <p:nvSpPr>
          <p:cNvPr id="4" name="Slide Number Placeholder 3"/>
          <p:cNvSpPr>
            <a:spLocks noGrp="1"/>
          </p:cNvSpPr>
          <p:nvPr>
            <p:ph type="sldNum" sz="quarter" idx="10"/>
          </p:nvPr>
        </p:nvSpPr>
        <p:spPr/>
        <p:txBody>
          <a:bodyPr/>
          <a:lstStyle/>
          <a:p>
            <a:fld id="{893CDCA4-AC74-4843-9AC5-99BCA2766E73}" type="slidenum">
              <a:rPr lang="en-US" smtClean="0"/>
              <a:pPr/>
              <a:t>6</a:t>
            </a:fld>
            <a:endParaRPr lang="en-US"/>
          </a:p>
        </p:txBody>
      </p:sp>
      <p:sp>
        <p:nvSpPr>
          <p:cNvPr id="5" name="Footer Placeholder 4">
            <a:extLst>
              <a:ext uri="{FF2B5EF4-FFF2-40B4-BE49-F238E27FC236}">
                <a16:creationId xmlns:a16="http://schemas.microsoft.com/office/drawing/2014/main" id="{0ABD325E-9401-CBD0-C21B-501B693A1496}"/>
              </a:ext>
            </a:extLst>
          </p:cNvPr>
          <p:cNvSpPr>
            <a:spLocks noGrp="1"/>
          </p:cNvSpPr>
          <p:nvPr>
            <p:ph type="ftr" sz="quarter" idx="4"/>
          </p:nvPr>
        </p:nvSpPr>
        <p:spPr/>
        <p:txBody>
          <a:bodyPr/>
          <a:lstStyle/>
          <a:p>
            <a:r>
              <a:rPr lang="en-US"/>
              <a:t>www.glscott.org</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a:t>Confidence</a:t>
            </a:r>
            <a:r>
              <a:rPr lang="en-US" baseline="0" dirty="0"/>
              <a:t> affects c</a:t>
            </a:r>
            <a:r>
              <a:rPr lang="en-US" dirty="0"/>
              <a:t>onsumer spending, which would increase during expansions and decline during contractions</a:t>
            </a:r>
            <a:endParaRPr lang="en-US" baseline="0" dirty="0"/>
          </a:p>
          <a:p>
            <a:pPr marL="228600" indent="-228600">
              <a:buAutoNum type="arabicPeriod"/>
            </a:pPr>
            <a:r>
              <a:rPr lang="en-US" baseline="0" dirty="0"/>
              <a:t>Answers will vary based on date PPT is used; 2009 recession might be mentioned, 2020 COVID contraction might be mentioned</a:t>
            </a:r>
          </a:p>
        </p:txBody>
      </p:sp>
      <p:sp>
        <p:nvSpPr>
          <p:cNvPr id="4" name="Slide Number Placeholder 3"/>
          <p:cNvSpPr>
            <a:spLocks noGrp="1"/>
          </p:cNvSpPr>
          <p:nvPr>
            <p:ph type="sldNum" sz="quarter" idx="10"/>
          </p:nvPr>
        </p:nvSpPr>
        <p:spPr/>
        <p:txBody>
          <a:bodyPr/>
          <a:lstStyle/>
          <a:p>
            <a:fld id="{893CDCA4-AC74-4843-9AC5-99BCA2766E73}" type="slidenum">
              <a:rPr lang="en-US" smtClean="0"/>
              <a:pPr/>
              <a:t>12</a:t>
            </a:fld>
            <a:endParaRPr lang="en-US"/>
          </a:p>
        </p:txBody>
      </p:sp>
      <p:sp>
        <p:nvSpPr>
          <p:cNvPr id="5" name="Footer Placeholder 4">
            <a:extLst>
              <a:ext uri="{FF2B5EF4-FFF2-40B4-BE49-F238E27FC236}">
                <a16:creationId xmlns:a16="http://schemas.microsoft.com/office/drawing/2014/main" id="{4A000D7B-15F2-2F91-5B12-E6BEC88B4F8F}"/>
              </a:ext>
            </a:extLst>
          </p:cNvPr>
          <p:cNvSpPr>
            <a:spLocks noGrp="1"/>
          </p:cNvSpPr>
          <p:nvPr>
            <p:ph type="ftr" sz="quarter" idx="4"/>
          </p:nvPr>
        </p:nvSpPr>
        <p:spPr/>
        <p:txBody>
          <a:bodyPr/>
          <a:lstStyle/>
          <a:p>
            <a:r>
              <a:rPr lang="en-US"/>
              <a:t>www.glscott.org</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B61BEF0D-F0BB-DE4B-95CE-6DB70DBA9567}" type="datetimeFigureOut">
              <a:rPr lang="en-US" smtClean="0"/>
              <a:pPr/>
              <a:t>12/23/2023</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3"/>
            <a:ext cx="457200" cy="441325"/>
          </a:xfrm>
        </p:spPr>
        <p:txBody>
          <a:bodyPr/>
          <a:lstStyle>
            <a:lvl1pPr>
              <a:defRPr>
                <a:solidFill>
                  <a:schemeClr val="accent3">
                    <a:shade val="75000"/>
                  </a:schemeClr>
                </a:solidFill>
              </a:defRPr>
            </a:lvl1pPr>
          </a:lstStyle>
          <a:p>
            <a:fld id="{D57F1E4F-1CFF-5643-939E-217C01CDF565}" type="slidenum">
              <a:rPr lang="en-US" smtClean="0"/>
              <a:pPr/>
              <a:t>‹#›</a:t>
            </a:fld>
            <a:endParaRPr lang="en-US" dirty="0"/>
          </a:p>
        </p:txBody>
      </p:sp>
      <p:sp>
        <p:nvSpPr>
          <p:cNvPr id="8" name="Title 7"/>
          <p:cNvSpPr>
            <a:spLocks noGrp="1"/>
          </p:cNvSpPr>
          <p:nvPr>
            <p:ph type="ctrTitle"/>
          </p:nvPr>
        </p:nvSpPr>
        <p:spPr>
          <a:xfrm>
            <a:off x="685800" y="381001"/>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5C6B4A9-1611-4792-9094-5F34BCA07E0B}" type="datetimeFigureOut">
              <a:rPr lang="en-US" smtClean="0"/>
              <a:pPr/>
              <a:t>12/23/2023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4"/>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4"/>
            <a:ext cx="457200" cy="441325"/>
          </a:xfrm>
        </p:spPr>
        <p:txBody>
          <a:bodyPr/>
          <a:lstStyle/>
          <a:p>
            <a:fld id="{D57F1E4F-1CFF-5643-939E-217C01CDF565}"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1BEF0D-F0BB-DE4B-95CE-6DB70DBA9567}" type="datetimeFigureOut">
              <a:rPr lang="en-US" smtClean="0"/>
              <a:pPr/>
              <a:t>12/23/2023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4"/>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12/23/2023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5"/>
            <a:ext cx="457200" cy="441325"/>
          </a:xfrm>
        </p:spPr>
        <p:txBody>
          <a:bodyPr/>
          <a:lstStyle/>
          <a:p>
            <a:fld id="{D57F1E4F-1CFF-5643-939E-217C01CDF565}"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5"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12/23/2023</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3"/>
            <a:ext cx="457200" cy="441325"/>
          </a:xfrm>
        </p:spPr>
        <p:txBody>
          <a:bodyPr/>
          <a:lstStyle>
            <a:lvl1pPr>
              <a:defRPr>
                <a:solidFill>
                  <a:schemeClr val="accent3">
                    <a:shade val="75000"/>
                  </a:schemeClr>
                </a:solidFill>
              </a:defRPr>
            </a:lvl1pPr>
          </a:lstStyle>
          <a:p>
            <a:fld id="{D57F1E4F-1CFF-5643-939E-217C01CDF565}"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EB712588-04B1-427B-82EE-E8DB90309F08}" type="datetimeFigureOut">
              <a:rPr lang="en-US" smtClean="0"/>
              <a:pPr/>
              <a:t>12/23/2023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pPr/>
              <a:t>‹#›</a:t>
            </a:fld>
            <a:endParaRPr lang="en-US" dirty="0"/>
          </a:p>
        </p:txBody>
      </p:sp>
      <p:sp>
        <p:nvSpPr>
          <p:cNvPr id="8" name="Straight Connector 7"/>
          <p:cNvSpPr>
            <a:spLocks noChangeShapeType="1"/>
          </p:cNvSpPr>
          <p:nvPr/>
        </p:nvSpPr>
        <p:spPr bwMode="auto">
          <a:xfrm flipV="1">
            <a:off x="4563082" y="1575654"/>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3"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2"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B61BEF0D-F0BB-DE4B-95CE-6DB70DBA9567}" type="datetimeFigureOut">
              <a:rPr lang="en-US" smtClean="0"/>
              <a:pPr/>
              <a:t>12/23/2023</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9"/>
            <a:ext cx="457200" cy="441325"/>
          </a:xfrm>
        </p:spPr>
        <p:txBody>
          <a:bodyPr/>
          <a:lstStyle>
            <a:lvl1pPr algn="ctr">
              <a:defRPr/>
            </a:lvl1pPr>
          </a:lstStyle>
          <a:p>
            <a:fld id="{D57F1E4F-1CFF-5643-939E-217C01CDF565}"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12/23/2023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3"/>
            <a:ext cx="457200" cy="441325"/>
          </a:xfrm>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61BEF0D-F0BB-DE4B-95CE-6DB70DBA9567}" type="datetimeFigureOut">
              <a:rPr lang="en-US" smtClean="0"/>
              <a:pPr/>
              <a:t>12/23/2023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1"/>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3"/>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40"/>
            <a:ext cx="457200" cy="441325"/>
          </a:xfrm>
        </p:spPr>
        <p:txBody>
          <a:bodyPr/>
          <a:lstStyle>
            <a:lvl1pPr>
              <a:defRPr>
                <a:solidFill>
                  <a:schemeClr val="accent3">
                    <a:shade val="75000"/>
                  </a:schemeClr>
                </a:solidFill>
              </a:defRPr>
            </a:lvl1pPr>
          </a:lstStyle>
          <a:p>
            <a:fld id="{519954A3-9DFD-4C44-94BA-B95130A3BA1C}" type="slidenum">
              <a:rPr lang="en-US" smtClean="0"/>
              <a:pPr/>
              <a:t>‹#›</a:t>
            </a:fld>
            <a:endParaRPr lang="en-US" dirty="0"/>
          </a:p>
        </p:txBody>
      </p:sp>
      <p:sp>
        <p:nvSpPr>
          <p:cNvPr id="21" name="Rectangle 20"/>
          <p:cNvSpPr>
            <a:spLocks noChangeArrowheads="1"/>
          </p:cNvSpPr>
          <p:nvPr/>
        </p:nvSpPr>
        <p:spPr bwMode="auto">
          <a:xfrm>
            <a:off x="149352" y="6388388"/>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2A54C80-263E-416B-A8E0-580EDEADCBDC}" type="datetimeFigureOut">
              <a:rPr lang="en-US" smtClean="0"/>
              <a:pPr/>
              <a:t>12/23/2023</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1"/>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40"/>
            <a:ext cx="457200" cy="441325"/>
          </a:xfrm>
        </p:spPr>
        <p:txBody>
          <a:bodyPr/>
          <a:lstStyle/>
          <a:p>
            <a:fld id="{D57F1E4F-1CFF-5643-939E-217C01CDF565}"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1"/>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8"/>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61BEF0D-F0BB-DE4B-95CE-6DB70DBA9567}" type="datetimeFigureOut">
              <a:rPr lang="en-US" smtClean="0"/>
              <a:pPr/>
              <a:t>12/23/2023</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3"/>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8"/>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61BEF0D-F0BB-DE4B-95CE-6DB70DBA9567}" type="datetimeFigureOut">
              <a:rPr lang="en-US" smtClean="0"/>
              <a:pPr/>
              <a:t>12/23/2023</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7"/>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57F1E4F-1CFF-5643-939E-217C01CDF565}"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400" dirty="0"/>
              <a:t>Economic Health</a:t>
            </a:r>
            <a:endParaRPr lang="en-US" sz="2400" b="1" dirty="0"/>
          </a:p>
        </p:txBody>
      </p:sp>
      <p:sp>
        <p:nvSpPr>
          <p:cNvPr id="2" name="Title 1"/>
          <p:cNvSpPr>
            <a:spLocks noGrp="1"/>
          </p:cNvSpPr>
          <p:nvPr>
            <p:ph type="ctrTitle"/>
          </p:nvPr>
        </p:nvSpPr>
        <p:spPr/>
        <p:txBody>
          <a:bodyPr>
            <a:normAutofit fontScale="90000"/>
          </a:bodyPr>
          <a:lstStyle/>
          <a:p>
            <a:r>
              <a:rPr lang="en-US" sz="6600" b="1" dirty="0"/>
              <a:t>The Business Cycle</a:t>
            </a:r>
          </a:p>
        </p:txBody>
      </p:sp>
      <p:sp>
        <p:nvSpPr>
          <p:cNvPr id="4" name="Footer Placeholder 1">
            <a:extLst>
              <a:ext uri="{FF2B5EF4-FFF2-40B4-BE49-F238E27FC236}">
                <a16:creationId xmlns:a16="http://schemas.microsoft.com/office/drawing/2014/main" id="{2F8708B1-2CED-49DE-93A4-8EEF63E5602B}"/>
              </a:ext>
            </a:extLst>
          </p:cNvPr>
          <p:cNvSpPr>
            <a:spLocks noGrp="1"/>
          </p:cNvSpPr>
          <p:nvPr>
            <p:ph type="ftr" sz="quarter" idx="11"/>
          </p:nvPr>
        </p:nvSpPr>
        <p:spPr>
          <a:xfrm>
            <a:off x="7285814" y="6477001"/>
            <a:ext cx="1713338" cy="381000"/>
          </a:xfrm>
        </p:spPr>
        <p:txBody>
          <a:bodyPr/>
          <a:lstStyle/>
          <a:p>
            <a:r>
              <a:rPr lang="en-US" sz="700" dirty="0">
                <a:solidFill>
                  <a:schemeClr val="bg1"/>
                </a:solidFill>
              </a:rPr>
              <a:t>© Mrs. P's Interactive Classroom 2020</a:t>
            </a:r>
          </a:p>
        </p:txBody>
      </p:sp>
    </p:spTree>
    <p:extLst>
      <p:ext uri="{BB962C8B-B14F-4D97-AF65-F5344CB8AC3E}">
        <p14:creationId xmlns:p14="http://schemas.microsoft.com/office/powerpoint/2010/main" val="521040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solidFill>
              </a:rPr>
              <a:t>Phases of the Business Cycle</a:t>
            </a:r>
          </a:p>
        </p:txBody>
      </p:sp>
      <p:sp>
        <p:nvSpPr>
          <p:cNvPr id="3" name="Content Placeholder 2"/>
          <p:cNvSpPr>
            <a:spLocks noGrp="1"/>
          </p:cNvSpPr>
          <p:nvPr>
            <p:ph sz="quarter" idx="1"/>
          </p:nvPr>
        </p:nvSpPr>
        <p:spPr/>
        <p:txBody>
          <a:bodyPr>
            <a:normAutofit/>
          </a:bodyPr>
          <a:lstStyle/>
          <a:p>
            <a:r>
              <a:rPr lang="en-US" b="1" dirty="0">
                <a:solidFill>
                  <a:schemeClr val="accent1">
                    <a:lumMod val="75000"/>
                  </a:schemeClr>
                </a:solidFill>
              </a:rPr>
              <a:t>What are the four phases of the business cycle?</a:t>
            </a:r>
          </a:p>
          <a:p>
            <a:pPr lvl="1"/>
            <a:r>
              <a:rPr lang="en-US" b="1" dirty="0">
                <a:solidFill>
                  <a:schemeClr val="accent1">
                    <a:lumMod val="75000"/>
                  </a:schemeClr>
                </a:solidFill>
              </a:rPr>
              <a:t>Contraction: </a:t>
            </a:r>
            <a:r>
              <a:rPr lang="en-US" b="1" dirty="0">
                <a:solidFill>
                  <a:srgbClr val="FF0000"/>
                </a:solidFill>
              </a:rPr>
              <a:t>during this period, economic activity is in decline</a:t>
            </a:r>
          </a:p>
          <a:p>
            <a:pPr lvl="2"/>
            <a:r>
              <a:rPr lang="en-US" b="1" dirty="0">
                <a:solidFill>
                  <a:schemeClr val="accent1">
                    <a:lumMod val="75000"/>
                  </a:schemeClr>
                </a:solidFill>
              </a:rPr>
              <a:t>Measured by decreasing real GDP and increasing unemployment</a:t>
            </a:r>
          </a:p>
          <a:p>
            <a:pPr lvl="2"/>
            <a:r>
              <a:rPr lang="en-US" b="1" dirty="0">
                <a:solidFill>
                  <a:schemeClr val="accent1">
                    <a:lumMod val="75000"/>
                  </a:schemeClr>
                </a:solidFill>
              </a:rPr>
              <a:t>Usually lasts 10-12 months</a:t>
            </a:r>
          </a:p>
          <a:p>
            <a:pPr lvl="1"/>
            <a:r>
              <a:rPr lang="en-US" b="1" dirty="0">
                <a:solidFill>
                  <a:schemeClr val="accent1">
                    <a:lumMod val="75000"/>
                  </a:schemeClr>
                </a:solidFill>
              </a:rPr>
              <a:t>Trough: </a:t>
            </a:r>
            <a:r>
              <a:rPr lang="en-US" b="1" dirty="0">
                <a:solidFill>
                  <a:srgbClr val="FF0000"/>
                </a:solidFill>
              </a:rPr>
              <a:t>this is the lowest point of economic contraction before the economy enters into a period of growth</a:t>
            </a:r>
          </a:p>
          <a:p>
            <a:pPr lvl="2"/>
            <a:r>
              <a:rPr lang="en-US" b="1" dirty="0">
                <a:solidFill>
                  <a:schemeClr val="accent1">
                    <a:lumMod val="75000"/>
                  </a:schemeClr>
                </a:solidFill>
              </a:rPr>
              <a:t>Economists look back at the data later and designate one month as the “trough”</a:t>
            </a:r>
            <a:endParaRPr lang="en-US" b="1" dirty="0">
              <a:solidFill>
                <a:srgbClr val="FF0000"/>
              </a:solidFill>
            </a:endParaRPr>
          </a:p>
          <a:p>
            <a:pPr lvl="1"/>
            <a:endParaRPr lang="en-US" b="1" dirty="0">
              <a:solidFill>
                <a:srgbClr val="FF0000"/>
              </a:solidFill>
            </a:endParaRPr>
          </a:p>
          <a:p>
            <a:pPr lvl="1"/>
            <a:endParaRPr lang="en-US" b="1" dirty="0">
              <a:solidFill>
                <a:srgbClr val="0070C0"/>
              </a:solidFill>
            </a:endParaRPr>
          </a:p>
        </p:txBody>
      </p:sp>
      <p:sp>
        <p:nvSpPr>
          <p:cNvPr id="4" name="Footer Placeholder 1">
            <a:extLst>
              <a:ext uri="{FF2B5EF4-FFF2-40B4-BE49-F238E27FC236}">
                <a16:creationId xmlns:a16="http://schemas.microsoft.com/office/drawing/2014/main" id="{C3D20D2A-08E7-48F8-9076-12C05062E05E}"/>
              </a:ext>
            </a:extLst>
          </p:cNvPr>
          <p:cNvSpPr>
            <a:spLocks noGrp="1"/>
          </p:cNvSpPr>
          <p:nvPr>
            <p:ph type="ftr" sz="quarter" idx="11"/>
          </p:nvPr>
        </p:nvSpPr>
        <p:spPr>
          <a:xfrm>
            <a:off x="7285814" y="6477001"/>
            <a:ext cx="1713338" cy="381000"/>
          </a:xfrm>
        </p:spPr>
        <p:txBody>
          <a:bodyPr/>
          <a:lstStyle/>
          <a:p>
            <a:r>
              <a:rPr lang="en-US" sz="700" dirty="0">
                <a:solidFill>
                  <a:schemeClr val="bg1"/>
                </a:solidFill>
              </a:rPr>
              <a:t>© Mrs. P's Interactive Classroom 2020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checkerboard(across)">
                                      <p:cBhvr>
                                        <p:cTn id="7" dur="500"/>
                                        <p:tgtEl>
                                          <p:spTgt spid="3">
                                            <p:txEl>
                                              <p:pRg st="4" end="4"/>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checkerboard(across)">
                                      <p:cBhvr>
                                        <p:cTn id="1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solidFill>
              </a:rPr>
              <a:t>The Business Cycle</a:t>
            </a:r>
          </a:p>
        </p:txBody>
      </p:sp>
      <p:pic>
        <p:nvPicPr>
          <p:cNvPr id="1026" name="Picture 2"/>
          <p:cNvPicPr>
            <a:picLocks noChangeAspect="1" noChangeArrowheads="1"/>
          </p:cNvPicPr>
          <p:nvPr/>
        </p:nvPicPr>
        <p:blipFill>
          <a:blip r:embed="rId2"/>
          <a:srcRect/>
          <a:stretch>
            <a:fillRect/>
          </a:stretch>
        </p:blipFill>
        <p:spPr bwMode="auto">
          <a:xfrm>
            <a:off x="328613" y="1666875"/>
            <a:ext cx="8486775" cy="4438650"/>
          </a:xfrm>
          <a:prstGeom prst="rect">
            <a:avLst/>
          </a:prstGeom>
          <a:noFill/>
          <a:ln w="9525">
            <a:noFill/>
            <a:miter lim="800000"/>
            <a:headEnd/>
            <a:tailEnd/>
          </a:ln>
        </p:spPr>
      </p:pic>
      <p:sp>
        <p:nvSpPr>
          <p:cNvPr id="4" name="Footer Placeholder 1">
            <a:extLst>
              <a:ext uri="{FF2B5EF4-FFF2-40B4-BE49-F238E27FC236}">
                <a16:creationId xmlns:a16="http://schemas.microsoft.com/office/drawing/2014/main" id="{60D8F070-9F2B-4B5F-9287-0D0FE31A5C7F}"/>
              </a:ext>
            </a:extLst>
          </p:cNvPr>
          <p:cNvSpPr>
            <a:spLocks noGrp="1"/>
          </p:cNvSpPr>
          <p:nvPr>
            <p:ph type="ftr" sz="quarter" idx="11"/>
          </p:nvPr>
        </p:nvSpPr>
        <p:spPr>
          <a:xfrm>
            <a:off x="7285814" y="6477001"/>
            <a:ext cx="1713338" cy="381000"/>
          </a:xfrm>
        </p:spPr>
        <p:txBody>
          <a:bodyPr/>
          <a:lstStyle/>
          <a:p>
            <a:r>
              <a:rPr lang="en-US" sz="700" dirty="0">
                <a:solidFill>
                  <a:schemeClr val="bg1"/>
                </a:solidFill>
              </a:rPr>
              <a:t>© Mrs. P's Interactive Classroom 2020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solidFill>
              </a:rPr>
              <a:t>Think-Pair-Share</a:t>
            </a:r>
          </a:p>
        </p:txBody>
      </p:sp>
      <p:sp>
        <p:nvSpPr>
          <p:cNvPr id="3" name="Content Placeholder 2"/>
          <p:cNvSpPr>
            <a:spLocks noGrp="1"/>
          </p:cNvSpPr>
          <p:nvPr>
            <p:ph sz="quarter" idx="1"/>
          </p:nvPr>
        </p:nvSpPr>
        <p:spPr/>
        <p:txBody>
          <a:bodyPr/>
          <a:lstStyle/>
          <a:p>
            <a:pPr marL="514350" indent="-514350">
              <a:buFont typeface="+mj-lt"/>
              <a:buAutoNum type="arabicPeriod"/>
            </a:pPr>
            <a:r>
              <a:rPr lang="en-US" b="1" dirty="0"/>
              <a:t>Why does consumer confidence matter for the economy?</a:t>
            </a:r>
          </a:p>
          <a:p>
            <a:pPr marL="514350" indent="-514350">
              <a:buFont typeface="+mj-lt"/>
              <a:buAutoNum type="arabicPeriod"/>
            </a:pPr>
            <a:endParaRPr lang="en-US" b="1" dirty="0"/>
          </a:p>
          <a:p>
            <a:pPr marL="514350" indent="-514350">
              <a:buFont typeface="+mj-lt"/>
              <a:buAutoNum type="arabicPeriod"/>
            </a:pPr>
            <a:r>
              <a:rPr lang="en-US" b="1" dirty="0"/>
              <a:t>When was the last time the US experienced a period of contraction? Do you remember anything about this period of time?</a:t>
            </a:r>
          </a:p>
        </p:txBody>
      </p:sp>
      <p:sp>
        <p:nvSpPr>
          <p:cNvPr id="4" name="Footer Placeholder 1">
            <a:extLst>
              <a:ext uri="{FF2B5EF4-FFF2-40B4-BE49-F238E27FC236}">
                <a16:creationId xmlns:a16="http://schemas.microsoft.com/office/drawing/2014/main" id="{EA123DDD-392C-4ADD-A2C4-4100135B0CA5}"/>
              </a:ext>
            </a:extLst>
          </p:cNvPr>
          <p:cNvSpPr>
            <a:spLocks noGrp="1"/>
          </p:cNvSpPr>
          <p:nvPr>
            <p:ph type="ftr" sz="quarter" idx="11"/>
          </p:nvPr>
        </p:nvSpPr>
        <p:spPr>
          <a:xfrm>
            <a:off x="7285814" y="6477001"/>
            <a:ext cx="1713338" cy="381000"/>
          </a:xfrm>
        </p:spPr>
        <p:txBody>
          <a:bodyPr/>
          <a:lstStyle/>
          <a:p>
            <a:r>
              <a:rPr lang="en-US" sz="700" dirty="0">
                <a:solidFill>
                  <a:schemeClr val="bg1"/>
                </a:solidFill>
              </a:rPr>
              <a:t>© Mrs. P's Interactive Classroom 2020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solidFill>
              </a:rPr>
              <a:t>Recession</a:t>
            </a:r>
          </a:p>
        </p:txBody>
      </p:sp>
      <p:sp>
        <p:nvSpPr>
          <p:cNvPr id="3" name="Content Placeholder 2"/>
          <p:cNvSpPr>
            <a:spLocks noGrp="1"/>
          </p:cNvSpPr>
          <p:nvPr>
            <p:ph sz="quarter" idx="1"/>
          </p:nvPr>
        </p:nvSpPr>
        <p:spPr>
          <a:xfrm>
            <a:off x="301752" y="1527048"/>
            <a:ext cx="8503920" cy="4778502"/>
          </a:xfrm>
        </p:spPr>
        <p:txBody>
          <a:bodyPr>
            <a:normAutofit/>
          </a:bodyPr>
          <a:lstStyle/>
          <a:p>
            <a:r>
              <a:rPr lang="en-US" b="1" dirty="0">
                <a:solidFill>
                  <a:schemeClr val="accent1">
                    <a:lumMod val="75000"/>
                  </a:schemeClr>
                </a:solidFill>
              </a:rPr>
              <a:t>What’s the difference between a recession and an economic depression?</a:t>
            </a:r>
          </a:p>
          <a:p>
            <a:pPr lvl="1"/>
            <a:r>
              <a:rPr lang="en-US" b="1" dirty="0">
                <a:solidFill>
                  <a:schemeClr val="accent1">
                    <a:lumMod val="75000"/>
                  </a:schemeClr>
                </a:solidFill>
              </a:rPr>
              <a:t>Recession: </a:t>
            </a:r>
            <a:r>
              <a:rPr lang="en-US" b="1" dirty="0">
                <a:solidFill>
                  <a:srgbClr val="FF0000"/>
                </a:solidFill>
              </a:rPr>
              <a:t>economic decline usually lasting at least 6 months</a:t>
            </a:r>
          </a:p>
          <a:p>
            <a:pPr lvl="2"/>
            <a:r>
              <a:rPr lang="en-US" b="1" dirty="0">
                <a:solidFill>
                  <a:schemeClr val="accent1">
                    <a:lumMod val="75000"/>
                  </a:schemeClr>
                </a:solidFill>
              </a:rPr>
              <a:t>Example: Great Recession of 2008-2009</a:t>
            </a:r>
          </a:p>
          <a:p>
            <a:pPr lvl="1"/>
            <a:r>
              <a:rPr lang="en-US" b="1" dirty="0">
                <a:solidFill>
                  <a:schemeClr val="accent1">
                    <a:lumMod val="75000"/>
                  </a:schemeClr>
                </a:solidFill>
              </a:rPr>
              <a:t>Depression: </a:t>
            </a:r>
            <a:r>
              <a:rPr lang="en-US" b="1" dirty="0">
                <a:solidFill>
                  <a:srgbClr val="FF0000"/>
                </a:solidFill>
              </a:rPr>
              <a:t>a severe recession usually lasting at least 2 years</a:t>
            </a:r>
          </a:p>
          <a:p>
            <a:pPr lvl="2"/>
            <a:r>
              <a:rPr lang="en-US" b="1" dirty="0">
                <a:solidFill>
                  <a:schemeClr val="accent1">
                    <a:lumMod val="75000"/>
                  </a:schemeClr>
                </a:solidFill>
              </a:rPr>
              <a:t>Example: Great Depression of the 1930s</a:t>
            </a:r>
          </a:p>
          <a:p>
            <a:pPr lvl="2"/>
            <a:endParaRPr lang="en-US" b="1" dirty="0">
              <a:solidFill>
                <a:srgbClr val="FF0000"/>
              </a:solidFill>
            </a:endParaRPr>
          </a:p>
          <a:p>
            <a:pPr lvl="1"/>
            <a:endParaRPr lang="en-US" b="1" dirty="0">
              <a:solidFill>
                <a:srgbClr val="0070C0"/>
              </a:solidFill>
            </a:endParaRPr>
          </a:p>
        </p:txBody>
      </p:sp>
      <p:pic>
        <p:nvPicPr>
          <p:cNvPr id="26626" name="Picture 2" descr="Bad, Business, Collage, Crisis, Downturn, Economics"/>
          <p:cNvPicPr>
            <a:picLocks noChangeAspect="1" noChangeArrowheads="1"/>
          </p:cNvPicPr>
          <p:nvPr/>
        </p:nvPicPr>
        <p:blipFill>
          <a:blip r:embed="rId2"/>
          <a:srcRect/>
          <a:stretch>
            <a:fillRect/>
          </a:stretch>
        </p:blipFill>
        <p:spPr bwMode="auto">
          <a:xfrm>
            <a:off x="6362700" y="4805573"/>
            <a:ext cx="2632074" cy="1900028"/>
          </a:xfrm>
          <a:prstGeom prst="rect">
            <a:avLst/>
          </a:prstGeom>
          <a:noFill/>
          <a:ln>
            <a:solidFill>
              <a:srgbClr val="7030A0"/>
            </a:solidFill>
          </a:ln>
        </p:spPr>
      </p:pic>
      <p:sp>
        <p:nvSpPr>
          <p:cNvPr id="5" name="Footer Placeholder 1">
            <a:extLst>
              <a:ext uri="{FF2B5EF4-FFF2-40B4-BE49-F238E27FC236}">
                <a16:creationId xmlns:a16="http://schemas.microsoft.com/office/drawing/2014/main" id="{ADE279FA-EE47-4E8C-B250-7F23C1F0A84D}"/>
              </a:ext>
            </a:extLst>
          </p:cNvPr>
          <p:cNvSpPr>
            <a:spLocks noGrp="1"/>
          </p:cNvSpPr>
          <p:nvPr>
            <p:ph type="ftr" sz="quarter" idx="11"/>
          </p:nvPr>
        </p:nvSpPr>
        <p:spPr>
          <a:xfrm>
            <a:off x="194134" y="6477001"/>
            <a:ext cx="1713338" cy="381000"/>
          </a:xfrm>
        </p:spPr>
        <p:txBody>
          <a:bodyPr/>
          <a:lstStyle/>
          <a:p>
            <a:r>
              <a:rPr lang="en-US" sz="700" dirty="0">
                <a:solidFill>
                  <a:schemeClr val="bg1"/>
                </a:solidFill>
              </a:rPr>
              <a:t>© Mrs. P's Interactive Classroom 2020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Why do you think recessions occur?</a:t>
            </a:r>
          </a:p>
          <a:p>
            <a:pPr lvl="1">
              <a:buNone/>
            </a:pPr>
            <a:endParaRPr lang="en-US" b="1" dirty="0">
              <a:solidFill>
                <a:srgbClr val="0070C0"/>
              </a:solidFill>
            </a:endParaRPr>
          </a:p>
          <a:p>
            <a:endParaRPr lang="en-US" b="1" dirty="0">
              <a:solidFill>
                <a:srgbClr val="0070C0"/>
              </a:solidFill>
            </a:endParaRPr>
          </a:p>
          <a:p>
            <a:endParaRPr lang="en-US" b="1" dirty="0">
              <a:solidFill>
                <a:srgbClr val="0070C0"/>
              </a:solidFill>
            </a:endParaRPr>
          </a:p>
          <a:p>
            <a:endParaRPr lang="en-US" b="1" dirty="0">
              <a:solidFill>
                <a:srgbClr val="0070C0"/>
              </a:solidFill>
            </a:endParaRPr>
          </a:p>
          <a:p>
            <a:endParaRPr lang="en-US" dirty="0"/>
          </a:p>
        </p:txBody>
      </p:sp>
      <p:sp>
        <p:nvSpPr>
          <p:cNvPr id="2" name="Title 1"/>
          <p:cNvSpPr>
            <a:spLocks noGrp="1"/>
          </p:cNvSpPr>
          <p:nvPr>
            <p:ph type="title"/>
          </p:nvPr>
        </p:nvSpPr>
        <p:spPr/>
        <p:txBody>
          <a:bodyPr>
            <a:normAutofit/>
          </a:bodyPr>
          <a:lstStyle/>
          <a:p>
            <a:r>
              <a:rPr lang="en-US" b="1" dirty="0">
                <a:solidFill>
                  <a:schemeClr val="accent1"/>
                </a:solidFill>
              </a:rPr>
              <a:t>Think About It</a:t>
            </a:r>
          </a:p>
        </p:txBody>
      </p:sp>
      <p:sp>
        <p:nvSpPr>
          <p:cNvPr id="4" name="Footer Placeholder 1">
            <a:extLst>
              <a:ext uri="{FF2B5EF4-FFF2-40B4-BE49-F238E27FC236}">
                <a16:creationId xmlns:a16="http://schemas.microsoft.com/office/drawing/2014/main" id="{A270096A-9488-4DDB-A54A-48905717747E}"/>
              </a:ext>
            </a:extLst>
          </p:cNvPr>
          <p:cNvSpPr>
            <a:spLocks noGrp="1"/>
          </p:cNvSpPr>
          <p:nvPr>
            <p:ph type="ftr" sz="quarter" idx="11"/>
          </p:nvPr>
        </p:nvSpPr>
        <p:spPr>
          <a:xfrm>
            <a:off x="7285814" y="6477001"/>
            <a:ext cx="1713338" cy="381000"/>
          </a:xfrm>
        </p:spPr>
        <p:txBody>
          <a:bodyPr/>
          <a:lstStyle/>
          <a:p>
            <a:r>
              <a:rPr lang="en-US" sz="700" dirty="0">
                <a:solidFill>
                  <a:schemeClr val="bg1"/>
                </a:solidFill>
              </a:rPr>
              <a:t>© Mrs. P's Interactive Classroom 2020</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solidFill>
              </a:rPr>
              <a:t>Recessions</a:t>
            </a:r>
          </a:p>
        </p:txBody>
      </p:sp>
      <p:sp>
        <p:nvSpPr>
          <p:cNvPr id="3" name="Content Placeholder 2"/>
          <p:cNvSpPr>
            <a:spLocks noGrp="1"/>
          </p:cNvSpPr>
          <p:nvPr>
            <p:ph sz="quarter" idx="1"/>
          </p:nvPr>
        </p:nvSpPr>
        <p:spPr/>
        <p:txBody>
          <a:bodyPr>
            <a:normAutofit lnSpcReduction="10000"/>
          </a:bodyPr>
          <a:lstStyle/>
          <a:p>
            <a:r>
              <a:rPr lang="en-US" b="1" dirty="0">
                <a:solidFill>
                  <a:schemeClr val="accent1">
                    <a:lumMod val="75000"/>
                  </a:schemeClr>
                </a:solidFill>
              </a:rPr>
              <a:t>What helps create a recession?</a:t>
            </a:r>
          </a:p>
          <a:p>
            <a:pPr lvl="1"/>
            <a:r>
              <a:rPr lang="en-US" b="1" dirty="0">
                <a:solidFill>
                  <a:schemeClr val="accent1">
                    <a:lumMod val="75000"/>
                  </a:schemeClr>
                </a:solidFill>
              </a:rPr>
              <a:t>Negative Economic Shock:</a:t>
            </a:r>
            <a:r>
              <a:rPr lang="en-US" b="1" dirty="0">
                <a:solidFill>
                  <a:srgbClr val="0070C0"/>
                </a:solidFill>
              </a:rPr>
              <a:t> </a:t>
            </a:r>
            <a:r>
              <a:rPr lang="en-US" b="1" dirty="0">
                <a:solidFill>
                  <a:srgbClr val="FF0000"/>
                </a:solidFill>
              </a:rPr>
              <a:t>stock market crash, wars or international events, restrictions of major commodities (like oil)</a:t>
            </a:r>
          </a:p>
          <a:p>
            <a:pPr lvl="1"/>
            <a:r>
              <a:rPr lang="en-US" b="1" dirty="0">
                <a:solidFill>
                  <a:schemeClr val="accent1">
                    <a:lumMod val="75000"/>
                  </a:schemeClr>
                </a:solidFill>
              </a:rPr>
              <a:t>Land (raw material) shortages:</a:t>
            </a:r>
            <a:r>
              <a:rPr lang="en-US" b="1" dirty="0">
                <a:solidFill>
                  <a:srgbClr val="0070C0"/>
                </a:solidFill>
              </a:rPr>
              <a:t> </a:t>
            </a:r>
            <a:r>
              <a:rPr lang="en-US" b="1" dirty="0">
                <a:solidFill>
                  <a:srgbClr val="FF0000"/>
                </a:solidFill>
              </a:rPr>
              <a:t>due to the law of supply, this would raise prices</a:t>
            </a:r>
          </a:p>
          <a:p>
            <a:pPr lvl="1"/>
            <a:r>
              <a:rPr lang="en-US" b="1" dirty="0">
                <a:solidFill>
                  <a:schemeClr val="accent1">
                    <a:lumMod val="75000"/>
                  </a:schemeClr>
                </a:solidFill>
              </a:rPr>
              <a:t>High Interest Rates:</a:t>
            </a:r>
            <a:r>
              <a:rPr lang="en-US" b="1" dirty="0">
                <a:solidFill>
                  <a:srgbClr val="0070C0"/>
                </a:solidFill>
              </a:rPr>
              <a:t> </a:t>
            </a:r>
            <a:r>
              <a:rPr lang="en-US" b="1" dirty="0">
                <a:solidFill>
                  <a:srgbClr val="FF0000"/>
                </a:solidFill>
              </a:rPr>
              <a:t>make it harder for people to get loans for businesses, houses, etc.</a:t>
            </a:r>
          </a:p>
          <a:p>
            <a:r>
              <a:rPr lang="en-US" b="1" dirty="0">
                <a:solidFill>
                  <a:schemeClr val="accent1">
                    <a:lumMod val="75000"/>
                  </a:schemeClr>
                </a:solidFill>
              </a:rPr>
              <a:t>How does consumer behavior affect recessions?</a:t>
            </a:r>
          </a:p>
          <a:p>
            <a:pPr lvl="1"/>
            <a:r>
              <a:rPr lang="en-US" b="1" dirty="0">
                <a:solidFill>
                  <a:schemeClr val="accent1">
                    <a:lumMod val="75000"/>
                  </a:schemeClr>
                </a:solidFill>
              </a:rPr>
              <a:t>Saving:</a:t>
            </a:r>
            <a:r>
              <a:rPr lang="en-US" b="1" dirty="0">
                <a:solidFill>
                  <a:srgbClr val="0070C0"/>
                </a:solidFill>
              </a:rPr>
              <a:t> </a:t>
            </a:r>
            <a:r>
              <a:rPr lang="en-US" b="1" dirty="0">
                <a:solidFill>
                  <a:srgbClr val="FF0000"/>
                </a:solidFill>
              </a:rPr>
              <a:t>when consumers see economic decline, they start saving money which decreases economic activity </a:t>
            </a:r>
          </a:p>
          <a:p>
            <a:pPr lvl="1"/>
            <a:endParaRPr lang="en-US" b="1" dirty="0">
              <a:solidFill>
                <a:srgbClr val="FF0000"/>
              </a:solidFill>
            </a:endParaRPr>
          </a:p>
          <a:p>
            <a:pPr lvl="1"/>
            <a:endParaRPr lang="en-US" b="1" dirty="0">
              <a:solidFill>
                <a:srgbClr val="FF0000"/>
              </a:solidFill>
            </a:endParaRPr>
          </a:p>
        </p:txBody>
      </p:sp>
      <p:sp>
        <p:nvSpPr>
          <p:cNvPr id="4" name="Footer Placeholder 1">
            <a:extLst>
              <a:ext uri="{FF2B5EF4-FFF2-40B4-BE49-F238E27FC236}">
                <a16:creationId xmlns:a16="http://schemas.microsoft.com/office/drawing/2014/main" id="{E649831F-D240-4586-92DF-A6C8F9B5E1FC}"/>
              </a:ext>
            </a:extLst>
          </p:cNvPr>
          <p:cNvSpPr>
            <a:spLocks noGrp="1"/>
          </p:cNvSpPr>
          <p:nvPr>
            <p:ph type="ftr" sz="quarter" idx="11"/>
          </p:nvPr>
        </p:nvSpPr>
        <p:spPr>
          <a:xfrm>
            <a:off x="7285814" y="6477001"/>
            <a:ext cx="1713338" cy="381000"/>
          </a:xfrm>
        </p:spPr>
        <p:txBody>
          <a:bodyPr/>
          <a:lstStyle/>
          <a:p>
            <a:r>
              <a:rPr lang="en-US" sz="700" dirty="0">
                <a:solidFill>
                  <a:schemeClr val="bg1"/>
                </a:solidFill>
              </a:rPr>
              <a:t>© Mrs. P's Interactive Classroom 2020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heckerboard(across)">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par>
                                <p:cTn id="18" presetID="5" presetClass="entr" presetSubtype="1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checkerboard(across)">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solidFill>
              </a:rPr>
              <a:t>Economic Indicators</a:t>
            </a:r>
          </a:p>
        </p:txBody>
      </p:sp>
      <p:sp>
        <p:nvSpPr>
          <p:cNvPr id="3" name="Content Placeholder 2"/>
          <p:cNvSpPr>
            <a:spLocks noGrp="1"/>
          </p:cNvSpPr>
          <p:nvPr>
            <p:ph sz="quarter" idx="1"/>
          </p:nvPr>
        </p:nvSpPr>
        <p:spPr/>
        <p:txBody>
          <a:bodyPr>
            <a:normAutofit/>
          </a:bodyPr>
          <a:lstStyle/>
          <a:p>
            <a:r>
              <a:rPr lang="en-US" b="1" dirty="0">
                <a:solidFill>
                  <a:schemeClr val="accent1">
                    <a:lumMod val="75000"/>
                  </a:schemeClr>
                </a:solidFill>
              </a:rPr>
              <a:t>How do economists figure out which phase of the business cycle we’re in?</a:t>
            </a:r>
          </a:p>
          <a:p>
            <a:pPr lvl="1"/>
            <a:r>
              <a:rPr lang="en-US" b="1" dirty="0">
                <a:solidFill>
                  <a:schemeClr val="accent1">
                    <a:lumMod val="75000"/>
                  </a:schemeClr>
                </a:solidFill>
              </a:rPr>
              <a:t>Economists look at the following indicators:</a:t>
            </a:r>
            <a:endParaRPr lang="en-US" dirty="0">
              <a:solidFill>
                <a:srgbClr val="0070C0"/>
              </a:solidFill>
            </a:endParaRPr>
          </a:p>
        </p:txBody>
      </p:sp>
      <p:graphicFrame>
        <p:nvGraphicFramePr>
          <p:cNvPr id="5" name="Table 4"/>
          <p:cNvGraphicFramePr>
            <a:graphicFrameLocks noGrp="1"/>
          </p:cNvGraphicFramePr>
          <p:nvPr/>
        </p:nvGraphicFramePr>
        <p:xfrm>
          <a:off x="971550" y="3149600"/>
          <a:ext cx="7315200" cy="2509520"/>
        </p:xfrm>
        <a:graphic>
          <a:graphicData uri="http://schemas.openxmlformats.org/drawingml/2006/table">
            <a:tbl>
              <a:tblPr firstRow="1" bandRow="1">
                <a:tableStyleId>{F5AB1C69-6EDB-4FF4-983F-18BD219EF322}</a:tableStyleId>
              </a:tblPr>
              <a:tblGrid>
                <a:gridCol w="2438400">
                  <a:extLst>
                    <a:ext uri="{9D8B030D-6E8A-4147-A177-3AD203B41FA5}">
                      <a16:colId xmlns:a16="http://schemas.microsoft.com/office/drawing/2014/main" val="20000"/>
                    </a:ext>
                  </a:extLst>
                </a:gridCol>
                <a:gridCol w="2438400">
                  <a:extLst>
                    <a:ext uri="{9D8B030D-6E8A-4147-A177-3AD203B41FA5}">
                      <a16:colId xmlns:a16="http://schemas.microsoft.com/office/drawing/2014/main" val="20001"/>
                    </a:ext>
                  </a:extLst>
                </a:gridCol>
                <a:gridCol w="2438400">
                  <a:extLst>
                    <a:ext uri="{9D8B030D-6E8A-4147-A177-3AD203B41FA5}">
                      <a16:colId xmlns:a16="http://schemas.microsoft.com/office/drawing/2014/main" val="20002"/>
                    </a:ext>
                  </a:extLst>
                </a:gridCol>
              </a:tblGrid>
              <a:tr h="467360">
                <a:tc>
                  <a:txBody>
                    <a:bodyPr/>
                    <a:lstStyle/>
                    <a:p>
                      <a:r>
                        <a:rPr lang="en-US" dirty="0"/>
                        <a:t>Indicator</a:t>
                      </a:r>
                    </a:p>
                  </a:txBody>
                  <a:tcPr/>
                </a:tc>
                <a:tc>
                  <a:txBody>
                    <a:bodyPr/>
                    <a:lstStyle/>
                    <a:p>
                      <a:r>
                        <a:rPr lang="en-US" dirty="0"/>
                        <a:t>Rising</a:t>
                      </a:r>
                    </a:p>
                  </a:txBody>
                  <a:tcPr/>
                </a:tc>
                <a:tc>
                  <a:txBody>
                    <a:bodyPr/>
                    <a:lstStyle/>
                    <a:p>
                      <a:r>
                        <a:rPr lang="en-US" dirty="0"/>
                        <a:t>Falling</a:t>
                      </a:r>
                    </a:p>
                  </a:txBody>
                  <a:tcPr/>
                </a:tc>
                <a:extLst>
                  <a:ext uri="{0D108BD9-81ED-4DB2-BD59-A6C34878D82A}">
                    <a16:rowId xmlns:a16="http://schemas.microsoft.com/office/drawing/2014/main" val="10000"/>
                  </a:ext>
                </a:extLst>
              </a:tr>
              <a:tr h="467360">
                <a:tc>
                  <a:txBody>
                    <a:bodyPr/>
                    <a:lstStyle/>
                    <a:p>
                      <a:r>
                        <a:rPr lang="en-US" b="1" dirty="0">
                          <a:solidFill>
                            <a:schemeClr val="accent1">
                              <a:lumMod val="75000"/>
                            </a:schemeClr>
                          </a:solidFill>
                        </a:rPr>
                        <a:t>Real GDP</a:t>
                      </a:r>
                    </a:p>
                  </a:txBody>
                  <a:tcPr/>
                </a:tc>
                <a:tc>
                  <a:txBody>
                    <a:bodyPr/>
                    <a:lstStyle/>
                    <a:p>
                      <a:r>
                        <a:rPr lang="en-US" b="1" dirty="0">
                          <a:solidFill>
                            <a:srgbClr val="FF0000"/>
                          </a:solidFill>
                        </a:rPr>
                        <a:t>Expansion</a:t>
                      </a:r>
                    </a:p>
                  </a:txBody>
                  <a:tcPr/>
                </a:tc>
                <a:tc>
                  <a:txBody>
                    <a:bodyPr/>
                    <a:lstStyle/>
                    <a:p>
                      <a:r>
                        <a:rPr lang="en-US" b="1" dirty="0">
                          <a:solidFill>
                            <a:srgbClr val="FF0000"/>
                          </a:solidFill>
                        </a:rPr>
                        <a:t>Contraction</a:t>
                      </a:r>
                    </a:p>
                  </a:txBody>
                  <a:tcPr/>
                </a:tc>
                <a:extLst>
                  <a:ext uri="{0D108BD9-81ED-4DB2-BD59-A6C34878D82A}">
                    <a16:rowId xmlns:a16="http://schemas.microsoft.com/office/drawing/2014/main" val="10001"/>
                  </a:ext>
                </a:extLst>
              </a:tr>
              <a:tr h="467360">
                <a:tc>
                  <a:txBody>
                    <a:bodyPr/>
                    <a:lstStyle/>
                    <a:p>
                      <a:r>
                        <a:rPr lang="en-US" b="1" dirty="0">
                          <a:solidFill>
                            <a:schemeClr val="accent1">
                              <a:lumMod val="75000"/>
                            </a:schemeClr>
                          </a:solidFill>
                        </a:rPr>
                        <a:t>Unemployment Rate</a:t>
                      </a:r>
                    </a:p>
                  </a:txBody>
                  <a:tcPr/>
                </a:tc>
                <a:tc>
                  <a:txBody>
                    <a:bodyPr/>
                    <a:lstStyle/>
                    <a:p>
                      <a:r>
                        <a:rPr lang="en-US" b="1" dirty="0">
                          <a:solidFill>
                            <a:srgbClr val="FF0000"/>
                          </a:solidFill>
                        </a:rPr>
                        <a:t>Contraction</a:t>
                      </a:r>
                    </a:p>
                  </a:txBody>
                  <a:tcPr/>
                </a:tc>
                <a:tc>
                  <a:txBody>
                    <a:bodyPr/>
                    <a:lstStyle/>
                    <a:p>
                      <a:r>
                        <a:rPr lang="en-US" b="1" dirty="0">
                          <a:solidFill>
                            <a:srgbClr val="FF0000"/>
                          </a:solidFill>
                        </a:rPr>
                        <a:t>Expansion</a:t>
                      </a:r>
                    </a:p>
                  </a:txBody>
                  <a:tcPr/>
                </a:tc>
                <a:extLst>
                  <a:ext uri="{0D108BD9-81ED-4DB2-BD59-A6C34878D82A}">
                    <a16:rowId xmlns:a16="http://schemas.microsoft.com/office/drawing/2014/main" val="10002"/>
                  </a:ext>
                </a:extLst>
              </a:tr>
              <a:tr h="467360">
                <a:tc>
                  <a:txBody>
                    <a:bodyPr/>
                    <a:lstStyle/>
                    <a:p>
                      <a:r>
                        <a:rPr lang="en-US" b="1" dirty="0">
                          <a:solidFill>
                            <a:schemeClr val="accent1">
                              <a:lumMod val="75000"/>
                            </a:schemeClr>
                          </a:solidFill>
                        </a:rPr>
                        <a:t>Disposable</a:t>
                      </a:r>
                      <a:r>
                        <a:rPr lang="en-US" b="1" baseline="0" dirty="0">
                          <a:solidFill>
                            <a:schemeClr val="accent1">
                              <a:lumMod val="75000"/>
                            </a:schemeClr>
                          </a:solidFill>
                        </a:rPr>
                        <a:t> Income</a:t>
                      </a:r>
                      <a:endParaRPr lang="en-US" b="1" dirty="0">
                        <a:solidFill>
                          <a:schemeClr val="accent1">
                            <a:lumMod val="75000"/>
                          </a:schemeClr>
                        </a:solidFill>
                      </a:endParaRPr>
                    </a:p>
                  </a:txBody>
                  <a:tcPr/>
                </a:tc>
                <a:tc>
                  <a:txBody>
                    <a:bodyPr/>
                    <a:lstStyle/>
                    <a:p>
                      <a:r>
                        <a:rPr lang="en-US" b="1" dirty="0">
                          <a:solidFill>
                            <a:srgbClr val="FF0000"/>
                          </a:solidFill>
                        </a:rPr>
                        <a:t>Expansion</a:t>
                      </a:r>
                    </a:p>
                  </a:txBody>
                  <a:tcPr/>
                </a:tc>
                <a:tc>
                  <a:txBody>
                    <a:bodyPr/>
                    <a:lstStyle/>
                    <a:p>
                      <a:r>
                        <a:rPr lang="en-US" b="1" dirty="0">
                          <a:solidFill>
                            <a:srgbClr val="FF0000"/>
                          </a:solidFill>
                        </a:rPr>
                        <a:t>Contraction</a:t>
                      </a:r>
                    </a:p>
                  </a:txBody>
                  <a:tcPr/>
                </a:tc>
                <a:extLst>
                  <a:ext uri="{0D108BD9-81ED-4DB2-BD59-A6C34878D82A}">
                    <a16:rowId xmlns:a16="http://schemas.microsoft.com/office/drawing/2014/main" val="10003"/>
                  </a:ext>
                </a:extLst>
              </a:tr>
              <a:tr h="467360">
                <a:tc>
                  <a:txBody>
                    <a:bodyPr/>
                    <a:lstStyle/>
                    <a:p>
                      <a:r>
                        <a:rPr lang="en-US" b="1" dirty="0">
                          <a:solidFill>
                            <a:schemeClr val="accent1">
                              <a:lumMod val="75000"/>
                            </a:schemeClr>
                          </a:solidFill>
                        </a:rPr>
                        <a:t>Interest Rates</a:t>
                      </a:r>
                    </a:p>
                  </a:txBody>
                  <a:tcPr/>
                </a:tc>
                <a:tc>
                  <a:txBody>
                    <a:bodyPr/>
                    <a:lstStyle/>
                    <a:p>
                      <a:r>
                        <a:rPr lang="en-US" b="1" dirty="0">
                          <a:solidFill>
                            <a:srgbClr val="FF0000"/>
                          </a:solidFill>
                        </a:rPr>
                        <a:t>Expansion</a:t>
                      </a:r>
                    </a:p>
                  </a:txBody>
                  <a:tcPr/>
                </a:tc>
                <a:tc>
                  <a:txBody>
                    <a:bodyPr/>
                    <a:lstStyle/>
                    <a:p>
                      <a:r>
                        <a:rPr lang="en-US" b="1" dirty="0">
                          <a:solidFill>
                            <a:srgbClr val="FF0000"/>
                          </a:solidFill>
                        </a:rPr>
                        <a:t>Contraction</a:t>
                      </a:r>
                    </a:p>
                  </a:txBody>
                  <a:tcPr/>
                </a:tc>
                <a:extLst>
                  <a:ext uri="{0D108BD9-81ED-4DB2-BD59-A6C34878D82A}">
                    <a16:rowId xmlns:a16="http://schemas.microsoft.com/office/drawing/2014/main" val="10004"/>
                  </a:ext>
                </a:extLst>
              </a:tr>
            </a:tbl>
          </a:graphicData>
        </a:graphic>
      </p:graphicFrame>
      <p:sp>
        <p:nvSpPr>
          <p:cNvPr id="6" name="Footer Placeholder 1">
            <a:extLst>
              <a:ext uri="{FF2B5EF4-FFF2-40B4-BE49-F238E27FC236}">
                <a16:creationId xmlns:a16="http://schemas.microsoft.com/office/drawing/2014/main" id="{2680AB03-2789-4085-B405-EE5345D5840C}"/>
              </a:ext>
            </a:extLst>
          </p:cNvPr>
          <p:cNvSpPr>
            <a:spLocks noGrp="1"/>
          </p:cNvSpPr>
          <p:nvPr>
            <p:ph type="ftr" sz="quarter" idx="11"/>
          </p:nvPr>
        </p:nvSpPr>
        <p:spPr>
          <a:xfrm>
            <a:off x="7285814" y="6477001"/>
            <a:ext cx="1713338" cy="381000"/>
          </a:xfrm>
        </p:spPr>
        <p:txBody>
          <a:bodyPr/>
          <a:lstStyle/>
          <a:p>
            <a:r>
              <a:rPr lang="en-US" sz="700" dirty="0">
                <a:solidFill>
                  <a:schemeClr val="bg1"/>
                </a:solidFill>
              </a:rPr>
              <a:t>© Mrs. P's Interactive Classroom 2020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solidFill>
              </a:rPr>
              <a:t>Economic Indicators</a:t>
            </a:r>
          </a:p>
        </p:txBody>
      </p:sp>
      <p:sp>
        <p:nvSpPr>
          <p:cNvPr id="3" name="Content Placeholder 2"/>
          <p:cNvSpPr>
            <a:spLocks noGrp="1"/>
          </p:cNvSpPr>
          <p:nvPr>
            <p:ph sz="quarter" idx="1"/>
          </p:nvPr>
        </p:nvSpPr>
        <p:spPr/>
        <p:txBody>
          <a:bodyPr>
            <a:normAutofit/>
          </a:bodyPr>
          <a:lstStyle/>
          <a:p>
            <a:r>
              <a:rPr lang="en-US" b="1" dirty="0">
                <a:solidFill>
                  <a:schemeClr val="accent1">
                    <a:lumMod val="75000"/>
                  </a:schemeClr>
                </a:solidFill>
              </a:rPr>
              <a:t>How do economists figure out which phase of the business cycle we’re in?</a:t>
            </a:r>
          </a:p>
          <a:p>
            <a:pPr lvl="1"/>
            <a:r>
              <a:rPr lang="en-US" b="1" dirty="0">
                <a:solidFill>
                  <a:srgbClr val="FF0000"/>
                </a:solidFill>
              </a:rPr>
              <a:t>Economists also want to see a healthy, steady inflation rate of about 2% </a:t>
            </a:r>
            <a:endParaRPr lang="en-US" dirty="0">
              <a:solidFill>
                <a:srgbClr val="FF0000"/>
              </a:solidFill>
            </a:endParaRPr>
          </a:p>
        </p:txBody>
      </p:sp>
      <p:pic>
        <p:nvPicPr>
          <p:cNvPr id="4098" name="Picture 2" descr="Money, Profit, Finance, Business, Return, Yield"/>
          <p:cNvPicPr>
            <a:picLocks noChangeAspect="1" noChangeArrowheads="1"/>
          </p:cNvPicPr>
          <p:nvPr/>
        </p:nvPicPr>
        <p:blipFill>
          <a:blip r:embed="rId2"/>
          <a:srcRect/>
          <a:stretch>
            <a:fillRect/>
          </a:stretch>
        </p:blipFill>
        <p:spPr bwMode="auto">
          <a:xfrm>
            <a:off x="2495550" y="3630613"/>
            <a:ext cx="4114800" cy="2331720"/>
          </a:xfrm>
          <a:prstGeom prst="rect">
            <a:avLst/>
          </a:prstGeom>
          <a:noFill/>
          <a:ln>
            <a:solidFill>
              <a:srgbClr val="7030A0"/>
            </a:solidFill>
          </a:ln>
        </p:spPr>
      </p:pic>
      <p:sp>
        <p:nvSpPr>
          <p:cNvPr id="5" name="Footer Placeholder 1">
            <a:extLst>
              <a:ext uri="{FF2B5EF4-FFF2-40B4-BE49-F238E27FC236}">
                <a16:creationId xmlns:a16="http://schemas.microsoft.com/office/drawing/2014/main" id="{59D025C1-1C4E-4999-ABB5-C531FAD820AD}"/>
              </a:ext>
            </a:extLst>
          </p:cNvPr>
          <p:cNvSpPr>
            <a:spLocks noGrp="1"/>
          </p:cNvSpPr>
          <p:nvPr>
            <p:ph type="ftr" sz="quarter" idx="11"/>
          </p:nvPr>
        </p:nvSpPr>
        <p:spPr>
          <a:xfrm>
            <a:off x="7285814" y="6477001"/>
            <a:ext cx="1713338" cy="381000"/>
          </a:xfrm>
        </p:spPr>
        <p:txBody>
          <a:bodyPr/>
          <a:lstStyle/>
          <a:p>
            <a:r>
              <a:rPr lang="en-US" sz="700" dirty="0">
                <a:solidFill>
                  <a:schemeClr val="bg1"/>
                </a:solidFill>
              </a:rPr>
              <a:t>© Mrs. P's Interactive Classroom 2020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solidFill>
              </a:rPr>
              <a:t>Essential Question</a:t>
            </a:r>
          </a:p>
        </p:txBody>
      </p:sp>
      <p:sp>
        <p:nvSpPr>
          <p:cNvPr id="3" name="Content Placeholder 2"/>
          <p:cNvSpPr>
            <a:spLocks noGrp="1"/>
          </p:cNvSpPr>
          <p:nvPr>
            <p:ph sz="quarter" idx="1"/>
          </p:nvPr>
        </p:nvSpPr>
        <p:spPr/>
        <p:txBody>
          <a:bodyPr/>
          <a:lstStyle/>
          <a:p>
            <a:r>
              <a:rPr lang="en-US" dirty="0"/>
              <a:t>What is the business cycle and what does it tell us about the health of our economy?</a:t>
            </a:r>
          </a:p>
        </p:txBody>
      </p:sp>
      <p:sp>
        <p:nvSpPr>
          <p:cNvPr id="4" name="Footer Placeholder 1">
            <a:extLst>
              <a:ext uri="{FF2B5EF4-FFF2-40B4-BE49-F238E27FC236}">
                <a16:creationId xmlns:a16="http://schemas.microsoft.com/office/drawing/2014/main" id="{84973F55-DCDD-4D68-A271-493AD7D44DFE}"/>
              </a:ext>
            </a:extLst>
          </p:cNvPr>
          <p:cNvSpPr>
            <a:spLocks noGrp="1"/>
          </p:cNvSpPr>
          <p:nvPr>
            <p:ph type="ftr" sz="quarter" idx="11"/>
          </p:nvPr>
        </p:nvSpPr>
        <p:spPr>
          <a:xfrm>
            <a:off x="7285814" y="6477001"/>
            <a:ext cx="1713338" cy="381000"/>
          </a:xfrm>
        </p:spPr>
        <p:txBody>
          <a:bodyPr/>
          <a:lstStyle/>
          <a:p>
            <a:r>
              <a:rPr lang="en-US" sz="700" dirty="0">
                <a:solidFill>
                  <a:schemeClr val="bg1"/>
                </a:solidFill>
              </a:rPr>
              <a:t>© Mrs. P's Interactive Classroom 2020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1"/>
                </a:solidFill>
              </a:rPr>
              <a:t>Warm Up Activity: Spending Money!</a:t>
            </a:r>
          </a:p>
        </p:txBody>
      </p:sp>
      <p:sp>
        <p:nvSpPr>
          <p:cNvPr id="3" name="Content Placeholder 2"/>
          <p:cNvSpPr>
            <a:spLocks noGrp="1"/>
          </p:cNvSpPr>
          <p:nvPr>
            <p:ph sz="quarter" idx="1"/>
          </p:nvPr>
        </p:nvSpPr>
        <p:spPr>
          <a:xfrm>
            <a:off x="301752" y="1527047"/>
            <a:ext cx="8503920" cy="4755219"/>
          </a:xfrm>
        </p:spPr>
        <p:txBody>
          <a:bodyPr>
            <a:normAutofit/>
          </a:bodyPr>
          <a:lstStyle/>
          <a:p>
            <a:r>
              <a:rPr lang="en-US" dirty="0"/>
              <a:t>Assume you are an employee at a factory. You make $100 per week. Your living expenses cost about $70 per week. Therefore you have $30 left per week to spend, save or invest. For each scenario, keep track of how you would use that $30 in the table on your student notes. You may divide up your spending rather than spending it all in one place.</a:t>
            </a:r>
          </a:p>
        </p:txBody>
      </p:sp>
      <p:graphicFrame>
        <p:nvGraphicFramePr>
          <p:cNvPr id="4" name="Table 3"/>
          <p:cNvGraphicFramePr>
            <a:graphicFrameLocks noGrp="1"/>
          </p:cNvGraphicFramePr>
          <p:nvPr>
            <p:extLst>
              <p:ext uri="{D42A27DB-BD31-4B8C-83A1-F6EECF244321}">
                <p14:modId xmlns:p14="http://schemas.microsoft.com/office/powerpoint/2010/main" val="2000839801"/>
              </p:ext>
            </p:extLst>
          </p:nvPr>
        </p:nvGraphicFramePr>
        <p:xfrm>
          <a:off x="1262746" y="4525556"/>
          <a:ext cx="6705600" cy="1701918"/>
        </p:xfrm>
        <a:graphic>
          <a:graphicData uri="http://schemas.openxmlformats.org/drawingml/2006/table">
            <a:tbl>
              <a:tblPr firstRow="1" bandRow="1">
                <a:tableStyleId>{8799B23B-EC83-4686-B30A-512413B5E67A}</a:tableStyleId>
              </a:tblPr>
              <a:tblGrid>
                <a:gridCol w="140208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1698171">
                  <a:extLst>
                    <a:ext uri="{9D8B030D-6E8A-4147-A177-3AD203B41FA5}">
                      <a16:colId xmlns:a16="http://schemas.microsoft.com/office/drawing/2014/main" val="20002"/>
                    </a:ext>
                  </a:extLst>
                </a:gridCol>
                <a:gridCol w="1776549">
                  <a:extLst>
                    <a:ext uri="{9D8B030D-6E8A-4147-A177-3AD203B41FA5}">
                      <a16:colId xmlns:a16="http://schemas.microsoft.com/office/drawing/2014/main" val="20003"/>
                    </a:ext>
                  </a:extLst>
                </a:gridCol>
              </a:tblGrid>
              <a:tr h="513198">
                <a:tc>
                  <a:txBody>
                    <a:bodyPr/>
                    <a:lstStyle/>
                    <a:p>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Scenario 1</a:t>
                      </a:r>
                    </a:p>
                  </a:txBody>
                  <a:tcPr/>
                </a:tc>
                <a:tc>
                  <a:txBody>
                    <a:bodyPr/>
                    <a:lstStyle/>
                    <a:p>
                      <a:r>
                        <a:rPr lang="en-US" dirty="0"/>
                        <a:t>Scenario 2</a:t>
                      </a:r>
                    </a:p>
                  </a:txBody>
                  <a:tcPr/>
                </a:tc>
                <a:tc>
                  <a:txBody>
                    <a:bodyPr/>
                    <a:lstStyle/>
                    <a:p>
                      <a:r>
                        <a:rPr lang="en-US" dirty="0"/>
                        <a:t>Scenario 3</a:t>
                      </a:r>
                    </a:p>
                  </a:txBody>
                  <a:tcPr/>
                </a:tc>
                <a:extLst>
                  <a:ext uri="{0D108BD9-81ED-4DB2-BD59-A6C34878D82A}">
                    <a16:rowId xmlns:a16="http://schemas.microsoft.com/office/drawing/2014/main" val="10000"/>
                  </a:ext>
                </a:extLst>
              </a:tr>
              <a:tr h="885795">
                <a:tc>
                  <a:txBody>
                    <a:bodyPr/>
                    <a:lstStyle/>
                    <a:p>
                      <a:r>
                        <a:rPr lang="en-US" b="1" dirty="0"/>
                        <a:t>How you will spend your money</a:t>
                      </a:r>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sp>
        <p:nvSpPr>
          <p:cNvPr id="5" name="Footer Placeholder 1">
            <a:extLst>
              <a:ext uri="{FF2B5EF4-FFF2-40B4-BE49-F238E27FC236}">
                <a16:creationId xmlns:a16="http://schemas.microsoft.com/office/drawing/2014/main" id="{AF20D62D-014E-4978-92AD-28CE7A8C2505}"/>
              </a:ext>
            </a:extLst>
          </p:cNvPr>
          <p:cNvSpPr>
            <a:spLocks noGrp="1"/>
          </p:cNvSpPr>
          <p:nvPr>
            <p:ph type="ftr" sz="quarter" idx="11"/>
          </p:nvPr>
        </p:nvSpPr>
        <p:spPr>
          <a:xfrm>
            <a:off x="7285814" y="6477001"/>
            <a:ext cx="1713338" cy="381000"/>
          </a:xfrm>
        </p:spPr>
        <p:txBody>
          <a:bodyPr/>
          <a:lstStyle/>
          <a:p>
            <a:r>
              <a:rPr lang="en-US" sz="700" dirty="0">
                <a:solidFill>
                  <a:schemeClr val="bg1"/>
                </a:solidFill>
              </a:rPr>
              <a:t>© Mrs. P's Interactive Classroom 2020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1"/>
                </a:solidFill>
              </a:rPr>
              <a:t>Warm Up Activity: Spending Money!</a:t>
            </a:r>
          </a:p>
        </p:txBody>
      </p:sp>
      <p:sp>
        <p:nvSpPr>
          <p:cNvPr id="3" name="Content Placeholder 2"/>
          <p:cNvSpPr>
            <a:spLocks noGrp="1"/>
          </p:cNvSpPr>
          <p:nvPr>
            <p:ph sz="quarter" idx="1"/>
          </p:nvPr>
        </p:nvSpPr>
        <p:spPr>
          <a:xfrm>
            <a:off x="301752" y="1527047"/>
            <a:ext cx="8503920" cy="4755219"/>
          </a:xfrm>
        </p:spPr>
        <p:txBody>
          <a:bodyPr>
            <a:normAutofit/>
          </a:bodyPr>
          <a:lstStyle/>
          <a:p>
            <a:r>
              <a:rPr lang="en-US" b="1" dirty="0"/>
              <a:t>Scenario #1</a:t>
            </a:r>
            <a:r>
              <a:rPr lang="en-US" dirty="0"/>
              <a:t>: The economy seems to be doing well. You feel somewhat optimistic about the stock market performance. You’re a bit unsure of how the market works. You also really want to buy your partner some flowers for $10. Record your spending or saving in the table. </a:t>
            </a:r>
          </a:p>
        </p:txBody>
      </p:sp>
      <p:graphicFrame>
        <p:nvGraphicFramePr>
          <p:cNvPr id="4" name="Table 3"/>
          <p:cNvGraphicFramePr>
            <a:graphicFrameLocks noGrp="1"/>
          </p:cNvGraphicFramePr>
          <p:nvPr>
            <p:extLst>
              <p:ext uri="{D42A27DB-BD31-4B8C-83A1-F6EECF244321}">
                <p14:modId xmlns:p14="http://schemas.microsoft.com/office/powerpoint/2010/main" val="3582258862"/>
              </p:ext>
            </p:extLst>
          </p:nvPr>
        </p:nvGraphicFramePr>
        <p:xfrm>
          <a:off x="1262746" y="4525556"/>
          <a:ext cx="6705600" cy="1701918"/>
        </p:xfrm>
        <a:graphic>
          <a:graphicData uri="http://schemas.openxmlformats.org/drawingml/2006/table">
            <a:tbl>
              <a:tblPr firstRow="1" bandRow="1">
                <a:tableStyleId>{8799B23B-EC83-4686-B30A-512413B5E67A}</a:tableStyleId>
              </a:tblPr>
              <a:tblGrid>
                <a:gridCol w="140208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1698171">
                  <a:extLst>
                    <a:ext uri="{9D8B030D-6E8A-4147-A177-3AD203B41FA5}">
                      <a16:colId xmlns:a16="http://schemas.microsoft.com/office/drawing/2014/main" val="20002"/>
                    </a:ext>
                  </a:extLst>
                </a:gridCol>
                <a:gridCol w="1776549">
                  <a:extLst>
                    <a:ext uri="{9D8B030D-6E8A-4147-A177-3AD203B41FA5}">
                      <a16:colId xmlns:a16="http://schemas.microsoft.com/office/drawing/2014/main" val="20003"/>
                    </a:ext>
                  </a:extLst>
                </a:gridCol>
              </a:tblGrid>
              <a:tr h="513198">
                <a:tc>
                  <a:txBody>
                    <a:bodyPr/>
                    <a:lstStyle/>
                    <a:p>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Scenario 1</a:t>
                      </a:r>
                    </a:p>
                  </a:txBody>
                  <a:tcPr/>
                </a:tc>
                <a:tc>
                  <a:txBody>
                    <a:bodyPr/>
                    <a:lstStyle/>
                    <a:p>
                      <a:r>
                        <a:rPr lang="en-US" dirty="0"/>
                        <a:t>Scenario 2</a:t>
                      </a:r>
                    </a:p>
                  </a:txBody>
                  <a:tcPr/>
                </a:tc>
                <a:tc>
                  <a:txBody>
                    <a:bodyPr/>
                    <a:lstStyle/>
                    <a:p>
                      <a:r>
                        <a:rPr lang="en-US" dirty="0"/>
                        <a:t>Scenario 3</a:t>
                      </a:r>
                    </a:p>
                  </a:txBody>
                  <a:tcPr/>
                </a:tc>
                <a:extLst>
                  <a:ext uri="{0D108BD9-81ED-4DB2-BD59-A6C34878D82A}">
                    <a16:rowId xmlns:a16="http://schemas.microsoft.com/office/drawing/2014/main" val="10000"/>
                  </a:ext>
                </a:extLst>
              </a:tr>
              <a:tr h="885795">
                <a:tc>
                  <a:txBody>
                    <a:bodyPr/>
                    <a:lstStyle/>
                    <a:p>
                      <a:r>
                        <a:rPr lang="en-US" b="1" dirty="0"/>
                        <a:t>How you will spend your money</a:t>
                      </a:r>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sp>
        <p:nvSpPr>
          <p:cNvPr id="5" name="Footer Placeholder 1">
            <a:extLst>
              <a:ext uri="{FF2B5EF4-FFF2-40B4-BE49-F238E27FC236}">
                <a16:creationId xmlns:a16="http://schemas.microsoft.com/office/drawing/2014/main" id="{3DEDDCC9-3579-4C43-B563-BD691DEB04F7}"/>
              </a:ext>
            </a:extLst>
          </p:cNvPr>
          <p:cNvSpPr>
            <a:spLocks noGrp="1"/>
          </p:cNvSpPr>
          <p:nvPr>
            <p:ph type="ftr" sz="quarter" idx="11"/>
          </p:nvPr>
        </p:nvSpPr>
        <p:spPr>
          <a:xfrm>
            <a:off x="7285814" y="6477001"/>
            <a:ext cx="1713338" cy="381000"/>
          </a:xfrm>
        </p:spPr>
        <p:txBody>
          <a:bodyPr/>
          <a:lstStyle/>
          <a:p>
            <a:r>
              <a:rPr lang="en-US" sz="700" dirty="0">
                <a:solidFill>
                  <a:schemeClr val="bg1"/>
                </a:solidFill>
              </a:rPr>
              <a:t>© Mrs. P's Interactive Classroom 2020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1"/>
                </a:solidFill>
              </a:rPr>
              <a:t>Warm Up Activity: Spending Money!</a:t>
            </a:r>
          </a:p>
        </p:txBody>
      </p:sp>
      <p:sp>
        <p:nvSpPr>
          <p:cNvPr id="3" name="Content Placeholder 2"/>
          <p:cNvSpPr>
            <a:spLocks noGrp="1"/>
          </p:cNvSpPr>
          <p:nvPr>
            <p:ph sz="quarter" idx="1"/>
          </p:nvPr>
        </p:nvSpPr>
        <p:spPr>
          <a:xfrm>
            <a:off x="301752" y="1527047"/>
            <a:ext cx="8503920" cy="4755219"/>
          </a:xfrm>
        </p:spPr>
        <p:txBody>
          <a:bodyPr>
            <a:normAutofit/>
          </a:bodyPr>
          <a:lstStyle/>
          <a:p>
            <a:r>
              <a:rPr lang="en-US" b="1" dirty="0"/>
              <a:t>Scenario #2</a:t>
            </a:r>
            <a:r>
              <a:rPr lang="en-US" dirty="0"/>
              <a:t>: You hear on the news that a leading economist predicts an unprecedented boom in the economy. People have jobs, are getting raises, and there’s plenty of growth in the stock market. Record your spending or saving in the table. </a:t>
            </a:r>
          </a:p>
        </p:txBody>
      </p:sp>
      <p:graphicFrame>
        <p:nvGraphicFramePr>
          <p:cNvPr id="4" name="Table 3"/>
          <p:cNvGraphicFramePr>
            <a:graphicFrameLocks noGrp="1"/>
          </p:cNvGraphicFramePr>
          <p:nvPr>
            <p:extLst>
              <p:ext uri="{D42A27DB-BD31-4B8C-83A1-F6EECF244321}">
                <p14:modId xmlns:p14="http://schemas.microsoft.com/office/powerpoint/2010/main" val="16963839"/>
              </p:ext>
            </p:extLst>
          </p:nvPr>
        </p:nvGraphicFramePr>
        <p:xfrm>
          <a:off x="1262746" y="4525556"/>
          <a:ext cx="6705600" cy="1701918"/>
        </p:xfrm>
        <a:graphic>
          <a:graphicData uri="http://schemas.openxmlformats.org/drawingml/2006/table">
            <a:tbl>
              <a:tblPr firstRow="1" bandRow="1">
                <a:tableStyleId>{8799B23B-EC83-4686-B30A-512413B5E67A}</a:tableStyleId>
              </a:tblPr>
              <a:tblGrid>
                <a:gridCol w="140208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1698171">
                  <a:extLst>
                    <a:ext uri="{9D8B030D-6E8A-4147-A177-3AD203B41FA5}">
                      <a16:colId xmlns:a16="http://schemas.microsoft.com/office/drawing/2014/main" val="20002"/>
                    </a:ext>
                  </a:extLst>
                </a:gridCol>
                <a:gridCol w="1776549">
                  <a:extLst>
                    <a:ext uri="{9D8B030D-6E8A-4147-A177-3AD203B41FA5}">
                      <a16:colId xmlns:a16="http://schemas.microsoft.com/office/drawing/2014/main" val="20003"/>
                    </a:ext>
                  </a:extLst>
                </a:gridCol>
              </a:tblGrid>
              <a:tr h="513198">
                <a:tc>
                  <a:txBody>
                    <a:bodyPr/>
                    <a:lstStyle/>
                    <a:p>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Scenario 1</a:t>
                      </a:r>
                    </a:p>
                  </a:txBody>
                  <a:tcPr/>
                </a:tc>
                <a:tc>
                  <a:txBody>
                    <a:bodyPr/>
                    <a:lstStyle/>
                    <a:p>
                      <a:r>
                        <a:rPr lang="en-US" dirty="0"/>
                        <a:t>Scenario 2</a:t>
                      </a:r>
                    </a:p>
                  </a:txBody>
                  <a:tcPr/>
                </a:tc>
                <a:tc>
                  <a:txBody>
                    <a:bodyPr/>
                    <a:lstStyle/>
                    <a:p>
                      <a:r>
                        <a:rPr lang="en-US" dirty="0"/>
                        <a:t>Scenario 3</a:t>
                      </a:r>
                    </a:p>
                  </a:txBody>
                  <a:tcPr/>
                </a:tc>
                <a:extLst>
                  <a:ext uri="{0D108BD9-81ED-4DB2-BD59-A6C34878D82A}">
                    <a16:rowId xmlns:a16="http://schemas.microsoft.com/office/drawing/2014/main" val="10000"/>
                  </a:ext>
                </a:extLst>
              </a:tr>
              <a:tr h="885795">
                <a:tc>
                  <a:txBody>
                    <a:bodyPr/>
                    <a:lstStyle/>
                    <a:p>
                      <a:r>
                        <a:rPr lang="en-US" b="1" dirty="0"/>
                        <a:t>How you will spend your money</a:t>
                      </a:r>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sp>
        <p:nvSpPr>
          <p:cNvPr id="5" name="Footer Placeholder 1">
            <a:extLst>
              <a:ext uri="{FF2B5EF4-FFF2-40B4-BE49-F238E27FC236}">
                <a16:creationId xmlns:a16="http://schemas.microsoft.com/office/drawing/2014/main" id="{A75834C4-6D10-46EE-B39F-226F8999E530}"/>
              </a:ext>
            </a:extLst>
          </p:cNvPr>
          <p:cNvSpPr>
            <a:spLocks noGrp="1"/>
          </p:cNvSpPr>
          <p:nvPr>
            <p:ph type="ftr" sz="quarter" idx="11"/>
          </p:nvPr>
        </p:nvSpPr>
        <p:spPr>
          <a:xfrm>
            <a:off x="7285814" y="6477001"/>
            <a:ext cx="1713338" cy="381000"/>
          </a:xfrm>
        </p:spPr>
        <p:txBody>
          <a:bodyPr/>
          <a:lstStyle/>
          <a:p>
            <a:r>
              <a:rPr lang="en-US" sz="700" dirty="0">
                <a:solidFill>
                  <a:schemeClr val="bg1"/>
                </a:solidFill>
              </a:rPr>
              <a:t>© Mrs. P's Interactive Classroom 2020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1"/>
                </a:solidFill>
              </a:rPr>
              <a:t>Warm Up Activity: Spending Money!</a:t>
            </a:r>
          </a:p>
        </p:txBody>
      </p:sp>
      <p:sp>
        <p:nvSpPr>
          <p:cNvPr id="3" name="Content Placeholder 2"/>
          <p:cNvSpPr>
            <a:spLocks noGrp="1"/>
          </p:cNvSpPr>
          <p:nvPr>
            <p:ph sz="quarter" idx="1"/>
          </p:nvPr>
        </p:nvSpPr>
        <p:spPr>
          <a:xfrm>
            <a:off x="301752" y="1527047"/>
            <a:ext cx="8503920" cy="4755219"/>
          </a:xfrm>
        </p:spPr>
        <p:txBody>
          <a:bodyPr>
            <a:normAutofit/>
          </a:bodyPr>
          <a:lstStyle/>
          <a:p>
            <a:r>
              <a:rPr lang="en-US" b="1" dirty="0"/>
              <a:t>Scenario #3</a:t>
            </a:r>
            <a:r>
              <a:rPr lang="en-US" dirty="0"/>
              <a:t>: Disaster! The economy is in recession, you’ve lost your job, and the stock market has crashed. Any money you invested there is lost </a:t>
            </a:r>
            <a:r>
              <a:rPr lang="en-US" dirty="0">
                <a:sym typeface="Wingdings" pitchFamily="2" charset="2"/>
              </a:rPr>
              <a:t> </a:t>
            </a:r>
            <a:r>
              <a:rPr lang="en-US" dirty="0"/>
              <a:t>Record your spending or saving in the table.</a:t>
            </a:r>
            <a:r>
              <a:rPr lang="en-US" dirty="0">
                <a:sym typeface="Wingdings" pitchFamily="2" charset="2"/>
              </a:rPr>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898457502"/>
              </p:ext>
            </p:extLst>
          </p:nvPr>
        </p:nvGraphicFramePr>
        <p:xfrm>
          <a:off x="1262746" y="4525556"/>
          <a:ext cx="6705600" cy="1701918"/>
        </p:xfrm>
        <a:graphic>
          <a:graphicData uri="http://schemas.openxmlformats.org/drawingml/2006/table">
            <a:tbl>
              <a:tblPr firstRow="1" bandRow="1">
                <a:tableStyleId>{8799B23B-EC83-4686-B30A-512413B5E67A}</a:tableStyleId>
              </a:tblPr>
              <a:tblGrid>
                <a:gridCol w="140208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1698171">
                  <a:extLst>
                    <a:ext uri="{9D8B030D-6E8A-4147-A177-3AD203B41FA5}">
                      <a16:colId xmlns:a16="http://schemas.microsoft.com/office/drawing/2014/main" val="20002"/>
                    </a:ext>
                  </a:extLst>
                </a:gridCol>
                <a:gridCol w="1776549">
                  <a:extLst>
                    <a:ext uri="{9D8B030D-6E8A-4147-A177-3AD203B41FA5}">
                      <a16:colId xmlns:a16="http://schemas.microsoft.com/office/drawing/2014/main" val="20003"/>
                    </a:ext>
                  </a:extLst>
                </a:gridCol>
              </a:tblGrid>
              <a:tr h="513198">
                <a:tc>
                  <a:txBody>
                    <a:bodyPr/>
                    <a:lstStyle/>
                    <a:p>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Scenario 1</a:t>
                      </a:r>
                    </a:p>
                  </a:txBody>
                  <a:tcPr/>
                </a:tc>
                <a:tc>
                  <a:txBody>
                    <a:bodyPr/>
                    <a:lstStyle/>
                    <a:p>
                      <a:r>
                        <a:rPr lang="en-US" dirty="0"/>
                        <a:t>Scenario 2</a:t>
                      </a:r>
                    </a:p>
                  </a:txBody>
                  <a:tcPr/>
                </a:tc>
                <a:tc>
                  <a:txBody>
                    <a:bodyPr/>
                    <a:lstStyle/>
                    <a:p>
                      <a:r>
                        <a:rPr lang="en-US" dirty="0"/>
                        <a:t>Scenario 3</a:t>
                      </a:r>
                    </a:p>
                  </a:txBody>
                  <a:tcPr/>
                </a:tc>
                <a:extLst>
                  <a:ext uri="{0D108BD9-81ED-4DB2-BD59-A6C34878D82A}">
                    <a16:rowId xmlns:a16="http://schemas.microsoft.com/office/drawing/2014/main" val="10000"/>
                  </a:ext>
                </a:extLst>
              </a:tr>
              <a:tr h="885795">
                <a:tc>
                  <a:txBody>
                    <a:bodyPr/>
                    <a:lstStyle/>
                    <a:p>
                      <a:r>
                        <a:rPr lang="en-US" b="1" dirty="0"/>
                        <a:t>How you will spend your money</a:t>
                      </a:r>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sp>
        <p:nvSpPr>
          <p:cNvPr id="5" name="Footer Placeholder 1">
            <a:extLst>
              <a:ext uri="{FF2B5EF4-FFF2-40B4-BE49-F238E27FC236}">
                <a16:creationId xmlns:a16="http://schemas.microsoft.com/office/drawing/2014/main" id="{60CFDA1F-7670-4E30-BCF9-8AF5E28B10E8}"/>
              </a:ext>
            </a:extLst>
          </p:cNvPr>
          <p:cNvSpPr>
            <a:spLocks noGrp="1"/>
          </p:cNvSpPr>
          <p:nvPr>
            <p:ph type="ftr" sz="quarter" idx="11"/>
          </p:nvPr>
        </p:nvSpPr>
        <p:spPr>
          <a:xfrm>
            <a:off x="7285814" y="6477001"/>
            <a:ext cx="1713338" cy="381000"/>
          </a:xfrm>
        </p:spPr>
        <p:txBody>
          <a:bodyPr/>
          <a:lstStyle/>
          <a:p>
            <a:r>
              <a:rPr lang="en-US" sz="700" dirty="0">
                <a:solidFill>
                  <a:schemeClr val="bg1"/>
                </a:solidFill>
              </a:rPr>
              <a:t>© Mrs. P's Interactive Classroom 2020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solidFill>
              </a:rPr>
              <a:t>Warm Up</a:t>
            </a:r>
          </a:p>
        </p:txBody>
      </p:sp>
      <p:sp>
        <p:nvSpPr>
          <p:cNvPr id="3" name="Content Placeholder 2"/>
          <p:cNvSpPr>
            <a:spLocks noGrp="1"/>
          </p:cNvSpPr>
          <p:nvPr>
            <p:ph sz="quarter" idx="1"/>
          </p:nvPr>
        </p:nvSpPr>
        <p:spPr/>
        <p:txBody>
          <a:bodyPr>
            <a:normAutofit lnSpcReduction="10000"/>
          </a:bodyPr>
          <a:lstStyle/>
          <a:p>
            <a:pPr marL="0" indent="0">
              <a:buNone/>
            </a:pPr>
            <a:r>
              <a:rPr lang="en-US" dirty="0"/>
              <a:t>Use the space in your notes to respond to the prompts below. Please write in complete sentences.</a:t>
            </a:r>
          </a:p>
          <a:p>
            <a:pPr marL="0" indent="0">
              <a:buNone/>
            </a:pPr>
            <a:endParaRPr lang="en-US" sz="1200" dirty="0"/>
          </a:p>
          <a:p>
            <a:pPr marL="514350" indent="-514350">
              <a:buFont typeface="+mj-lt"/>
              <a:buAutoNum type="arabicPeriod"/>
            </a:pPr>
            <a:r>
              <a:rPr lang="en-US" dirty="0"/>
              <a:t>Based on prior knowledge and the warm up activity, how do people tend to spend their money when the economy is doing well?</a:t>
            </a:r>
          </a:p>
          <a:p>
            <a:pPr marL="514350" indent="-514350">
              <a:buFont typeface="+mj-lt"/>
              <a:buAutoNum type="arabicPeriod"/>
            </a:pPr>
            <a:r>
              <a:rPr lang="en-US" dirty="0"/>
              <a:t>What do people tend to do with their money when the economy is in a recession? How would this behavior affect the economy?</a:t>
            </a:r>
          </a:p>
          <a:p>
            <a:pPr marL="514350" indent="-514350">
              <a:buFont typeface="+mj-lt"/>
              <a:buAutoNum type="arabicPeriod"/>
            </a:pPr>
            <a:r>
              <a:rPr lang="en-US" dirty="0"/>
              <a:t>Why do you think the economy tends to perform well and then go into a recession?</a:t>
            </a:r>
          </a:p>
          <a:p>
            <a:endParaRPr lang="en-US" dirty="0"/>
          </a:p>
        </p:txBody>
      </p:sp>
      <p:sp>
        <p:nvSpPr>
          <p:cNvPr id="4" name="Footer Placeholder 1">
            <a:extLst>
              <a:ext uri="{FF2B5EF4-FFF2-40B4-BE49-F238E27FC236}">
                <a16:creationId xmlns:a16="http://schemas.microsoft.com/office/drawing/2014/main" id="{64FD2386-0855-442C-A25E-1ECF6B5BD61F}"/>
              </a:ext>
            </a:extLst>
          </p:cNvPr>
          <p:cNvSpPr>
            <a:spLocks noGrp="1"/>
          </p:cNvSpPr>
          <p:nvPr>
            <p:ph type="ftr" sz="quarter" idx="11"/>
          </p:nvPr>
        </p:nvSpPr>
        <p:spPr>
          <a:xfrm>
            <a:off x="7285814" y="6477001"/>
            <a:ext cx="1713338" cy="381000"/>
          </a:xfrm>
        </p:spPr>
        <p:txBody>
          <a:bodyPr/>
          <a:lstStyle/>
          <a:p>
            <a:r>
              <a:rPr lang="en-US" sz="700" dirty="0">
                <a:solidFill>
                  <a:schemeClr val="bg1"/>
                </a:solidFill>
              </a:rPr>
              <a:t>© Mrs. P's Interactive Classroom 2020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solidFill>
              </a:rPr>
              <a:t>The Business Cycle</a:t>
            </a:r>
          </a:p>
        </p:txBody>
      </p:sp>
      <p:sp>
        <p:nvSpPr>
          <p:cNvPr id="3" name="Content Placeholder 2"/>
          <p:cNvSpPr>
            <a:spLocks noGrp="1"/>
          </p:cNvSpPr>
          <p:nvPr>
            <p:ph sz="quarter" idx="1"/>
          </p:nvPr>
        </p:nvSpPr>
        <p:spPr/>
        <p:txBody>
          <a:bodyPr/>
          <a:lstStyle/>
          <a:p>
            <a:r>
              <a:rPr lang="en-US" b="1" dirty="0">
                <a:solidFill>
                  <a:schemeClr val="accent1">
                    <a:lumMod val="75000"/>
                  </a:schemeClr>
                </a:solidFill>
              </a:rPr>
              <a:t>What is the business cycle?</a:t>
            </a:r>
          </a:p>
          <a:p>
            <a:pPr lvl="1"/>
            <a:r>
              <a:rPr lang="en-US" b="1" dirty="0">
                <a:solidFill>
                  <a:srgbClr val="FF0000"/>
                </a:solidFill>
              </a:rPr>
              <a:t>The growth and decline of an economy as economic activity increases and decreases periodically</a:t>
            </a:r>
          </a:p>
          <a:p>
            <a:pPr lvl="1"/>
            <a:r>
              <a:rPr lang="en-US" b="1" dirty="0">
                <a:solidFill>
                  <a:schemeClr val="accent1">
                    <a:lumMod val="75000"/>
                  </a:schemeClr>
                </a:solidFill>
              </a:rPr>
              <a:t>All market and mixed economies experience the business cycle; it is an inevitable pattern</a:t>
            </a:r>
            <a:endParaRPr lang="en-US" dirty="0">
              <a:solidFill>
                <a:schemeClr val="accent1">
                  <a:lumMod val="75000"/>
                </a:schemeClr>
              </a:solidFill>
            </a:endParaRPr>
          </a:p>
        </p:txBody>
      </p:sp>
      <p:pic>
        <p:nvPicPr>
          <p:cNvPr id="2050" name="Picture 2"/>
          <p:cNvPicPr>
            <a:picLocks noChangeAspect="1" noChangeArrowheads="1"/>
          </p:cNvPicPr>
          <p:nvPr/>
        </p:nvPicPr>
        <p:blipFill>
          <a:blip r:embed="rId2"/>
          <a:srcRect/>
          <a:stretch>
            <a:fillRect/>
          </a:stretch>
        </p:blipFill>
        <p:spPr bwMode="auto">
          <a:xfrm>
            <a:off x="2062163" y="3648075"/>
            <a:ext cx="4967287" cy="2597930"/>
          </a:xfrm>
          <a:prstGeom prst="rect">
            <a:avLst/>
          </a:prstGeom>
          <a:noFill/>
          <a:ln w="9525">
            <a:noFill/>
            <a:miter lim="800000"/>
            <a:headEnd/>
            <a:tailEnd/>
          </a:ln>
        </p:spPr>
      </p:pic>
      <p:sp>
        <p:nvSpPr>
          <p:cNvPr id="5" name="Footer Placeholder 1">
            <a:extLst>
              <a:ext uri="{FF2B5EF4-FFF2-40B4-BE49-F238E27FC236}">
                <a16:creationId xmlns:a16="http://schemas.microsoft.com/office/drawing/2014/main" id="{7BBC2AE1-39C8-4174-AD23-620E51B35FE9}"/>
              </a:ext>
            </a:extLst>
          </p:cNvPr>
          <p:cNvSpPr>
            <a:spLocks noGrp="1"/>
          </p:cNvSpPr>
          <p:nvPr>
            <p:ph type="ftr" sz="quarter" idx="11"/>
          </p:nvPr>
        </p:nvSpPr>
        <p:spPr>
          <a:xfrm>
            <a:off x="7285814" y="6477001"/>
            <a:ext cx="1713338" cy="381000"/>
          </a:xfrm>
        </p:spPr>
        <p:txBody>
          <a:bodyPr/>
          <a:lstStyle/>
          <a:p>
            <a:r>
              <a:rPr lang="en-US" sz="700" dirty="0">
                <a:solidFill>
                  <a:schemeClr val="bg1"/>
                </a:solidFill>
              </a:rPr>
              <a:t>© Mrs. P's Interactive Classroom 2020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heckerboard(across)">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solidFill>
              </a:rPr>
              <a:t>Phases of the Business Cycle</a:t>
            </a:r>
          </a:p>
        </p:txBody>
      </p:sp>
      <p:sp>
        <p:nvSpPr>
          <p:cNvPr id="3" name="Content Placeholder 2"/>
          <p:cNvSpPr>
            <a:spLocks noGrp="1"/>
          </p:cNvSpPr>
          <p:nvPr>
            <p:ph sz="quarter" idx="1"/>
          </p:nvPr>
        </p:nvSpPr>
        <p:spPr/>
        <p:txBody>
          <a:bodyPr>
            <a:normAutofit/>
          </a:bodyPr>
          <a:lstStyle/>
          <a:p>
            <a:r>
              <a:rPr lang="en-US" b="1" dirty="0">
                <a:solidFill>
                  <a:schemeClr val="accent1">
                    <a:lumMod val="75000"/>
                  </a:schemeClr>
                </a:solidFill>
              </a:rPr>
              <a:t>What are the four phases of the business cycle?</a:t>
            </a:r>
          </a:p>
          <a:p>
            <a:pPr lvl="1"/>
            <a:r>
              <a:rPr lang="en-US" b="1" dirty="0">
                <a:solidFill>
                  <a:schemeClr val="accent1">
                    <a:lumMod val="75000"/>
                  </a:schemeClr>
                </a:solidFill>
              </a:rPr>
              <a:t>Expansion: </a:t>
            </a:r>
            <a:r>
              <a:rPr lang="en-US" b="1" dirty="0">
                <a:solidFill>
                  <a:srgbClr val="FF0000"/>
                </a:solidFill>
              </a:rPr>
              <a:t>during this period, there is growing, consistent economic activity</a:t>
            </a:r>
          </a:p>
          <a:p>
            <a:pPr lvl="2"/>
            <a:r>
              <a:rPr lang="en-US" b="1" dirty="0">
                <a:solidFill>
                  <a:schemeClr val="accent1">
                    <a:lumMod val="75000"/>
                  </a:schemeClr>
                </a:solidFill>
              </a:rPr>
              <a:t>Usually lasts 3-5 years</a:t>
            </a:r>
          </a:p>
          <a:p>
            <a:pPr lvl="1"/>
            <a:r>
              <a:rPr lang="en-US" b="1" dirty="0">
                <a:solidFill>
                  <a:schemeClr val="accent1">
                    <a:lumMod val="75000"/>
                  </a:schemeClr>
                </a:solidFill>
              </a:rPr>
              <a:t>Peak: </a:t>
            </a:r>
            <a:r>
              <a:rPr lang="en-US" b="1" dirty="0">
                <a:solidFill>
                  <a:srgbClr val="FF0000"/>
                </a:solidFill>
              </a:rPr>
              <a:t>this is the highest point of economic expansion before the economy enters into a period of decline</a:t>
            </a:r>
          </a:p>
          <a:p>
            <a:pPr lvl="2"/>
            <a:r>
              <a:rPr lang="en-US" b="1" dirty="0">
                <a:solidFill>
                  <a:schemeClr val="accent1">
                    <a:lumMod val="75000"/>
                  </a:schemeClr>
                </a:solidFill>
              </a:rPr>
              <a:t>Economists look back at the data later and designate one month as the “peak”</a:t>
            </a:r>
            <a:endParaRPr lang="en-US" b="1" dirty="0">
              <a:solidFill>
                <a:srgbClr val="FF0000"/>
              </a:solidFill>
            </a:endParaRPr>
          </a:p>
          <a:p>
            <a:pPr lvl="1"/>
            <a:endParaRPr lang="en-US" b="1" dirty="0">
              <a:solidFill>
                <a:srgbClr val="FF0000"/>
              </a:solidFill>
            </a:endParaRPr>
          </a:p>
          <a:p>
            <a:pPr lvl="1"/>
            <a:endParaRPr lang="en-US" b="1" dirty="0">
              <a:solidFill>
                <a:srgbClr val="0070C0"/>
              </a:solidFill>
            </a:endParaRPr>
          </a:p>
        </p:txBody>
      </p:sp>
      <p:pic>
        <p:nvPicPr>
          <p:cNvPr id="3074" name="Picture 2"/>
          <p:cNvPicPr>
            <a:picLocks noChangeAspect="1" noChangeArrowheads="1"/>
          </p:cNvPicPr>
          <p:nvPr/>
        </p:nvPicPr>
        <p:blipFill>
          <a:blip r:embed="rId2"/>
          <a:srcRect/>
          <a:stretch>
            <a:fillRect/>
          </a:stretch>
        </p:blipFill>
        <p:spPr bwMode="auto">
          <a:xfrm>
            <a:off x="5632260" y="4714875"/>
            <a:ext cx="2859278" cy="1495425"/>
          </a:xfrm>
          <a:prstGeom prst="rect">
            <a:avLst/>
          </a:prstGeom>
          <a:noFill/>
          <a:ln w="9525">
            <a:noFill/>
            <a:miter lim="800000"/>
            <a:headEnd/>
            <a:tailEnd/>
          </a:ln>
        </p:spPr>
      </p:pic>
      <p:sp>
        <p:nvSpPr>
          <p:cNvPr id="5" name="Footer Placeholder 1">
            <a:extLst>
              <a:ext uri="{FF2B5EF4-FFF2-40B4-BE49-F238E27FC236}">
                <a16:creationId xmlns:a16="http://schemas.microsoft.com/office/drawing/2014/main" id="{8ED316F1-28B5-4E37-AFD9-89F528429623}"/>
              </a:ext>
            </a:extLst>
          </p:cNvPr>
          <p:cNvSpPr>
            <a:spLocks noGrp="1"/>
          </p:cNvSpPr>
          <p:nvPr>
            <p:ph type="ftr" sz="quarter" idx="11"/>
          </p:nvPr>
        </p:nvSpPr>
        <p:spPr>
          <a:xfrm>
            <a:off x="7285814" y="6477001"/>
            <a:ext cx="1713338" cy="381000"/>
          </a:xfrm>
        </p:spPr>
        <p:txBody>
          <a:bodyPr/>
          <a:lstStyle/>
          <a:p>
            <a:r>
              <a:rPr lang="en-US" sz="700" dirty="0">
                <a:solidFill>
                  <a:schemeClr val="bg1"/>
                </a:solidFill>
              </a:rPr>
              <a:t>© Mrs. P's Interactive Classroom 2020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heckerboard(across)">
                                      <p:cBhvr>
                                        <p:cTn id="7" dur="500"/>
                                        <p:tgtEl>
                                          <p:spTgt spid="3">
                                            <p:txEl>
                                              <p:pRg st="3" end="3"/>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checkerboard(across)">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Civic</Template>
  <TotalTime>18931</TotalTime>
  <Words>1039</Words>
  <Application>Microsoft Office PowerPoint</Application>
  <PresentationFormat>On-screen Show (4:3)</PresentationFormat>
  <Paragraphs>128</Paragraphs>
  <Slides>17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Georgia</vt:lpstr>
      <vt:lpstr>Wingdings</vt:lpstr>
      <vt:lpstr>Wingdings 2</vt:lpstr>
      <vt:lpstr>Civic</vt:lpstr>
      <vt:lpstr>The Business Cycle</vt:lpstr>
      <vt:lpstr>Essential Question</vt:lpstr>
      <vt:lpstr>Warm Up Activity: Spending Money!</vt:lpstr>
      <vt:lpstr>Warm Up Activity: Spending Money!</vt:lpstr>
      <vt:lpstr>Warm Up Activity: Spending Money!</vt:lpstr>
      <vt:lpstr>Warm Up Activity: Spending Money!</vt:lpstr>
      <vt:lpstr>Warm Up</vt:lpstr>
      <vt:lpstr>The Business Cycle</vt:lpstr>
      <vt:lpstr>Phases of the Business Cycle</vt:lpstr>
      <vt:lpstr>Phases of the Business Cycle</vt:lpstr>
      <vt:lpstr>The Business Cycle</vt:lpstr>
      <vt:lpstr>Think-Pair-Share</vt:lpstr>
      <vt:lpstr>Recession</vt:lpstr>
      <vt:lpstr>Think About It</vt:lpstr>
      <vt:lpstr>Recessions</vt:lpstr>
      <vt:lpstr>Economic Indicators</vt:lpstr>
      <vt:lpstr>Economic Indicators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Katherine Sanine</dc:creator>
  <cp:lastModifiedBy>Greg Scott</cp:lastModifiedBy>
  <cp:revision>137</cp:revision>
  <dcterms:created xsi:type="dcterms:W3CDTF">2014-09-12T02:18:09Z</dcterms:created>
  <dcterms:modified xsi:type="dcterms:W3CDTF">2023-12-24T01:32:31Z</dcterms:modified>
</cp:coreProperties>
</file>