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281" r:id="rId3"/>
    <p:sldId id="308" r:id="rId4"/>
    <p:sldId id="259" r:id="rId5"/>
    <p:sldId id="282" r:id="rId6"/>
    <p:sldId id="310" r:id="rId7"/>
    <p:sldId id="311" r:id="rId8"/>
    <p:sldId id="309" r:id="rId9"/>
    <p:sldId id="307" r:id="rId10"/>
    <p:sldId id="306" r:id="rId11"/>
    <p:sldId id="287" r:id="rId12"/>
    <p:sldId id="305" r:id="rId13"/>
    <p:sldId id="285" r:id="rId14"/>
    <p:sldId id="298" r:id="rId15"/>
    <p:sldId id="286" r:id="rId16"/>
    <p:sldId id="292" r:id="rId17"/>
    <p:sldId id="295" r:id="rId18"/>
    <p:sldId id="299" r:id="rId19"/>
    <p:sldId id="294" r:id="rId20"/>
    <p:sldId id="302" r:id="rId21"/>
    <p:sldId id="268" r:id="rId22"/>
    <p:sldId id="303" r:id="rId23"/>
    <p:sldId id="288" r:id="rId24"/>
    <p:sldId id="291" r:id="rId25"/>
    <p:sldId id="290" r:id="rId26"/>
    <p:sldId id="289" r:id="rId27"/>
    <p:sldId id="301" r:id="rId28"/>
    <p:sldId id="297" r:id="rId29"/>
    <p:sldId id="258" r:id="rId30"/>
    <p:sldId id="260" r:id="rId31"/>
    <p:sldId id="304" r:id="rId32"/>
  </p:sldIdLst>
  <p:sldSz cx="9144000" cy="6858000" type="screen4x3"/>
  <p:notesSz cx="6858000" cy="9315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43" autoAdjust="0"/>
  </p:normalViewPr>
  <p:slideViewPr>
    <p:cSldViewPr>
      <p:cViewPr varScale="1">
        <p:scale>
          <a:sx n="68" d="100"/>
          <a:sy n="68" d="100"/>
        </p:scale>
        <p:origin x="16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8A4EB-2850-4673-9B10-FE63EB62413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8061"/>
            <a:ext cx="2971800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8061"/>
            <a:ext cx="2971800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5EF55-A154-4AC1-91F0-6EF930975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99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68CC-0DEB-4DC9-ADFC-66817EA7F637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839"/>
            <a:ext cx="5486400" cy="419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806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806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8BB58-3DF6-489C-9DF8-8E1864B33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85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278AD-B5E4-4B45-BF88-2D306078890C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839"/>
            <a:ext cx="5029200" cy="41919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64547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6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China was, to a large degree, the victim of its own success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population had grown from about 100 million in 1685 to some 430 million in 1853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 but China didn’t have an accompanying Industrial Revolution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growing pressure on the land, impoverishment, starvation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Chinese bureaucracy did not keep pace with growing population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by 1800, county magistrates had to deal with four times as many people as in 1400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central state gradually lost control of provincial officials and gentry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bandit gangs and peasant rebellions became common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4.  culmination of China’s internal crisis: the Taiping Uprising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affected much of China 1850–1864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leader Hong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(1814–1864) proclaimed himself the younger brother of Jesus, sent to establish a “heavenly kingdom of great peace”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called for radical equality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even planned to industrialize China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e. Taiping forces established their capital at Nanjing (1853)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f.  armies mobilized by provincial gentry crushed the rebellion by 1864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5.  resolution of the Taiping rebellion consolidated the power of the provincial gentry landowners even more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intense conservatism, so China’s problems weren’t resolved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the massive civil war had seriously weakened the Chinese economy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20 million–30 million people died in the rebellion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1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the Opium Wars show the transformation of China’s relationship with Europe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opium had been used on a small scale in China for centuries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British began to sell large quantities of Indian opium in China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Chinese authorities recognized the dangers of opium addiction, tried to stop the trade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European merchants bribed officials to smuggle opium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e.  China suffered a specie drain from large quantities of silver spent on opium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f.  1836: the emperor decided to suppress the trade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the British responded with the first Opium War (1839–1842), which they won decisively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war was ended by Treaty of Nanjing (1842), which imposed restrictions on Chinese sovereignty and opened five ports to European traders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forced Chinese to accept free trade and “proper” relations among countries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1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  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second Opium War (1856–1858)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Europeans vandalized the imperial Summer Palace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more treaty ports were opened to foreigners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China was opened to foreign missionaries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Western powers were given the right to patrol some of China’s interior waterways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e.  Chinese were forbidden to use the character for “barbarians” to refer to the British in official documents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4.  China was also defeated by the French (1885) and the Japanese (1895) and lost control of Vietnam, Korea, and Taiwan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5.  Qing dynasty was deeply weakened at a time when China needed a strong government to deal with modernization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6.  “unequal treaties” inhibited China’s industrialization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8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the Chinese government tried to act against problems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policy of “self-strengthening” in 1860s and 1870s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application of traditional Confucian principles, along with very limited borrowing from the West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efforts to improve examination system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restoration of rural social and economic order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e.  establishment of some modern arsenals and shipyards, some study of other languages and sciences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f.  foundation of a few industrial factories 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conservative leaders feared that development would harm the landlord class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Boxer uprising (1900): militia organizations killed many Europeans and Chinese Christians, besieged foreign embassies in Beijing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Western powers and Japan occupied Beijing to crush the revolt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imposed massive reparation payments on China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growing number of educated Chinese became disillusioned with the Qing dynasty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organizations to examine the situation and propose reforms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growing drive for a truly unified nation in which more people took part in public life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Chinese nationalism was against both foreign imperialists and the foreign Qing dynasty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5.  the government agreed to some reforms in the early twentieth century, but not enough—the imperial order collapsed in 1911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Ottoman Empire and the West in the Nineteenth Century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had felt that they did not need to learn from the West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avoided direct colonial rule, but were diminished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attempted “defensive modernization”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suffered a split in society between modernists and those holding traditional 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Sick Man of Europe”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1750: the Ottoman Empire was still strong, at center of the Islamic world; by 1900, was known as “the sick man of Europe”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region by region, Islamic world fell under Christian rule, and the Ottomans couldn’t prevent it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Ottomans lost territory to Russia, Britain, Austria, and France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Napoleon’s 1798 invasion of Egypt was especially devastating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Greece, Serbia, Bulgaria, and Rumania attained independence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central Ottoman state had weakened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provincial authorities and local warlords gained more power, limited the government’s ability to raise money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the Janissaries had become militarily ineffective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1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the economy was hit hard by Western developments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Europeans achieved direct access to Asia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cheap European manufactured goods harmed Ottoman artisans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 foreign merchants won immunity from Ottoman laws and taxes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government came to rely on foreign loans to finance economic development efforts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5.  had reached a state of dependency on Europe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7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Ottomans attempted ambitious reforms, going considerably further than the Chinese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didn’t have an internal crisis on the scale of China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did not have to deal with explosive population growth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rulers were Turkic and Muslim, not like foreign Qing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 late eighteenth century: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tried to establish new military and administrative structures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sent ambassadors to study European methods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imported European advisers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established technical schools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III’s modest reforms stirred up so much hostility among 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Janissaries that he was deposed in 1807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4.  after 1839: more far-reaching reformist measures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Tanzimat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“reorganization”) emerged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beginning of an extensive process of industrialization and modernization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 acceptance of the principle that all citizens are equal before the law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tide of secular legislation and secular schools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the controversy reflects Japan’s surprising rise to world importance, which started in the mid-nineteenth century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both Japan and China had to face the threat of European dominance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Most peoples of Asia, Middle East, Africa, and Latin America had to deal in some way with European imperialism as well as with internal challenges.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 This chapter focuses on societies that faced internal crises while maintaining formal independence.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Four main dimensions of European imperialism confronted these societies: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1.  military might and political ambitions of rival European states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involvement in a new world economy that radiated from Europe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influence of aspects of traditional European culture (e.g., language, religion, literature)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4.  engagement with the culture of modernity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36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 supporters of reform saw the Ottoman Empire as a secular state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reform created a new class of writers, etc.—the “Young Ottomans”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urged creation of a constitutional regime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Islamic modernism: accepted Western technology and science but not its materialism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6.  Sultan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al-Hamid (r. 1876–1909) accepted a new constitution in 1876 that limited the sultan’s authority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almost immediately suspended it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turned to decisive autocracy in the face of a Russian invasion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7.  opposition coalesced around the “Young Turks” (military and civilian elites)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advocated a militantly secular public life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shift to thinking in terms of a Turkish national state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8.  after 1900, growing efforts to define a Turkish national character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9.  military coup (1908) gave the Young Turks real power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antagonized non-Turkic peoples in the Ottoman Empire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stimulated Arab and other nationalisms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the Ottoman Empire completely disintegrated after World War 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A9BE5-EE03-4F22-925B-C3AC368C93C4}" type="slidenum">
              <a:rPr lang="en-US"/>
              <a:pPr/>
              <a:t>21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by 1900, both China and the Ottoman Empire were “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semicolonies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both gave rise to a new nationalist conception of society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China: the imperial system collapsed in 1911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followed by a vast revolution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creation of a communist regime by 1949, within the same territory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4.  Ottoman Empire: the empire collapsed following World War I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5.  Chinese revolutionaries rejected Confucian culture much more than Turkish leaders rejected Islam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483041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32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Japan was forced to open up to more “normal” relations with the world by U.S. commodore Matthew Perry in 1853.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1.  1853–1900: radical transformation of Japanese society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Japan became powerful, modern, united, industrialized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Japan created its own East Asian empire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23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The Tokugawa Background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1.  Tokugawa shoguns had ruled since about 1600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 main task was preventing civil war among rival feudal lords (the daimyo)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Japan enjoyed internal peace from 1600 to 1850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daimyo were strictly regulated but retained considerable autonomy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Japan wasn’t unified by a single law, currency, or central authority that reached to the local level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e.  hierarchical society: samurai at the top, then peasants, artisans, and merchants at the bottom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considerable change in Japan in the Tokugawa period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samurai evolved into a bureaucratic/administrative class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great economic growth, commercialization, and urban development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by 1750, Japan was perhaps the world’s most urbanized country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high literacy rates (40 percent of males, 15 percent of females)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e.  change made it impossible for the shogunate to freeze society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corruption was widespread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4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sent Commodore Perry in 1853 to demand better treatment for castaways, right to refuel and buy provisions, and the opening of trade ports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2.  the shogunate gave into Perry’s demands, triggering a civil war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3.  in 1868, a group of young samurai from the south took over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they claimed to be restoring the 15-year-old emperor Meiji to power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aimed to save Japan from foreigners by transformation of Japanese society rather than by resistance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4.  the West wasn’t as interested in Japan as it was in China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97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first task was creating national unity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attacked power and privileges of the daimyo and the samurai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dismantled the Confucian-based social order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almost all Japanese became legally equal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widespread interest in many aspects of the West, from science to hairstyles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 official missions were sent to the West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hundreds of students studied abroad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translation of Western books into Japanese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eventually settled down to more selective borrowing from the West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4.  feminism and Christianity made little progress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5.  Shinto was raised to the level of a state cult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8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 state-guided industrialization program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established model factories, opened mines, built railroads, created postal, telegraph, and banking systems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many state enterprises were then sold to private investors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accomplished modernization without acquiring foreign debt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by the early twentieth century, Japan’s industrialization was organized around large firms called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zaibatsu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7.  society paid a heavy price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many peasant families were impoverished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countryside suffered infanticide, sale of daughters, and famine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early urban workers received harsh treatment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efforts to organize unions were repressed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15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by the early twentieth century, Western powers readjusted treaties in Japan’s favor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Japanese empire building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wars against China (1894–1895) and Russia (1904–1905)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gained colonial control of Taiwan and Korea, won a foothold in Manchuria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Japan’s rise was widely admired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4.  Japan’s colonial policies were at least as brutal as European ones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47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Modernity-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modern way of thinking, working, etc.; contemporariness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6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72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 dirty="0"/>
              <a:t>Handout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Motives, New Means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the Industrial Revolution fueled much of Europe’s expansion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demand for raw materials and agricultural products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need for markets to sell European products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European capitalists often invested money abroad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foreign markets kept workers within Europe employed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Motives, New Means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growth of mass nationalism in Europe made imperialism broadly popular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Italy and Germany unified by 1871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colonies were a status symbol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Motives, New Means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industrial-age developments made overseas expansion possible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steamships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underwater telegraph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 quinine (Malaria)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breech-loading rifles and machine guns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in the past, Europeans had largely defined others in religious terms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but had also adopted many foreign ideas and techniques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mingled more freely with Asian and African elites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had even seen technologically simple peoples at times as “noble savages”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the industrial age promoted a secular arrogance among Europeans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 was sometimes combined with a sense of religious superiority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Europeans increasingly despised other cultures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African societies lost status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new kind of racism, expressed in terms of modern science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BB58-3DF6-489C-9DF8-8E1864B33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9840-B837-4F97-A802-761D7B8368B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7242-7011-4F53-BE5E-EB61A708EF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839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XIX-XX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IMPERIALISM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1800–1914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9100" y="7620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53" y="-21210"/>
            <a:ext cx="9144000" cy="144780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Perceptions of the “Other”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9916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Sense of responsibility to the “weaker races”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 Duty to civilize them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 Bringing them education, health care, Christianity,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good government, etc., was regarded as “progress”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“civilization”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  Social Darwinism: an effort to apply Darwin’s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evolutionary theory to human history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Crisis Within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map 1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90600"/>
            <a:ext cx="64251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Crisis Within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  China was, to a large degree, the victim of its own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success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2.  Chinese bureaucracy did not keep pace with growing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population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3.  Bandit gangs and peasant rebellions became common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  Culmination of China’s internal crisis: the Taiping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Uprising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  Resolution of the Taiping rebellion consolidated the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power of the provincial gentry landowners even more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287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Pressures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839200" cy="6172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The Opium Wars show the transformation of China’s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relationship with Europe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The British responded with the first Opium War (1839– 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1842), which they won decisively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</p:txBody>
      </p:sp>
      <p:pic>
        <p:nvPicPr>
          <p:cNvPr id="6" name="Picture 2" descr="image, p5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570" y="3200400"/>
            <a:ext cx="5243030" cy="41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287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Pressures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  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Second Opium War (1856–1858)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4.  China was also defeated by the French (1885)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and the Japanese (1895) and lost control of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Vietnam, Korea, and Taiwan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5.  Qing dynasty was deeply weakened at a time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when China needed a strong government to deal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with modernization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6.  “Unequal treaties” inhibited China’s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industrialization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3359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Failure of Conservative Modernization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486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The Chinese government tried to act against problems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Conservative leaders feared that development would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harm the landlord class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Boxer uprising (1900): militia organizations killed many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Europeans and Chinese Christians, besieged foreign 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embassies in Beijing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Growing number of educated Chinese became disillusioned with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Qing dynasty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 The government agreed to some reforms in the early twentieth century, but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not enough—the imperial order collapsed in 1911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Ottoman Empire and the West in the Nineteenth Century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76200" y="1676400"/>
            <a:ext cx="9296400" cy="5867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Had felt that they did not need to learn from the West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Avoided direct colonial rule, but were diminished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Attempted “defensive modernization”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Suffered a split in society between modernists and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those holding traditional values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79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Sick Man of Europe”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3429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1750: the Ottoman Empire was still strong, at center of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Islamic world; by 1900, was known as “the sick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man of Europe”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Region by region, Islamic world fell under Christian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rule, and the Ottomans couldn’t prevent it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Central Ottoman state had weakened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   </a:t>
            </a:r>
          </a:p>
        </p:txBody>
      </p:sp>
      <p:pic>
        <p:nvPicPr>
          <p:cNvPr id="6" name="Picture 2" descr="image, p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5298452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799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Sick Man of Europe”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5924" y="1447800"/>
            <a:ext cx="9144000" cy="6019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   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economy was hit hard by Western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developments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5. Had reached a state of dependency on Europe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Ottomans attempted ambitious reforms, going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considerably further than the Chinese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spcBef>
                <a:spcPts val="0"/>
              </a:spcBef>
              <a:buAutoNum type="arabicPeriod" startAt="2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eighteenth century: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tried to establish  new military and administrative structures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III’s modest reforms stirred up so much hostility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among 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Janissaries that he was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deposed in 1807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After 1839: more far-reaching reformist measures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Tanzimat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“reorganization”) emerged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0573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Challenge: European Industry and Empire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 marL="514350" indent="-514350" algn="l">
              <a:spcBef>
                <a:spcPts val="0"/>
              </a:spcBef>
              <a:buAutoNum type="alphaU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nineteenth century was Europe’s greatest age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of global expansion.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 Became the center of the world economy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 Millions of Europeans moved to regions beyond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Europe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 Explorers and missionaries reached nearly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everywhere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4. Much of the world became part of European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colonies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   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Supporters of reform saw the Ottoman Empire as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 secular state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6.  Sultan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(r. 1876–1909) accepted a new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constitution in 1876 that limited the sultan’s authority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7.  Opposition coalesced around the “Young Turks”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(military and civilian elites) 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8.  After 1900, growing efforts to define a Turkish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national character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9.  Military coup (1908) gave the Young Turks real  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power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8915400" cy="20573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Outcomes: Comparing China and the Ottoman Empire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5105400" cy="556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By 1900, both China and the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Ottoman Empire were “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semicolonies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Both gave rise to a new   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nationalist conception of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society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China: the imperial system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collapsed in 1911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Ottoman Empire: the empire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collapsed following World War I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 Chinese revolutionaries rejected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Confucian culture much more than  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Turkish leaders rejected Islam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map 1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905000"/>
            <a:ext cx="4922038" cy="337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 outcomes of China and the Ottoman Empire by the twentieth century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05498"/>
              </p:ext>
            </p:extLst>
          </p:nvPr>
        </p:nvGraphicFramePr>
        <p:xfrm>
          <a:off x="0" y="990600"/>
          <a:ext cx="9144000" cy="544955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Similarities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Ottoman Empire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6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81199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Japanese Difference: The Rise of a New East Asian Power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4343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Japan was forced to open up to more “normal” relations with the world by U.S. commodore Matthew Perry in 1853.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1.  1853–1900: radical transformation of Japanese society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Japan became powerful, modern, united, industrialized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Japan created its own East Asian empire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map 19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921" y="1752600"/>
            <a:ext cx="4087079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Tokugawa Background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19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The Tokugawa Background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  Tokugawa shoguns had ruled since about 1600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  Considerable change in Japan in the Tokugawa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period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  Corruption was widespread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296400" cy="1143000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Intrusion and the Meiji Restoration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U.S. sent Commodore Perry in 1853 to demand better treatment for castaways, right to refuel and buy provisions, and the opening of trade ports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The shogunate gave into Perry’s demands, triggering a civil war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In 1868, a group of young samurai from the south took over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The West wasn’t as interested in Japan as it was in China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228599"/>
            <a:ext cx="9144000" cy="12954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Japanese Style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915400" cy="3657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First task was creating national unity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Widespread interest in many aspects of the West, from science to hairstyles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Eventually settled down to more selective borrowing from the West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Feminism and Christianity made little progress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 Shinto was raised to the level of a state cult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image, p5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442161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/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Japanese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   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 State-guided industrialization program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7.  Society paid a heavy price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81199"/>
          </a:xfrm>
        </p:spPr>
        <p:txBody>
          <a:bodyPr/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 and the World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4876800" cy="5715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By the early twentieth century, Western powers readjusted treaties in Japan’s favor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Japanese empire building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Japan’s rise was widely admired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Japan’s colonial policies were at least as brutal as European ones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image, p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84498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534400" cy="25908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encounter between Japan and the increasingly aggressive Western powers in the nineteenth century resulted in all EXCEPT which of the following outcomes?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458200" cy="2057400"/>
          </a:xfrm>
          <a:noFill/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Japan’s industrialization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Japan’s rejection of external expansion and its defense of other regional states threatened by Western powers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Major reforms in the Japanese government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 selective borrowing in Japan of western ideas</a:t>
            </a: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B38D"/>
              </a:solidFill>
            </a:endParaRPr>
          </a:p>
        </p:txBody>
      </p:sp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endParaRPr lang="en-US" sz="3600" i="1" dirty="0">
              <a:solidFill>
                <a:srgbClr val="FFB38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0573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Challenge: European Industry and Empire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Four main dimensions of European imperialism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confronted these societies: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  Military might and political ambitions of rival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European states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2.  Involvement in a new world economy that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radiated from Europe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3.  Influence of aspects of traditional European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culture (e.g., language, religion, literature)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  Engagement with the culture of modernity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11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534400" cy="16764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was NOT a factor that distinguished how Japan experienced Western imperialism as compared to the Ottoman Empire and China?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19400"/>
            <a:ext cx="8458200" cy="2895600"/>
          </a:xfrm>
          <a:noFill/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Japan was less reliant on Western finance than either the Ottoman Empire or China.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Only Japan saw parts of its territory physically occupied by Western troops.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Japan chose not to renegotiate its “capitulation” treaties with Western powers while both the Ottoman Empire and China did.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Western powers considered Japan of far greater strategic and economic importance leading to more active Western intervention in Japan than either the Ottoman Empire or China.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B38D"/>
              </a:solidFill>
            </a:endParaRPr>
          </a:p>
        </p:txBody>
      </p: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en-US" sz="4000" i="1" dirty="0">
              <a:solidFill>
                <a:srgbClr val="FFB38D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 outcomes of China and the Ottoman Empire by the twentieth century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38197"/>
              </p:ext>
            </p:extLst>
          </p:nvPr>
        </p:nvGraphicFramePr>
        <p:xfrm>
          <a:off x="0" y="990600"/>
          <a:ext cx="9144000" cy="559562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Similarities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Ottoman Empire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6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The collapse of the imperial system was followed by a vast revolutionary upheaval that by 1949 led to a Communist regime within the territorial space of the old empire.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China’s 20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C. revolutionaries rejected traditional Confucian culture far more thoroughly than the secularizing leaders of modern Turkey rejected Islam.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China had a more elitist and secular outlook of Confucianism.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Both had experienced the consequences of a rapidly shifting balance of global power.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As “semi-colonies,” neither was able to create industrial economies or strong states.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Both gave rise to new nationalist conceptions of society.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Both empires had collapsed.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The collapse of the Ottoman Empire after WWI led to a creation of a new but smaller nation-state in the Turkish heartland of the old empire, having lost its vast Arab and European provinces.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Almost everywhere in the Islamic world, traditional religion retained its hold on the private loyalties of most people and later in the 20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C. became a basis for social renewal in many places.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It had many independent centers and was never closely associated with a single state.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It was embedded in a deeply religious tradition.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3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405353"/>
            <a:ext cx="8763000" cy="1676400"/>
          </a:xfrm>
          <a:noFill/>
          <a:ln/>
        </p:spPr>
        <p:txBody>
          <a:bodyPr>
            <a:no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comparison to the early modern era, expansion by industrialized nineteenth-century Europe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8839200" cy="4495800"/>
          </a:xfrm>
          <a:noFill/>
          <a:ln/>
        </p:spPr>
        <p:txBody>
          <a:bodyPr>
            <a:noAutofit/>
          </a:bodyPr>
          <a:lstStyle/>
          <a:p>
            <a:pPr marL="457200" indent="-457200" algn="l">
              <a:spcBef>
                <a:spcPts val="0"/>
              </a:spcBef>
              <a:buAutoNum type="alphaLcPeriod"/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no longer driven by the needs of trade because Europe produced all the manufactured goods that it required.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spcBef>
                <a:spcPts val="0"/>
              </a:spcBef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Did not bring cultural change because Europeans considered their culture of modernity beyond the capacity of non-Europeans to understand.</a:t>
            </a:r>
          </a:p>
          <a:p>
            <a:pPr marL="609600" indent="-609600" algn="l">
              <a:spcBef>
                <a:spcPts val="0"/>
              </a:spcBef>
            </a:pPr>
            <a:endParaRPr lang="en-US" sz="1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spcBef>
                <a:spcPts val="0"/>
              </a:spcBef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Never led to large-scale migration of Europeans.</a:t>
            </a:r>
          </a:p>
          <a:p>
            <a:pPr marL="609600" indent="-609600" algn="l">
              <a:spcBef>
                <a:spcPts val="0"/>
              </a:spcBef>
            </a:pPr>
            <a:endParaRPr lang="en-US" sz="1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spcBef>
                <a:spcPts val="0"/>
              </a:spcBef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Was backed by far more powerful militaries.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-744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sz="4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1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Motives, New Means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772998"/>
            <a:ext cx="9144000" cy="60960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The Industrial Revolution fueled much of Europe’s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expansion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a. Demand for raw materials and agricultural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products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b.  Need for markets to sell European products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c.  European capitalists often invested money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abroad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d.  Foreign markets kept workers within Europe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employed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1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Motives, New Means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066800"/>
            <a:ext cx="9144000" cy="6096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  Growth of mass nationalism in Europe made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imperialism broadly popular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  Italy and Germany unified by 1871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  Colonies were a status symbol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0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1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Motives, New Means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06680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Industrial-age developments made overseas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expansion possible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 Steamships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 Underwater telegraph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 Quinine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  Breech-loading rifles and machine guns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Perceptions of the “Other”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914400"/>
            <a:ext cx="9144000" cy="62484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In the past, Europeans had largely defined 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others in religious terms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But had also adopted many foreign 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ideas and techniques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	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Mingled more freely with Asian and 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African elites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 Had even seen technologically simple 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peoples at times as “noble savages”</a:t>
            </a:r>
          </a:p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Perceptions of the “Other”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36850" y="197014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The industrial age promoted a secular arrogance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among Europeans</a:t>
            </a:r>
          </a:p>
          <a:p>
            <a:pPr algn="l"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    a.  Was sometimes combined with a sense of religious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superiority</a:t>
            </a:r>
          </a:p>
          <a:p>
            <a:pPr algn="l">
              <a:spcBef>
                <a:spcPts val="0"/>
              </a:spcBef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    b.  Europeans increasingly despised other cultures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    c.  African societies lost status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    d.  New kind of racism, expressed in terms of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modern science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image, p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7707"/>
            <a:ext cx="4650700" cy="39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923</Words>
  <Application>Microsoft Office PowerPoint</Application>
  <PresentationFormat>On-screen Show (4:3)</PresentationFormat>
  <Paragraphs>567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Office Theme</vt:lpstr>
      <vt:lpstr>Ways of the World: A Brief Global History  First Edition</vt:lpstr>
      <vt:lpstr>The External Challenge: European Industry and Empire </vt:lpstr>
      <vt:lpstr>The External Challenge: European Industry and Empire </vt:lpstr>
      <vt:lpstr>In comparison to the early modern era, expansion by industrialized nineteenth-century Europe </vt:lpstr>
      <vt:lpstr>New Motives, New Means </vt:lpstr>
      <vt:lpstr>New Motives, New Means </vt:lpstr>
      <vt:lpstr>New Motives, New Means </vt:lpstr>
      <vt:lpstr>New Perceptions of the “Other” </vt:lpstr>
      <vt:lpstr>New Perceptions of the “Other” </vt:lpstr>
      <vt:lpstr>New Perceptions of the “Other” </vt:lpstr>
      <vt:lpstr>The Crisis Within </vt:lpstr>
      <vt:lpstr>The Crisis Within </vt:lpstr>
      <vt:lpstr>Western Pressures </vt:lpstr>
      <vt:lpstr>Western Pressures </vt:lpstr>
      <vt:lpstr>The Failure of Conservative Modernization </vt:lpstr>
      <vt:lpstr>The Ottoman Empire and the West in the Nineteenth Century </vt:lpstr>
      <vt:lpstr>“The Sick Man of Europe” </vt:lpstr>
      <vt:lpstr>“The Sick Man of Europe”</vt:lpstr>
      <vt:lpstr>Reform </vt:lpstr>
      <vt:lpstr>Reform</vt:lpstr>
      <vt:lpstr>Outcomes: Comparing China and the Ottoman Empire </vt:lpstr>
      <vt:lpstr>Compare the outcomes of China and the Ottoman Empire by the twentieth century</vt:lpstr>
      <vt:lpstr>The Japanese Difference: The Rise of a New East Asian Power </vt:lpstr>
      <vt:lpstr>The Tokugawa Background </vt:lpstr>
      <vt:lpstr>American Intrusion and the Meiji Restoration</vt:lpstr>
      <vt:lpstr>Modernization Japanese Style</vt:lpstr>
      <vt:lpstr>Modernization Japanese Style </vt:lpstr>
      <vt:lpstr>Japan and the World </vt:lpstr>
      <vt:lpstr>The encounter between Japan and the increasingly aggressive Western powers in the nineteenth century resulted in all EXCEPT which of the following outcomes?</vt:lpstr>
      <vt:lpstr>Which of the following was NOT a factor that distinguished how Japan experienced Western imperialism as compared to the Ottoman Empire and China?</vt:lpstr>
      <vt:lpstr>Compare the outcomes of China and the Ottoman Empire by the twentieth century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the World: A Brief Global History  First Edition</dc:title>
  <dc:creator>Johnson, Glen</dc:creator>
  <cp:lastModifiedBy>Greg Scott</cp:lastModifiedBy>
  <cp:revision>36</cp:revision>
  <cp:lastPrinted>2016-04-11T02:43:50Z</cp:lastPrinted>
  <dcterms:created xsi:type="dcterms:W3CDTF">2012-12-13T15:37:42Z</dcterms:created>
  <dcterms:modified xsi:type="dcterms:W3CDTF">2016-04-11T03:04:59Z</dcterms:modified>
</cp:coreProperties>
</file>