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handoutMasterIdLst>
    <p:handoutMasterId r:id="rId31"/>
  </p:handoutMasterIdLst>
  <p:sldIdLst>
    <p:sldId id="284" r:id="rId2"/>
    <p:sldId id="265" r:id="rId3"/>
    <p:sldId id="319" r:id="rId4"/>
    <p:sldId id="269" r:id="rId5"/>
    <p:sldId id="316" r:id="rId6"/>
    <p:sldId id="328" r:id="rId7"/>
    <p:sldId id="336" r:id="rId8"/>
    <p:sldId id="337" r:id="rId9"/>
    <p:sldId id="338" r:id="rId10"/>
    <p:sldId id="339" r:id="rId11"/>
    <p:sldId id="315" r:id="rId12"/>
    <p:sldId id="317" r:id="rId13"/>
    <p:sldId id="318" r:id="rId14"/>
    <p:sldId id="320" r:id="rId15"/>
    <p:sldId id="323" r:id="rId16"/>
    <p:sldId id="322" r:id="rId17"/>
    <p:sldId id="324" r:id="rId18"/>
    <p:sldId id="321" r:id="rId19"/>
    <p:sldId id="325" r:id="rId20"/>
    <p:sldId id="327" r:id="rId21"/>
    <p:sldId id="332" r:id="rId22"/>
    <p:sldId id="326" r:id="rId23"/>
    <p:sldId id="331" r:id="rId24"/>
    <p:sldId id="333" r:id="rId25"/>
    <p:sldId id="334" r:id="rId26"/>
    <p:sldId id="335" r:id="rId27"/>
    <p:sldId id="276" r:id="rId28"/>
    <p:sldId id="297" r:id="rId29"/>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76" autoAdjust="0"/>
  </p:normalViewPr>
  <p:slideViewPr>
    <p:cSldViewPr>
      <p:cViewPr varScale="1">
        <p:scale>
          <a:sx n="75" d="100"/>
          <a:sy n="75" d="100"/>
        </p:scale>
        <p:origin x="142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231"/>
          </a:xfrm>
          <a:prstGeom prst="rect">
            <a:avLst/>
          </a:prstGeom>
        </p:spPr>
        <p:txBody>
          <a:bodyPr vert="horz" lIns="91440" tIns="45720" rIns="91440" bIns="45720" rtlCol="0"/>
          <a:lstStyle>
            <a:lvl1pPr algn="r">
              <a:defRPr sz="1200"/>
            </a:lvl1pPr>
          </a:lstStyle>
          <a:p>
            <a:fld id="{2CBC4091-F1A6-4301-9860-64A657CA92E1}" type="datetimeFigureOut">
              <a:rPr lang="en-US" smtClean="0"/>
              <a:t>5/3/2016</a:t>
            </a:fld>
            <a:endParaRPr lang="en-US"/>
          </a:p>
        </p:txBody>
      </p:sp>
      <p:sp>
        <p:nvSpPr>
          <p:cNvPr id="4" name="Footer Placeholder 3"/>
          <p:cNvSpPr>
            <a:spLocks noGrp="1"/>
          </p:cNvSpPr>
          <p:nvPr>
            <p:ph type="ftr" sz="quarter" idx="2"/>
          </p:nvPr>
        </p:nvSpPr>
        <p:spPr>
          <a:xfrm>
            <a:off x="0" y="8845046"/>
            <a:ext cx="2971800" cy="467230"/>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p:cNvSpPr>
            <a:spLocks noGrp="1"/>
          </p:cNvSpPr>
          <p:nvPr>
            <p:ph type="sldNum" sz="quarter" idx="3"/>
          </p:nvPr>
        </p:nvSpPr>
        <p:spPr>
          <a:xfrm>
            <a:off x="3884613" y="8845046"/>
            <a:ext cx="2971800" cy="467230"/>
          </a:xfrm>
          <a:prstGeom prst="rect">
            <a:avLst/>
          </a:prstGeom>
        </p:spPr>
        <p:txBody>
          <a:bodyPr vert="horz" lIns="91440" tIns="45720" rIns="91440" bIns="45720" rtlCol="0" anchor="b"/>
          <a:lstStyle>
            <a:lvl1pPr algn="r">
              <a:defRPr sz="1200"/>
            </a:lvl1pPr>
          </a:lstStyle>
          <a:p>
            <a:fld id="{EBD9EECA-B1F3-4B98-A662-1FAB48134472}" type="slidenum">
              <a:rPr lang="en-US" smtClean="0"/>
              <a:t>‹#›</a:t>
            </a:fld>
            <a:endParaRPr lang="en-US"/>
          </a:p>
        </p:txBody>
      </p:sp>
    </p:spTree>
    <p:extLst>
      <p:ext uri="{BB962C8B-B14F-4D97-AF65-F5344CB8AC3E}">
        <p14:creationId xmlns:p14="http://schemas.microsoft.com/office/powerpoint/2010/main" val="237267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D41846B4-89A0-44DD-B4A1-AE95ECFE30D2}" type="datetimeFigureOut">
              <a:rPr lang="en-US" smtClean="0"/>
              <a:pPr/>
              <a:t>5/3/2016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r>
              <a:rPr lang="en-US"/>
              <a:t>www.glscott.org</a:t>
            </a:r>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6BD4BA3B-5DC6-4755-8EE3-5109180861E5}" type="slidenum">
              <a:rPr lang="en-US" smtClean="0"/>
              <a:pPr/>
              <a:t>‹#›</a:t>
            </a:fld>
            <a:endParaRPr lang="en-US"/>
          </a:p>
        </p:txBody>
      </p:sp>
    </p:spTree>
    <p:extLst>
      <p:ext uri="{BB962C8B-B14F-4D97-AF65-F5344CB8AC3E}">
        <p14:creationId xmlns:p14="http://schemas.microsoft.com/office/powerpoint/2010/main" val="292723617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68876-5556-4C42-A377-B55C7BD7149F}" type="slidenum">
              <a:rPr lang="en-US"/>
              <a:pPr/>
              <a:t>2</a:t>
            </a:fld>
            <a:endParaRPr lang="en-US"/>
          </a:p>
        </p:txBody>
      </p:sp>
      <p:sp>
        <p:nvSpPr>
          <p:cNvPr id="104450"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423331"/>
            <a:ext cx="5029200" cy="4190524"/>
          </a:xfrm>
          <a:prstGeom prst="rect">
            <a:avLst/>
          </a:prstGeom>
          <a:solidFill>
            <a:srgbClr val="FFFFFF"/>
          </a:solidFill>
          <a:ln>
            <a:solidFill>
              <a:srgbClr val="000000"/>
            </a:solidFill>
            <a:miter lim="800000"/>
            <a:headEnd/>
            <a:tailEnd/>
          </a:ln>
        </p:spPr>
        <p:txBody>
          <a:bodyPr/>
          <a:lstStyle/>
          <a:p>
            <a:endParaRPr lang="en-US"/>
          </a:p>
        </p:txBody>
      </p:sp>
      <p:sp>
        <p:nvSpPr>
          <p:cNvPr id="2" name="Footer Placeholder 1"/>
          <p:cNvSpPr>
            <a:spLocks noGrp="1"/>
          </p:cNvSpPr>
          <p:nvPr>
            <p:ph type="ftr" sz="quarter" idx="10"/>
          </p:nvPr>
        </p:nvSpPr>
        <p:spPr/>
        <p:txBody>
          <a:bodyPr/>
          <a:lstStyle/>
          <a:p>
            <a:r>
              <a:rPr lang="en-US"/>
              <a:t>www.glscott.org</a:t>
            </a:r>
          </a:p>
        </p:txBody>
      </p:sp>
    </p:spTree>
    <p:extLst>
      <p:ext uri="{BB962C8B-B14F-4D97-AF65-F5344CB8AC3E}">
        <p14:creationId xmlns:p14="http://schemas.microsoft.com/office/powerpoint/2010/main" val="135762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21B65-8C86-44BB-ADD6-2985EEFEF055}" type="slidenum">
              <a:rPr lang="en-US"/>
              <a:pPr/>
              <a:t>4</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www.glscott.org</a:t>
            </a:r>
          </a:p>
        </p:txBody>
      </p:sp>
    </p:spTree>
    <p:extLst>
      <p:ext uri="{BB962C8B-B14F-4D97-AF65-F5344CB8AC3E}">
        <p14:creationId xmlns:p14="http://schemas.microsoft.com/office/powerpoint/2010/main" val="295938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recurring problems  that the USSR faced in Eastern Europe in the 1950s stemmed from citizen revolts that showed the presence of disdain for Stalin’s take on communism.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East German uprising of June 17, 1953 was a significant event in compromising Soviet control over the eastern bloc both because it was the first violent outbreak within the bloc, and because it showed the absence of conformity to  Soviet-style communism in East Germany.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Czechoslovakian uprising of 1953, centred mainly in the city of Plzen, had similar cause and course to the aforementioned East German uprising of the same year.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t>Stalin’s death in March of 1953 set off a wave of consequences both inside and outside of the Soviet Union.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Following the same post-Stalin loosening of Soviet restrictions on the eastern bloc that was present in the East Germany uprising, the 1956 Hungarian revolt started as protests in support of the previously mentioned Polish movement towards independence, but quickly evolved into large-scale rioting.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t>It is likely that the Soviets chose to deal with the revolts of the 1950s in such a swift and brutal manner due to the fear that, in the absence of Soviet authority, the eastern bloc would be tempted by Western capitalism and its aid schemes, such as the Marshall Plan, thus causing the sought-after communist buffer zone to backfire.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US" dirty="0"/>
          </a:p>
        </p:txBody>
      </p:sp>
      <p:sp>
        <p:nvSpPr>
          <p:cNvPr id="4" name="Slide Number Placeholder 3"/>
          <p:cNvSpPr>
            <a:spLocks noGrp="1"/>
          </p:cNvSpPr>
          <p:nvPr>
            <p:ph type="sldNum" sz="quarter" idx="10"/>
          </p:nvPr>
        </p:nvSpPr>
        <p:spPr/>
        <p:txBody>
          <a:bodyPr/>
          <a:lstStyle/>
          <a:p>
            <a:fld id="{E3BD7F3C-238F-4BC2-81F5-93D691D31781}" type="slidenum">
              <a:rPr lang="en-US" smtClean="0"/>
              <a:t>11</a:t>
            </a:fld>
            <a:endParaRPr lang="en-US"/>
          </a:p>
        </p:txBody>
      </p:sp>
    </p:spTree>
    <p:extLst>
      <p:ext uri="{BB962C8B-B14F-4D97-AF65-F5344CB8AC3E}">
        <p14:creationId xmlns:p14="http://schemas.microsoft.com/office/powerpoint/2010/main" val="303206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CBAD1-5172-41F0-B1DC-22F7894E808A}" type="slidenum">
              <a:rPr lang="en-US"/>
              <a:pPr/>
              <a:t>27</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www.glscott.org</a:t>
            </a:r>
          </a:p>
        </p:txBody>
      </p:sp>
    </p:spTree>
    <p:extLst>
      <p:ext uri="{BB962C8B-B14F-4D97-AF65-F5344CB8AC3E}">
        <p14:creationId xmlns:p14="http://schemas.microsoft.com/office/powerpoint/2010/main" val="233309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0E44DD7-13E0-4DFB-9F35-917662C94920}" type="datetimeFigureOut">
              <a:rPr lang="en-US" smtClean="0"/>
              <a:pPr/>
              <a:t>5/3/2016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C96337F-4543-4BF8-97FA-FE1F2D97B75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E44DD7-13E0-4DFB-9F35-917662C94920}"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E44DD7-13E0-4DFB-9F35-917662C94920}"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E44DD7-13E0-4DFB-9F35-917662C94920}"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0E44DD7-13E0-4DFB-9F35-917662C94920}"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337F-4543-4BF8-97FA-FE1F2D97B75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E44DD7-13E0-4DFB-9F35-917662C94920}" type="datetimeFigureOut">
              <a:rPr lang="en-US" smtClean="0"/>
              <a:pPr/>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0E44DD7-13E0-4DFB-9F35-917662C94920}" type="datetimeFigureOut">
              <a:rPr lang="en-US" smtClean="0"/>
              <a:pPr/>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0E44DD7-13E0-4DFB-9F35-917662C94920}" type="datetimeFigureOut">
              <a:rPr lang="en-US" smtClean="0"/>
              <a:pPr/>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44DD7-13E0-4DFB-9F35-917662C94920}" type="datetimeFigureOut">
              <a:rPr lang="en-US" smtClean="0"/>
              <a:pPr/>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E44DD7-13E0-4DFB-9F35-917662C94920}" type="datetimeFigureOut">
              <a:rPr lang="en-US" smtClean="0"/>
              <a:pPr/>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6337F-4543-4BF8-97FA-FE1F2D97B7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0E44DD7-13E0-4DFB-9F35-917662C94920}" type="datetimeFigureOut">
              <a:rPr lang="en-US" smtClean="0"/>
              <a:pPr/>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C96337F-4543-4BF8-97FA-FE1F2D97B75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E44DD7-13E0-4DFB-9F35-917662C94920}" type="datetimeFigureOut">
              <a:rPr lang="en-US" smtClean="0"/>
              <a:pPr/>
              <a:t>5/3/2016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C96337F-4543-4BF8-97FA-FE1F2D97B75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i2.ytimg.com/vi/y9HjvHZfCUI/hqdefault.jpg" TargetMode="External"/><Relationship Id="rId2" Type="http://schemas.openxmlformats.org/officeDocument/2006/relationships/hyperlink" Target="http://www.youtube.com/watch?v=y9HjvHZfCUI&amp;feature=em-share_video_in_list_user&amp;list=PLBDA2E52FB1EF80C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371600"/>
          </a:xfrm>
        </p:spPr>
        <p:txBody>
          <a:bodyPr>
            <a:normAutofit fontScale="90000"/>
          </a:bodyPr>
          <a:lstStyle/>
          <a:p>
            <a:pPr algn="ctr"/>
            <a:r>
              <a:rPr lang="en-US" i="1" dirty="0">
                <a:latin typeface="Times New Roman" panose="02020603050405020304" pitchFamily="18" charset="0"/>
                <a:cs typeface="Times New Roman" panose="02020603050405020304" pitchFamily="18" charset="0"/>
              </a:rPr>
              <a:t>Russia: Revolution in a Single Year</a:t>
            </a:r>
            <a:br>
              <a:rPr lang="en-US" dirty="0"/>
            </a:br>
            <a:endParaRPr lang="en-US" dirty="0"/>
          </a:p>
        </p:txBody>
      </p:sp>
      <p:sp>
        <p:nvSpPr>
          <p:cNvPr id="3" name="Content Placeholder 2"/>
          <p:cNvSpPr>
            <a:spLocks noGrp="1"/>
          </p:cNvSpPr>
          <p:nvPr>
            <p:ph idx="1"/>
          </p:nvPr>
        </p:nvSpPr>
        <p:spPr>
          <a:xfrm>
            <a:off x="0" y="838200"/>
            <a:ext cx="5715000" cy="6400800"/>
          </a:xfrm>
        </p:spPr>
        <p:txBody>
          <a:bodyPr>
            <a:normAutofit/>
          </a:bodyPr>
          <a:lstStyle/>
          <a:p>
            <a:pPr>
              <a:buNone/>
            </a:pPr>
            <a:endParaRPr lang="en-US" dirty="0"/>
          </a:p>
        </p:txBody>
      </p:sp>
      <p:pic>
        <p:nvPicPr>
          <p:cNvPr id="4" name="Picture 2" descr="image, p658"/>
          <p:cNvPicPr>
            <a:picLocks noChangeAspect="1" noChangeArrowheads="1"/>
          </p:cNvPicPr>
          <p:nvPr/>
        </p:nvPicPr>
        <p:blipFill>
          <a:blip r:embed="rId2" cstate="print"/>
          <a:srcRect/>
          <a:stretch>
            <a:fillRect/>
          </a:stretch>
        </p:blipFill>
        <p:spPr bwMode="auto">
          <a:xfrm>
            <a:off x="1970164" y="685800"/>
            <a:ext cx="5268836" cy="692249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5" y="228600"/>
            <a:ext cx="9053465" cy="6096000"/>
          </a:xfrm>
          <a:prstGeom prst="rect">
            <a:avLst/>
          </a:prstGeom>
        </p:spPr>
      </p:pic>
    </p:spTree>
    <p:extLst>
      <p:ext uri="{BB962C8B-B14F-4D97-AF65-F5344CB8AC3E}">
        <p14:creationId xmlns:p14="http://schemas.microsoft.com/office/powerpoint/2010/main" val="295495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457200"/>
            <a:ext cx="8686800" cy="743712"/>
          </a:xfrm>
        </p:spPr>
        <p:txBody>
          <a:bodyPr>
            <a:normAutofit fontScale="90000"/>
          </a:bodyPr>
          <a:lstStyle/>
          <a:p>
            <a:pPr eaLnBrk="1" hangingPunct="1"/>
            <a:r>
              <a:rPr lang="en-PH" altLang="en-US" dirty="0"/>
              <a:t>Union of the Soviet Socialist Republic</a:t>
            </a:r>
          </a:p>
        </p:txBody>
      </p:sp>
      <p:sp>
        <p:nvSpPr>
          <p:cNvPr id="3075" name="Content Placeholder 2"/>
          <p:cNvSpPr>
            <a:spLocks noGrp="1"/>
          </p:cNvSpPr>
          <p:nvPr>
            <p:ph idx="1"/>
          </p:nvPr>
        </p:nvSpPr>
        <p:spPr/>
        <p:txBody>
          <a:bodyPr/>
          <a:lstStyle/>
          <a:p>
            <a:pPr eaLnBrk="1" hangingPunct="1">
              <a:buFont typeface="Arial" panose="020B0604020202020204" pitchFamily="34" charset="0"/>
              <a:buNone/>
            </a:pPr>
            <a:r>
              <a:rPr lang="en-GB" altLang="en-US" dirty="0"/>
              <a:t>The recurring problems  that the USSR faced in Eastern Europe in the 1950s stemmed from citizen revolts that showed the presence of disdain for Stalin’s take on communism.</a:t>
            </a:r>
          </a:p>
          <a:p>
            <a:pPr algn="ctr" eaLnBrk="1" hangingPunct="1">
              <a:buFont typeface="Arial" panose="020B0604020202020204" pitchFamily="34" charset="0"/>
              <a:buNone/>
            </a:pPr>
            <a:r>
              <a:rPr lang="en-GB" altLang="en-US" dirty="0"/>
              <a:t>East Germany 1953</a:t>
            </a:r>
          </a:p>
          <a:p>
            <a:pPr algn="ctr" eaLnBrk="1" hangingPunct="1">
              <a:buFont typeface="Arial" panose="020B0604020202020204" pitchFamily="34" charset="0"/>
              <a:buNone/>
            </a:pPr>
            <a:r>
              <a:rPr lang="en-PH" altLang="en-US" dirty="0"/>
              <a:t>Czechoslovakia 1953</a:t>
            </a:r>
          </a:p>
          <a:p>
            <a:pPr algn="ctr" eaLnBrk="1" hangingPunct="1">
              <a:buFont typeface="Arial" panose="020B0604020202020204" pitchFamily="34" charset="0"/>
              <a:buNone/>
            </a:pPr>
            <a:r>
              <a:rPr lang="en-PH" altLang="en-US" dirty="0"/>
              <a:t>Hungary 1956</a:t>
            </a:r>
          </a:p>
          <a:p>
            <a:pPr algn="ctr">
              <a:buNone/>
            </a:pPr>
            <a:r>
              <a:rPr lang="en-PH" altLang="en-US" dirty="0"/>
              <a:t>Czechoslovakia 1968</a:t>
            </a:r>
          </a:p>
          <a:p>
            <a:pPr algn="ctr">
              <a:buNone/>
            </a:pPr>
            <a:r>
              <a:rPr lang="en-PH" altLang="en-US" dirty="0"/>
              <a:t>Threatened invasion of Poland 1980’s </a:t>
            </a:r>
          </a:p>
          <a:p>
            <a:pPr eaLnBrk="1" hangingPunct="1">
              <a:buFont typeface="Arial" panose="020B0604020202020204" pitchFamily="34" charset="0"/>
              <a:buNone/>
            </a:pPr>
            <a:endParaRPr lang="en-PH" altLang="en-US" dirty="0"/>
          </a:p>
          <a:p>
            <a:pPr eaLnBrk="1" hangingPunct="1">
              <a:buFont typeface="Arial" panose="020B0604020202020204" pitchFamily="34" charset="0"/>
              <a:buNone/>
            </a:pPr>
            <a:endParaRPr lang="en-PH" altLang="en-US" dirty="0"/>
          </a:p>
          <a:p>
            <a:pPr eaLnBrk="1" hangingPunct="1">
              <a:buFont typeface="Arial" panose="020B0604020202020204" pitchFamily="34" charset="0"/>
              <a:buNone/>
            </a:pPr>
            <a:endParaRPr lang="en-PH" altLang="en-US" dirty="0"/>
          </a:p>
        </p:txBody>
      </p:sp>
    </p:spTree>
    <p:extLst>
      <p:ext uri="{BB962C8B-B14F-4D97-AF65-F5344CB8AC3E}">
        <p14:creationId xmlns:p14="http://schemas.microsoft.com/office/powerpoint/2010/main" val="116618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23" y="244366"/>
            <a:ext cx="8859851" cy="6629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 y="704088"/>
            <a:ext cx="9020671" cy="4120402"/>
          </a:xfrm>
          <a:prstGeom prst="rect">
            <a:avLst/>
          </a:prstGeom>
        </p:spPr>
      </p:pic>
    </p:spTree>
    <p:extLst>
      <p:ext uri="{BB962C8B-B14F-4D97-AF65-F5344CB8AC3E}">
        <p14:creationId xmlns:p14="http://schemas.microsoft.com/office/powerpoint/2010/main" val="29293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3080" y="1935163"/>
            <a:ext cx="6437840" cy="4389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33425"/>
            <a:ext cx="7620000" cy="5391150"/>
          </a:xfrm>
          <a:prstGeom prst="rect">
            <a:avLst/>
          </a:prstGeom>
        </p:spPr>
      </p:pic>
    </p:spTree>
    <p:extLst>
      <p:ext uri="{BB962C8B-B14F-4D97-AF65-F5344CB8AC3E}">
        <p14:creationId xmlns:p14="http://schemas.microsoft.com/office/powerpoint/2010/main" val="11997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2979" y="-16933"/>
            <a:ext cx="4578041" cy="625529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8638634" cy="5620512"/>
          </a:xfrm>
          <a:prstGeom prst="rect">
            <a:avLst/>
          </a:prstGeom>
        </p:spPr>
      </p:pic>
    </p:spTree>
    <p:extLst>
      <p:ext uri="{BB962C8B-B14F-4D97-AF65-F5344CB8AC3E}">
        <p14:creationId xmlns:p14="http://schemas.microsoft.com/office/powerpoint/2010/main" val="32579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638634" cy="5620512"/>
          </a:xfrm>
        </p:spPr>
      </p:pic>
    </p:spTree>
    <p:extLst>
      <p:ext uri="{BB962C8B-B14F-4D97-AF65-F5344CB8AC3E}">
        <p14:creationId xmlns:p14="http://schemas.microsoft.com/office/powerpoint/2010/main" val="205441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8600"/>
            <a:ext cx="7780433" cy="5105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01" y="228600"/>
            <a:ext cx="8818266" cy="5679560"/>
          </a:xfrm>
          <a:prstGeom prst="rect">
            <a:avLst/>
          </a:prstGeom>
        </p:spPr>
      </p:pic>
    </p:spTree>
    <p:extLst>
      <p:ext uri="{BB962C8B-B14F-4D97-AF65-F5344CB8AC3E}">
        <p14:creationId xmlns:p14="http://schemas.microsoft.com/office/powerpoint/2010/main" val="186708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067966" cy="5945995"/>
          </a:xfrm>
        </p:spPr>
      </p:pic>
    </p:spTree>
    <p:extLst>
      <p:ext uri="{BB962C8B-B14F-4D97-AF65-F5344CB8AC3E}">
        <p14:creationId xmlns:p14="http://schemas.microsoft.com/office/powerpoint/2010/main" val="279517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345" y="609600"/>
            <a:ext cx="8167455" cy="5257800"/>
          </a:xfrm>
        </p:spPr>
      </p:pic>
    </p:spTree>
    <p:extLst>
      <p:ext uri="{BB962C8B-B14F-4D97-AF65-F5344CB8AC3E}">
        <p14:creationId xmlns:p14="http://schemas.microsoft.com/office/powerpoint/2010/main" val="207040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5953" y="381000"/>
            <a:ext cx="7949314" cy="5791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533400"/>
            <a:ext cx="8801100" cy="5867400"/>
          </a:xfrm>
          <a:prstGeom prst="rect">
            <a:avLst/>
          </a:prstGeom>
        </p:spPr>
      </p:pic>
    </p:spTree>
    <p:extLst>
      <p:ext uri="{BB962C8B-B14F-4D97-AF65-F5344CB8AC3E}">
        <p14:creationId xmlns:p14="http://schemas.microsoft.com/office/powerpoint/2010/main" val="263556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04800" y="1524000"/>
            <a:ext cx="8534400" cy="2590800"/>
          </a:xfrm>
        </p:spPr>
        <p:txBody>
          <a:bodyPr/>
          <a:lstStyle/>
          <a:p>
            <a:r>
              <a:rPr lang="en-US" sz="4500" b="1">
                <a:solidFill>
                  <a:schemeClr val="tx1"/>
                </a:solidFill>
              </a:rPr>
              <a:t>Ways of the World:</a:t>
            </a:r>
            <a:br>
              <a:rPr lang="en-US" sz="4500" b="1">
                <a:solidFill>
                  <a:schemeClr val="tx1"/>
                </a:solidFill>
              </a:rPr>
            </a:br>
            <a:r>
              <a:rPr lang="en-US" sz="4500" b="1">
                <a:solidFill>
                  <a:schemeClr val="tx1"/>
                </a:solidFill>
              </a:rPr>
              <a:t>A Brief Global History</a:t>
            </a:r>
            <a:br>
              <a:rPr lang="en-US" sz="4500" b="1">
                <a:solidFill>
                  <a:schemeClr val="tx1"/>
                </a:solidFill>
              </a:rPr>
            </a:br>
            <a:r>
              <a:rPr lang="en-US" sz="4500" b="1">
                <a:solidFill>
                  <a:schemeClr val="tx1"/>
                </a:solidFill>
              </a:rPr>
              <a:t> </a:t>
            </a:r>
            <a:r>
              <a:rPr lang="en-US" sz="3200">
                <a:solidFill>
                  <a:schemeClr val="tx1"/>
                </a:solidFill>
              </a:rPr>
              <a:t>First Edition</a:t>
            </a:r>
            <a:endParaRPr lang="en-US" sz="4800" b="1">
              <a:solidFill>
                <a:schemeClr val="tx1"/>
              </a:solidFill>
            </a:endParaRPr>
          </a:p>
        </p:txBody>
      </p:sp>
      <p:sp>
        <p:nvSpPr>
          <p:cNvPr id="102403" name="Rectangle 3"/>
          <p:cNvSpPr>
            <a:spLocks noGrp="1" noChangeArrowheads="1"/>
          </p:cNvSpPr>
          <p:nvPr>
            <p:ph type="subTitle" idx="1"/>
          </p:nvPr>
        </p:nvSpPr>
        <p:spPr>
          <a:xfrm>
            <a:off x="152400" y="4114800"/>
            <a:ext cx="8839200" cy="2209800"/>
          </a:xfrm>
        </p:spPr>
        <p:txBody>
          <a:bodyPr/>
          <a:lstStyle/>
          <a:p>
            <a:pPr>
              <a:lnSpc>
                <a:spcPct val="90000"/>
              </a:lnSpc>
            </a:pPr>
            <a:r>
              <a:rPr lang="en-US" b="1"/>
              <a:t>CHAPTER 22</a:t>
            </a:r>
            <a:endParaRPr lang="en-US"/>
          </a:p>
          <a:p>
            <a:pPr>
              <a:lnSpc>
                <a:spcPct val="90000"/>
              </a:lnSpc>
            </a:pPr>
            <a:r>
              <a:rPr lang="en-US"/>
              <a:t>The Rise and Fall of World Communism</a:t>
            </a:r>
          </a:p>
          <a:p>
            <a:pPr>
              <a:lnSpc>
                <a:spcPct val="90000"/>
              </a:lnSpc>
            </a:pPr>
            <a:r>
              <a:rPr lang="en-US" sz="2800"/>
              <a:t>1917–Present</a:t>
            </a:r>
            <a:endParaRPr lang="en-US"/>
          </a:p>
        </p:txBody>
      </p:sp>
      <p:sp>
        <p:nvSpPr>
          <p:cNvPr id="102405" name="Text Box 5"/>
          <p:cNvSpPr txBox="1">
            <a:spLocks noChangeArrowheads="1"/>
          </p:cNvSpPr>
          <p:nvPr/>
        </p:nvSpPr>
        <p:spPr bwMode="auto">
          <a:xfrm>
            <a:off x="419100" y="762000"/>
            <a:ext cx="8305800" cy="457200"/>
          </a:xfrm>
          <a:prstGeom prst="rect">
            <a:avLst/>
          </a:prstGeom>
          <a:noFill/>
          <a:ln w="9525">
            <a:noFill/>
            <a:miter lim="800000"/>
            <a:headEnd/>
            <a:tailEnd/>
          </a:ln>
          <a:effectLst/>
        </p:spPr>
        <p:txBody>
          <a:bodyPr>
            <a:spAutoFit/>
          </a:bodyPr>
          <a:lstStyle/>
          <a:p>
            <a:pPr algn="ctr">
              <a:spcBef>
                <a:spcPct val="50000"/>
              </a:spcBef>
            </a:pPr>
            <a:r>
              <a:rPr lang="en-US">
                <a:latin typeface="Helvetica" pitchFamily="48" charset="0"/>
              </a:rPr>
              <a:t>Robert W. Strayer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0"/>
            <a:ext cx="7720390" cy="51101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40" y="0"/>
            <a:ext cx="4301519" cy="6858000"/>
          </a:xfrm>
          <a:prstGeom prst="rect">
            <a:avLst/>
          </a:prstGeom>
        </p:spPr>
      </p:pic>
    </p:spTree>
    <p:extLst>
      <p:ext uri="{BB962C8B-B14F-4D97-AF65-F5344CB8AC3E}">
        <p14:creationId xmlns:p14="http://schemas.microsoft.com/office/powerpoint/2010/main" val="110843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680"/>
            <a:ext cx="9144000" cy="6078640"/>
          </a:xfrm>
          <a:prstGeom prst="rect">
            <a:avLst/>
          </a:prstGeom>
        </p:spPr>
      </p:pic>
    </p:spTree>
    <p:extLst>
      <p:ext uri="{BB962C8B-B14F-4D97-AF65-F5344CB8AC3E}">
        <p14:creationId xmlns:p14="http://schemas.microsoft.com/office/powerpoint/2010/main" val="308768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539254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5233987" cy="7677520"/>
          </a:xfrm>
          <a:prstGeom prst="rect">
            <a:avLst/>
          </a:prstGeom>
        </p:spPr>
      </p:pic>
    </p:spTree>
    <p:extLst>
      <p:ext uri="{BB962C8B-B14F-4D97-AF65-F5344CB8AC3E}">
        <p14:creationId xmlns:p14="http://schemas.microsoft.com/office/powerpoint/2010/main" val="205178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04800"/>
            <a:ext cx="9237133" cy="6279073"/>
          </a:xfrm>
          <a:prstGeom prst="rect">
            <a:avLst/>
          </a:prstGeom>
        </p:spPr>
      </p:pic>
    </p:spTree>
    <p:extLst>
      <p:ext uri="{BB962C8B-B14F-4D97-AF65-F5344CB8AC3E}">
        <p14:creationId xmlns:p14="http://schemas.microsoft.com/office/powerpoint/2010/main" val="128847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 y="738187"/>
            <a:ext cx="8277225" cy="5381625"/>
          </a:xfrm>
          <a:prstGeom prst="rect">
            <a:avLst/>
          </a:prstGeom>
        </p:spPr>
      </p:pic>
    </p:spTree>
    <p:extLst>
      <p:ext uri="{BB962C8B-B14F-4D97-AF65-F5344CB8AC3E}">
        <p14:creationId xmlns:p14="http://schemas.microsoft.com/office/powerpoint/2010/main" val="413011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612"/>
            <a:ext cx="9144000" cy="620877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6419"/>
            <a:ext cx="8610600" cy="6145162"/>
          </a:xfrm>
          <a:prstGeom prst="rect">
            <a:avLst/>
          </a:prstGeom>
        </p:spPr>
      </p:pic>
    </p:spTree>
    <p:extLst>
      <p:ext uri="{BB962C8B-B14F-4D97-AF65-F5344CB8AC3E}">
        <p14:creationId xmlns:p14="http://schemas.microsoft.com/office/powerpoint/2010/main" val="2083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map 22-4"/>
          <p:cNvPicPr>
            <a:picLocks noChangeAspect="1" noChangeArrowheads="1"/>
          </p:cNvPicPr>
          <p:nvPr/>
        </p:nvPicPr>
        <p:blipFill>
          <a:blip r:embed="rId3" cstate="print"/>
          <a:srcRect/>
          <a:stretch>
            <a:fillRect/>
          </a:stretch>
        </p:blipFill>
        <p:spPr bwMode="auto">
          <a:xfrm>
            <a:off x="304800" y="508000"/>
            <a:ext cx="8531225" cy="585628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ytimg.com/vi/y9HjvHZfCUI/hqdefault.jpg">
            <a:hlinkClick r:id="rId2"/>
          </p:cNvPr>
          <p:cNvPicPr>
            <a:picLocks noChangeAspect="1" noChangeArrowheads="1"/>
          </p:cNvPicPr>
          <p:nvPr/>
        </p:nvPicPr>
        <p:blipFill>
          <a:blip r:link="rId3" cstate="print"/>
          <a:srcRect/>
          <a:stretch>
            <a:fillRect/>
          </a:stretch>
        </p:blipFill>
        <p:spPr bwMode="auto">
          <a:xfrm>
            <a:off x="-101427" y="-1"/>
            <a:ext cx="9245427" cy="69459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5400"/>
            <a:ext cx="8530124" cy="6397594"/>
          </a:xfrm>
        </p:spPr>
      </p:pic>
    </p:spTree>
    <p:extLst>
      <p:ext uri="{BB962C8B-B14F-4D97-AF65-F5344CB8AC3E}">
        <p14:creationId xmlns:p14="http://schemas.microsoft.com/office/powerpoint/2010/main" val="304129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idx="1"/>
          </p:nvPr>
        </p:nvSpPr>
        <p:spPr>
          <a:xfrm>
            <a:off x="381000" y="609600"/>
            <a:ext cx="8382000" cy="3124200"/>
          </a:xfrm>
        </p:spPr>
        <p:txBody>
          <a:bodyPr/>
          <a:lstStyle/>
          <a:p>
            <a:pPr algn="ctr">
              <a:lnSpc>
                <a:spcPct val="90000"/>
              </a:lnSpc>
              <a:buFontTx/>
              <a:buNone/>
            </a:pPr>
            <a:r>
              <a:rPr lang="en-US" b="1" dirty="0"/>
              <a:t>East versus West:</a:t>
            </a:r>
          </a:p>
          <a:p>
            <a:pPr algn="ctr">
              <a:lnSpc>
                <a:spcPct val="90000"/>
              </a:lnSpc>
              <a:buFontTx/>
              <a:buNone/>
            </a:pPr>
            <a:r>
              <a:rPr lang="en-US" b="1" dirty="0"/>
              <a:t>A Global Divide and a Cold War</a:t>
            </a:r>
          </a:p>
        </p:txBody>
      </p:sp>
      <p:pic>
        <p:nvPicPr>
          <p:cNvPr id="3" name="Picture 2" descr="image, p677"/>
          <p:cNvPicPr>
            <a:picLocks noChangeAspect="1" noChangeArrowheads="1"/>
          </p:cNvPicPr>
          <p:nvPr/>
        </p:nvPicPr>
        <p:blipFill>
          <a:blip r:embed="rId3" cstate="print"/>
          <a:srcRect/>
          <a:stretch>
            <a:fillRect/>
          </a:stretch>
        </p:blipFill>
        <p:spPr bwMode="auto">
          <a:xfrm>
            <a:off x="990600" y="1767070"/>
            <a:ext cx="7235825" cy="509093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21" y="457200"/>
            <a:ext cx="9054557" cy="5001419"/>
          </a:xfrm>
        </p:spPr>
      </p:pic>
    </p:spTree>
    <p:extLst>
      <p:ext uri="{BB962C8B-B14F-4D97-AF65-F5344CB8AC3E}">
        <p14:creationId xmlns:p14="http://schemas.microsoft.com/office/powerpoint/2010/main" val="167374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375"/>
            <a:ext cx="9144000" cy="5429250"/>
          </a:xfrm>
          <a:prstGeom prst="rect">
            <a:avLst/>
          </a:prstGeom>
        </p:spPr>
      </p:pic>
    </p:spTree>
    <p:extLst>
      <p:ext uri="{BB962C8B-B14F-4D97-AF65-F5344CB8AC3E}">
        <p14:creationId xmlns:p14="http://schemas.microsoft.com/office/powerpoint/2010/main" val="368795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8199927" cy="5791199"/>
          </a:xfrm>
          <a:prstGeom prst="rect">
            <a:avLst/>
          </a:prstGeom>
        </p:spPr>
      </p:pic>
    </p:spTree>
    <p:extLst>
      <p:ext uri="{BB962C8B-B14F-4D97-AF65-F5344CB8AC3E}">
        <p14:creationId xmlns:p14="http://schemas.microsoft.com/office/powerpoint/2010/main" val="221191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312"/>
            <a:ext cx="9144000" cy="6461375"/>
          </a:xfrm>
          <a:prstGeom prst="rect">
            <a:avLst/>
          </a:prstGeom>
        </p:spPr>
      </p:pic>
    </p:spTree>
    <p:extLst>
      <p:ext uri="{BB962C8B-B14F-4D97-AF65-F5344CB8AC3E}">
        <p14:creationId xmlns:p14="http://schemas.microsoft.com/office/powerpoint/2010/main" val="20119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213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381</TotalTime>
  <Words>332</Words>
  <Application>Microsoft Office PowerPoint</Application>
  <PresentationFormat>On-screen Show (4:3)</PresentationFormat>
  <Paragraphs>31</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Constantia</vt:lpstr>
      <vt:lpstr>Helvetica</vt:lpstr>
      <vt:lpstr>Times New Roman</vt:lpstr>
      <vt:lpstr>Wingdings 2</vt:lpstr>
      <vt:lpstr>Flow</vt:lpstr>
      <vt:lpstr>Russia: Revolution in a Single Year </vt:lpstr>
      <vt:lpstr>Ways of the World: A Brief Global History  First Edition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Union of the Soviet Socialist Republic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the World: A Brief Global History  First Edition</dc:title>
  <dc:creator>Johnson, Glen</dc:creator>
  <cp:lastModifiedBy>Greg Scott</cp:lastModifiedBy>
  <cp:revision>34</cp:revision>
  <cp:lastPrinted>2015-10-24T19:06:15Z</cp:lastPrinted>
  <dcterms:created xsi:type="dcterms:W3CDTF">2012-12-18T14:15:33Z</dcterms:created>
  <dcterms:modified xsi:type="dcterms:W3CDTF">2016-05-03T15:53:43Z</dcterms:modified>
</cp:coreProperties>
</file>