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822743e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822743e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822743e2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822743e2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822743e2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822743e2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372035" y="233280"/>
            <a:ext cx="8400000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372035" y="3678301"/>
            <a:ext cx="8400000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/>
        </p:nvSpPr>
        <p:spPr>
          <a:xfrm>
            <a:off x="372035" y="1163171"/>
            <a:ext cx="8400000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/>
          <p:nvPr/>
        </p:nvSpPr>
        <p:spPr>
          <a:xfrm>
            <a:off x="372035" y="1163171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6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/>
          <p:nvPr/>
        </p:nvSpPr>
        <p:spPr>
          <a:xfrm>
            <a:off x="4657165" y="1163171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2"/>
          </p:nvPr>
        </p:nvSpPr>
        <p:spPr>
          <a:xfrm>
            <a:off x="4761354" y="1200150"/>
            <a:ext cx="3925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/>
          <p:nvPr/>
        </p:nvSpPr>
        <p:spPr>
          <a:xfrm>
            <a:off x="372035" y="1163171"/>
            <a:ext cx="8400000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7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4000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81" name="Google Shape;81;p18"/>
          <p:cNvSpPr/>
          <p:nvPr/>
        </p:nvSpPr>
        <p:spPr>
          <a:xfrm>
            <a:off x="372035" y="233280"/>
            <a:ext cx="8400000" cy="38685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/>
          <p:nvPr/>
        </p:nvSpPr>
        <p:spPr>
          <a:xfrm>
            <a:off x="372035" y="235585"/>
            <a:ext cx="8400000" cy="46722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abel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1"/>
                </a:solidFill>
              </a:defRPr>
            </a:lvl1pPr>
            <a:lvl2pPr lvl="1" algn="r" rtl="0">
              <a:buNone/>
              <a:defRPr sz="1300">
                <a:solidFill>
                  <a:schemeClr val="lt1"/>
                </a:solidFill>
              </a:defRPr>
            </a:lvl2pPr>
            <a:lvl3pPr lvl="2" algn="r" rtl="0">
              <a:buNone/>
              <a:defRPr sz="1300">
                <a:solidFill>
                  <a:schemeClr val="lt1"/>
                </a:solidFill>
              </a:defRPr>
            </a:lvl3pPr>
            <a:lvl4pPr lvl="3" algn="r" rtl="0">
              <a:buNone/>
              <a:defRPr sz="1300">
                <a:solidFill>
                  <a:schemeClr val="lt1"/>
                </a:solidFill>
              </a:defRPr>
            </a:lvl4pPr>
            <a:lvl5pPr lvl="4" algn="r" rtl="0">
              <a:buNone/>
              <a:defRPr sz="1300">
                <a:solidFill>
                  <a:schemeClr val="lt1"/>
                </a:solidFill>
              </a:defRPr>
            </a:lvl5pPr>
            <a:lvl6pPr lvl="5" algn="r" rtl="0">
              <a:buNone/>
              <a:defRPr sz="1300">
                <a:solidFill>
                  <a:schemeClr val="lt1"/>
                </a:solidFill>
              </a:defRPr>
            </a:lvl6pPr>
            <a:lvl7pPr lvl="6" algn="r" rtl="0">
              <a:buNone/>
              <a:defRPr sz="1300">
                <a:solidFill>
                  <a:schemeClr val="lt1"/>
                </a:solidFill>
              </a:defRPr>
            </a:lvl7pPr>
            <a:lvl8pPr lvl="7" algn="r" rtl="0">
              <a:buNone/>
              <a:defRPr sz="1300">
                <a:solidFill>
                  <a:schemeClr val="lt1"/>
                </a:solidFill>
              </a:defRPr>
            </a:lvl8pPr>
            <a:lvl9pPr lvl="8" algn="r" rtl="0">
              <a:buNone/>
              <a:defRPr sz="13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updated-what-is-the-average-fee-when-you-overdraw-your-checking-account-using-your-debit-card2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bankrate.com/banking/checking/checking-account-surve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/>
          <p:nvPr/>
        </p:nvSpPr>
        <p:spPr>
          <a:xfrm>
            <a:off x="-17550" y="-102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7550" y="-102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/>
          <p:nvPr/>
        </p:nvSpPr>
        <p:spPr>
          <a:xfrm>
            <a:off x="2172775" y="1831875"/>
            <a:ext cx="57696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Montserrat"/>
                <a:ea typeface="Montserrat"/>
                <a:cs typeface="Montserrat"/>
                <a:sym typeface="Montserrat"/>
              </a:rPr>
              <a:t>What is the average fee when you overdraw your checking account using your debit card?   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20"/>
          <p:cNvSpPr txBox="1"/>
          <p:nvPr/>
        </p:nvSpPr>
        <p:spPr>
          <a:xfrm>
            <a:off x="1332402" y="1731400"/>
            <a:ext cx="1019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275CE4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rgbClr val="275CE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20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0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Checking 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20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rgbClr val="1F3B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0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0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rgbClr val="0B15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3/22/23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6608205" y="3928975"/>
            <a:ext cx="147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/>
          <p:nvPr/>
        </p:nvSpPr>
        <p:spPr>
          <a:xfrm>
            <a:off x="1039300" y="1276975"/>
            <a:ext cx="7336200" cy="3445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Checking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2214625" y="1717950"/>
            <a:ext cx="55539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Montserrat"/>
                <a:ea typeface="Montserrat"/>
                <a:cs typeface="Montserrat"/>
                <a:sym typeface="Montserrat"/>
              </a:rPr>
              <a:t>$29.80</a:t>
            </a:r>
            <a:endParaRPr sz="36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14633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F78219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rgbClr val="F7821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21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rgbClr val="1F3B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1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1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rgbClr val="0B15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 rotWithShape="1">
          <a:blip r:embed="rId5">
            <a:alphaModFix/>
          </a:blip>
          <a:srcRect t="5901" b="5892"/>
          <a:stretch/>
        </p:blipFill>
        <p:spPr>
          <a:xfrm>
            <a:off x="4247718" y="1735050"/>
            <a:ext cx="3833908" cy="225705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0" name="Google Shape;120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 txBox="1"/>
          <p:nvPr/>
        </p:nvSpPr>
        <p:spPr>
          <a:xfrm>
            <a:off x="6550650" y="4290625"/>
            <a:ext cx="181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7"/>
              </a:rPr>
              <a:t>Source: BankRate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rgbClr val="1F3B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2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1367350" y="1678550"/>
            <a:ext cx="64212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B1541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rgbClr val="0B1541"/>
                </a:solidFill>
                <a:latin typeface="Montserrat"/>
                <a:ea typeface="Montserrat"/>
                <a:cs typeface="Montserrat"/>
                <a:sym typeface="Montserrat"/>
              </a:rPr>
              <a:t>What do you think are the reasons that people spend more money than what they have in their checking accounts? </a:t>
            </a:r>
            <a:endParaRPr>
              <a:solidFill>
                <a:srgbClr val="0B15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1500"/>
              </a:spcBef>
              <a:spcAft>
                <a:spcPts val="0"/>
              </a:spcAft>
              <a:buClr>
                <a:srgbClr val="0B1541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rgbClr val="0B1541"/>
                </a:solidFill>
                <a:latin typeface="Montserrat"/>
                <a:ea typeface="Montserrat"/>
                <a:cs typeface="Montserrat"/>
                <a:sym typeface="Montserrat"/>
              </a:rPr>
              <a:t>What has been the recent trend with the average amount of overdraft fees? Why do you think some banks have started removing overdraft fees? </a:t>
            </a:r>
            <a:endParaRPr>
              <a:solidFill>
                <a:srgbClr val="0B15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1500"/>
              </a:spcBef>
              <a:spcAft>
                <a:spcPts val="0"/>
              </a:spcAft>
              <a:buClr>
                <a:srgbClr val="0B1541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rgbClr val="0B1541"/>
                </a:solidFill>
                <a:latin typeface="Montserrat"/>
                <a:ea typeface="Montserrat"/>
                <a:cs typeface="Montserrat"/>
                <a:sym typeface="Montserrat"/>
              </a:rPr>
              <a:t>What are the ways that you can prevent your account from being overdrawn (spending more than you have in your account)?</a:t>
            </a:r>
            <a:endParaRPr>
              <a:solidFill>
                <a:srgbClr val="0B15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500"/>
              </a:spcBef>
              <a:spcAft>
                <a:spcPts val="1500"/>
              </a:spcAft>
              <a:buNone/>
            </a:pPr>
            <a:endParaRPr sz="1600">
              <a:solidFill>
                <a:srgbClr val="0B15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Label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2023-04-17T12:46:47Z</dcterms:modified>
</cp:coreProperties>
</file>