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41"/>
  </p:notesMasterIdLst>
  <p:handoutMasterIdLst>
    <p:handoutMasterId r:id="rId42"/>
  </p:handoutMasterIdLst>
  <p:sldIdLst>
    <p:sldId id="256" r:id="rId2"/>
    <p:sldId id="257" r:id="rId3"/>
    <p:sldId id="263" r:id="rId4"/>
    <p:sldId id="269" r:id="rId5"/>
    <p:sldId id="270" r:id="rId6"/>
    <p:sldId id="265" r:id="rId7"/>
    <p:sldId id="268" r:id="rId8"/>
    <p:sldId id="271" r:id="rId9"/>
    <p:sldId id="267" r:id="rId10"/>
    <p:sldId id="266" r:id="rId11"/>
    <p:sldId id="274" r:id="rId12"/>
    <p:sldId id="275" r:id="rId13"/>
    <p:sldId id="272" r:id="rId14"/>
    <p:sldId id="273" r:id="rId15"/>
    <p:sldId id="264" r:id="rId16"/>
    <p:sldId id="286" r:id="rId17"/>
    <p:sldId id="278" r:id="rId18"/>
    <p:sldId id="279" r:id="rId19"/>
    <p:sldId id="276" r:id="rId20"/>
    <p:sldId id="277" r:id="rId21"/>
    <p:sldId id="281" r:id="rId22"/>
    <p:sldId id="282" r:id="rId23"/>
    <p:sldId id="283" r:id="rId24"/>
    <p:sldId id="284" r:id="rId25"/>
    <p:sldId id="285" r:id="rId26"/>
    <p:sldId id="287" r:id="rId27"/>
    <p:sldId id="288" r:id="rId28"/>
    <p:sldId id="289" r:id="rId29"/>
    <p:sldId id="290" r:id="rId30"/>
    <p:sldId id="291" r:id="rId31"/>
    <p:sldId id="314" r:id="rId32"/>
    <p:sldId id="262" r:id="rId33"/>
    <p:sldId id="258" r:id="rId34"/>
    <p:sldId id="259" r:id="rId35"/>
    <p:sldId id="260" r:id="rId36"/>
    <p:sldId id="261" r:id="rId37"/>
    <p:sldId id="315" r:id="rId38"/>
    <p:sldId id="316" r:id="rId39"/>
    <p:sldId id="317" r:id="rId40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253DF19-36E3-4B23-8135-E0F340DF8548}" v="60" dt="2024-04-28T23:35:38.37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418" y="53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47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044AD99-BC24-B477-023D-F60D6808DFE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82D3F55-D665-B362-F592-D9069BB7909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417414-DABA-45AB-8C9B-85E16075DA1A}" type="datetimeFigureOut">
              <a:rPr lang="en-US" smtClean="0"/>
              <a:t>4/29/2024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48857B-8D97-38CE-A301-CD7D16A56BC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www.glscott.org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3ABED3-AC3F-D98A-1CDE-B2737ED7B4B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2FC85B-EC2D-410B-9ECE-5DA4F7C426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722575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hf hdr="0" dt="0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25c74c1c3f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25c74c1c3f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789538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ea9bca11eb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ea9bca11eb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ea9bca11eb_0_1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ea9bca11eb_0_1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a2e7d3d3b7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a2e7d3d3b7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25c74c1c3f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25c74c1c3f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034930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25c74c1c3f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25c74c1c3f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501413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12f41a0efcb_1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12f41a0efcb_1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12f41a0efcb_1_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12f41a0efcb_1_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eaa7f6f8ca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eaa7f6f8ca_0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25c74c1c3f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25c74c1c3f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eaa7f6f8ca_0_1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eaa7f6f8ca_0_1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1923e5c2bc6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1923e5c2bc6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1923e5c2bc6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1923e5c2bc6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1923e5c2bc6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1923e5c2bc6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2790166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1923e5c2bc6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1923e5c2bc6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1923e5c2bc6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1923e5c2bc6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6498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1940a0a8806_0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1940a0a8806_0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1940a0a8806_0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1940a0a8806_0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345352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25c74c1c3f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25c74c1c3f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947350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25c74c1c3f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25c74c1c3f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440932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25c74c1c3f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125c74c1c3f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125c74c1c3f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125c74c1c3f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125c74c1c3f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125c74c1c3f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125c74c1c3f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125c74c1c3f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125c74c1c3f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125c74c1c3f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2590891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125c74c1c3f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125c74c1c3f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9060567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125c74c1c3f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125c74c1c3f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754425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e83f0146a6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e83f0146a6_0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e83f0146a6_0_1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e83f0146a6_0_1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25c74c1c3f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25c74c1c3f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201666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eac6eb26da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eac6eb26da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eac6eb26da_0_1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eac6eb26da_0_1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25c74c1c3f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25c74c1c3f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607136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D4526A-7817-49EA-BFB3-1712961D81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039048-F884-4053-9D6E-F1DC7B86A1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49B4D9-DF71-41BC-9C44-A36B59908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A314D-BC2B-48F6-AC06-03873391E685}" type="datetimeFigureOut">
              <a:rPr lang="en-US" smtClean="0"/>
              <a:t>4/29/2024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B1AAD9-6254-415D-948C-4E60E9194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55269D-21D5-403F-B9EA-522E1F134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D4313-9D8C-4304-B53B-8A699EE2B4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856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hyperlink" Target="https://www.ngpf.org/blog/question-of-the-day/question-of-the-day-what-is-1-reason-that-people-give-for-paying-their-credit-card-bill-late2021" TargetMode="Externa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hyperlink" Target="https://wallethub.com/blog/late-payments-survey/58680/" TargetMode="Externa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ngpf.org/blog/question-of-the-day/question-of-the-day-how-much-extra-can-a-low-credit-score-cost-you-when-it-comes-to-a-home-loan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hyperlink" Target="https://www.bankrate.com/real-estate/what-credit-score-do-you-need-to-buy-a-house/#good-score" TargetMode="Externa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hyperlink" Target="https://www.ngpf.org/blog/question-of-the-day/qod-what-is-the-right-age-to-get-a-credit-card/" TargetMode="External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6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hyperlink" Target="https://www.cnbc.com/select/whats-the-best-age-for-first-credit-card/" TargetMode="External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hyperlink" Target="https://www.ngpf.org/blog/question-of-the-day/question-of-the-day-can-you-name-one-of-the-ways-that-consumers-under-age-25-establish-credit2021" TargetMode="Externa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hyperlink" Target="https://www.nerdwallet.com/article/finance/how-to-build-credit" TargetMode="External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needabudget.com/guide/how-to-get-out-of-debt/#another-way-to-look-at-debt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needabudget.com/guide/how-to-get-out-of-debt/#another-way-to-look-at-debt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needabudget.com/guide/how-to-get-out-of-debt/#another-way-to-look-at-debt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fi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jpg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1.jp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fi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hyperlink" Target="https://www.ngpf.org/blog/question-of-the-day/question-of-the-day-updated-which-credit-score-band-has-the-highest-percentage-of-people-670-739-740-799-800-850-2/" TargetMode="Externa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allethub.com/edu/cs/average-credit-scores/25578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hyperlink" Target="https://www.ngpf.org/blog/question-of-the-day/question-of-the-day-whats-the-average-credit-score-needed-to-rent-an-apartment-in-2021" TargetMode="Externa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hyperlink" Target="https://www.rentcafe.com/blog/rental-market/credit-score-to-rent-an-apartment/" TargetMode="Externa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63160" y="686791"/>
            <a:ext cx="8520600" cy="195942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i="1" dirty="0"/>
              <a:t>What you need to know</a:t>
            </a:r>
            <a:r>
              <a:rPr lang="en" sz="4000" dirty="0"/>
              <a:t>: </a:t>
            </a:r>
            <a:br>
              <a:rPr lang="en" sz="4000" dirty="0"/>
            </a:br>
            <a:r>
              <a:rPr lang="en" sz="4000" dirty="0"/>
              <a:t>Credit Score</a:t>
            </a:r>
            <a:br>
              <a:rPr lang="en" sz="4000" dirty="0"/>
            </a:br>
            <a:r>
              <a:rPr lang="en" sz="4000" dirty="0"/>
              <a:t>Good Debt vs Bad Debt</a:t>
            </a:r>
            <a:br>
              <a:rPr lang="en" sz="4000" dirty="0"/>
            </a:br>
            <a:endParaRPr sz="4000" dirty="0"/>
          </a:p>
        </p:txBody>
      </p:sp>
      <p:pic>
        <p:nvPicPr>
          <p:cNvPr id="55" name="Google Shape;5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4371" y="2763016"/>
            <a:ext cx="2571224" cy="2189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20866" y="2812718"/>
            <a:ext cx="3217926" cy="2189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>
            <a:spLocks noGrp="1"/>
          </p:cNvSpPr>
          <p:nvPr>
            <p:ph type="title"/>
          </p:nvPr>
        </p:nvSpPr>
        <p:spPr>
          <a:xfrm>
            <a:off x="0" y="142463"/>
            <a:ext cx="914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4020" dirty="0"/>
              <a:t>What Effects Your Credit Score</a:t>
            </a:r>
            <a:endParaRPr sz="4020" dirty="0"/>
          </a:p>
        </p:txBody>
      </p:sp>
      <p:sp>
        <p:nvSpPr>
          <p:cNvPr id="62" name="Google Shape;62;p14"/>
          <p:cNvSpPr txBox="1">
            <a:spLocks noGrp="1"/>
          </p:cNvSpPr>
          <p:nvPr>
            <p:ph type="body" idx="1"/>
          </p:nvPr>
        </p:nvSpPr>
        <p:spPr>
          <a:xfrm>
            <a:off x="460470" y="1161094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tx1"/>
                </a:solidFill>
                <a:latin typeface="Roboto" panose="02000000000000000000" pitchFamily="2" charset="0"/>
              </a:rPr>
              <a:t>1) </a:t>
            </a:r>
            <a:r>
              <a:rPr lang="en-US" sz="3200" dirty="0">
                <a:solidFill>
                  <a:srgbClr val="C00000"/>
                </a:solidFill>
                <a:latin typeface="Roboto" panose="02000000000000000000" pitchFamily="2" charset="0"/>
              </a:rPr>
              <a:t>On-time payments </a:t>
            </a:r>
            <a:r>
              <a:rPr lang="en-US" sz="3200" dirty="0">
                <a:solidFill>
                  <a:schemeClr val="tx1"/>
                </a:solidFill>
                <a:latin typeface="Roboto" panose="02000000000000000000" pitchFamily="2" charset="0"/>
              </a:rPr>
              <a:t>is the largest portion of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tx1"/>
                </a:solidFill>
                <a:latin typeface="Roboto" panose="02000000000000000000" pitchFamily="2" charset="0"/>
              </a:rPr>
              <a:t>	your credit score.  This is reported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tx1"/>
                </a:solidFill>
                <a:latin typeface="Roboto" panose="02000000000000000000" pitchFamily="2" charset="0"/>
              </a:rPr>
              <a:t>	monthly!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3200" dirty="0">
              <a:solidFill>
                <a:schemeClr val="tx1"/>
              </a:solidFill>
              <a:latin typeface="Roboto" panose="02000000000000000000" pitchFamily="2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tx1"/>
                </a:solidFill>
                <a:latin typeface="Roboto" panose="02000000000000000000" pitchFamily="2" charset="0"/>
              </a:rPr>
              <a:t>EX.  IIIIIIIIIXIIIIIII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tx1"/>
                </a:solidFill>
                <a:latin typeface="Roboto" panose="02000000000000000000" pitchFamily="2" charset="0"/>
              </a:rPr>
              <a:t>        IIIIIIIIIIIIIIIXI</a:t>
            </a:r>
            <a:endParaRPr sz="29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2057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5"/>
          <p:cNvSpPr/>
          <p:nvPr/>
        </p:nvSpPr>
        <p:spPr>
          <a:xfrm>
            <a:off x="-29150" y="-20300"/>
            <a:ext cx="9179100" cy="5163900"/>
          </a:xfrm>
          <a:prstGeom prst="rect">
            <a:avLst/>
          </a:prstGeom>
          <a:solidFill>
            <a:srgbClr val="1DB8E8">
              <a:alpha val="138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Google Shape;100;p25"/>
          <p:cNvPicPr preferRelativeResize="0"/>
          <p:nvPr/>
        </p:nvPicPr>
        <p:blipFill rotWithShape="1">
          <a:blip r:embed="rId3">
            <a:alphaModFix amt="56000"/>
          </a:blip>
          <a:srcRect r="3138"/>
          <a:stretch/>
        </p:blipFill>
        <p:spPr>
          <a:xfrm>
            <a:off x="-11600" y="-20300"/>
            <a:ext cx="9179100" cy="4743026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25"/>
          <p:cNvSpPr/>
          <p:nvPr/>
        </p:nvSpPr>
        <p:spPr>
          <a:xfrm>
            <a:off x="1039300" y="1276975"/>
            <a:ext cx="7042200" cy="30522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25"/>
          <p:cNvSpPr txBox="1"/>
          <p:nvPr/>
        </p:nvSpPr>
        <p:spPr>
          <a:xfrm>
            <a:off x="2172768" y="1883225"/>
            <a:ext cx="5553900" cy="217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 dirty="0">
                <a:latin typeface="Montserrat"/>
                <a:ea typeface="Montserrat"/>
                <a:cs typeface="Montserrat"/>
                <a:sym typeface="Montserrat"/>
              </a:rPr>
              <a:t>What is #1 reason that people give for paying their credit card bill late?</a:t>
            </a:r>
            <a:endParaRPr sz="2500" b="1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3" name="Google Shape;103;p25"/>
          <p:cNvSpPr txBox="1"/>
          <p:nvPr/>
        </p:nvSpPr>
        <p:spPr>
          <a:xfrm>
            <a:off x="2874100" y="4761650"/>
            <a:ext cx="3372600" cy="2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999999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ngpf.org  10/19/20</a:t>
            </a:r>
            <a:endParaRPr sz="1100">
              <a:solidFill>
                <a:srgbClr val="999999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104" name="Google Shape;104;p25"/>
          <p:cNvSpPr txBox="1"/>
          <p:nvPr/>
        </p:nvSpPr>
        <p:spPr>
          <a:xfrm>
            <a:off x="1375375" y="1849613"/>
            <a:ext cx="797400" cy="11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 b="1" dirty="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Q:</a:t>
            </a:r>
            <a:endParaRPr sz="4200" b="1" dirty="0">
              <a:solidFill>
                <a:schemeClr val="accent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5" name="Google Shape;105;p25"/>
          <p:cNvSpPr/>
          <p:nvPr/>
        </p:nvSpPr>
        <p:spPr>
          <a:xfrm>
            <a:off x="5243627" y="1108325"/>
            <a:ext cx="2838000" cy="480600"/>
          </a:xfrm>
          <a:prstGeom prst="rect">
            <a:avLst/>
          </a:prstGeom>
          <a:solidFill>
            <a:srgbClr val="22367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25"/>
          <p:cNvSpPr txBox="1"/>
          <p:nvPr/>
        </p:nvSpPr>
        <p:spPr>
          <a:xfrm>
            <a:off x="5346507" y="1177027"/>
            <a:ext cx="2595900" cy="3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Types of Credit</a:t>
            </a:r>
            <a:endParaRPr sz="16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7" name="Google Shape;107;p25"/>
          <p:cNvSpPr/>
          <p:nvPr/>
        </p:nvSpPr>
        <p:spPr>
          <a:xfrm>
            <a:off x="1867325" y="856525"/>
            <a:ext cx="3573600" cy="480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25"/>
          <p:cNvSpPr txBox="1"/>
          <p:nvPr/>
        </p:nvSpPr>
        <p:spPr>
          <a:xfrm>
            <a:off x="1921471" y="925257"/>
            <a:ext cx="3353100" cy="3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QUESTION OF THE DAY</a:t>
            </a:r>
            <a:endParaRPr sz="16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09" name="Google Shape;109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44250" y="512350"/>
            <a:ext cx="1374824" cy="1374824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25"/>
          <p:cNvSpPr/>
          <p:nvPr/>
        </p:nvSpPr>
        <p:spPr>
          <a:xfrm rot="10800000" flipH="1">
            <a:off x="5243617" y="1335990"/>
            <a:ext cx="196200" cy="2565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25"/>
          <p:cNvSpPr txBox="1"/>
          <p:nvPr/>
        </p:nvSpPr>
        <p:spPr>
          <a:xfrm>
            <a:off x="6461732" y="3834455"/>
            <a:ext cx="5280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>
                <a:solidFill>
                  <a:schemeClr val="hlink"/>
                </a:solidFill>
                <a:hlinkClick r:id="rId5"/>
              </a:rPr>
              <a:t>View blog post</a:t>
            </a:r>
            <a:endParaRPr b="1"/>
          </a:p>
        </p:txBody>
      </p:sp>
      <p:pic>
        <p:nvPicPr>
          <p:cNvPr id="112" name="Google Shape;112;p2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481690" y="-142652"/>
            <a:ext cx="2180625" cy="10868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6"/>
          <p:cNvSpPr/>
          <p:nvPr/>
        </p:nvSpPr>
        <p:spPr>
          <a:xfrm>
            <a:off x="-29150" y="-20300"/>
            <a:ext cx="9179100" cy="5163900"/>
          </a:xfrm>
          <a:prstGeom prst="rect">
            <a:avLst/>
          </a:prstGeom>
          <a:solidFill>
            <a:srgbClr val="1DB8E8">
              <a:alpha val="138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8" name="Google Shape;118;p26"/>
          <p:cNvPicPr preferRelativeResize="0"/>
          <p:nvPr/>
        </p:nvPicPr>
        <p:blipFill rotWithShape="1">
          <a:blip r:embed="rId3">
            <a:alphaModFix amt="56000"/>
          </a:blip>
          <a:srcRect r="3138"/>
          <a:stretch/>
        </p:blipFill>
        <p:spPr>
          <a:xfrm>
            <a:off x="-11600" y="-20300"/>
            <a:ext cx="9179100" cy="4743026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26"/>
          <p:cNvSpPr/>
          <p:nvPr/>
        </p:nvSpPr>
        <p:spPr>
          <a:xfrm>
            <a:off x="1039300" y="1276975"/>
            <a:ext cx="7042200" cy="32949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26"/>
          <p:cNvSpPr/>
          <p:nvPr/>
        </p:nvSpPr>
        <p:spPr>
          <a:xfrm>
            <a:off x="5243627" y="1108325"/>
            <a:ext cx="2838000" cy="480600"/>
          </a:xfrm>
          <a:prstGeom prst="rect">
            <a:avLst/>
          </a:prstGeom>
          <a:solidFill>
            <a:srgbClr val="22367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26"/>
          <p:cNvSpPr txBox="1"/>
          <p:nvPr/>
        </p:nvSpPr>
        <p:spPr>
          <a:xfrm>
            <a:off x="5346507" y="1177027"/>
            <a:ext cx="2595900" cy="3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Types of Credit</a:t>
            </a:r>
            <a:endParaRPr sz="16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2" name="Google Shape;122;p26"/>
          <p:cNvSpPr txBox="1"/>
          <p:nvPr/>
        </p:nvSpPr>
        <p:spPr>
          <a:xfrm>
            <a:off x="2214625" y="1717950"/>
            <a:ext cx="2906400" cy="18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b="1" dirty="0">
                <a:latin typeface="Montserrat"/>
                <a:ea typeface="Montserrat"/>
                <a:cs typeface="Montserrat"/>
                <a:sym typeface="Montserrat"/>
              </a:rPr>
              <a:t>45% </a:t>
            </a:r>
            <a:endParaRPr sz="2600" b="1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b="1" dirty="0">
                <a:latin typeface="Montserrat"/>
                <a:ea typeface="Montserrat"/>
                <a:cs typeface="Montserrat"/>
                <a:sym typeface="Montserrat"/>
              </a:rPr>
              <a:t>Forgot to make the payment</a:t>
            </a:r>
            <a:endParaRPr sz="2600" b="1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3" name="Google Shape;123;p26"/>
          <p:cNvSpPr txBox="1"/>
          <p:nvPr/>
        </p:nvSpPr>
        <p:spPr>
          <a:xfrm>
            <a:off x="1463386" y="1693675"/>
            <a:ext cx="755700" cy="11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 b="1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A:</a:t>
            </a:r>
            <a:endParaRPr sz="4200" b="1">
              <a:solidFill>
                <a:schemeClr val="accent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4" name="Google Shape;124;p26"/>
          <p:cNvSpPr/>
          <p:nvPr/>
        </p:nvSpPr>
        <p:spPr>
          <a:xfrm>
            <a:off x="1867325" y="856525"/>
            <a:ext cx="3573600" cy="480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26"/>
          <p:cNvSpPr txBox="1"/>
          <p:nvPr/>
        </p:nvSpPr>
        <p:spPr>
          <a:xfrm>
            <a:off x="1921471" y="925257"/>
            <a:ext cx="3353100" cy="3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QUESTION OF THE DAY</a:t>
            </a:r>
            <a:endParaRPr sz="16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6" name="Google Shape;126;p26"/>
          <p:cNvSpPr/>
          <p:nvPr/>
        </p:nvSpPr>
        <p:spPr>
          <a:xfrm rot="10800000" flipH="1">
            <a:off x="5243617" y="1335990"/>
            <a:ext cx="196200" cy="2565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7" name="Google Shape;127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44250" y="512350"/>
            <a:ext cx="1374824" cy="1374824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26"/>
          <p:cNvSpPr/>
          <p:nvPr/>
        </p:nvSpPr>
        <p:spPr>
          <a:xfrm>
            <a:off x="2434950" y="4115875"/>
            <a:ext cx="4274100" cy="343200"/>
          </a:xfrm>
          <a:prstGeom prst="roundRect">
            <a:avLst>
              <a:gd name="adj" fmla="val 16667"/>
            </a:avLst>
          </a:prstGeom>
          <a:solidFill>
            <a:schemeClr val="accent6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 u="sng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Click here for more info on this topic</a:t>
            </a:r>
            <a:endParaRPr sz="17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29" name="Google Shape;129;p26"/>
          <p:cNvPicPr preferRelativeResize="0"/>
          <p:nvPr/>
        </p:nvPicPr>
        <p:blipFill rotWithShape="1">
          <a:blip r:embed="rId6">
            <a:alphaModFix/>
          </a:blip>
          <a:srcRect b="29947"/>
          <a:stretch/>
        </p:blipFill>
        <p:spPr>
          <a:xfrm>
            <a:off x="5112200" y="1634516"/>
            <a:ext cx="2906402" cy="22833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2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481690" y="-142652"/>
            <a:ext cx="2180625" cy="10868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-29150" y="-20300"/>
            <a:ext cx="9179100" cy="5163900"/>
          </a:xfrm>
          <a:prstGeom prst="rect">
            <a:avLst/>
          </a:prstGeom>
          <a:solidFill>
            <a:srgbClr val="1DB8E8">
              <a:alpha val="138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5" name="Google Shape;55;p13"/>
          <p:cNvPicPr preferRelativeResize="0"/>
          <p:nvPr/>
        </p:nvPicPr>
        <p:blipFill rotWithShape="1">
          <a:blip r:embed="rId3">
            <a:alphaModFix amt="56000"/>
          </a:blip>
          <a:srcRect r="3138"/>
          <a:stretch/>
        </p:blipFill>
        <p:spPr>
          <a:xfrm>
            <a:off x="-11600" y="-20300"/>
            <a:ext cx="9179100" cy="4743026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/>
          <p:nvPr/>
        </p:nvSpPr>
        <p:spPr>
          <a:xfrm>
            <a:off x="329525" y="1276975"/>
            <a:ext cx="8347800" cy="34320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13"/>
          <p:cNvSpPr txBox="1"/>
          <p:nvPr/>
        </p:nvSpPr>
        <p:spPr>
          <a:xfrm>
            <a:off x="2874100" y="4761650"/>
            <a:ext cx="3372600" cy="2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999999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ngpf.org  3/6/22</a:t>
            </a:r>
            <a:endParaRPr sz="1100">
              <a:solidFill>
                <a:srgbClr val="999999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58" name="Google Shape;58;p13"/>
          <p:cNvSpPr txBox="1"/>
          <p:nvPr/>
        </p:nvSpPr>
        <p:spPr>
          <a:xfrm>
            <a:off x="1332402" y="1731400"/>
            <a:ext cx="1019400" cy="11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 b="1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Q:</a:t>
            </a:r>
            <a:endParaRPr sz="4200" b="1">
              <a:solidFill>
                <a:schemeClr val="accent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9" name="Google Shape;59;p13"/>
          <p:cNvSpPr/>
          <p:nvPr/>
        </p:nvSpPr>
        <p:spPr>
          <a:xfrm>
            <a:off x="5243627" y="1108325"/>
            <a:ext cx="2838000" cy="480600"/>
          </a:xfrm>
          <a:prstGeom prst="rect">
            <a:avLst/>
          </a:prstGeom>
          <a:solidFill>
            <a:srgbClr val="22367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13"/>
          <p:cNvSpPr txBox="1"/>
          <p:nvPr/>
        </p:nvSpPr>
        <p:spPr>
          <a:xfrm>
            <a:off x="5346507" y="1177027"/>
            <a:ext cx="2595900" cy="3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Managing Credit</a:t>
            </a:r>
            <a:endParaRPr sz="16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1" name="Google Shape;61;p13"/>
          <p:cNvSpPr/>
          <p:nvPr/>
        </p:nvSpPr>
        <p:spPr>
          <a:xfrm>
            <a:off x="1867325" y="856525"/>
            <a:ext cx="3573600" cy="480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13"/>
          <p:cNvSpPr txBox="1"/>
          <p:nvPr/>
        </p:nvSpPr>
        <p:spPr>
          <a:xfrm>
            <a:off x="1921471" y="925257"/>
            <a:ext cx="3353100" cy="3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QUESTION OF THE DAY</a:t>
            </a:r>
            <a:endParaRPr sz="16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63" name="Google Shape;63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44250" y="512350"/>
            <a:ext cx="1374824" cy="1374824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3"/>
          <p:cNvSpPr/>
          <p:nvPr/>
        </p:nvSpPr>
        <p:spPr>
          <a:xfrm rot="10800000" flipH="1">
            <a:off x="5243617" y="1335990"/>
            <a:ext cx="196200" cy="2565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5" name="Google Shape;65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481690" y="-142652"/>
            <a:ext cx="2180625" cy="1086876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3"/>
          <p:cNvSpPr txBox="1"/>
          <p:nvPr/>
        </p:nvSpPr>
        <p:spPr>
          <a:xfrm>
            <a:off x="2303875" y="1661775"/>
            <a:ext cx="5518500" cy="241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 b="1" dirty="0">
                <a:latin typeface="Montserrat"/>
                <a:ea typeface="Montserrat"/>
                <a:cs typeface="Montserrat"/>
                <a:sym typeface="Montserrat"/>
              </a:rPr>
              <a:t>How much more in interest does a consumer with a low credit score pay when it comes to a home loan (mortgage)?</a:t>
            </a:r>
            <a:endParaRPr sz="2900" b="1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7" name="Google Shape;67;p13"/>
          <p:cNvSpPr txBox="1"/>
          <p:nvPr/>
        </p:nvSpPr>
        <p:spPr>
          <a:xfrm>
            <a:off x="5947200" y="4248700"/>
            <a:ext cx="1995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latin typeface="Montserrat"/>
                <a:ea typeface="Montserrat"/>
                <a:cs typeface="Montserrat"/>
                <a:sym typeface="Montserrat"/>
                <a:hlinkClick r:id="rId6"/>
              </a:rPr>
              <a:t>View blog post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4"/>
          <p:cNvSpPr/>
          <p:nvPr/>
        </p:nvSpPr>
        <p:spPr>
          <a:xfrm>
            <a:off x="-29150" y="-20300"/>
            <a:ext cx="9179100" cy="5163900"/>
          </a:xfrm>
          <a:prstGeom prst="rect">
            <a:avLst/>
          </a:prstGeom>
          <a:solidFill>
            <a:srgbClr val="1DB8E8">
              <a:alpha val="138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3" name="Google Shape;73;p14"/>
          <p:cNvPicPr preferRelativeResize="0"/>
          <p:nvPr/>
        </p:nvPicPr>
        <p:blipFill rotWithShape="1">
          <a:blip r:embed="rId3">
            <a:alphaModFix amt="56000"/>
          </a:blip>
          <a:srcRect r="3138"/>
          <a:stretch/>
        </p:blipFill>
        <p:spPr>
          <a:xfrm>
            <a:off x="-11600" y="-20300"/>
            <a:ext cx="9179100" cy="4743026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4"/>
          <p:cNvSpPr/>
          <p:nvPr/>
        </p:nvSpPr>
        <p:spPr>
          <a:xfrm>
            <a:off x="1039300" y="1276975"/>
            <a:ext cx="7894200" cy="37536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14"/>
          <p:cNvSpPr/>
          <p:nvPr/>
        </p:nvSpPr>
        <p:spPr>
          <a:xfrm>
            <a:off x="5243627" y="1108325"/>
            <a:ext cx="2838000" cy="480600"/>
          </a:xfrm>
          <a:prstGeom prst="rect">
            <a:avLst/>
          </a:prstGeom>
          <a:solidFill>
            <a:srgbClr val="22367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14"/>
          <p:cNvSpPr txBox="1"/>
          <p:nvPr/>
        </p:nvSpPr>
        <p:spPr>
          <a:xfrm>
            <a:off x="5346507" y="1177027"/>
            <a:ext cx="2595900" cy="3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Managing Credit</a:t>
            </a:r>
            <a:endParaRPr sz="16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7" name="Google Shape;77;p14"/>
          <p:cNvSpPr txBox="1"/>
          <p:nvPr/>
        </p:nvSpPr>
        <p:spPr>
          <a:xfrm>
            <a:off x="1463386" y="1693675"/>
            <a:ext cx="755700" cy="11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 b="1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A:</a:t>
            </a:r>
            <a:endParaRPr sz="4200" b="1">
              <a:solidFill>
                <a:schemeClr val="accent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8" name="Google Shape;78;p14"/>
          <p:cNvSpPr/>
          <p:nvPr/>
        </p:nvSpPr>
        <p:spPr>
          <a:xfrm>
            <a:off x="1867325" y="856525"/>
            <a:ext cx="3573600" cy="480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14"/>
          <p:cNvSpPr txBox="1"/>
          <p:nvPr/>
        </p:nvSpPr>
        <p:spPr>
          <a:xfrm>
            <a:off x="1921471" y="925257"/>
            <a:ext cx="3353100" cy="3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QUESTION OF THE DAY</a:t>
            </a:r>
            <a:endParaRPr sz="16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0" name="Google Shape;80;p14"/>
          <p:cNvSpPr/>
          <p:nvPr/>
        </p:nvSpPr>
        <p:spPr>
          <a:xfrm rot="10800000" flipH="1">
            <a:off x="5243617" y="1335990"/>
            <a:ext cx="196200" cy="2565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1" name="Google Shape;81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44250" y="512350"/>
            <a:ext cx="1374824" cy="1374824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4"/>
          <p:cNvSpPr/>
          <p:nvPr/>
        </p:nvSpPr>
        <p:spPr>
          <a:xfrm>
            <a:off x="3358050" y="4623925"/>
            <a:ext cx="3573600" cy="343200"/>
          </a:xfrm>
          <a:prstGeom prst="roundRect">
            <a:avLst>
              <a:gd name="adj" fmla="val 16667"/>
            </a:avLst>
          </a:prstGeom>
          <a:solidFill>
            <a:schemeClr val="accent6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u="sng">
                <a:solidFill>
                  <a:schemeClr val="hlink"/>
                </a:solidFill>
                <a:latin typeface="Montserrat"/>
                <a:ea typeface="Montserrat"/>
                <a:cs typeface="Montserrat"/>
                <a:sym typeface="Montserrat"/>
                <a:hlinkClick r:id="rId5"/>
              </a:rPr>
              <a:t>Click here for more info on this topic</a:t>
            </a:r>
            <a:endParaRPr b="1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3" name="Google Shape;83;p14"/>
          <p:cNvSpPr txBox="1"/>
          <p:nvPr/>
        </p:nvSpPr>
        <p:spPr>
          <a:xfrm>
            <a:off x="2268450" y="1522075"/>
            <a:ext cx="5940600" cy="178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 dirty="0">
                <a:latin typeface="Montserrat"/>
                <a:ea typeface="Montserrat"/>
                <a:cs typeface="Montserrat"/>
                <a:sym typeface="Montserrat"/>
              </a:rPr>
              <a:t>$312 per month OR $112,241 over a 30 year period</a:t>
            </a:r>
            <a:endParaRPr sz="20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2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4" name="Google Shape;84;p14"/>
          <p:cNvSpPr/>
          <p:nvPr/>
        </p:nvSpPr>
        <p:spPr>
          <a:xfrm>
            <a:off x="4404600" y="2667700"/>
            <a:ext cx="518100" cy="1920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14"/>
          <p:cNvSpPr/>
          <p:nvPr/>
        </p:nvSpPr>
        <p:spPr>
          <a:xfrm>
            <a:off x="4404600" y="3582100"/>
            <a:ext cx="518100" cy="2565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6" name="Google Shape;86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481690" y="-142652"/>
            <a:ext cx="2180625" cy="1086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691725" y="2286000"/>
            <a:ext cx="4480600" cy="2259775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4"/>
          <p:cNvSpPr/>
          <p:nvPr/>
        </p:nvSpPr>
        <p:spPr>
          <a:xfrm>
            <a:off x="4640675" y="2803575"/>
            <a:ext cx="755700" cy="343200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14"/>
          <p:cNvSpPr/>
          <p:nvPr/>
        </p:nvSpPr>
        <p:spPr>
          <a:xfrm>
            <a:off x="4640675" y="4251375"/>
            <a:ext cx="755700" cy="343200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>
            <a:spLocks noGrp="1"/>
          </p:cNvSpPr>
          <p:nvPr>
            <p:ph type="title"/>
          </p:nvPr>
        </p:nvSpPr>
        <p:spPr>
          <a:xfrm>
            <a:off x="65916" y="142463"/>
            <a:ext cx="4550964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4020" dirty="0"/>
              <a:t>Credit Score</a:t>
            </a:r>
            <a:endParaRPr sz="4020" dirty="0"/>
          </a:p>
        </p:txBody>
      </p:sp>
      <p:sp>
        <p:nvSpPr>
          <p:cNvPr id="62" name="Google Shape;62;p14"/>
          <p:cNvSpPr txBox="1">
            <a:spLocks noGrp="1"/>
          </p:cNvSpPr>
          <p:nvPr>
            <p:ph type="body" idx="1"/>
          </p:nvPr>
        </p:nvSpPr>
        <p:spPr>
          <a:xfrm>
            <a:off x="65916" y="1253159"/>
            <a:ext cx="5463829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dirty="0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2) Bad Credit report or ding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tx1"/>
                </a:solidFill>
                <a:latin typeface="Roboto" panose="02000000000000000000" pitchFamily="2" charset="0"/>
              </a:rPr>
              <a:t>    </a:t>
            </a:r>
            <a:r>
              <a:rPr lang="en-US" sz="3200" b="0" i="0" dirty="0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will follow you for </a:t>
            </a:r>
            <a:r>
              <a:rPr lang="en-US" sz="3200" b="0" i="0" dirty="0">
                <a:solidFill>
                  <a:srgbClr val="C00000"/>
                </a:solidFill>
                <a:effectLst/>
                <a:latin typeface="Roboto" panose="02000000000000000000" pitchFamily="2" charset="0"/>
              </a:rPr>
              <a:t>7 years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900" b="0" i="0" dirty="0">
              <a:solidFill>
                <a:schemeClr val="tx1"/>
              </a:solidFill>
              <a:effectLst/>
              <a:latin typeface="Roboto" panose="02000000000000000000" pitchFamily="2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tx1"/>
                </a:solidFill>
                <a:latin typeface="Roboto" panose="02000000000000000000" pitchFamily="2" charset="0"/>
              </a:rPr>
              <a:t>3) A bankruptcy will follow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tx1"/>
                </a:solidFill>
                <a:latin typeface="Roboto" panose="02000000000000000000" pitchFamily="2" charset="0"/>
              </a:rPr>
              <a:t>    you for </a:t>
            </a:r>
            <a:r>
              <a:rPr lang="en-US" sz="3200" dirty="0">
                <a:solidFill>
                  <a:srgbClr val="C00000"/>
                </a:solidFill>
                <a:latin typeface="Roboto" panose="02000000000000000000" pitchFamily="2" charset="0"/>
              </a:rPr>
              <a:t>10 years</a:t>
            </a:r>
            <a:endParaRPr sz="2900" dirty="0">
              <a:solidFill>
                <a:srgbClr val="C00000"/>
              </a:solidFill>
            </a:endParaRPr>
          </a:p>
        </p:txBody>
      </p:sp>
      <p:pic>
        <p:nvPicPr>
          <p:cNvPr id="4" name="Picture 3" descr="A credit report with a calculator and pen&#10;&#10;Description automatically generated">
            <a:extLst>
              <a:ext uri="{FF2B5EF4-FFF2-40B4-BE49-F238E27FC236}">
                <a16:creationId xmlns:a16="http://schemas.microsoft.com/office/drawing/2014/main" id="{EACAC336-C29B-9941-4B28-3333B41B3D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743" y="2571750"/>
            <a:ext cx="3329149" cy="2496862"/>
          </a:xfrm>
          <a:prstGeom prst="rect">
            <a:avLst/>
          </a:prstGeom>
        </p:spPr>
      </p:pic>
      <p:pic>
        <p:nvPicPr>
          <p:cNvPr id="6" name="Picture 5" descr="A red stamp with white text&#10;&#10;Description automatically generated">
            <a:extLst>
              <a:ext uri="{FF2B5EF4-FFF2-40B4-BE49-F238E27FC236}">
                <a16:creationId xmlns:a16="http://schemas.microsoft.com/office/drawing/2014/main" id="{78DE91F6-A391-86DD-BB3A-D4ECB7A933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6392" y="-235652"/>
            <a:ext cx="3840853" cy="288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294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>
            <a:spLocks noGrp="1"/>
          </p:cNvSpPr>
          <p:nvPr>
            <p:ph type="title"/>
          </p:nvPr>
        </p:nvSpPr>
        <p:spPr>
          <a:xfrm>
            <a:off x="65916" y="0"/>
            <a:ext cx="9078084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US" sz="4400" b="1" dirty="0"/>
              <a:t>Bankruptcy</a:t>
            </a:r>
            <a:endParaRPr sz="4400" b="1" dirty="0"/>
          </a:p>
        </p:txBody>
      </p:sp>
      <p:sp>
        <p:nvSpPr>
          <p:cNvPr id="62" name="Google Shape;62;p14"/>
          <p:cNvSpPr txBox="1">
            <a:spLocks noGrp="1"/>
          </p:cNvSpPr>
          <p:nvPr>
            <p:ph type="body" idx="1"/>
          </p:nvPr>
        </p:nvSpPr>
        <p:spPr>
          <a:xfrm>
            <a:off x="0" y="1676635"/>
            <a:ext cx="5396643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000000"/>
                </a:solidFill>
                <a:latin typeface="Roboto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2800" dirty="0">
                <a:solidFill>
                  <a:srgbClr val="C00000"/>
                </a:solidFill>
                <a:effectLst/>
                <a:latin typeface="Roboto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Court Process</a:t>
            </a:r>
            <a:r>
              <a:rPr lang="en-US" sz="2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:  No guarantee  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    a Bankruptcy will be allowed.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solidFill>
                <a:srgbClr val="000000"/>
              </a:solidFill>
              <a:effectLst/>
              <a:latin typeface="Roboto" panose="02000000000000000000" pitchFamily="2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000000"/>
                </a:solidFill>
                <a:latin typeface="Roboto" panose="02000000000000000000" pitchFamily="2" charset="0"/>
                <a:cs typeface="Arial" panose="020B0604020202020204" pitchFamily="34" charset="0"/>
              </a:rPr>
              <a:t>b.  Not all debt is </a:t>
            </a:r>
            <a:r>
              <a:rPr lang="en-US" sz="2800" dirty="0">
                <a:solidFill>
                  <a:srgbClr val="C00000"/>
                </a:solidFill>
                <a:latin typeface="Roboto" panose="02000000000000000000" pitchFamily="2" charset="0"/>
                <a:cs typeface="Arial" panose="020B0604020202020204" pitchFamily="34" charset="0"/>
              </a:rPr>
              <a:t>wiped out</a:t>
            </a:r>
            <a:endParaRPr sz="2800" dirty="0">
              <a:solidFill>
                <a:srgbClr val="C00000"/>
              </a:solidFill>
            </a:endParaRPr>
          </a:p>
        </p:txBody>
      </p:sp>
      <p:pic>
        <p:nvPicPr>
          <p:cNvPr id="3" name="Picture 2" descr="A white napkin with text and images&#10;&#10;Description automatically generated">
            <a:extLst>
              <a:ext uri="{FF2B5EF4-FFF2-40B4-BE49-F238E27FC236}">
                <a16:creationId xmlns:a16="http://schemas.microsoft.com/office/drawing/2014/main" id="{E93A825E-1FA6-FFE1-3E4A-B8ECE77182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3258" y="1166842"/>
            <a:ext cx="3719308" cy="3719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993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5"/>
          <p:cNvSpPr/>
          <p:nvPr/>
        </p:nvSpPr>
        <p:spPr>
          <a:xfrm>
            <a:off x="-29150" y="-20300"/>
            <a:ext cx="9179100" cy="5163900"/>
          </a:xfrm>
          <a:prstGeom prst="rect">
            <a:avLst/>
          </a:prstGeom>
          <a:solidFill>
            <a:srgbClr val="1DB8E8">
              <a:alpha val="138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Google Shape;100;p25"/>
          <p:cNvPicPr preferRelativeResize="0"/>
          <p:nvPr/>
        </p:nvPicPr>
        <p:blipFill rotWithShape="1">
          <a:blip r:embed="rId3">
            <a:alphaModFix amt="56000"/>
          </a:blip>
          <a:srcRect r="3138"/>
          <a:stretch/>
        </p:blipFill>
        <p:spPr>
          <a:xfrm>
            <a:off x="-11600" y="-20300"/>
            <a:ext cx="9179100" cy="4743026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25"/>
          <p:cNvSpPr/>
          <p:nvPr/>
        </p:nvSpPr>
        <p:spPr>
          <a:xfrm>
            <a:off x="1039300" y="1276975"/>
            <a:ext cx="7042200" cy="30522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25"/>
          <p:cNvSpPr txBox="1"/>
          <p:nvPr/>
        </p:nvSpPr>
        <p:spPr>
          <a:xfrm>
            <a:off x="2172768" y="1883225"/>
            <a:ext cx="5553900" cy="217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 b="1" dirty="0">
                <a:latin typeface="Montserrat"/>
                <a:ea typeface="Montserrat"/>
                <a:cs typeface="Montserrat"/>
                <a:sym typeface="Montserrat"/>
              </a:rPr>
              <a:t>What is the recommended age to get a credit card?</a:t>
            </a:r>
            <a:endParaRPr sz="2700" b="1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3" name="Google Shape;103;p25"/>
          <p:cNvSpPr txBox="1"/>
          <p:nvPr/>
        </p:nvSpPr>
        <p:spPr>
          <a:xfrm>
            <a:off x="2874100" y="4761650"/>
            <a:ext cx="3372600" cy="2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999999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ngpf.org  5/30/22</a:t>
            </a:r>
            <a:endParaRPr sz="1100">
              <a:solidFill>
                <a:srgbClr val="999999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104" name="Google Shape;104;p25"/>
          <p:cNvSpPr txBox="1"/>
          <p:nvPr/>
        </p:nvSpPr>
        <p:spPr>
          <a:xfrm>
            <a:off x="1375375" y="1849613"/>
            <a:ext cx="797400" cy="11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 b="1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Q:</a:t>
            </a:r>
            <a:endParaRPr sz="4200" b="1">
              <a:solidFill>
                <a:schemeClr val="accent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5" name="Google Shape;105;p25"/>
          <p:cNvSpPr/>
          <p:nvPr/>
        </p:nvSpPr>
        <p:spPr>
          <a:xfrm>
            <a:off x="5243627" y="1108325"/>
            <a:ext cx="2838000" cy="480600"/>
          </a:xfrm>
          <a:prstGeom prst="rect">
            <a:avLst/>
          </a:prstGeom>
          <a:solidFill>
            <a:srgbClr val="22367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25"/>
          <p:cNvSpPr txBox="1"/>
          <p:nvPr/>
        </p:nvSpPr>
        <p:spPr>
          <a:xfrm>
            <a:off x="5346507" y="1177027"/>
            <a:ext cx="2595900" cy="3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Types of Credit</a:t>
            </a:r>
            <a:endParaRPr sz="16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7" name="Google Shape;107;p25"/>
          <p:cNvSpPr/>
          <p:nvPr/>
        </p:nvSpPr>
        <p:spPr>
          <a:xfrm>
            <a:off x="1867325" y="856525"/>
            <a:ext cx="3573600" cy="480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25"/>
          <p:cNvSpPr txBox="1"/>
          <p:nvPr/>
        </p:nvSpPr>
        <p:spPr>
          <a:xfrm>
            <a:off x="1921471" y="925257"/>
            <a:ext cx="3353100" cy="3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QUESTION OF THE DAY</a:t>
            </a:r>
            <a:endParaRPr sz="16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09" name="Google Shape;109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44250" y="512350"/>
            <a:ext cx="1374824" cy="1374824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25"/>
          <p:cNvSpPr/>
          <p:nvPr/>
        </p:nvSpPr>
        <p:spPr>
          <a:xfrm rot="10800000" flipH="1">
            <a:off x="5243617" y="1335990"/>
            <a:ext cx="196200" cy="2565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25"/>
          <p:cNvSpPr txBox="1"/>
          <p:nvPr/>
        </p:nvSpPr>
        <p:spPr>
          <a:xfrm>
            <a:off x="6475880" y="3869850"/>
            <a:ext cx="1470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>
                <a:solidFill>
                  <a:schemeClr val="hlink"/>
                </a:solidFill>
                <a:hlinkClick r:id="rId5"/>
              </a:rPr>
              <a:t>View blog post</a:t>
            </a:r>
            <a:endParaRPr b="1"/>
          </a:p>
        </p:txBody>
      </p:sp>
      <p:pic>
        <p:nvPicPr>
          <p:cNvPr id="112" name="Google Shape;112;p2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500351" y="-133467"/>
            <a:ext cx="2120076" cy="1056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6"/>
          <p:cNvSpPr/>
          <p:nvPr/>
        </p:nvSpPr>
        <p:spPr>
          <a:xfrm>
            <a:off x="-29150" y="-20300"/>
            <a:ext cx="9179100" cy="5163900"/>
          </a:xfrm>
          <a:prstGeom prst="rect">
            <a:avLst/>
          </a:prstGeom>
          <a:solidFill>
            <a:srgbClr val="1DB8E8">
              <a:alpha val="138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8" name="Google Shape;118;p26"/>
          <p:cNvPicPr preferRelativeResize="0"/>
          <p:nvPr/>
        </p:nvPicPr>
        <p:blipFill rotWithShape="1">
          <a:blip r:embed="rId3">
            <a:alphaModFix amt="56000"/>
          </a:blip>
          <a:srcRect r="3138"/>
          <a:stretch/>
        </p:blipFill>
        <p:spPr>
          <a:xfrm>
            <a:off x="-11600" y="-20300"/>
            <a:ext cx="9179100" cy="4743026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26"/>
          <p:cNvSpPr/>
          <p:nvPr/>
        </p:nvSpPr>
        <p:spPr>
          <a:xfrm>
            <a:off x="1039300" y="1276975"/>
            <a:ext cx="7042200" cy="30522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26"/>
          <p:cNvSpPr/>
          <p:nvPr/>
        </p:nvSpPr>
        <p:spPr>
          <a:xfrm>
            <a:off x="5243627" y="1108325"/>
            <a:ext cx="2838000" cy="480600"/>
          </a:xfrm>
          <a:prstGeom prst="rect">
            <a:avLst/>
          </a:prstGeom>
          <a:solidFill>
            <a:srgbClr val="22367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26"/>
          <p:cNvSpPr txBox="1"/>
          <p:nvPr/>
        </p:nvSpPr>
        <p:spPr>
          <a:xfrm>
            <a:off x="1463386" y="1810975"/>
            <a:ext cx="755700" cy="11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 b="1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A:</a:t>
            </a:r>
            <a:endParaRPr sz="4200" b="1">
              <a:solidFill>
                <a:schemeClr val="accent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2" name="Google Shape;122;p26"/>
          <p:cNvSpPr/>
          <p:nvPr/>
        </p:nvSpPr>
        <p:spPr>
          <a:xfrm>
            <a:off x="1867325" y="856525"/>
            <a:ext cx="3573600" cy="480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26"/>
          <p:cNvSpPr txBox="1"/>
          <p:nvPr/>
        </p:nvSpPr>
        <p:spPr>
          <a:xfrm>
            <a:off x="1921471" y="925257"/>
            <a:ext cx="3353100" cy="3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QUESTION OF THE DAY</a:t>
            </a:r>
            <a:endParaRPr sz="16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4" name="Google Shape;124;p26"/>
          <p:cNvSpPr/>
          <p:nvPr/>
        </p:nvSpPr>
        <p:spPr>
          <a:xfrm rot="10800000" flipH="1">
            <a:off x="5243617" y="1335990"/>
            <a:ext cx="196200" cy="2565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5" name="Google Shape;125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44250" y="512350"/>
            <a:ext cx="1374824" cy="1374824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26"/>
          <p:cNvSpPr txBox="1"/>
          <p:nvPr/>
        </p:nvSpPr>
        <p:spPr>
          <a:xfrm>
            <a:off x="5364732" y="1177027"/>
            <a:ext cx="2595900" cy="3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Types of Credit</a:t>
            </a:r>
            <a:endParaRPr sz="16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7" name="Google Shape;127;p26"/>
          <p:cNvSpPr txBox="1"/>
          <p:nvPr/>
        </p:nvSpPr>
        <p:spPr>
          <a:xfrm>
            <a:off x="6562925" y="3912075"/>
            <a:ext cx="13977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 u="sng">
                <a:solidFill>
                  <a:schemeClr val="hlink"/>
                </a:solidFill>
                <a:hlinkClick r:id="rId5"/>
              </a:rPr>
              <a:t>Source: CNBC</a:t>
            </a:r>
            <a:endParaRPr sz="1300" b="1"/>
          </a:p>
        </p:txBody>
      </p:sp>
      <p:sp>
        <p:nvSpPr>
          <p:cNvPr id="128" name="Google Shape;128;p26"/>
          <p:cNvSpPr txBox="1"/>
          <p:nvPr/>
        </p:nvSpPr>
        <p:spPr>
          <a:xfrm>
            <a:off x="2219075" y="1787738"/>
            <a:ext cx="5082300" cy="6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Montserrat"/>
                <a:ea typeface="Montserrat"/>
                <a:cs typeface="Montserrat"/>
                <a:sym typeface="Montserrat"/>
              </a:rPr>
              <a:t>Some experts recommend getting a credit card when you turn 18 to start responsibly building credit</a:t>
            </a:r>
            <a:endParaRPr b="1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29" name="Google Shape;129;p2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500351" y="-133467"/>
            <a:ext cx="2120076" cy="105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26"/>
          <p:cNvPicPr preferRelativeResize="0"/>
          <p:nvPr/>
        </p:nvPicPr>
        <p:blipFill rotWithShape="1">
          <a:blip r:embed="rId7">
            <a:alphaModFix/>
          </a:blip>
          <a:srcRect l="7813" r="7813"/>
          <a:stretch/>
        </p:blipFill>
        <p:spPr>
          <a:xfrm>
            <a:off x="3621410" y="2507750"/>
            <a:ext cx="2277617" cy="1518425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5"/>
          <p:cNvSpPr/>
          <p:nvPr/>
        </p:nvSpPr>
        <p:spPr>
          <a:xfrm>
            <a:off x="-29150" y="-20300"/>
            <a:ext cx="9179100" cy="5163900"/>
          </a:xfrm>
          <a:prstGeom prst="rect">
            <a:avLst/>
          </a:prstGeom>
          <a:solidFill>
            <a:srgbClr val="1DB8E8">
              <a:alpha val="138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Google Shape;100;p25"/>
          <p:cNvPicPr preferRelativeResize="0"/>
          <p:nvPr/>
        </p:nvPicPr>
        <p:blipFill rotWithShape="1">
          <a:blip r:embed="rId3">
            <a:alphaModFix amt="56000"/>
          </a:blip>
          <a:srcRect r="3138"/>
          <a:stretch/>
        </p:blipFill>
        <p:spPr>
          <a:xfrm>
            <a:off x="-11600" y="-20300"/>
            <a:ext cx="9179100" cy="4743026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25"/>
          <p:cNvSpPr/>
          <p:nvPr/>
        </p:nvSpPr>
        <p:spPr>
          <a:xfrm>
            <a:off x="1039300" y="1276975"/>
            <a:ext cx="7042200" cy="30522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25"/>
          <p:cNvSpPr txBox="1"/>
          <p:nvPr/>
        </p:nvSpPr>
        <p:spPr>
          <a:xfrm>
            <a:off x="2172768" y="1883225"/>
            <a:ext cx="5553900" cy="217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 dirty="0">
                <a:latin typeface="Montserrat"/>
                <a:ea typeface="Montserrat"/>
                <a:cs typeface="Montserrat"/>
                <a:sym typeface="Montserrat"/>
              </a:rPr>
              <a:t>Can you name ONE of the ways that consumers, under age 25, establish credit?</a:t>
            </a:r>
            <a:endParaRPr sz="2500" b="1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3" name="Google Shape;103;p25"/>
          <p:cNvSpPr txBox="1"/>
          <p:nvPr/>
        </p:nvSpPr>
        <p:spPr>
          <a:xfrm>
            <a:off x="2874100" y="4761650"/>
            <a:ext cx="3372600" cy="2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999999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Ngpf.org 1/27/23</a:t>
            </a:r>
            <a:endParaRPr sz="1100">
              <a:solidFill>
                <a:srgbClr val="999999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104" name="Google Shape;104;p25"/>
          <p:cNvSpPr txBox="1"/>
          <p:nvPr/>
        </p:nvSpPr>
        <p:spPr>
          <a:xfrm>
            <a:off x="1375375" y="1849613"/>
            <a:ext cx="797400" cy="11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 b="1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Q:</a:t>
            </a:r>
            <a:endParaRPr sz="4200" b="1">
              <a:solidFill>
                <a:schemeClr val="accent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5" name="Google Shape;105;p25"/>
          <p:cNvSpPr/>
          <p:nvPr/>
        </p:nvSpPr>
        <p:spPr>
          <a:xfrm>
            <a:off x="5243627" y="1108325"/>
            <a:ext cx="2838000" cy="480600"/>
          </a:xfrm>
          <a:prstGeom prst="rect">
            <a:avLst/>
          </a:prstGeom>
          <a:solidFill>
            <a:srgbClr val="22367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25"/>
          <p:cNvSpPr txBox="1"/>
          <p:nvPr/>
        </p:nvSpPr>
        <p:spPr>
          <a:xfrm>
            <a:off x="5346507" y="1177027"/>
            <a:ext cx="2595900" cy="3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Types of Credit</a:t>
            </a:r>
            <a:endParaRPr sz="16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7" name="Google Shape;107;p25"/>
          <p:cNvSpPr/>
          <p:nvPr/>
        </p:nvSpPr>
        <p:spPr>
          <a:xfrm>
            <a:off x="1867325" y="856525"/>
            <a:ext cx="3573600" cy="480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25"/>
          <p:cNvSpPr txBox="1"/>
          <p:nvPr/>
        </p:nvSpPr>
        <p:spPr>
          <a:xfrm>
            <a:off x="1921471" y="925257"/>
            <a:ext cx="3353100" cy="3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QUESTION OF THE DAY</a:t>
            </a:r>
            <a:endParaRPr sz="16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09" name="Google Shape;109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44250" y="512350"/>
            <a:ext cx="1374824" cy="1374824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25"/>
          <p:cNvSpPr/>
          <p:nvPr/>
        </p:nvSpPr>
        <p:spPr>
          <a:xfrm rot="10800000" flipH="1">
            <a:off x="5243617" y="1335990"/>
            <a:ext cx="196200" cy="2565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25"/>
          <p:cNvSpPr txBox="1"/>
          <p:nvPr/>
        </p:nvSpPr>
        <p:spPr>
          <a:xfrm>
            <a:off x="6461732" y="3834455"/>
            <a:ext cx="5280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>
                <a:solidFill>
                  <a:schemeClr val="hlink"/>
                </a:solidFill>
                <a:hlinkClick r:id="rId5"/>
              </a:rPr>
              <a:t>View blog post</a:t>
            </a:r>
            <a:endParaRPr b="1"/>
          </a:p>
        </p:txBody>
      </p:sp>
      <p:pic>
        <p:nvPicPr>
          <p:cNvPr id="112" name="Google Shape;112;p2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481690" y="-142652"/>
            <a:ext cx="2180625" cy="10868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>
            <a:spLocks noGrp="1"/>
          </p:cNvSpPr>
          <p:nvPr>
            <p:ph type="title"/>
          </p:nvPr>
        </p:nvSpPr>
        <p:spPr>
          <a:xfrm>
            <a:off x="0" y="171492"/>
            <a:ext cx="914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4020" dirty="0"/>
              <a:t>Credit Score</a:t>
            </a:r>
            <a:endParaRPr sz="4020" dirty="0"/>
          </a:p>
        </p:txBody>
      </p:sp>
      <p:sp>
        <p:nvSpPr>
          <p:cNvPr id="62" name="Google Shape;62;p14"/>
          <p:cNvSpPr txBox="1">
            <a:spLocks noGrp="1"/>
          </p:cNvSpPr>
          <p:nvPr>
            <p:ph type="body" idx="1"/>
          </p:nvPr>
        </p:nvSpPr>
        <p:spPr>
          <a:xfrm>
            <a:off x="467728" y="863550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dirty="0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Tells lenders about your creditworthiness (how likely you are to pay back a loan based on your credit history)</a:t>
            </a:r>
            <a:endParaRPr sz="2900" dirty="0">
              <a:solidFill>
                <a:schemeClr val="tx1"/>
              </a:solidFill>
            </a:endParaRPr>
          </a:p>
        </p:txBody>
      </p:sp>
      <p:pic>
        <p:nvPicPr>
          <p:cNvPr id="3" name="Picture 2" descr="A colorful scale with text&#10;&#10;Description automatically generated with medium confidence">
            <a:extLst>
              <a:ext uri="{FF2B5EF4-FFF2-40B4-BE49-F238E27FC236}">
                <a16:creationId xmlns:a16="http://schemas.microsoft.com/office/drawing/2014/main" id="{356238B4-E4B4-7381-3894-BED49A52E0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8028" y="2072079"/>
            <a:ext cx="4019759" cy="2683164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6"/>
          <p:cNvSpPr/>
          <p:nvPr/>
        </p:nvSpPr>
        <p:spPr>
          <a:xfrm>
            <a:off x="-29150" y="-20300"/>
            <a:ext cx="9179100" cy="5163900"/>
          </a:xfrm>
          <a:prstGeom prst="rect">
            <a:avLst/>
          </a:prstGeom>
          <a:solidFill>
            <a:srgbClr val="1DB8E8">
              <a:alpha val="138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8" name="Google Shape;118;p26"/>
          <p:cNvPicPr preferRelativeResize="0"/>
          <p:nvPr/>
        </p:nvPicPr>
        <p:blipFill rotWithShape="1">
          <a:blip r:embed="rId3">
            <a:alphaModFix amt="56000"/>
          </a:blip>
          <a:srcRect r="3138"/>
          <a:stretch/>
        </p:blipFill>
        <p:spPr>
          <a:xfrm>
            <a:off x="0" y="-20300"/>
            <a:ext cx="9179100" cy="4743026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26"/>
          <p:cNvSpPr/>
          <p:nvPr/>
        </p:nvSpPr>
        <p:spPr>
          <a:xfrm>
            <a:off x="1039300" y="1276975"/>
            <a:ext cx="7042200" cy="32949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26"/>
          <p:cNvSpPr/>
          <p:nvPr/>
        </p:nvSpPr>
        <p:spPr>
          <a:xfrm>
            <a:off x="5243627" y="1108325"/>
            <a:ext cx="2838000" cy="480600"/>
          </a:xfrm>
          <a:prstGeom prst="rect">
            <a:avLst/>
          </a:prstGeom>
          <a:solidFill>
            <a:srgbClr val="22367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26"/>
          <p:cNvSpPr txBox="1"/>
          <p:nvPr/>
        </p:nvSpPr>
        <p:spPr>
          <a:xfrm>
            <a:off x="5346507" y="1177027"/>
            <a:ext cx="2595900" cy="3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Types of Credit</a:t>
            </a:r>
            <a:endParaRPr sz="16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2" name="Google Shape;122;p26"/>
          <p:cNvSpPr txBox="1"/>
          <p:nvPr/>
        </p:nvSpPr>
        <p:spPr>
          <a:xfrm>
            <a:off x="2214625" y="1717950"/>
            <a:ext cx="5553900" cy="18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 b="1" dirty="0">
                <a:latin typeface="Montserrat"/>
                <a:ea typeface="Montserrat"/>
                <a:cs typeface="Montserrat"/>
                <a:sym typeface="Montserrat"/>
              </a:rPr>
              <a:t>1. Get a secured card</a:t>
            </a:r>
            <a:endParaRPr sz="1600" b="1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 b="1" dirty="0">
                <a:latin typeface="Montserrat"/>
                <a:ea typeface="Montserrat"/>
                <a:cs typeface="Montserrat"/>
                <a:sym typeface="Montserrat"/>
              </a:rPr>
              <a:t>2. Get a credit-builder product or a secured loan</a:t>
            </a:r>
            <a:endParaRPr sz="1600" b="1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 b="1" dirty="0">
                <a:latin typeface="Montserrat"/>
                <a:ea typeface="Montserrat"/>
                <a:cs typeface="Montserrat"/>
                <a:sym typeface="Montserrat"/>
              </a:rPr>
              <a:t>3. Use a co-signer</a:t>
            </a:r>
            <a:endParaRPr sz="1600" b="1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 b="1" dirty="0">
                <a:latin typeface="Montserrat"/>
                <a:ea typeface="Montserrat"/>
                <a:cs typeface="Montserrat"/>
                <a:sym typeface="Montserrat"/>
              </a:rPr>
              <a:t>4. Become an authorized user</a:t>
            </a:r>
            <a:endParaRPr sz="1600" b="1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 b="1" dirty="0">
                <a:latin typeface="Montserrat"/>
                <a:ea typeface="Montserrat"/>
                <a:cs typeface="Montserrat"/>
                <a:sym typeface="Montserrat"/>
              </a:rPr>
              <a:t>5. Get credit for the bills you pay</a:t>
            </a:r>
            <a:endParaRPr sz="1600" b="1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1600" b="1" dirty="0">
                <a:latin typeface="Montserrat"/>
                <a:ea typeface="Montserrat"/>
                <a:cs typeface="Montserrat"/>
                <a:sym typeface="Montserrat"/>
              </a:rPr>
              <a:t>6. Practice good credit habits</a:t>
            </a:r>
            <a:endParaRPr sz="1600" b="1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3" name="Google Shape;123;p26"/>
          <p:cNvSpPr txBox="1"/>
          <p:nvPr/>
        </p:nvSpPr>
        <p:spPr>
          <a:xfrm>
            <a:off x="1463386" y="1693675"/>
            <a:ext cx="755700" cy="11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 b="1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A:</a:t>
            </a:r>
            <a:endParaRPr sz="4200" b="1">
              <a:solidFill>
                <a:schemeClr val="accent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4" name="Google Shape;124;p26"/>
          <p:cNvSpPr/>
          <p:nvPr/>
        </p:nvSpPr>
        <p:spPr>
          <a:xfrm>
            <a:off x="1867325" y="856525"/>
            <a:ext cx="3573600" cy="480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26"/>
          <p:cNvSpPr txBox="1"/>
          <p:nvPr/>
        </p:nvSpPr>
        <p:spPr>
          <a:xfrm>
            <a:off x="1921471" y="925257"/>
            <a:ext cx="3353100" cy="3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QUESTION OF THE DAY</a:t>
            </a:r>
            <a:endParaRPr sz="16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6" name="Google Shape;126;p26"/>
          <p:cNvSpPr/>
          <p:nvPr/>
        </p:nvSpPr>
        <p:spPr>
          <a:xfrm rot="10800000" flipH="1">
            <a:off x="5243617" y="1335990"/>
            <a:ext cx="196200" cy="2565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7" name="Google Shape;127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44250" y="512350"/>
            <a:ext cx="1374824" cy="1374824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26"/>
          <p:cNvSpPr txBox="1"/>
          <p:nvPr/>
        </p:nvSpPr>
        <p:spPr>
          <a:xfrm>
            <a:off x="5590729" y="4054500"/>
            <a:ext cx="1826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>
                <a:solidFill>
                  <a:schemeClr val="hlink"/>
                </a:solidFill>
                <a:hlinkClick r:id="rId5"/>
              </a:rPr>
              <a:t>Source: NerdWallet </a:t>
            </a:r>
            <a:endParaRPr b="1"/>
          </a:p>
        </p:txBody>
      </p:sp>
      <p:pic>
        <p:nvPicPr>
          <p:cNvPr id="129" name="Google Shape;129;p2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481690" y="-142652"/>
            <a:ext cx="2180625" cy="10868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3"/>
          <p:cNvSpPr txBox="1">
            <a:spLocks noGrp="1"/>
          </p:cNvSpPr>
          <p:nvPr>
            <p:ph type="title"/>
          </p:nvPr>
        </p:nvSpPr>
        <p:spPr>
          <a:xfrm>
            <a:off x="248782" y="96882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Good Debt vs. Bad Debt</a:t>
            </a:r>
            <a:endParaRPr dirty="0"/>
          </a:p>
        </p:txBody>
      </p:sp>
      <p:sp>
        <p:nvSpPr>
          <p:cNvPr id="67" name="Google Shape;67;p13"/>
          <p:cNvSpPr txBox="1">
            <a:spLocks noGrp="1"/>
          </p:cNvSpPr>
          <p:nvPr>
            <p:ph type="body" idx="1"/>
          </p:nvPr>
        </p:nvSpPr>
        <p:spPr>
          <a:xfrm>
            <a:off x="248782" y="84687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25000" lnSpcReduction="20000"/>
          </a:bodyPr>
          <a:lstStyle/>
          <a:p>
            <a:pPr marL="0" lvl="0" indent="0" algn="l" rtl="0">
              <a:spcBef>
                <a:spcPts val="1400"/>
              </a:spcBef>
              <a:spcAft>
                <a:spcPts val="0"/>
              </a:spcAft>
              <a:buNone/>
            </a:pPr>
            <a:r>
              <a:rPr lang="en" sz="9600" dirty="0">
                <a:solidFill>
                  <a:srgbClr val="454545"/>
                </a:solidFill>
                <a:latin typeface="Calibri"/>
                <a:ea typeface="Calibri"/>
                <a:cs typeface="Calibri"/>
                <a:sym typeface="Calibri"/>
              </a:rPr>
              <a:t>Is there such a thing as “good debt” and “bad debt?” </a:t>
            </a:r>
          </a:p>
          <a:p>
            <a:pPr marL="0" lvl="0" indent="0" algn="l" rtl="0">
              <a:spcBef>
                <a:spcPts val="1400"/>
              </a:spcBef>
              <a:spcAft>
                <a:spcPts val="0"/>
              </a:spcAft>
              <a:buNone/>
            </a:pPr>
            <a:r>
              <a:rPr lang="en" sz="9600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It depends</a:t>
            </a:r>
            <a:r>
              <a:rPr lang="en" sz="9600" dirty="0">
                <a:solidFill>
                  <a:srgbClr val="454545"/>
                </a:solidFill>
                <a:latin typeface="Calibri"/>
                <a:ea typeface="Calibri"/>
                <a:cs typeface="Calibri"/>
                <a:sym typeface="Calibri"/>
              </a:rPr>
              <a:t>. While borrowing allows you to get something more quickly, you now owe someone money and most likely had to pay interest on top of the purchase price.</a:t>
            </a:r>
            <a:endParaRPr sz="9600" dirty="0">
              <a:solidFill>
                <a:srgbClr val="45454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2000"/>
              </a:spcBef>
              <a:spcAft>
                <a:spcPts val="0"/>
              </a:spcAft>
              <a:buNone/>
            </a:pPr>
            <a:endParaRPr sz="8000" dirty="0">
              <a:solidFill>
                <a:srgbClr val="45454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2000"/>
              </a:spcBef>
              <a:spcAft>
                <a:spcPts val="2000"/>
              </a:spcAft>
              <a:buNone/>
            </a:pPr>
            <a:r>
              <a:rPr lang="en" sz="8000" dirty="0">
                <a:solidFill>
                  <a:srgbClr val="454545"/>
                </a:solidFill>
                <a:latin typeface="Calibri"/>
                <a:ea typeface="Calibri"/>
                <a:cs typeface="Calibri"/>
                <a:sym typeface="Calibri"/>
              </a:rPr>
              <a:t>Source </a:t>
            </a:r>
            <a:r>
              <a:rPr lang="en" sz="8000" u="sng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How to Get Out of Debt - YNAB Guides - You Need A Budget</a:t>
            </a:r>
            <a:endParaRPr sz="8000" dirty="0">
              <a:solidFill>
                <a:srgbClr val="45454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4"/>
          <p:cNvSpPr txBox="1">
            <a:spLocks noGrp="1"/>
          </p:cNvSpPr>
          <p:nvPr>
            <p:ph type="title"/>
          </p:nvPr>
        </p:nvSpPr>
        <p:spPr>
          <a:xfrm>
            <a:off x="0" y="-62636"/>
            <a:ext cx="91440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Does the value increase or decrease?</a:t>
            </a:r>
            <a:endParaRPr dirty="0"/>
          </a:p>
        </p:txBody>
      </p:sp>
      <p:sp>
        <p:nvSpPr>
          <p:cNvPr id="73" name="Google Shape;73;p14"/>
          <p:cNvSpPr txBox="1">
            <a:spLocks noGrp="1"/>
          </p:cNvSpPr>
          <p:nvPr>
            <p:ph type="body" idx="1"/>
          </p:nvPr>
        </p:nvSpPr>
        <p:spPr>
          <a:xfrm>
            <a:off x="1" y="481709"/>
            <a:ext cx="9144000" cy="448514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Aft>
                <a:spcPts val="0"/>
              </a:spcAft>
              <a:buNone/>
            </a:pPr>
            <a:r>
              <a:rPr lang="en" sz="1600" dirty="0">
                <a:solidFill>
                  <a:srgbClr val="454545"/>
                </a:solidFill>
                <a:latin typeface="Calibri"/>
                <a:ea typeface="Calibri"/>
                <a:cs typeface="Calibri"/>
                <a:sym typeface="Calibri"/>
              </a:rPr>
              <a:t>When trying to decide if a debt is more helpful than harmful, consider the following rule of thumb: </a:t>
            </a:r>
            <a:r>
              <a:rPr lang="en" sz="1600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will your purchase typically increase or decrease in value?</a:t>
            </a:r>
          </a:p>
          <a:p>
            <a:pPr marL="0" lvl="0" indent="0" algn="l" rtl="0">
              <a:lnSpc>
                <a:spcPct val="120000"/>
              </a:lnSpc>
              <a:spcAft>
                <a:spcPts val="0"/>
              </a:spcAft>
              <a:buNone/>
            </a:pPr>
            <a:endParaRPr lang="en" sz="500" dirty="0">
              <a:solidFill>
                <a:srgbClr val="45454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20000"/>
              </a:lnSpc>
              <a:spcAft>
                <a:spcPts val="0"/>
              </a:spcAft>
              <a:buNone/>
            </a:pPr>
            <a:r>
              <a:rPr lang="en" sz="1600" dirty="0">
                <a:solidFill>
                  <a:srgbClr val="454545"/>
                </a:solidFill>
                <a:latin typeface="Calibri"/>
                <a:ea typeface="Calibri"/>
                <a:cs typeface="Calibri"/>
                <a:sym typeface="Calibri"/>
              </a:rPr>
              <a:t>Your house = </a:t>
            </a:r>
            <a:r>
              <a:rPr lang="en" sz="1600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increase in value </a:t>
            </a:r>
          </a:p>
          <a:p>
            <a:pPr marL="0" lvl="0" indent="0" algn="l" rtl="0">
              <a:lnSpc>
                <a:spcPct val="120000"/>
              </a:lnSpc>
              <a:spcAft>
                <a:spcPts val="0"/>
              </a:spcAft>
              <a:buNone/>
            </a:pPr>
            <a:r>
              <a:rPr lang="en" sz="1600" dirty="0">
                <a:solidFill>
                  <a:srgbClr val="454545"/>
                </a:solidFill>
                <a:latin typeface="Calibri"/>
                <a:ea typeface="Calibri"/>
                <a:cs typeface="Calibri"/>
                <a:sym typeface="Calibri"/>
              </a:rPr>
              <a:t>Borrowing for higher education or Trade School = (lead to higher income) likely to </a:t>
            </a:r>
            <a:r>
              <a:rPr lang="en" sz="1600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increase in value. </a:t>
            </a:r>
          </a:p>
          <a:p>
            <a:pPr marL="0" lvl="0" indent="0" algn="l" rtl="0">
              <a:lnSpc>
                <a:spcPct val="120000"/>
              </a:lnSpc>
              <a:spcAft>
                <a:spcPts val="0"/>
              </a:spcAft>
              <a:buNone/>
            </a:pPr>
            <a:endParaRPr lang="en" sz="900" dirty="0">
              <a:solidFill>
                <a:srgbClr val="45454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Aft>
                <a:spcPts val="0"/>
              </a:spcAft>
              <a:buNone/>
            </a:pPr>
            <a:r>
              <a:rPr lang="en" sz="1600" dirty="0">
                <a:solidFill>
                  <a:srgbClr val="454545"/>
                </a:solidFill>
                <a:latin typeface="Calibri"/>
                <a:ea typeface="Calibri"/>
                <a:cs typeface="Calibri"/>
                <a:sym typeface="Calibri"/>
              </a:rPr>
              <a:t>That bag of Doritos = </a:t>
            </a:r>
            <a:r>
              <a:rPr lang="en" sz="1600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Not so much</a:t>
            </a:r>
          </a:p>
          <a:p>
            <a:pPr marL="0" lvl="0" indent="0" algn="l" rtl="0">
              <a:lnSpc>
                <a:spcPct val="100000"/>
              </a:lnSpc>
              <a:spcAft>
                <a:spcPts val="0"/>
              </a:spcAft>
              <a:buNone/>
            </a:pPr>
            <a:endParaRPr sz="1600" dirty="0">
              <a:solidFill>
                <a:srgbClr val="45454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Aft>
                <a:spcPts val="0"/>
              </a:spcAft>
              <a:buNone/>
            </a:pPr>
            <a:r>
              <a:rPr lang="en" sz="1600" dirty="0">
                <a:solidFill>
                  <a:srgbClr val="454545"/>
                </a:solidFill>
                <a:latin typeface="Calibri"/>
                <a:ea typeface="Calibri"/>
                <a:cs typeface="Calibri"/>
                <a:sym typeface="Calibri"/>
              </a:rPr>
              <a:t>This is why a mortgage debt is sometimes positioned as “</a:t>
            </a:r>
            <a:r>
              <a:rPr lang="en" sz="1600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good debt</a:t>
            </a:r>
            <a:r>
              <a:rPr lang="en" sz="1600" dirty="0">
                <a:solidFill>
                  <a:srgbClr val="454545"/>
                </a:solidFill>
                <a:latin typeface="Calibri"/>
                <a:ea typeface="Calibri"/>
                <a:cs typeface="Calibri"/>
                <a:sym typeface="Calibri"/>
              </a:rPr>
              <a:t>.” Virtually no one has that kind of money up front, and houses tend to increase in value. </a:t>
            </a:r>
          </a:p>
          <a:p>
            <a:pPr marL="0" lvl="0" indent="0" algn="l" rtl="0">
              <a:lnSpc>
                <a:spcPct val="100000"/>
              </a:lnSpc>
              <a:spcAft>
                <a:spcPts val="0"/>
              </a:spcAft>
              <a:buNone/>
            </a:pPr>
            <a:endParaRPr lang="en" sz="1600" dirty="0">
              <a:solidFill>
                <a:srgbClr val="45454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Aft>
                <a:spcPts val="0"/>
              </a:spcAft>
              <a:buNone/>
            </a:pPr>
            <a:r>
              <a:rPr lang="en" sz="1600" dirty="0">
                <a:solidFill>
                  <a:srgbClr val="454545"/>
                </a:solidFill>
                <a:latin typeface="Calibri"/>
                <a:ea typeface="Calibri"/>
                <a:cs typeface="Calibri"/>
                <a:sym typeface="Calibri"/>
              </a:rPr>
              <a:t>You could say borrowing money to pay for groceries is </a:t>
            </a:r>
            <a:r>
              <a:rPr lang="en" sz="1600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bad debt </a:t>
            </a:r>
            <a:r>
              <a:rPr lang="en" sz="1600" dirty="0">
                <a:solidFill>
                  <a:srgbClr val="454545"/>
                </a:solidFill>
                <a:latin typeface="Calibri"/>
                <a:ea typeface="Calibri"/>
                <a:cs typeface="Calibri"/>
                <a:sym typeface="Calibri"/>
              </a:rPr>
              <a:t>since grocery items are essentially disposable and decrease in value. </a:t>
            </a:r>
          </a:p>
          <a:p>
            <a:pPr marL="0" lvl="0" indent="0" algn="l" rtl="0">
              <a:lnSpc>
                <a:spcPct val="100000"/>
              </a:lnSpc>
              <a:spcAft>
                <a:spcPts val="0"/>
              </a:spcAft>
              <a:buNone/>
            </a:pPr>
            <a:endParaRPr lang="en" sz="900" dirty="0">
              <a:solidFill>
                <a:srgbClr val="45454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Aft>
                <a:spcPts val="0"/>
              </a:spcAft>
              <a:buNone/>
            </a:pPr>
            <a:r>
              <a:rPr lang="en" sz="1600" dirty="0">
                <a:solidFill>
                  <a:srgbClr val="454545"/>
                </a:solidFill>
                <a:latin typeface="Calibri"/>
                <a:ea typeface="Calibri"/>
                <a:cs typeface="Calibri"/>
                <a:sym typeface="Calibri"/>
              </a:rPr>
              <a:t>However, imagine a desperate situation where a family has suffered job loss, and </a:t>
            </a:r>
            <a:r>
              <a:rPr lang="en" sz="1600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incurring debt offers the only way to eat.</a:t>
            </a:r>
          </a:p>
          <a:p>
            <a:pPr marL="0" lvl="0" indent="0" algn="l" rtl="0">
              <a:lnSpc>
                <a:spcPct val="100000"/>
              </a:lnSpc>
              <a:spcAft>
                <a:spcPts val="0"/>
              </a:spcAft>
              <a:buNone/>
            </a:pPr>
            <a:endParaRPr lang="en" sz="1600" dirty="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Aft>
                <a:spcPts val="0"/>
              </a:spcAft>
              <a:buNone/>
            </a:pPr>
            <a:r>
              <a:rPr lang="en" sz="16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Currently, U.S. Household Debt Is at an </a:t>
            </a:r>
            <a:r>
              <a:rPr lang="en" sz="1600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All-Time High!</a:t>
            </a:r>
          </a:p>
          <a:p>
            <a:pPr marL="0" lvl="0" indent="0" algn="l" rtl="0">
              <a:lnSpc>
                <a:spcPct val="100000"/>
              </a:lnSpc>
              <a:spcAft>
                <a:spcPts val="0"/>
              </a:spcAft>
              <a:buNone/>
            </a:pPr>
            <a:endParaRPr lang="en" sz="900" dirty="0">
              <a:solidFill>
                <a:srgbClr val="45454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Aft>
                <a:spcPts val="0"/>
              </a:spcAft>
              <a:buNone/>
            </a:pPr>
            <a:endParaRPr sz="1600" dirty="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4"/>
          <p:cNvSpPr txBox="1">
            <a:spLocks noGrp="1"/>
          </p:cNvSpPr>
          <p:nvPr>
            <p:ph type="title"/>
          </p:nvPr>
        </p:nvSpPr>
        <p:spPr>
          <a:xfrm>
            <a:off x="-30337" y="75909"/>
            <a:ext cx="9174337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Does the value increase or decrease?</a:t>
            </a:r>
            <a:endParaRPr dirty="0"/>
          </a:p>
        </p:txBody>
      </p:sp>
      <p:sp>
        <p:nvSpPr>
          <p:cNvPr id="73" name="Google Shape;73;p14"/>
          <p:cNvSpPr txBox="1">
            <a:spLocks noGrp="1"/>
          </p:cNvSpPr>
          <p:nvPr>
            <p:ph type="body" idx="1"/>
          </p:nvPr>
        </p:nvSpPr>
        <p:spPr>
          <a:xfrm>
            <a:off x="92696" y="1222071"/>
            <a:ext cx="9173362" cy="410038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25000" lnSpcReduction="20000"/>
          </a:bodyPr>
          <a:lstStyle/>
          <a:p>
            <a:pPr marL="0" lvl="0" indent="0" algn="l" rtl="0">
              <a:spcBef>
                <a:spcPts val="2000"/>
              </a:spcBef>
              <a:spcAft>
                <a:spcPts val="0"/>
              </a:spcAft>
              <a:buNone/>
            </a:pPr>
            <a:r>
              <a:rPr lang="en" sz="8000" dirty="0">
                <a:solidFill>
                  <a:srgbClr val="454545"/>
                </a:solidFill>
                <a:latin typeface="Calibri"/>
                <a:ea typeface="Calibri"/>
                <a:cs typeface="Calibri"/>
                <a:sym typeface="Calibri"/>
              </a:rPr>
              <a:t>What about your car? While a car depreciates the second you drive it off the lot, making it to work is important, so </a:t>
            </a:r>
            <a:r>
              <a:rPr lang="en" sz="8000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a reliable car has significant value</a:t>
            </a:r>
            <a:r>
              <a:rPr lang="en" sz="8000" dirty="0">
                <a:solidFill>
                  <a:srgbClr val="454545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8000" dirty="0">
              <a:solidFill>
                <a:srgbClr val="45454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2000"/>
              </a:spcBef>
              <a:spcAft>
                <a:spcPts val="0"/>
              </a:spcAft>
              <a:buNone/>
            </a:pPr>
            <a:r>
              <a:rPr lang="en" sz="8000" dirty="0">
                <a:solidFill>
                  <a:srgbClr val="454545"/>
                </a:solidFill>
                <a:latin typeface="Calibri"/>
                <a:ea typeface="Calibri"/>
                <a:cs typeface="Calibri"/>
                <a:sym typeface="Calibri"/>
              </a:rPr>
              <a:t>Consider these guiding questions as you weigh borrowing money.</a:t>
            </a:r>
          </a:p>
          <a:p>
            <a:pPr marL="0" lvl="0" indent="0" algn="l" rtl="0">
              <a:spcBef>
                <a:spcPts val="2000"/>
              </a:spcBef>
              <a:spcAft>
                <a:spcPts val="0"/>
              </a:spcAft>
              <a:buNone/>
            </a:pPr>
            <a:endParaRPr lang="en-US" sz="8000" dirty="0"/>
          </a:p>
          <a:p>
            <a:pPr marL="0" lvl="0" indent="0" algn="l" rtl="0">
              <a:spcBef>
                <a:spcPts val="2000"/>
              </a:spcBef>
              <a:spcAft>
                <a:spcPts val="0"/>
              </a:spcAft>
              <a:buNone/>
            </a:pPr>
            <a:endParaRPr sz="8000" dirty="0"/>
          </a:p>
          <a:p>
            <a:pPr marL="0" lvl="0" indent="0" algn="l" rtl="0">
              <a:spcBef>
                <a:spcPts val="2000"/>
              </a:spcBef>
              <a:spcAft>
                <a:spcPts val="1200"/>
              </a:spcAft>
              <a:buNone/>
            </a:pPr>
            <a:r>
              <a:rPr lang="en" sz="5415" dirty="0">
                <a:solidFill>
                  <a:srgbClr val="454545"/>
                </a:solidFill>
                <a:latin typeface="Calibri"/>
                <a:ea typeface="Calibri"/>
                <a:cs typeface="Calibri"/>
                <a:sym typeface="Calibri"/>
              </a:rPr>
              <a:t>Source: </a:t>
            </a:r>
            <a:r>
              <a:rPr lang="en" sz="4700" u="sng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How to Get Out of Debt - YNAB Guides - You Need A Budget</a:t>
            </a:r>
            <a:endParaRPr sz="5400" dirty="0"/>
          </a:p>
        </p:txBody>
      </p:sp>
      <p:pic>
        <p:nvPicPr>
          <p:cNvPr id="3" name="Picture 2" descr="A person carrying a large sack of money&#10;&#10;Description automatically generated">
            <a:extLst>
              <a:ext uri="{FF2B5EF4-FFF2-40B4-BE49-F238E27FC236}">
                <a16:creationId xmlns:a16="http://schemas.microsoft.com/office/drawing/2014/main" id="{EEEBA02A-E6D5-90FD-CD2B-5A098FFAEB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37449" y="2977820"/>
            <a:ext cx="2830827" cy="1887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214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5"/>
          <p:cNvSpPr txBox="1">
            <a:spLocks noGrp="1"/>
          </p:cNvSpPr>
          <p:nvPr>
            <p:ph type="title"/>
          </p:nvPr>
        </p:nvSpPr>
        <p:spPr>
          <a:xfrm>
            <a:off x="268363" y="137336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5 Guiding Questions</a:t>
            </a:r>
            <a:endParaRPr dirty="0"/>
          </a:p>
        </p:txBody>
      </p:sp>
      <p:sp>
        <p:nvSpPr>
          <p:cNvPr id="79" name="Google Shape;79;p15"/>
          <p:cNvSpPr txBox="1">
            <a:spLocks noGrp="1"/>
          </p:cNvSpPr>
          <p:nvPr>
            <p:ph type="body" idx="1"/>
          </p:nvPr>
        </p:nvSpPr>
        <p:spPr>
          <a:xfrm>
            <a:off x="-56660" y="632713"/>
            <a:ext cx="9204671" cy="404727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5590" algn="l" rtl="0">
              <a:spcBef>
                <a:spcPts val="1400"/>
              </a:spcBef>
              <a:spcAft>
                <a:spcPts val="0"/>
              </a:spcAft>
              <a:buClr>
                <a:srgbClr val="454545"/>
              </a:buClr>
              <a:buSzPct val="100000"/>
              <a:buFont typeface="Calibri"/>
              <a:buChar char="●"/>
            </a:pPr>
            <a:r>
              <a:rPr lang="en" sz="1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Is the Purchase Absolutely Necessary? </a:t>
            </a:r>
            <a:r>
              <a:rPr lang="en" sz="1400" dirty="0">
                <a:solidFill>
                  <a:srgbClr val="454545"/>
                </a:solidFill>
                <a:latin typeface="Calibri"/>
                <a:ea typeface="Calibri"/>
                <a:cs typeface="Calibri"/>
                <a:sym typeface="Calibri"/>
              </a:rPr>
              <a:t>If it’s not a necessary expense, it’s better to save for it rather than borrow, reduce cash flow, and incur interest.</a:t>
            </a:r>
          </a:p>
          <a:p>
            <a:pPr marL="141610" lvl="0" indent="0" algn="l" rtl="0">
              <a:spcBef>
                <a:spcPts val="0"/>
              </a:spcBef>
              <a:spcAft>
                <a:spcPts val="0"/>
              </a:spcAft>
              <a:buClr>
                <a:srgbClr val="454545"/>
              </a:buClr>
              <a:buSzPct val="100000"/>
              <a:buNone/>
            </a:pPr>
            <a:endParaRPr lang="en" sz="700" b="1" dirty="0">
              <a:solidFill>
                <a:srgbClr val="45454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5590" algn="l" rtl="0">
              <a:spcBef>
                <a:spcPts val="0"/>
              </a:spcBef>
              <a:spcAft>
                <a:spcPts val="0"/>
              </a:spcAft>
              <a:buClr>
                <a:srgbClr val="454545"/>
              </a:buClr>
              <a:buSzPct val="100000"/>
              <a:buFont typeface="Calibri"/>
              <a:buChar char="●"/>
            </a:pPr>
            <a:r>
              <a:rPr lang="en" sz="1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How Will This Impact My Monthly Cash Flow?</a:t>
            </a:r>
            <a:r>
              <a:rPr lang="en" sz="1400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1400" dirty="0">
                <a:solidFill>
                  <a:srgbClr val="454545"/>
                </a:solidFill>
                <a:latin typeface="Calibri"/>
                <a:ea typeface="Calibri"/>
                <a:cs typeface="Calibri"/>
                <a:sym typeface="Calibri"/>
              </a:rPr>
              <a:t>If the loan payment will affect you for years and impede your ability to pay for monthly and non-monthly expenses, then borrowing isn’t a good idea.</a:t>
            </a:r>
          </a:p>
          <a:p>
            <a:pPr marL="141610" lvl="0" indent="0" algn="l" rtl="0">
              <a:spcBef>
                <a:spcPts val="0"/>
              </a:spcBef>
              <a:spcAft>
                <a:spcPts val="0"/>
              </a:spcAft>
              <a:buClr>
                <a:srgbClr val="454545"/>
              </a:buClr>
              <a:buSzPct val="100000"/>
              <a:buNone/>
            </a:pPr>
            <a:endParaRPr lang="en-US" sz="700" dirty="0">
              <a:solidFill>
                <a:srgbClr val="45454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5590" algn="l" rtl="0">
              <a:spcBef>
                <a:spcPts val="0"/>
              </a:spcBef>
              <a:spcAft>
                <a:spcPts val="0"/>
              </a:spcAft>
              <a:buClr>
                <a:srgbClr val="454545"/>
              </a:buClr>
              <a:buSzPct val="100000"/>
              <a:buFont typeface="Calibri"/>
              <a:buChar char="●"/>
            </a:pPr>
            <a:r>
              <a:rPr lang="en" sz="1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Will You Own the Item for a Long Time?</a:t>
            </a:r>
            <a:r>
              <a:rPr lang="en" sz="1400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1400" dirty="0">
                <a:solidFill>
                  <a:srgbClr val="454545"/>
                </a:solidFill>
                <a:latin typeface="Calibri"/>
                <a:ea typeface="Calibri"/>
                <a:cs typeface="Calibri"/>
                <a:sym typeface="Calibri"/>
              </a:rPr>
              <a:t>If the loan payment will last longer than the item, borrowing does not offer a strong option.</a:t>
            </a:r>
          </a:p>
          <a:p>
            <a:pPr marL="141610" lvl="0" indent="0" algn="l" rtl="0">
              <a:spcBef>
                <a:spcPts val="0"/>
              </a:spcBef>
              <a:spcAft>
                <a:spcPts val="0"/>
              </a:spcAft>
              <a:buClr>
                <a:srgbClr val="454545"/>
              </a:buClr>
              <a:buSzPct val="100000"/>
              <a:buNone/>
            </a:pPr>
            <a:endParaRPr sz="700" dirty="0">
              <a:solidFill>
                <a:srgbClr val="45454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5590" algn="l" rtl="0">
              <a:spcBef>
                <a:spcPts val="0"/>
              </a:spcBef>
              <a:spcAft>
                <a:spcPts val="0"/>
              </a:spcAft>
              <a:buClr>
                <a:srgbClr val="454545"/>
              </a:buClr>
              <a:buSzPct val="100000"/>
              <a:buFont typeface="Calibri"/>
              <a:buChar char="●"/>
            </a:pPr>
            <a:r>
              <a:rPr lang="en" sz="1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Will the Item Increase in Value?</a:t>
            </a:r>
            <a:r>
              <a:rPr lang="en" sz="1400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1400" dirty="0">
                <a:solidFill>
                  <a:srgbClr val="454545"/>
                </a:solidFill>
                <a:latin typeface="Calibri"/>
                <a:ea typeface="Calibri"/>
                <a:cs typeface="Calibri"/>
                <a:sym typeface="Calibri"/>
              </a:rPr>
              <a:t>Avoid borrowing money to pay for something that decreases in value. In this case, you lose money beyond the interest rate.</a:t>
            </a:r>
          </a:p>
          <a:p>
            <a:pPr marL="141610" lvl="0" indent="0" algn="l" rtl="0">
              <a:spcBef>
                <a:spcPts val="0"/>
              </a:spcBef>
              <a:spcAft>
                <a:spcPts val="0"/>
              </a:spcAft>
              <a:buClr>
                <a:srgbClr val="454545"/>
              </a:buClr>
              <a:buSzPct val="100000"/>
              <a:buNone/>
            </a:pPr>
            <a:endParaRPr sz="700" dirty="0">
              <a:solidFill>
                <a:srgbClr val="45454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5590" algn="l" rtl="0">
              <a:spcBef>
                <a:spcPts val="0"/>
              </a:spcBef>
              <a:spcAft>
                <a:spcPts val="0"/>
              </a:spcAft>
              <a:buClr>
                <a:srgbClr val="454545"/>
              </a:buClr>
              <a:buSzPct val="100000"/>
              <a:buFont typeface="Calibri"/>
              <a:buChar char="●"/>
            </a:pPr>
            <a:r>
              <a:rPr lang="en" sz="1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What Is the Amount Being Borrowed?</a:t>
            </a:r>
            <a:r>
              <a:rPr lang="en" sz="1400" dirty="0">
                <a:solidFill>
                  <a:srgbClr val="454545"/>
                </a:solidFill>
                <a:latin typeface="Calibri"/>
                <a:ea typeface="Calibri"/>
                <a:cs typeface="Calibri"/>
                <a:sym typeface="Calibri"/>
              </a:rPr>
              <a:t> “Good debt” like mortgage debt or student loans often reach so high that borrowing becomes financially risky and therefore “bad debt.” Even if you want to buy a house, that doesn’t mean you should borrow the absolute maximum amount allowed. You have to weigh this debt against all your other financial responsibilities.</a:t>
            </a:r>
            <a:endParaRPr sz="1400" dirty="0"/>
          </a:p>
          <a:p>
            <a:pPr marL="457200" lvl="0" indent="0" algn="l" rtl="0">
              <a:spcBef>
                <a:spcPts val="2700"/>
              </a:spcBef>
              <a:spcAft>
                <a:spcPts val="2700"/>
              </a:spcAft>
              <a:buNone/>
            </a:pPr>
            <a:r>
              <a:rPr lang="en" sz="1400" dirty="0">
                <a:solidFill>
                  <a:srgbClr val="454545"/>
                </a:solidFill>
                <a:latin typeface="Calibri"/>
                <a:ea typeface="Calibri"/>
                <a:cs typeface="Calibri"/>
                <a:sym typeface="Calibri"/>
              </a:rPr>
              <a:t>Source: </a:t>
            </a:r>
            <a:r>
              <a:rPr lang="en" sz="1400" u="sng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How to Get Out of Debt - YNAB Guides - You Need A Budget</a:t>
            </a:r>
            <a:endParaRPr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6"/>
          <p:cNvSpPr txBox="1">
            <a:spLocks noGrp="1"/>
          </p:cNvSpPr>
          <p:nvPr>
            <p:ph type="title"/>
          </p:nvPr>
        </p:nvSpPr>
        <p:spPr>
          <a:xfrm>
            <a:off x="62003" y="73431"/>
            <a:ext cx="9019994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Another Way to Look at Debt</a:t>
            </a:r>
            <a:endParaRPr dirty="0"/>
          </a:p>
        </p:txBody>
      </p:sp>
      <p:sp>
        <p:nvSpPr>
          <p:cNvPr id="85" name="Google Shape;85;p16"/>
          <p:cNvSpPr txBox="1">
            <a:spLocks noGrp="1"/>
          </p:cNvSpPr>
          <p:nvPr>
            <p:ph type="body" idx="1"/>
          </p:nvPr>
        </p:nvSpPr>
        <p:spPr>
          <a:xfrm>
            <a:off x="0" y="595795"/>
            <a:ext cx="9144000" cy="352879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1800"/>
              </a:spcBef>
              <a:spcAft>
                <a:spcPts val="0"/>
              </a:spcAft>
              <a:buNone/>
            </a:pPr>
            <a:r>
              <a:rPr lang="en-US" sz="1700" dirty="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While a Mortgage or business is set up to </a:t>
            </a:r>
            <a:r>
              <a:rPr lang="en-US" sz="1700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create wealth </a:t>
            </a:r>
            <a:r>
              <a:rPr lang="en-US" sz="1700" dirty="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over time other debt such as credit card debt or a car note can keep you in debt for decades.</a:t>
            </a:r>
          </a:p>
          <a:p>
            <a:pPr marL="0" lvl="0" indent="0" algn="l" rtl="0">
              <a:spcBef>
                <a:spcPts val="1800"/>
              </a:spcBef>
              <a:spcAft>
                <a:spcPts val="0"/>
              </a:spcAft>
              <a:buNone/>
            </a:pPr>
            <a:r>
              <a:rPr lang="en-US" sz="1700" dirty="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An economist will look at debt 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  <a:effectLst/>
                <a:latin typeface="Roboto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for items that do not increase in value </a:t>
            </a:r>
            <a:r>
              <a:rPr lang="en-US" sz="1700" dirty="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as trading your </a:t>
            </a:r>
            <a:r>
              <a:rPr lang="en-US" sz="1700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future happiness for instant gratification.</a:t>
            </a:r>
          </a:p>
        </p:txBody>
      </p:sp>
      <p:pic>
        <p:nvPicPr>
          <p:cNvPr id="5" name="Picture 4" descr="A cartoon of a person carrying a box of debt&#10;&#10;Description automatically generated">
            <a:extLst>
              <a:ext uri="{FF2B5EF4-FFF2-40B4-BE49-F238E27FC236}">
                <a16:creationId xmlns:a16="http://schemas.microsoft.com/office/drawing/2014/main" id="{F93E4DCB-AF72-96EF-F5AA-7D870695C7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2502" y="2381510"/>
            <a:ext cx="2619375" cy="1743075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0" y="333500"/>
            <a:ext cx="8520600" cy="143295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i="1" dirty="0"/>
              <a:t>What you need to know</a:t>
            </a:r>
            <a:r>
              <a:rPr lang="en" sz="4000" dirty="0"/>
              <a:t>: </a:t>
            </a:r>
            <a:br>
              <a:rPr lang="en" sz="4000" dirty="0"/>
            </a:br>
            <a:r>
              <a:rPr lang="en" sz="4000" dirty="0"/>
              <a:t>Creating a Budget</a:t>
            </a:r>
            <a:endParaRPr sz="4000" dirty="0"/>
          </a:p>
        </p:txBody>
      </p:sp>
      <p:pic>
        <p:nvPicPr>
          <p:cNvPr id="55" name="Google Shape;5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4371" y="2763016"/>
            <a:ext cx="2571224" cy="2189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20866" y="2812718"/>
            <a:ext cx="3217926" cy="21896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9832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7"/>
          <p:cNvSpPr txBox="1">
            <a:spLocks noGrp="1"/>
          </p:cNvSpPr>
          <p:nvPr>
            <p:ph type="ctrTitle"/>
          </p:nvPr>
        </p:nvSpPr>
        <p:spPr>
          <a:xfrm>
            <a:off x="865605" y="2060550"/>
            <a:ext cx="7136700" cy="10224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rmAutofit fontScale="90000"/>
          </a:bodyPr>
          <a:lstStyle/>
          <a:p>
            <a:r>
              <a:rPr lang="en" dirty="0"/>
              <a:t>What is the difference between </a:t>
            </a:r>
            <a:r>
              <a:rPr lang="en" dirty="0">
                <a:highlight>
                  <a:srgbClr val="FFFF00"/>
                </a:highlight>
              </a:rPr>
              <a:t>gross income</a:t>
            </a:r>
            <a:r>
              <a:rPr lang="en" dirty="0"/>
              <a:t> and </a:t>
            </a:r>
            <a:r>
              <a:rPr lang="en" dirty="0">
                <a:highlight>
                  <a:srgbClr val="FFFF00"/>
                </a:highlight>
              </a:rPr>
              <a:t>net income</a:t>
            </a:r>
            <a:r>
              <a:rPr lang="en" dirty="0"/>
              <a:t>?</a:t>
            </a:r>
            <a:endParaRPr dirty="0">
              <a:highlight>
                <a:srgbClr val="FFFF00"/>
              </a:highlight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Google Shape;128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2455" y="851103"/>
            <a:ext cx="4142813" cy="28688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56018" y="1364674"/>
            <a:ext cx="4045527" cy="25174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321028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E6DEE0-A234-4918-A013-CF74754F04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1. Which two things does a budget compare?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4B2366-94FC-490D-B27D-3E0EC54E17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40669"/>
            <a:ext cx="7886700" cy="3263504"/>
          </a:xfrm>
        </p:spPr>
        <p:txBody>
          <a:bodyPr>
            <a:normAutofit/>
          </a:bodyPr>
          <a:lstStyle/>
          <a:p>
            <a:pPr marL="385763" indent="-385763">
              <a:buAutoNum type="alphaLcPeriod"/>
            </a:pPr>
            <a:r>
              <a:rPr lang="en-US" sz="2700" dirty="0"/>
              <a:t>Savings and interest</a:t>
            </a:r>
          </a:p>
          <a:p>
            <a:pPr marL="385763" indent="-385763">
              <a:buAutoNum type="alphaLcPeriod"/>
            </a:pPr>
            <a:r>
              <a:rPr lang="en-US" sz="2700" dirty="0"/>
              <a:t>Income and expenses</a:t>
            </a:r>
          </a:p>
          <a:p>
            <a:pPr marL="385763" indent="-385763">
              <a:buAutoNum type="alphaLcPeriod"/>
            </a:pPr>
            <a:r>
              <a:rPr lang="en-US" sz="2700" dirty="0"/>
              <a:t>Income and investments</a:t>
            </a:r>
          </a:p>
          <a:p>
            <a:pPr marL="385763" indent="-385763">
              <a:buAutoNum type="alphaLcPeriod"/>
            </a:pPr>
            <a:r>
              <a:rPr lang="en-US" sz="2700" dirty="0"/>
              <a:t>Expenses and expenditures</a:t>
            </a:r>
          </a:p>
        </p:txBody>
      </p:sp>
    </p:spTree>
    <p:extLst>
      <p:ext uri="{BB962C8B-B14F-4D97-AF65-F5344CB8AC3E}">
        <p14:creationId xmlns:p14="http://schemas.microsoft.com/office/powerpoint/2010/main" val="36860954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>
            <a:spLocks noGrp="1"/>
          </p:cNvSpPr>
          <p:nvPr>
            <p:ph type="title"/>
          </p:nvPr>
        </p:nvSpPr>
        <p:spPr>
          <a:xfrm>
            <a:off x="-44878" y="0"/>
            <a:ext cx="9188878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4020" dirty="0"/>
              <a:t>Credit Score</a:t>
            </a:r>
            <a:endParaRPr sz="4020" dirty="0"/>
          </a:p>
        </p:txBody>
      </p:sp>
      <p:sp>
        <p:nvSpPr>
          <p:cNvPr id="62" name="Google Shape;62;p14"/>
          <p:cNvSpPr txBox="1">
            <a:spLocks noGrp="1"/>
          </p:cNvSpPr>
          <p:nvPr>
            <p:ph type="body" idx="1"/>
          </p:nvPr>
        </p:nvSpPr>
        <p:spPr>
          <a:xfrm>
            <a:off x="-44878" y="961400"/>
            <a:ext cx="5546539" cy="404253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625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tx1"/>
                </a:solidFill>
                <a:latin typeface="Roboto" panose="02000000000000000000" pitchFamily="2" charset="0"/>
              </a:rPr>
              <a:t>1)  </a:t>
            </a:r>
            <a:r>
              <a:rPr lang="en-US" sz="3200" dirty="0">
                <a:solidFill>
                  <a:srgbClr val="C00000"/>
                </a:solidFill>
                <a:latin typeface="Roboto" panose="02000000000000000000" pitchFamily="2" charset="0"/>
              </a:rPr>
              <a:t>Important</a:t>
            </a:r>
            <a:r>
              <a:rPr lang="en-US" sz="3200" dirty="0">
                <a:solidFill>
                  <a:schemeClr val="tx1"/>
                </a:solidFill>
                <a:latin typeface="Roboto" panose="02000000000000000000" pitchFamily="2" charset="0"/>
              </a:rPr>
              <a:t> – will follow you the rest of your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tx1"/>
                </a:solidFill>
                <a:latin typeface="Roboto" panose="02000000000000000000" pitchFamily="2" charset="0"/>
              </a:rPr>
              <a:t>      life. </a:t>
            </a:r>
            <a:r>
              <a:rPr lang="en-US" sz="3200" dirty="0">
                <a:solidFill>
                  <a:srgbClr val="C00000"/>
                </a:solidFill>
                <a:latin typeface="Roboto" panose="02000000000000000000" pitchFamily="2" charset="0"/>
              </a:rPr>
              <a:t>Protect it!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200" b="0" i="0" dirty="0">
              <a:solidFill>
                <a:schemeClr val="tx1"/>
              </a:solidFill>
              <a:effectLst/>
              <a:latin typeface="Roboto" panose="02000000000000000000" pitchFamily="2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tx1"/>
                </a:solidFill>
                <a:latin typeface="Roboto" panose="02000000000000000000" pitchFamily="2" charset="0"/>
              </a:rPr>
              <a:t>2</a:t>
            </a:r>
            <a:r>
              <a:rPr lang="en-US" sz="3200" b="0" i="0" dirty="0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) This will affect </a:t>
            </a:r>
            <a:r>
              <a:rPr lang="en-US" sz="3200" b="0" i="0" dirty="0">
                <a:solidFill>
                  <a:srgbClr val="C00000"/>
                </a:solidFill>
                <a:effectLst/>
                <a:latin typeface="Roboto" panose="02000000000000000000" pitchFamily="2" charset="0"/>
              </a:rPr>
              <a:t>how much you pay</a:t>
            </a:r>
            <a:r>
              <a:rPr lang="en-US" sz="3200" b="0" i="0" dirty="0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 for items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tx1"/>
                </a:solidFill>
                <a:latin typeface="Roboto" panose="02000000000000000000" pitchFamily="2" charset="0"/>
              </a:rPr>
              <a:t>     </a:t>
            </a:r>
            <a:r>
              <a:rPr lang="en-US" sz="3200" b="0" i="0" dirty="0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such as a House, Car or any other item you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tx1"/>
                </a:solidFill>
                <a:latin typeface="Roboto" panose="02000000000000000000" pitchFamily="2" charset="0"/>
              </a:rPr>
              <a:t>     </a:t>
            </a:r>
            <a:r>
              <a:rPr lang="en-US" sz="3200" b="0" i="0" dirty="0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finance.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900" b="0" i="0" dirty="0">
              <a:solidFill>
                <a:schemeClr val="tx1"/>
              </a:solidFill>
              <a:effectLst/>
              <a:latin typeface="Roboto" panose="02000000000000000000" pitchFamily="2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tx1"/>
                </a:solidFill>
                <a:latin typeface="Roboto" panose="02000000000000000000" pitchFamily="2" charset="0"/>
              </a:rPr>
              <a:t>    a) The </a:t>
            </a:r>
            <a:r>
              <a:rPr lang="en-US" sz="2400" dirty="0">
                <a:solidFill>
                  <a:srgbClr val="C00000"/>
                </a:solidFill>
                <a:latin typeface="Roboto" panose="02000000000000000000" pitchFamily="2" charset="0"/>
              </a:rPr>
              <a:t>higher</a:t>
            </a:r>
            <a:r>
              <a:rPr lang="en-US" sz="2400" dirty="0">
                <a:solidFill>
                  <a:schemeClr val="tx1"/>
                </a:solidFill>
                <a:latin typeface="Roboto" panose="02000000000000000000" pitchFamily="2" charset="0"/>
              </a:rPr>
              <a:t> the Credit Score the </a:t>
            </a:r>
            <a:r>
              <a:rPr lang="en-US" sz="2400" dirty="0">
                <a:solidFill>
                  <a:srgbClr val="C00000"/>
                </a:solidFill>
                <a:latin typeface="Roboto" panose="02000000000000000000" pitchFamily="2" charset="0"/>
              </a:rPr>
              <a:t>lower</a:t>
            </a:r>
            <a:r>
              <a:rPr lang="en-US" sz="2400" dirty="0">
                <a:solidFill>
                  <a:schemeClr val="tx1"/>
                </a:solidFill>
                <a:latin typeface="Roboto" panose="02000000000000000000" pitchFamily="2" charset="0"/>
              </a:rPr>
              <a:t> the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tx1"/>
                </a:solidFill>
                <a:latin typeface="Roboto" panose="02000000000000000000" pitchFamily="2" charset="0"/>
              </a:rPr>
              <a:t>	interest rate you will receive.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2400" b="0" i="0" dirty="0">
              <a:solidFill>
                <a:schemeClr val="tx1"/>
              </a:solidFill>
              <a:effectLst/>
              <a:latin typeface="Roboto" panose="02000000000000000000" pitchFamily="2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tx1"/>
                </a:solidFill>
                <a:latin typeface="Roboto" panose="02000000000000000000" pitchFamily="2" charset="0"/>
              </a:rPr>
              <a:t>    b) If its to </a:t>
            </a:r>
            <a:r>
              <a:rPr lang="en-US" sz="2400" dirty="0">
                <a:solidFill>
                  <a:srgbClr val="C00000"/>
                </a:solidFill>
                <a:latin typeface="Roboto" panose="02000000000000000000" pitchFamily="2" charset="0"/>
              </a:rPr>
              <a:t>low</a:t>
            </a:r>
            <a:r>
              <a:rPr lang="en-US" sz="2400" dirty="0">
                <a:solidFill>
                  <a:schemeClr val="tx1"/>
                </a:solidFill>
                <a:latin typeface="Roboto" panose="02000000000000000000" pitchFamily="2" charset="0"/>
              </a:rPr>
              <a:t> nobody will take a chance on you 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  <a:latin typeface="Roboto" panose="02000000000000000000" pitchFamily="2" charset="0"/>
              </a:rPr>
              <a:t>	and give you the loan/financing </a:t>
            </a:r>
            <a:r>
              <a:rPr lang="en-US" sz="24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or credit card. If you 	do get the loan or Credit Card, it </a:t>
            </a:r>
            <a:r>
              <a:rPr lang="en-US" sz="2400" dirty="0">
                <a:solidFill>
                  <a:srgbClr val="C00000"/>
                </a:solidFill>
                <a:effectLst/>
                <a:latin typeface="Roboto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will be at a much 	higher rate</a:t>
            </a:r>
            <a:r>
              <a:rPr lang="en-US" sz="24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 because you will be deemed a higher risk 	for </a:t>
            </a:r>
            <a:r>
              <a:rPr lang="en-US" sz="2400" dirty="0">
                <a:solidFill>
                  <a:srgbClr val="C00000"/>
                </a:solidFill>
                <a:effectLst/>
                <a:latin typeface="Roboto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default</a:t>
            </a:r>
            <a:r>
              <a:rPr lang="en-US" sz="24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900" dirty="0">
              <a:solidFill>
                <a:schemeClr val="tx1"/>
              </a:solidFill>
            </a:endParaRPr>
          </a:p>
        </p:txBody>
      </p:sp>
      <p:pic>
        <p:nvPicPr>
          <p:cNvPr id="3" name="Picture 2" descr="A group of icons of houses and papers">
            <a:extLst>
              <a:ext uri="{FF2B5EF4-FFF2-40B4-BE49-F238E27FC236}">
                <a16:creationId xmlns:a16="http://schemas.microsoft.com/office/drawing/2014/main" id="{57AD753C-19D4-C42B-9579-9E6FF94D81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8979" y="1196238"/>
            <a:ext cx="4083687" cy="2504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914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E6DEE0-A234-4918-A013-CF74754F04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8181975" cy="994172"/>
          </a:xfrm>
        </p:spPr>
        <p:txBody>
          <a:bodyPr/>
          <a:lstStyle/>
          <a:p>
            <a:r>
              <a:rPr lang="en-US" dirty="0"/>
              <a:t>2. Which of the following is a true statement 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4B2366-94FC-490D-B27D-3E0EC54E17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385763" indent="-385763">
              <a:buAutoNum type="alphaLcPeriod"/>
            </a:pPr>
            <a:r>
              <a:rPr lang="en-US" sz="2700" dirty="0"/>
              <a:t>They encourage people to spend as much money as possible</a:t>
            </a:r>
          </a:p>
          <a:p>
            <a:pPr marL="385763" indent="-385763">
              <a:buAutoNum type="alphaLcPeriod"/>
            </a:pPr>
            <a:r>
              <a:rPr lang="en-US" sz="2700" dirty="0"/>
              <a:t>Setting up a budget will allow you to earn more money</a:t>
            </a:r>
          </a:p>
          <a:p>
            <a:pPr marL="385763" indent="-385763">
              <a:buAutoNum type="alphaLcPeriod"/>
            </a:pPr>
            <a:r>
              <a:rPr lang="en-US" sz="2700" dirty="0"/>
              <a:t>The idea behind keeping a budget is to spend exactly as much as you earn</a:t>
            </a:r>
          </a:p>
          <a:p>
            <a:pPr marL="385763" indent="-385763">
              <a:buAutoNum type="alphaLcPeriod"/>
            </a:pPr>
            <a:r>
              <a:rPr lang="en-US" sz="2700" dirty="0"/>
              <a:t>They allow people to track how and where their money is spent</a:t>
            </a:r>
          </a:p>
        </p:txBody>
      </p:sp>
    </p:spTree>
    <p:extLst>
      <p:ext uri="{BB962C8B-B14F-4D97-AF65-F5344CB8AC3E}">
        <p14:creationId xmlns:p14="http://schemas.microsoft.com/office/powerpoint/2010/main" val="213927188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bottle of wine and a glass of water on a table&#10;&#10;Description automatically generated with low confidence">
            <a:extLst>
              <a:ext uri="{FF2B5EF4-FFF2-40B4-BE49-F238E27FC236}">
                <a16:creationId xmlns:a16="http://schemas.microsoft.com/office/drawing/2014/main" id="{353C3654-BFAB-0670-7B4E-7E6D3A3B27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0518" y="-57150"/>
            <a:ext cx="5429250" cy="5429250"/>
          </a:xfrm>
          <a:prstGeom prst="rect">
            <a:avLst/>
          </a:prstGeom>
        </p:spPr>
      </p:pic>
      <p:pic>
        <p:nvPicPr>
          <p:cNvPr id="11" name="Picture 10" descr="A bottle of wine next to a box&#10;&#10;Description automatically generated with medium confidence">
            <a:extLst>
              <a:ext uri="{FF2B5EF4-FFF2-40B4-BE49-F238E27FC236}">
                <a16:creationId xmlns:a16="http://schemas.microsoft.com/office/drawing/2014/main" id="{D354A2EB-3016-EE34-67B6-03A470D312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086" y="-57150"/>
            <a:ext cx="4233673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79421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>
            <a:spLocks noGrp="1"/>
          </p:cNvSpPr>
          <p:nvPr>
            <p:ph type="title"/>
          </p:nvPr>
        </p:nvSpPr>
        <p:spPr>
          <a:xfrm>
            <a:off x="157575" y="4835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4020"/>
              <a:t>What’s your monthly income?</a:t>
            </a:r>
            <a:endParaRPr sz="4020"/>
          </a:p>
        </p:txBody>
      </p:sp>
      <p:sp>
        <p:nvSpPr>
          <p:cNvPr id="62" name="Google Shape;62;p14"/>
          <p:cNvSpPr txBox="1">
            <a:spLocks noGrp="1"/>
          </p:cNvSpPr>
          <p:nvPr>
            <p:ph type="body" idx="1"/>
          </p:nvPr>
        </p:nvSpPr>
        <p:spPr>
          <a:xfrm>
            <a:off x="311700" y="1383650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 dirty="0"/>
              <a:t>-Add up your </a:t>
            </a:r>
            <a:r>
              <a:rPr lang="en" sz="2900" dirty="0">
                <a:solidFill>
                  <a:srgbClr val="C00000"/>
                </a:solidFill>
              </a:rPr>
              <a:t>paychecks</a:t>
            </a:r>
            <a:endParaRPr sz="2900" dirty="0">
              <a:solidFill>
                <a:srgbClr val="C00000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900" dirty="0"/>
              <a:t>-Add to this any </a:t>
            </a:r>
            <a:r>
              <a:rPr lang="en" sz="2900" dirty="0">
                <a:solidFill>
                  <a:srgbClr val="C00000"/>
                </a:solidFill>
              </a:rPr>
              <a:t>additional income</a:t>
            </a:r>
            <a:endParaRPr sz="2900" dirty="0">
              <a:solidFill>
                <a:srgbClr val="C00000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900" dirty="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2900" dirty="0"/>
              <a:t>*Use </a:t>
            </a:r>
            <a:r>
              <a:rPr lang="en" sz="2900" dirty="0">
                <a:solidFill>
                  <a:srgbClr val="C00000"/>
                </a:solidFill>
              </a:rPr>
              <a:t>NET</a:t>
            </a:r>
            <a:r>
              <a:rPr lang="en" sz="2900" dirty="0"/>
              <a:t> income, not </a:t>
            </a:r>
            <a:r>
              <a:rPr lang="en" sz="2900" dirty="0">
                <a:solidFill>
                  <a:srgbClr val="C00000"/>
                </a:solidFill>
              </a:rPr>
              <a:t>GROSS</a:t>
            </a:r>
            <a:r>
              <a:rPr lang="en" sz="2900" dirty="0"/>
              <a:t> income*</a:t>
            </a:r>
            <a:endParaRPr sz="2900" dirty="0"/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12376" y="1528250"/>
            <a:ext cx="2619924" cy="17466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2572685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91"/>
              <a:buFont typeface="Arial"/>
              <a:buNone/>
            </a:pPr>
            <a:r>
              <a:rPr lang="en" sz="4020"/>
              <a:t>Fixed, Variable, or Periodic?</a:t>
            </a:r>
            <a:endParaRPr sz="402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900" dirty="0"/>
              <a:t>-Fixed - </a:t>
            </a:r>
            <a:r>
              <a:rPr lang="en" sz="2900" dirty="0">
                <a:solidFill>
                  <a:srgbClr val="C00000"/>
                </a:solidFill>
              </a:rPr>
              <a:t>contractual payments such as rent, car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900" dirty="0">
                <a:solidFill>
                  <a:srgbClr val="C00000"/>
                </a:solidFill>
              </a:rPr>
              <a:t>             payments, phone service</a:t>
            </a:r>
            <a:endParaRPr sz="2900" dirty="0">
              <a:solidFill>
                <a:srgbClr val="C00000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900" dirty="0"/>
              <a:t>-Variable - </a:t>
            </a:r>
            <a:r>
              <a:rPr lang="en" sz="2900" dirty="0">
                <a:solidFill>
                  <a:srgbClr val="C00000"/>
                </a:solidFill>
              </a:rPr>
              <a:t>food, gasoline, entertainment, electricity</a:t>
            </a:r>
            <a:endParaRPr sz="2900" dirty="0">
              <a:solidFill>
                <a:srgbClr val="C00000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900" dirty="0"/>
              <a:t>-Periodic - </a:t>
            </a:r>
            <a:r>
              <a:rPr lang="en" sz="2900" dirty="0">
                <a:solidFill>
                  <a:srgbClr val="C00000"/>
                </a:solidFill>
              </a:rPr>
              <a:t>insurance, tuition, property taxes, 			         license plate renewals</a:t>
            </a:r>
            <a:endParaRPr sz="2900" dirty="0">
              <a:solidFill>
                <a:srgbClr val="C00000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dirty="0"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03900" y="3502800"/>
            <a:ext cx="2221500" cy="1486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91"/>
              <a:buFont typeface="Arial"/>
              <a:buNone/>
            </a:pPr>
            <a:r>
              <a:rPr lang="en" sz="4020"/>
              <a:t>Create a plan and track spending</a:t>
            </a:r>
            <a:endParaRPr sz="402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body" idx="1"/>
          </p:nvPr>
        </p:nvSpPr>
        <p:spPr>
          <a:xfrm>
            <a:off x="242455" y="1152474"/>
            <a:ext cx="8589845" cy="361348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900" dirty="0"/>
              <a:t>-WRITE IT DOWN</a:t>
            </a:r>
            <a:endParaRPr sz="2900"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900" dirty="0"/>
              <a:t>-Monthly income</a:t>
            </a:r>
            <a:endParaRPr sz="2900"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900" dirty="0"/>
              <a:t>-Monthly expenses (</a:t>
            </a:r>
            <a:r>
              <a:rPr lang="en" sz="2900" dirty="0">
                <a:solidFill>
                  <a:srgbClr val="C00000"/>
                </a:solidFill>
              </a:rPr>
              <a:t>fixed, variable, &amp; periodic</a:t>
            </a:r>
            <a:r>
              <a:rPr lang="en" sz="2900" dirty="0"/>
              <a:t>)</a:t>
            </a:r>
            <a:endParaRPr sz="2900" dirty="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900" dirty="0"/>
              <a:t>-Track spending to compare what you’ve budgeted to your actual spending.</a:t>
            </a: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900" dirty="0"/>
              <a:t>Know where your money is </a:t>
            </a:r>
            <a:r>
              <a:rPr lang="en" sz="2900" dirty="0">
                <a:solidFill>
                  <a:srgbClr val="C00000"/>
                </a:solidFill>
              </a:rPr>
              <a:t>going!</a:t>
            </a:r>
            <a:endParaRPr sz="2900" dirty="0">
              <a:solidFill>
                <a:srgbClr val="C00000"/>
              </a:solidFill>
            </a:endParaRPr>
          </a:p>
        </p:txBody>
      </p:sp>
      <p:pic>
        <p:nvPicPr>
          <p:cNvPr id="77" name="Google Shape;77;p16"/>
          <p:cNvPicPr preferRelativeResize="0"/>
          <p:nvPr/>
        </p:nvPicPr>
        <p:blipFill rotWithShape="1">
          <a:blip r:embed="rId3">
            <a:alphaModFix/>
          </a:blip>
          <a:srcRect l="22873" r="17716"/>
          <a:stretch/>
        </p:blipFill>
        <p:spPr>
          <a:xfrm>
            <a:off x="7596925" y="300450"/>
            <a:ext cx="1235382" cy="2126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>
            <a:spLocks noGrp="1"/>
          </p:cNvSpPr>
          <p:nvPr>
            <p:ph type="title"/>
          </p:nvPr>
        </p:nvSpPr>
        <p:spPr>
          <a:xfrm>
            <a:off x="242427" y="172283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91"/>
              <a:buFont typeface="Arial"/>
              <a:buNone/>
            </a:pPr>
            <a:r>
              <a:rPr lang="en" sz="4020" dirty="0"/>
              <a:t>Set $ Goals</a:t>
            </a:r>
            <a:endParaRPr sz="402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83;p17"/>
          <p:cNvSpPr txBox="1">
            <a:spLocks noGrp="1"/>
          </p:cNvSpPr>
          <p:nvPr>
            <p:ph type="body" idx="1"/>
          </p:nvPr>
        </p:nvSpPr>
        <p:spPr>
          <a:xfrm>
            <a:off x="131591" y="98343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700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7931"/>
              <a:buFont typeface="Arial"/>
              <a:buNone/>
            </a:pPr>
            <a:r>
              <a:rPr lang="en" sz="2900" dirty="0"/>
              <a:t>-Create </a:t>
            </a:r>
            <a:r>
              <a:rPr lang="en" sz="2900" dirty="0">
                <a:solidFill>
                  <a:srgbClr val="C00000"/>
                </a:solidFill>
              </a:rPr>
              <a:t>measurable</a:t>
            </a:r>
            <a:r>
              <a:rPr lang="en" sz="2900" dirty="0"/>
              <a:t> goals (budget for them)</a:t>
            </a:r>
            <a:endParaRPr sz="2900"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900" dirty="0"/>
              <a:t>-Why?-Saving for something specific makes the act more rewarding	</a:t>
            </a:r>
            <a:endParaRPr sz="2900" dirty="0"/>
          </a:p>
          <a:p>
            <a:pPr marL="0" lvl="0" indent="45720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900" dirty="0"/>
              <a:t>	Emergency fund – </a:t>
            </a:r>
            <a:r>
              <a:rPr lang="en" sz="2900" dirty="0">
                <a:solidFill>
                  <a:srgbClr val="C00000"/>
                </a:solidFill>
              </a:rPr>
              <a:t>3 to 6 months salary</a:t>
            </a:r>
            <a:endParaRPr sz="2900" dirty="0">
              <a:solidFill>
                <a:srgbClr val="C00000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900" dirty="0"/>
              <a:t>	Down payment on house/car</a:t>
            </a:r>
            <a:endParaRPr sz="2900"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900" dirty="0"/>
              <a:t>	Vacation</a:t>
            </a:r>
            <a:endParaRPr sz="2900"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900" dirty="0"/>
              <a:t>	Education</a:t>
            </a:r>
            <a:endParaRPr sz="2900"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37931"/>
              <a:buFont typeface="Arial"/>
              <a:buNone/>
            </a:pPr>
            <a:r>
              <a:rPr lang="en" sz="2900" dirty="0"/>
              <a:t>	Retirement</a:t>
            </a:r>
            <a:endParaRPr sz="2900" dirty="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ct val="61111"/>
              <a:buFont typeface="Arial"/>
              <a:buNone/>
            </a:pPr>
            <a:endParaRPr dirty="0"/>
          </a:p>
        </p:txBody>
      </p:sp>
      <p:pic>
        <p:nvPicPr>
          <p:cNvPr id="84" name="Google Shape;8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04400" y="207800"/>
            <a:ext cx="2127900" cy="141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08220" y="3265683"/>
            <a:ext cx="2335947" cy="156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35781" y="1866169"/>
            <a:ext cx="2127900" cy="1419281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478601" y="3285450"/>
            <a:ext cx="2353698" cy="15634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126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" sz="4020"/>
              <a:t>How can you make ends meet?</a:t>
            </a:r>
            <a:endParaRPr sz="402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18"/>
          <p:cNvSpPr txBox="1">
            <a:spLocks noGrp="1"/>
          </p:cNvSpPr>
          <p:nvPr>
            <p:ph type="body" idx="1"/>
          </p:nvPr>
        </p:nvSpPr>
        <p:spPr>
          <a:xfrm>
            <a:off x="311700" y="1436650"/>
            <a:ext cx="8520600" cy="313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775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 dirty="0"/>
              <a:t>-Decrease spending</a:t>
            </a:r>
            <a:endParaRPr sz="2900"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37931"/>
              <a:buFont typeface="Arial"/>
              <a:buNone/>
            </a:pPr>
            <a:r>
              <a:rPr lang="en" sz="2900" dirty="0"/>
              <a:t>	Determine “</a:t>
            </a:r>
            <a:r>
              <a:rPr lang="en" sz="2900" dirty="0">
                <a:solidFill>
                  <a:srgbClr val="C00000"/>
                </a:solidFill>
              </a:rPr>
              <a:t>wants</a:t>
            </a:r>
            <a:r>
              <a:rPr lang="en" sz="2900" dirty="0"/>
              <a:t>” vs. “</a:t>
            </a:r>
            <a:r>
              <a:rPr lang="en" sz="2900" dirty="0">
                <a:solidFill>
                  <a:srgbClr val="C00000"/>
                </a:solidFill>
              </a:rPr>
              <a:t>needs</a:t>
            </a:r>
            <a:r>
              <a:rPr lang="en" sz="2900" dirty="0"/>
              <a:t>”</a:t>
            </a:r>
            <a:endParaRPr sz="2900"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900" dirty="0"/>
              <a:t>-Increase income</a:t>
            </a:r>
            <a:endParaRPr sz="2900"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37931"/>
              <a:buFont typeface="Arial"/>
              <a:buNone/>
            </a:pPr>
            <a:r>
              <a:rPr lang="en" sz="2900" dirty="0"/>
              <a:t>	2nd job or look for a better paying job</a:t>
            </a:r>
            <a:endParaRPr sz="2900"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37931"/>
              <a:buFont typeface="Arial"/>
              <a:buNone/>
            </a:pPr>
            <a:endParaRPr sz="2900" dirty="0"/>
          </a:p>
          <a:p>
            <a:pPr marL="3657600" lvl="0" indent="457200" algn="l" rtl="0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ct val="37931"/>
              <a:buFont typeface="Arial"/>
              <a:buNone/>
            </a:pPr>
            <a:r>
              <a:rPr lang="en" sz="2900" dirty="0"/>
              <a:t>*STICK TO YOUR PLAN*</a:t>
            </a:r>
            <a:endParaRPr dirty="0"/>
          </a:p>
        </p:txBody>
      </p:sp>
      <p:pic>
        <p:nvPicPr>
          <p:cNvPr id="94" name="Google Shape;9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3825" y="1301125"/>
            <a:ext cx="2614525" cy="174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87798" y="3518573"/>
            <a:ext cx="2222300" cy="1478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8"/>
          <p:cNvSpPr txBox="1">
            <a:spLocks noGrp="1"/>
          </p:cNvSpPr>
          <p:nvPr>
            <p:ph type="title"/>
          </p:nvPr>
        </p:nvSpPr>
        <p:spPr>
          <a:xfrm>
            <a:off x="340795" y="70952"/>
            <a:ext cx="8520600" cy="126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-US" sz="4020" dirty="0"/>
              <a:t>Additional Budget information</a:t>
            </a:r>
            <a:endParaRPr sz="402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94;p18"/>
          <p:cNvSpPr txBox="1">
            <a:spLocks noGrp="1"/>
          </p:cNvSpPr>
          <p:nvPr>
            <p:ph type="body" idx="1"/>
          </p:nvPr>
        </p:nvSpPr>
        <p:spPr>
          <a:xfrm>
            <a:off x="1" y="1000259"/>
            <a:ext cx="8980868" cy="327329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1) Buying a house will create </a:t>
            </a:r>
            <a:r>
              <a:rPr lang="en-US" sz="28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wealth</a:t>
            </a: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	- a typical down payment is </a:t>
            </a:r>
            <a:r>
              <a:rPr lang="en-US" sz="28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20%</a:t>
            </a:r>
            <a:r>
              <a:rPr lang="en-US" sz="2800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457200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$200,000 house will require </a:t>
            </a:r>
            <a:r>
              <a:rPr lang="en-US" sz="28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$40,000</a:t>
            </a:r>
            <a:endParaRPr lang="en-US" sz="2800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" name="AutoShape 2" descr="The Process of Buying a House in Texas | Farah Law Firm">
            <a:extLst>
              <a:ext uri="{FF2B5EF4-FFF2-40B4-BE49-F238E27FC236}">
                <a16:creationId xmlns:a16="http://schemas.microsoft.com/office/drawing/2014/main" id="{7F99F913-2F3D-508E-D732-B429129BA1D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668983" y="2490009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 descr="A sign in front of a house&#10;&#10;Description automatically generated">
            <a:extLst>
              <a:ext uri="{FF2B5EF4-FFF2-40B4-BE49-F238E27FC236}">
                <a16:creationId xmlns:a16="http://schemas.microsoft.com/office/drawing/2014/main" id="{22B7066D-19AC-3E32-D129-2955A3E315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3135804"/>
            <a:ext cx="3872947" cy="1801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86723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8"/>
          <p:cNvSpPr txBox="1">
            <a:spLocks noGrp="1"/>
          </p:cNvSpPr>
          <p:nvPr>
            <p:ph type="title"/>
          </p:nvPr>
        </p:nvSpPr>
        <p:spPr>
          <a:xfrm>
            <a:off x="340795" y="70952"/>
            <a:ext cx="8520600" cy="126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-US" sz="4020" dirty="0"/>
              <a:t>Additional Budget information</a:t>
            </a:r>
            <a:endParaRPr sz="402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94;p18"/>
          <p:cNvSpPr txBox="1">
            <a:spLocks noGrp="1"/>
          </p:cNvSpPr>
          <p:nvPr>
            <p:ph type="body" idx="1"/>
          </p:nvPr>
        </p:nvSpPr>
        <p:spPr>
          <a:xfrm>
            <a:off x="0" y="1518382"/>
            <a:ext cx="8711272" cy="327329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R="0" lvl="0" indent="-457200">
              <a:spcBef>
                <a:spcPts val="0"/>
              </a:spcBef>
              <a:spcAft>
                <a:spcPts val="0"/>
              </a:spcAft>
              <a:buAutoNum type="arabicParenR" startAt="2"/>
            </a:pPr>
            <a:r>
              <a:rPr lang="en-US" sz="2000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Begin establishing your credit. Get a credit card or something similar.</a:t>
            </a: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05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marR="0" lvl="1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a) </a:t>
            </a:r>
            <a:r>
              <a:rPr lang="en-US" sz="20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Guard</a:t>
            </a:r>
            <a:r>
              <a:rPr lang="en-US" sz="2000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 your credit, your score will determine how much you will pay.</a:t>
            </a:r>
          </a:p>
          <a:p>
            <a:pPr marL="457200" marR="0" lvl="1" indent="0">
              <a:spcBef>
                <a:spcPts val="0"/>
              </a:spcBef>
              <a:spcAft>
                <a:spcPts val="0"/>
              </a:spcAft>
              <a:buNone/>
            </a:pPr>
            <a:endParaRPr lang="en-US" sz="1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marR="0" lvl="1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b) Don’t trade </a:t>
            </a:r>
            <a:r>
              <a:rPr lang="en-US" sz="20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future earnings</a:t>
            </a:r>
            <a:r>
              <a:rPr lang="en-US" sz="2000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 for something you won’t be using in the future.</a:t>
            </a:r>
          </a:p>
          <a:p>
            <a:pPr marL="457200" marR="0" lvl="1" indent="0">
              <a:spcBef>
                <a:spcPts val="0"/>
              </a:spcBef>
              <a:spcAft>
                <a:spcPts val="0"/>
              </a:spcAft>
              <a:buNone/>
            </a:pPr>
            <a:endParaRPr lang="en-US" sz="9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marR="0" lvl="1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c) Use a debit card to guard against </a:t>
            </a:r>
            <a:r>
              <a:rPr lang="en-US" sz="20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debt</a:t>
            </a:r>
            <a:r>
              <a:rPr lang="en-US" sz="2000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" name="AutoShape 2" descr="The Process of Buying a House in Texas | Farah Law Firm">
            <a:extLst>
              <a:ext uri="{FF2B5EF4-FFF2-40B4-BE49-F238E27FC236}">
                <a16:creationId xmlns:a16="http://schemas.microsoft.com/office/drawing/2014/main" id="{7F99F913-2F3D-508E-D732-B429129BA1D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668983" y="2490009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8112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8"/>
          <p:cNvSpPr txBox="1">
            <a:spLocks noGrp="1"/>
          </p:cNvSpPr>
          <p:nvPr>
            <p:ph type="title"/>
          </p:nvPr>
        </p:nvSpPr>
        <p:spPr>
          <a:xfrm>
            <a:off x="340795" y="70952"/>
            <a:ext cx="8520600" cy="126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-US" sz="4020" dirty="0"/>
              <a:t>Additional Budget information</a:t>
            </a:r>
            <a:endParaRPr sz="402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94;p18"/>
          <p:cNvSpPr txBox="1">
            <a:spLocks noGrp="1"/>
          </p:cNvSpPr>
          <p:nvPr>
            <p:ph type="body" idx="1"/>
          </p:nvPr>
        </p:nvSpPr>
        <p:spPr>
          <a:xfrm>
            <a:off x="150124" y="1044401"/>
            <a:ext cx="8711272" cy="327329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3) Retirement – Start early </a:t>
            </a:r>
            <a:r>
              <a:rPr lang="en-US" sz="28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$50 </a:t>
            </a:r>
            <a:r>
              <a:rPr lang="en-US" sz="2800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a month at a moderate 5% </a:t>
            </a: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44546A"/>
                </a:solidFill>
                <a:latin typeface="Calibri" panose="020F0502020204030204" pitchFamily="34" charset="0"/>
                <a:ea typeface="Arial" panose="020B0604020202020204" pitchFamily="34" charset="0"/>
              </a:rPr>
              <a:t>	</a:t>
            </a:r>
            <a:r>
              <a:rPr lang="en-US" sz="2800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compounded annually.</a:t>
            </a: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914400" marR="0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Total invested after </a:t>
            </a:r>
            <a:r>
              <a:rPr lang="en-US" sz="28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50</a:t>
            </a:r>
            <a:r>
              <a:rPr lang="en-US" sz="2800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 years = $30,000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914400" marR="0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Total earned after </a:t>
            </a:r>
            <a:r>
              <a:rPr lang="en-US" sz="28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50</a:t>
            </a:r>
            <a:r>
              <a:rPr lang="en-US" sz="2800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 years = $128,985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" name="AutoShape 2" descr="The Process of Buying a House in Texas | Farah Law Firm">
            <a:extLst>
              <a:ext uri="{FF2B5EF4-FFF2-40B4-BE49-F238E27FC236}">
                <a16:creationId xmlns:a16="http://schemas.microsoft.com/office/drawing/2014/main" id="{7F99F913-2F3D-508E-D732-B429129BA1D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668983" y="2490009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1907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5"/>
          <p:cNvSpPr/>
          <p:nvPr/>
        </p:nvSpPr>
        <p:spPr>
          <a:xfrm>
            <a:off x="-29150" y="-20300"/>
            <a:ext cx="9179100" cy="5163900"/>
          </a:xfrm>
          <a:prstGeom prst="rect">
            <a:avLst/>
          </a:prstGeom>
          <a:solidFill>
            <a:srgbClr val="1DB8E8">
              <a:alpha val="138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Google Shape;100;p25"/>
          <p:cNvPicPr preferRelativeResize="0"/>
          <p:nvPr/>
        </p:nvPicPr>
        <p:blipFill rotWithShape="1">
          <a:blip r:embed="rId3">
            <a:alphaModFix amt="56000"/>
          </a:blip>
          <a:srcRect r="3138"/>
          <a:stretch/>
        </p:blipFill>
        <p:spPr>
          <a:xfrm>
            <a:off x="-11600" y="-20300"/>
            <a:ext cx="9179100" cy="4743026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25"/>
          <p:cNvSpPr/>
          <p:nvPr/>
        </p:nvSpPr>
        <p:spPr>
          <a:xfrm>
            <a:off x="1039300" y="1276975"/>
            <a:ext cx="7042200" cy="30522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25"/>
          <p:cNvSpPr txBox="1"/>
          <p:nvPr/>
        </p:nvSpPr>
        <p:spPr>
          <a:xfrm>
            <a:off x="2172768" y="1883225"/>
            <a:ext cx="5553900" cy="217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700" b="1" dirty="0">
                <a:latin typeface="Montserrat"/>
                <a:ea typeface="Montserrat"/>
                <a:cs typeface="Montserrat"/>
                <a:sym typeface="Montserrat"/>
              </a:rPr>
              <a:t>Which credit score band has the highest percentage of people: 300-599, 600-699, 700-749, 750-799, 800-850?  </a:t>
            </a:r>
            <a:endParaRPr sz="2700" b="1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700" b="1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 b="1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3" name="Google Shape;103;p25"/>
          <p:cNvSpPr txBox="1"/>
          <p:nvPr/>
        </p:nvSpPr>
        <p:spPr>
          <a:xfrm>
            <a:off x="2874100" y="4761650"/>
            <a:ext cx="3372600" cy="2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999999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ngpf.org  10/22/20</a:t>
            </a:r>
            <a:endParaRPr sz="1100">
              <a:solidFill>
                <a:srgbClr val="999999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104" name="Google Shape;104;p25"/>
          <p:cNvSpPr txBox="1"/>
          <p:nvPr/>
        </p:nvSpPr>
        <p:spPr>
          <a:xfrm>
            <a:off x="1375375" y="1849613"/>
            <a:ext cx="797400" cy="11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 b="1" dirty="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Q:</a:t>
            </a:r>
            <a:endParaRPr sz="4200" b="1" dirty="0">
              <a:solidFill>
                <a:schemeClr val="accent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5" name="Google Shape;105;p25"/>
          <p:cNvSpPr/>
          <p:nvPr/>
        </p:nvSpPr>
        <p:spPr>
          <a:xfrm>
            <a:off x="5243627" y="1108325"/>
            <a:ext cx="2838000" cy="480600"/>
          </a:xfrm>
          <a:prstGeom prst="rect">
            <a:avLst/>
          </a:prstGeom>
          <a:solidFill>
            <a:srgbClr val="22367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25"/>
          <p:cNvSpPr txBox="1"/>
          <p:nvPr/>
        </p:nvSpPr>
        <p:spPr>
          <a:xfrm>
            <a:off x="5346507" y="1177027"/>
            <a:ext cx="2595900" cy="3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Managing Credit</a:t>
            </a:r>
            <a:endParaRPr sz="16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7" name="Google Shape;107;p25"/>
          <p:cNvSpPr/>
          <p:nvPr/>
        </p:nvSpPr>
        <p:spPr>
          <a:xfrm>
            <a:off x="1867325" y="856525"/>
            <a:ext cx="3573600" cy="480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25"/>
          <p:cNvSpPr txBox="1"/>
          <p:nvPr/>
        </p:nvSpPr>
        <p:spPr>
          <a:xfrm>
            <a:off x="1921471" y="925257"/>
            <a:ext cx="3353100" cy="3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QUESTION OF THE DAY</a:t>
            </a:r>
            <a:endParaRPr sz="16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09" name="Google Shape;109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44250" y="512350"/>
            <a:ext cx="1374824" cy="1374824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25"/>
          <p:cNvSpPr/>
          <p:nvPr/>
        </p:nvSpPr>
        <p:spPr>
          <a:xfrm rot="10800000" flipH="1">
            <a:off x="5243617" y="1335990"/>
            <a:ext cx="196200" cy="2565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25"/>
          <p:cNvSpPr txBox="1"/>
          <p:nvPr/>
        </p:nvSpPr>
        <p:spPr>
          <a:xfrm>
            <a:off x="6461732" y="3834455"/>
            <a:ext cx="5280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>
                <a:solidFill>
                  <a:schemeClr val="hlink"/>
                </a:solidFill>
                <a:hlinkClick r:id="rId5"/>
              </a:rPr>
              <a:t>View blog post</a:t>
            </a:r>
            <a:endParaRPr b="1"/>
          </a:p>
        </p:txBody>
      </p:sp>
      <p:pic>
        <p:nvPicPr>
          <p:cNvPr id="112" name="Google Shape;112;p2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481690" y="-142652"/>
            <a:ext cx="2180625" cy="10868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6"/>
          <p:cNvSpPr/>
          <p:nvPr/>
        </p:nvSpPr>
        <p:spPr>
          <a:xfrm>
            <a:off x="-29150" y="-20300"/>
            <a:ext cx="9179100" cy="5163900"/>
          </a:xfrm>
          <a:prstGeom prst="rect">
            <a:avLst/>
          </a:prstGeom>
          <a:solidFill>
            <a:srgbClr val="1DB8E8">
              <a:alpha val="138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8" name="Google Shape;118;p26"/>
          <p:cNvPicPr preferRelativeResize="0"/>
          <p:nvPr/>
        </p:nvPicPr>
        <p:blipFill rotWithShape="1">
          <a:blip r:embed="rId3">
            <a:alphaModFix amt="56000"/>
          </a:blip>
          <a:srcRect r="3138"/>
          <a:stretch/>
        </p:blipFill>
        <p:spPr>
          <a:xfrm>
            <a:off x="-11600" y="-20300"/>
            <a:ext cx="9179100" cy="4743026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26"/>
          <p:cNvSpPr/>
          <p:nvPr/>
        </p:nvSpPr>
        <p:spPr>
          <a:xfrm>
            <a:off x="1039300" y="1276975"/>
            <a:ext cx="7042200" cy="30522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26"/>
          <p:cNvSpPr/>
          <p:nvPr/>
        </p:nvSpPr>
        <p:spPr>
          <a:xfrm>
            <a:off x="5243627" y="1108325"/>
            <a:ext cx="2838000" cy="480600"/>
          </a:xfrm>
          <a:prstGeom prst="rect">
            <a:avLst/>
          </a:prstGeom>
          <a:solidFill>
            <a:srgbClr val="22367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26"/>
          <p:cNvSpPr txBox="1"/>
          <p:nvPr/>
        </p:nvSpPr>
        <p:spPr>
          <a:xfrm>
            <a:off x="5346507" y="1177027"/>
            <a:ext cx="2595900" cy="3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Managing Credit</a:t>
            </a:r>
            <a:endParaRPr sz="16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2" name="Google Shape;122;p26"/>
          <p:cNvSpPr txBox="1"/>
          <p:nvPr/>
        </p:nvSpPr>
        <p:spPr>
          <a:xfrm>
            <a:off x="2510225" y="1897975"/>
            <a:ext cx="3060000" cy="18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>
                <a:latin typeface="Montserrat"/>
                <a:ea typeface="Montserrat"/>
                <a:cs typeface="Montserrat"/>
                <a:sym typeface="Montserrat"/>
              </a:rPr>
              <a:t>23.3% at 800-850</a:t>
            </a:r>
            <a:endParaRPr sz="4000" b="1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 b="1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7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3" name="Google Shape;123;p26"/>
          <p:cNvSpPr txBox="1"/>
          <p:nvPr/>
        </p:nvSpPr>
        <p:spPr>
          <a:xfrm>
            <a:off x="1463386" y="1693675"/>
            <a:ext cx="755700" cy="11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 b="1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A:</a:t>
            </a:r>
            <a:endParaRPr sz="4200" b="1">
              <a:solidFill>
                <a:schemeClr val="accent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4" name="Google Shape;124;p26"/>
          <p:cNvSpPr/>
          <p:nvPr/>
        </p:nvSpPr>
        <p:spPr>
          <a:xfrm>
            <a:off x="1867325" y="856525"/>
            <a:ext cx="3573600" cy="480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26"/>
          <p:cNvSpPr txBox="1"/>
          <p:nvPr/>
        </p:nvSpPr>
        <p:spPr>
          <a:xfrm>
            <a:off x="1921471" y="925257"/>
            <a:ext cx="3353100" cy="3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QUESTION OF THE DAY</a:t>
            </a:r>
            <a:endParaRPr sz="16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6" name="Google Shape;126;p26"/>
          <p:cNvSpPr/>
          <p:nvPr/>
        </p:nvSpPr>
        <p:spPr>
          <a:xfrm rot="10800000" flipH="1">
            <a:off x="5243617" y="1335990"/>
            <a:ext cx="196200" cy="2565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7" name="Google Shape;127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44250" y="512350"/>
            <a:ext cx="1374824" cy="1374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481690" y="-142652"/>
            <a:ext cx="2180625" cy="1086876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26"/>
          <p:cNvSpPr txBox="1"/>
          <p:nvPr/>
        </p:nvSpPr>
        <p:spPr>
          <a:xfrm>
            <a:off x="6195675" y="3898075"/>
            <a:ext cx="2771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>
                <a:solidFill>
                  <a:schemeClr val="hlink"/>
                </a:solidFill>
                <a:hlinkClick r:id="rId6"/>
              </a:rPr>
              <a:t>Source: WalletHub</a:t>
            </a:r>
            <a:endParaRPr b="1"/>
          </a:p>
        </p:txBody>
      </p:sp>
      <p:pic>
        <p:nvPicPr>
          <p:cNvPr id="130" name="Google Shape;130;p2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703000" y="1669925"/>
            <a:ext cx="1247800" cy="2266300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>
            <a:spLocks noGrp="1"/>
          </p:cNvSpPr>
          <p:nvPr>
            <p:ph type="title"/>
          </p:nvPr>
        </p:nvSpPr>
        <p:spPr>
          <a:xfrm>
            <a:off x="257271" y="142463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4020" dirty="0"/>
              <a:t>Credit Score</a:t>
            </a:r>
            <a:endParaRPr sz="4020" dirty="0"/>
          </a:p>
        </p:txBody>
      </p:sp>
      <p:sp>
        <p:nvSpPr>
          <p:cNvPr id="62" name="Google Shape;62;p14"/>
          <p:cNvSpPr txBox="1">
            <a:spLocks noGrp="1"/>
          </p:cNvSpPr>
          <p:nvPr>
            <p:ph type="body" idx="1"/>
          </p:nvPr>
        </p:nvSpPr>
        <p:spPr>
          <a:xfrm>
            <a:off x="353803" y="1084943"/>
            <a:ext cx="8560156" cy="371026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tx1"/>
                </a:solidFill>
                <a:latin typeface="Roboto" panose="02000000000000000000" pitchFamily="2" charset="0"/>
              </a:rPr>
              <a:t>3) This could also affect your ability to get a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tx1"/>
                </a:solidFill>
                <a:latin typeface="Roboto" panose="02000000000000000000" pitchFamily="2" charset="0"/>
              </a:rPr>
              <a:t>     </a:t>
            </a:r>
            <a:r>
              <a:rPr lang="en-US" sz="3200" dirty="0">
                <a:solidFill>
                  <a:srgbClr val="C00000"/>
                </a:solidFill>
                <a:latin typeface="Roboto" panose="02000000000000000000" pitchFamily="2" charset="0"/>
              </a:rPr>
              <a:t>job or rent/lease an apartment</a:t>
            </a:r>
            <a:r>
              <a:rPr lang="en-US" sz="3200" dirty="0">
                <a:solidFill>
                  <a:schemeClr val="tx1"/>
                </a:solidFill>
                <a:latin typeface="Roboto" panose="02000000000000000000" pitchFamily="2" charset="0"/>
              </a:rPr>
              <a:t>.</a:t>
            </a:r>
            <a:endParaRPr sz="2900" dirty="0">
              <a:solidFill>
                <a:schemeClr val="tx1"/>
              </a:solidFill>
            </a:endParaRPr>
          </a:p>
        </p:txBody>
      </p:sp>
      <p:pic>
        <p:nvPicPr>
          <p:cNvPr id="1026" name="Picture 2" descr="How to Improve Credit Score to Get Approved for an Apartment">
            <a:extLst>
              <a:ext uri="{FF2B5EF4-FFF2-40B4-BE49-F238E27FC236}">
                <a16:creationId xmlns:a16="http://schemas.microsoft.com/office/drawing/2014/main" id="{02DDB109-64EA-6D05-5411-E1E7D240AE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9192" y="2430237"/>
            <a:ext cx="5119181" cy="257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73188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5"/>
          <p:cNvSpPr/>
          <p:nvPr/>
        </p:nvSpPr>
        <p:spPr>
          <a:xfrm>
            <a:off x="-29150" y="-20300"/>
            <a:ext cx="9179100" cy="5163900"/>
          </a:xfrm>
          <a:prstGeom prst="rect">
            <a:avLst/>
          </a:prstGeom>
          <a:solidFill>
            <a:srgbClr val="1DB8E8">
              <a:alpha val="138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Google Shape;100;p25"/>
          <p:cNvPicPr preferRelativeResize="0"/>
          <p:nvPr/>
        </p:nvPicPr>
        <p:blipFill rotWithShape="1">
          <a:blip r:embed="rId3">
            <a:alphaModFix amt="56000"/>
          </a:blip>
          <a:srcRect r="3138"/>
          <a:stretch/>
        </p:blipFill>
        <p:spPr>
          <a:xfrm>
            <a:off x="-11600" y="-20300"/>
            <a:ext cx="9179100" cy="4743026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25"/>
          <p:cNvSpPr/>
          <p:nvPr/>
        </p:nvSpPr>
        <p:spPr>
          <a:xfrm>
            <a:off x="1039300" y="1276975"/>
            <a:ext cx="7042200" cy="30522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25"/>
          <p:cNvSpPr txBox="1"/>
          <p:nvPr/>
        </p:nvSpPr>
        <p:spPr>
          <a:xfrm>
            <a:off x="2172768" y="1883225"/>
            <a:ext cx="5553900" cy="217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900" b="1" dirty="0">
                <a:latin typeface="Montserrat"/>
                <a:ea typeface="Montserrat"/>
                <a:cs typeface="Montserrat"/>
                <a:sym typeface="Montserrat"/>
              </a:rPr>
              <a:t>What's the average credit score needed to rent an apartment?  </a:t>
            </a:r>
            <a:endParaRPr sz="2900" b="1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700" b="1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 b="1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3" name="Google Shape;103;p25"/>
          <p:cNvSpPr txBox="1"/>
          <p:nvPr/>
        </p:nvSpPr>
        <p:spPr>
          <a:xfrm>
            <a:off x="2874100" y="4761650"/>
            <a:ext cx="3372600" cy="2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999999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ngpf.org 5/11/22</a:t>
            </a:r>
            <a:endParaRPr sz="1100">
              <a:solidFill>
                <a:srgbClr val="999999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104" name="Google Shape;104;p25"/>
          <p:cNvSpPr txBox="1"/>
          <p:nvPr/>
        </p:nvSpPr>
        <p:spPr>
          <a:xfrm>
            <a:off x="1375375" y="1849613"/>
            <a:ext cx="797400" cy="11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 b="1" dirty="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Q:</a:t>
            </a:r>
            <a:endParaRPr sz="4200" b="1" dirty="0">
              <a:solidFill>
                <a:schemeClr val="accent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5" name="Google Shape;105;p25"/>
          <p:cNvSpPr/>
          <p:nvPr/>
        </p:nvSpPr>
        <p:spPr>
          <a:xfrm>
            <a:off x="5243627" y="1108325"/>
            <a:ext cx="2838000" cy="480600"/>
          </a:xfrm>
          <a:prstGeom prst="rect">
            <a:avLst/>
          </a:prstGeom>
          <a:solidFill>
            <a:srgbClr val="22367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25"/>
          <p:cNvSpPr txBox="1"/>
          <p:nvPr/>
        </p:nvSpPr>
        <p:spPr>
          <a:xfrm>
            <a:off x="5346507" y="1177027"/>
            <a:ext cx="2595900" cy="3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Managing Credit</a:t>
            </a:r>
            <a:endParaRPr sz="16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7" name="Google Shape;107;p25"/>
          <p:cNvSpPr/>
          <p:nvPr/>
        </p:nvSpPr>
        <p:spPr>
          <a:xfrm>
            <a:off x="1867325" y="856525"/>
            <a:ext cx="3573600" cy="480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25"/>
          <p:cNvSpPr txBox="1"/>
          <p:nvPr/>
        </p:nvSpPr>
        <p:spPr>
          <a:xfrm>
            <a:off x="1921471" y="925257"/>
            <a:ext cx="3353100" cy="3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QUESTION OF THE DAY</a:t>
            </a:r>
            <a:endParaRPr sz="1600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09" name="Google Shape;109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44250" y="512350"/>
            <a:ext cx="1374824" cy="1374824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25"/>
          <p:cNvSpPr/>
          <p:nvPr/>
        </p:nvSpPr>
        <p:spPr>
          <a:xfrm rot="10800000" flipH="1">
            <a:off x="5243617" y="1335990"/>
            <a:ext cx="196200" cy="2565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25"/>
          <p:cNvSpPr txBox="1"/>
          <p:nvPr/>
        </p:nvSpPr>
        <p:spPr>
          <a:xfrm>
            <a:off x="6461732" y="3834455"/>
            <a:ext cx="5280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>
                <a:solidFill>
                  <a:schemeClr val="hlink"/>
                </a:solidFill>
                <a:hlinkClick r:id="rId5"/>
              </a:rPr>
              <a:t>View blog post</a:t>
            </a:r>
            <a:endParaRPr b="1"/>
          </a:p>
        </p:txBody>
      </p:sp>
      <p:pic>
        <p:nvPicPr>
          <p:cNvPr id="112" name="Google Shape;112;p2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481690" y="-142652"/>
            <a:ext cx="2180625" cy="10868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6"/>
          <p:cNvSpPr/>
          <p:nvPr/>
        </p:nvSpPr>
        <p:spPr>
          <a:xfrm>
            <a:off x="-29150" y="-20300"/>
            <a:ext cx="9179100" cy="5163900"/>
          </a:xfrm>
          <a:prstGeom prst="rect">
            <a:avLst/>
          </a:prstGeom>
          <a:solidFill>
            <a:srgbClr val="1DB8E8">
              <a:alpha val="138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8" name="Google Shape;118;p26"/>
          <p:cNvPicPr preferRelativeResize="0"/>
          <p:nvPr/>
        </p:nvPicPr>
        <p:blipFill rotWithShape="1">
          <a:blip r:embed="rId3">
            <a:alphaModFix amt="56000"/>
          </a:blip>
          <a:srcRect r="3138"/>
          <a:stretch/>
        </p:blipFill>
        <p:spPr>
          <a:xfrm>
            <a:off x="-11600" y="-20300"/>
            <a:ext cx="9179100" cy="4743026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26"/>
          <p:cNvSpPr/>
          <p:nvPr/>
        </p:nvSpPr>
        <p:spPr>
          <a:xfrm>
            <a:off x="1039300" y="1276975"/>
            <a:ext cx="7042200" cy="33399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26"/>
          <p:cNvSpPr/>
          <p:nvPr/>
        </p:nvSpPr>
        <p:spPr>
          <a:xfrm>
            <a:off x="5243627" y="1108325"/>
            <a:ext cx="2838000" cy="480600"/>
          </a:xfrm>
          <a:prstGeom prst="rect">
            <a:avLst/>
          </a:prstGeom>
          <a:solidFill>
            <a:srgbClr val="22367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26"/>
          <p:cNvSpPr txBox="1"/>
          <p:nvPr/>
        </p:nvSpPr>
        <p:spPr>
          <a:xfrm>
            <a:off x="2874100" y="4761650"/>
            <a:ext cx="3372600" cy="2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999999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ngpf.org</a:t>
            </a:r>
            <a:endParaRPr sz="1100">
              <a:solidFill>
                <a:srgbClr val="999999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122" name="Google Shape;122;p26"/>
          <p:cNvSpPr txBox="1"/>
          <p:nvPr/>
        </p:nvSpPr>
        <p:spPr>
          <a:xfrm>
            <a:off x="1463386" y="1810975"/>
            <a:ext cx="755700" cy="11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 b="1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A:</a:t>
            </a:r>
            <a:endParaRPr sz="4200" b="1">
              <a:solidFill>
                <a:schemeClr val="accent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3" name="Google Shape;123;p26"/>
          <p:cNvSpPr/>
          <p:nvPr/>
        </p:nvSpPr>
        <p:spPr>
          <a:xfrm>
            <a:off x="1867325" y="856525"/>
            <a:ext cx="3573600" cy="480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26"/>
          <p:cNvSpPr txBox="1"/>
          <p:nvPr/>
        </p:nvSpPr>
        <p:spPr>
          <a:xfrm>
            <a:off x="1921471" y="925257"/>
            <a:ext cx="3353100" cy="3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QUESTION OF THE DAY</a:t>
            </a:r>
            <a:endParaRPr sz="16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5" name="Google Shape;125;p26"/>
          <p:cNvSpPr/>
          <p:nvPr/>
        </p:nvSpPr>
        <p:spPr>
          <a:xfrm rot="10800000" flipH="1">
            <a:off x="5243617" y="1335990"/>
            <a:ext cx="196200" cy="2565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6" name="Google Shape;126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44250" y="512350"/>
            <a:ext cx="1374824" cy="1374824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26"/>
          <p:cNvSpPr txBox="1"/>
          <p:nvPr/>
        </p:nvSpPr>
        <p:spPr>
          <a:xfrm>
            <a:off x="5364732" y="1177027"/>
            <a:ext cx="2595900" cy="3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Managing Credit</a:t>
            </a:r>
            <a:endParaRPr sz="16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8" name="Google Shape;128;p26"/>
          <p:cNvSpPr/>
          <p:nvPr/>
        </p:nvSpPr>
        <p:spPr>
          <a:xfrm>
            <a:off x="2791150" y="4145275"/>
            <a:ext cx="3573600" cy="343200"/>
          </a:xfrm>
          <a:prstGeom prst="roundRect">
            <a:avLst>
              <a:gd name="adj" fmla="val 16667"/>
            </a:avLst>
          </a:prstGeom>
          <a:solidFill>
            <a:srgbClr val="F78219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u="sng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Click here for more info on this topic</a:t>
            </a:r>
            <a:endParaRPr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9" name="Google Shape;129;p26"/>
          <p:cNvSpPr txBox="1"/>
          <p:nvPr/>
        </p:nvSpPr>
        <p:spPr>
          <a:xfrm>
            <a:off x="2172768" y="1883225"/>
            <a:ext cx="5553900" cy="217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 b="1">
                <a:latin typeface="Montserrat"/>
                <a:ea typeface="Montserrat"/>
                <a:cs typeface="Montserrat"/>
                <a:sym typeface="Montserrat"/>
              </a:rPr>
              <a:t>The average credit score of renters in the U.S. was 638 in 2020.</a:t>
            </a:r>
            <a:endParaRPr sz="2900" b="1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30" name="Google Shape;130;p2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481690" y="-142652"/>
            <a:ext cx="2180625" cy="10868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>
            <a:spLocks noGrp="1"/>
          </p:cNvSpPr>
          <p:nvPr>
            <p:ph type="title"/>
          </p:nvPr>
        </p:nvSpPr>
        <p:spPr>
          <a:xfrm>
            <a:off x="0" y="142463"/>
            <a:ext cx="914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4020" dirty="0"/>
              <a:t>What Effects Your Credit Score</a:t>
            </a:r>
            <a:endParaRPr sz="4020" dirty="0"/>
          </a:p>
        </p:txBody>
      </p:sp>
      <p:sp>
        <p:nvSpPr>
          <p:cNvPr id="62" name="Google Shape;62;p14"/>
          <p:cNvSpPr txBox="1">
            <a:spLocks noGrp="1"/>
          </p:cNvSpPr>
          <p:nvPr>
            <p:ph type="body" idx="1"/>
          </p:nvPr>
        </p:nvSpPr>
        <p:spPr>
          <a:xfrm>
            <a:off x="982443" y="2262614"/>
            <a:ext cx="7134311" cy="248179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900" dirty="0">
              <a:solidFill>
                <a:schemeClr val="tx1"/>
              </a:solidFill>
            </a:endParaRPr>
          </a:p>
        </p:txBody>
      </p:sp>
      <p:pic>
        <p:nvPicPr>
          <p:cNvPr id="2050" name="Picture 2" descr="What Makes Up Your Credit Score and Why Is It Important?">
            <a:extLst>
              <a:ext uri="{FF2B5EF4-FFF2-40B4-BE49-F238E27FC236}">
                <a16:creationId xmlns:a16="http://schemas.microsoft.com/office/drawing/2014/main" id="{C4E300C5-D26E-A81F-54B3-8E2310A6AB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399" y="912409"/>
            <a:ext cx="7656285" cy="3992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4579663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341</TotalTime>
  <Words>1649</Words>
  <Application>Microsoft Office PowerPoint</Application>
  <PresentationFormat>On-screen Show (16:9)</PresentationFormat>
  <Paragraphs>214</Paragraphs>
  <Slides>39</Slides>
  <Notes>36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6" baseType="lpstr">
      <vt:lpstr>Arial</vt:lpstr>
      <vt:lpstr>Calibri</vt:lpstr>
      <vt:lpstr>Montserrat</vt:lpstr>
      <vt:lpstr>Montserrat Light</vt:lpstr>
      <vt:lpstr>Roboto</vt:lpstr>
      <vt:lpstr>Times New Roman</vt:lpstr>
      <vt:lpstr>Simple Light</vt:lpstr>
      <vt:lpstr>What you need to know:  Credit Score Good Debt vs Bad Debt </vt:lpstr>
      <vt:lpstr>Credit Score</vt:lpstr>
      <vt:lpstr>Credit Score</vt:lpstr>
      <vt:lpstr>PowerPoint Presentation</vt:lpstr>
      <vt:lpstr>PowerPoint Presentation</vt:lpstr>
      <vt:lpstr>Credit Score</vt:lpstr>
      <vt:lpstr>PowerPoint Presentation</vt:lpstr>
      <vt:lpstr>PowerPoint Presentation</vt:lpstr>
      <vt:lpstr>What Effects Your Credit Score</vt:lpstr>
      <vt:lpstr>What Effects Your Credit Score</vt:lpstr>
      <vt:lpstr>PowerPoint Presentation</vt:lpstr>
      <vt:lpstr>PowerPoint Presentation</vt:lpstr>
      <vt:lpstr>PowerPoint Presentation</vt:lpstr>
      <vt:lpstr>PowerPoint Presentation</vt:lpstr>
      <vt:lpstr>Credit Score</vt:lpstr>
      <vt:lpstr>Bankruptcy</vt:lpstr>
      <vt:lpstr>PowerPoint Presentation</vt:lpstr>
      <vt:lpstr>PowerPoint Presentation</vt:lpstr>
      <vt:lpstr>PowerPoint Presentation</vt:lpstr>
      <vt:lpstr>PowerPoint Presentation</vt:lpstr>
      <vt:lpstr>Good Debt vs. Bad Debt</vt:lpstr>
      <vt:lpstr>Does the value increase or decrease?</vt:lpstr>
      <vt:lpstr>Does the value increase or decrease?</vt:lpstr>
      <vt:lpstr>5 Guiding Questions</vt:lpstr>
      <vt:lpstr>Another Way to Look at Debt</vt:lpstr>
      <vt:lpstr>What you need to know:  Creating a Budget</vt:lpstr>
      <vt:lpstr>What is the difference between gross income and net income?</vt:lpstr>
      <vt:lpstr>PowerPoint Presentation</vt:lpstr>
      <vt:lpstr>1. Which two things does a budget compare?</vt:lpstr>
      <vt:lpstr>2. Which of the following is a true statement ?</vt:lpstr>
      <vt:lpstr>PowerPoint Presentation</vt:lpstr>
      <vt:lpstr>What’s your monthly income?</vt:lpstr>
      <vt:lpstr>Fixed, Variable, or Periodic? </vt:lpstr>
      <vt:lpstr>Create a plan and track spending </vt:lpstr>
      <vt:lpstr>Set $ Goals </vt:lpstr>
      <vt:lpstr>How can you make ends meet? </vt:lpstr>
      <vt:lpstr>Additional Budget information </vt:lpstr>
      <vt:lpstr>Additional Budget information </vt:lpstr>
      <vt:lpstr>Additional Budget information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Creating a Budget</dc:title>
  <dc:creator>Greg Scott</dc:creator>
  <cp:lastModifiedBy>Greg Scott</cp:lastModifiedBy>
  <cp:revision>3</cp:revision>
  <dcterms:modified xsi:type="dcterms:W3CDTF">2024-04-29T12:32:11Z</dcterms:modified>
</cp:coreProperties>
</file>