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handoutMasterIdLst>
    <p:handoutMasterId r:id="rId4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Impact" panose="020B0806030902050204" pitchFamily="34" charset="0"/>
      <p:regular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55" y="4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1F7C44-CBBA-A6E2-A2BA-3882264117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697EB5-E0A3-EA35-4D20-6377019274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0B99A9-F25C-4E6F-B2D6-F7E263ED8583}" type="datetimeFigureOut">
              <a:rPr lang="en-US" smtClean="0"/>
              <a:t>12/22/2023</a:t>
            </a:fld>
            <a:endParaRPr lang="en-US"/>
          </a:p>
        </p:txBody>
      </p:sp>
      <p:sp>
        <p:nvSpPr>
          <p:cNvPr id="4" name="Footer Placeholder 3">
            <a:extLst>
              <a:ext uri="{FF2B5EF4-FFF2-40B4-BE49-F238E27FC236}">
                <a16:creationId xmlns:a16="http://schemas.microsoft.com/office/drawing/2014/main" id="{DE5F5C93-E89B-9085-B27F-C783A8860A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a:extLst>
              <a:ext uri="{FF2B5EF4-FFF2-40B4-BE49-F238E27FC236}">
                <a16:creationId xmlns:a16="http://schemas.microsoft.com/office/drawing/2014/main" id="{1247867B-2D64-FBC9-9465-B1AADA7F48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64AC63-29FE-488E-A6D5-7AAEC5252D42}" type="slidenum">
              <a:rPr lang="en-US" smtClean="0"/>
              <a:t>‹#›</a:t>
            </a:fld>
            <a:endParaRPr lang="en-US"/>
          </a:p>
        </p:txBody>
      </p:sp>
    </p:spTree>
    <p:extLst>
      <p:ext uri="{BB962C8B-B14F-4D97-AF65-F5344CB8AC3E}">
        <p14:creationId xmlns:p14="http://schemas.microsoft.com/office/powerpoint/2010/main" val="1786103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72b98eaf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372b98eaf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72b98eaf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372b98eaf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72b98eaf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372b98eaf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372b98eaf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372b98eaf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72b98eaf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372b98eaf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72b98eaf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72b98eaf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72b98eaf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72b98eaf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372b98eaf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372b98eaf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72b98eaf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372b98eaf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72b98eaf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372b98eaf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72b98eaf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372b98eaf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372b98eaf7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372b98eaf7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72b98eaf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372b98eaf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372b98eaf7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372b98eaf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72b98eaf7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72b98eaf7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72b98eaf7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372b98eaf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372b98eaf7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372b98eaf7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72b98eaf7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372b98eaf7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372b98eaf7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372b98eaf7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372b98eaf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72b98eaf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72b98eaf7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372b98eaf7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372b98eaf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372b98eaf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372b98eaf7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372b98eaf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372b98eaf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372b98eaf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372b98eaf7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372b98eaf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72b98eaf7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372b98eaf7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72b98eaf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372b98eaf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72b98ea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372b98ea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72b98eaf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72b98eaf7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372b98eaf7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372b98eaf7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72b98eaf7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72b98eaf7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372b98eaf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372b98eaf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372b98eaf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372b98eaf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372b98eaf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372b98eaf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72b98eaf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372b98eaf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372b98eaf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372b98eaf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72b98eaf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372b98eaf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EISWIY9bG8"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55" name="Google Shape;55;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6" name="Google Shape;56;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a:solidFill>
                  <a:srgbClr val="FFFFFF"/>
                </a:solidFill>
                <a:latin typeface="Impact"/>
                <a:ea typeface="Impact"/>
                <a:cs typeface="Impact"/>
                <a:sym typeface="Impact"/>
              </a:rPr>
              <a:t>FREEDOM WEEK</a:t>
            </a:r>
            <a:endParaRPr sz="3600">
              <a:solidFill>
                <a:srgbClr val="FFFFFF"/>
              </a:solidFill>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THE CONSTITUTION</a:t>
            </a:r>
            <a:endParaRPr>
              <a:latin typeface="Impact"/>
              <a:ea typeface="Impact"/>
              <a:cs typeface="Impact"/>
              <a:sym typeface="Impact"/>
            </a:endParaRPr>
          </a:p>
        </p:txBody>
      </p:sp>
      <p:sp>
        <p:nvSpPr>
          <p:cNvPr id="116" name="Google Shape;116;p22"/>
          <p:cNvSpPr txBox="1">
            <a:spLocks noGrp="1"/>
          </p:cNvSpPr>
          <p:nvPr>
            <p:ph type="body" idx="2"/>
          </p:nvPr>
        </p:nvSpPr>
        <p:spPr>
          <a:xfrm>
            <a:off x="3960750" y="192725"/>
            <a:ext cx="5080500" cy="4856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b="1">
                <a:latin typeface="Roboto"/>
                <a:ea typeface="Roboto"/>
                <a:cs typeface="Roboto"/>
                <a:sym typeface="Roboto"/>
              </a:rPr>
              <a:t>Constitution = </a:t>
            </a:r>
            <a:r>
              <a:rPr lang="en" sz="1800" b="1" i="1" u="sng">
                <a:solidFill>
                  <a:srgbClr val="FF0000"/>
                </a:solidFill>
                <a:latin typeface="Roboto"/>
                <a:ea typeface="Roboto"/>
                <a:cs typeface="Roboto"/>
                <a:sym typeface="Roboto"/>
              </a:rPr>
              <a:t>supreme law</a:t>
            </a:r>
            <a:r>
              <a:rPr lang="en" sz="1800" b="1">
                <a:solidFill>
                  <a:srgbClr val="FF0000"/>
                </a:solidFill>
                <a:latin typeface="Roboto"/>
                <a:ea typeface="Roboto"/>
                <a:cs typeface="Roboto"/>
                <a:sym typeface="Roboto"/>
              </a:rPr>
              <a:t> </a:t>
            </a:r>
            <a:r>
              <a:rPr lang="en" sz="1800" b="1">
                <a:latin typeface="Roboto"/>
                <a:ea typeface="Roboto"/>
                <a:cs typeface="Roboto"/>
                <a:sym typeface="Roboto"/>
              </a:rPr>
              <a:t>of the land</a:t>
            </a:r>
            <a:endParaRPr sz="1800" b="1">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a:latin typeface="Roboto"/>
                <a:ea typeface="Roboto"/>
                <a:cs typeface="Roboto"/>
                <a:sym typeface="Roboto"/>
              </a:rPr>
              <a:t>Addressed concerns of states and structured government</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a:latin typeface="Roboto"/>
                <a:ea typeface="Roboto"/>
                <a:cs typeface="Roboto"/>
                <a:sym typeface="Roboto"/>
              </a:rPr>
              <a:t>Not everyone at the Constitutional Convention was happy with the way the document was written</a:t>
            </a:r>
            <a:endParaRPr sz="16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latin typeface="Roboto"/>
                <a:ea typeface="Roboto"/>
                <a:cs typeface="Roboto"/>
                <a:sym typeface="Roboto"/>
              </a:rPr>
              <a:t>1791: </a:t>
            </a:r>
            <a:r>
              <a:rPr lang="en" sz="1800" b="1" i="1" u="sng">
                <a:solidFill>
                  <a:srgbClr val="FF0000"/>
                </a:solidFill>
                <a:latin typeface="Roboto"/>
                <a:ea typeface="Roboto"/>
                <a:cs typeface="Roboto"/>
                <a:sym typeface="Roboto"/>
              </a:rPr>
              <a:t>Bill of Rights</a:t>
            </a:r>
            <a:r>
              <a:rPr lang="en" sz="1800" b="1">
                <a:latin typeface="Roboto"/>
                <a:ea typeface="Roboto"/>
                <a:cs typeface="Roboto"/>
                <a:sym typeface="Roboto"/>
              </a:rPr>
              <a:t> added to Constitution</a:t>
            </a:r>
            <a:endParaRPr sz="1800" b="1">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Guaranteed</a:t>
            </a:r>
            <a:r>
              <a:rPr lang="en" sz="1600" b="1">
                <a:solidFill>
                  <a:srgbClr val="FF0000"/>
                </a:solidFill>
                <a:latin typeface="Roboto"/>
                <a:ea typeface="Roboto"/>
                <a:cs typeface="Roboto"/>
                <a:sym typeface="Roboto"/>
              </a:rPr>
              <a:t> </a:t>
            </a:r>
            <a:r>
              <a:rPr lang="en" sz="1600" b="1">
                <a:latin typeface="Roboto"/>
                <a:ea typeface="Roboto"/>
                <a:cs typeface="Roboto"/>
                <a:sym typeface="Roboto"/>
              </a:rPr>
              <a:t>individual rights and</a:t>
            </a:r>
            <a:r>
              <a:rPr lang="en" sz="1600" b="1">
                <a:solidFill>
                  <a:srgbClr val="FF0000"/>
                </a:solidFill>
                <a:latin typeface="Roboto"/>
                <a:ea typeface="Roboto"/>
                <a:cs typeface="Roboto"/>
                <a:sym typeface="Roboto"/>
              </a:rPr>
              <a:t> </a:t>
            </a:r>
            <a:r>
              <a:rPr lang="en" sz="1600" b="1">
                <a:latin typeface="Roboto"/>
                <a:ea typeface="Roboto"/>
                <a:cs typeface="Roboto"/>
                <a:sym typeface="Roboto"/>
              </a:rPr>
              <a:t>freedoms</a:t>
            </a:r>
            <a:r>
              <a:rPr lang="en" sz="1600">
                <a:latin typeface="Roboto"/>
                <a:ea typeface="Roboto"/>
                <a:cs typeface="Roboto"/>
                <a:sym typeface="Roboto"/>
              </a:rPr>
              <a:t> </a:t>
            </a:r>
            <a:endParaRPr sz="16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latin typeface="Roboto"/>
                <a:ea typeface="Roboto"/>
                <a:cs typeface="Roboto"/>
                <a:sym typeface="Roboto"/>
              </a:rPr>
              <a:t>Constitution has 3 sections:</a:t>
            </a:r>
            <a:endParaRPr sz="1800" b="1">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Preamble</a:t>
            </a:r>
            <a:r>
              <a:rPr lang="en" sz="1600">
                <a:latin typeface="Roboto"/>
                <a:ea typeface="Roboto"/>
                <a:cs typeface="Roboto"/>
                <a:sym typeface="Roboto"/>
              </a:rPr>
              <a:t>: establishes the purpose of document</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Articles</a:t>
            </a:r>
            <a:r>
              <a:rPr lang="en" sz="1600">
                <a:latin typeface="Roboto"/>
                <a:ea typeface="Roboto"/>
                <a:cs typeface="Roboto"/>
                <a:sym typeface="Roboto"/>
              </a:rPr>
              <a:t>: defines branches and roles of the government</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Amendments</a:t>
            </a:r>
            <a:r>
              <a:rPr lang="en" sz="1600">
                <a:latin typeface="Roboto"/>
                <a:ea typeface="Roboto"/>
                <a:cs typeface="Roboto"/>
                <a:sym typeface="Roboto"/>
              </a:rPr>
              <a:t>: changes made to the document as needed to preserve the union</a:t>
            </a:r>
            <a:endParaRPr sz="1600">
              <a:latin typeface="Roboto"/>
              <a:ea typeface="Roboto"/>
              <a:cs typeface="Roboto"/>
              <a:sym typeface="Roboto"/>
            </a:endParaRPr>
          </a:p>
        </p:txBody>
      </p:sp>
      <p:pic>
        <p:nvPicPr>
          <p:cNvPr id="117" name="Google Shape;117;p22"/>
          <p:cNvPicPr preferRelativeResize="0"/>
          <p:nvPr/>
        </p:nvPicPr>
        <p:blipFill>
          <a:blip r:embed="rId3">
            <a:alphaModFix/>
          </a:blip>
          <a:stretch>
            <a:fillRect/>
          </a:stretch>
        </p:blipFill>
        <p:spPr>
          <a:xfrm>
            <a:off x="191325" y="1363573"/>
            <a:ext cx="3658350" cy="2419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THE PREAMBLE (PURPOSE)</a:t>
            </a:r>
            <a:endParaRPr>
              <a:latin typeface="Impact"/>
              <a:ea typeface="Impact"/>
              <a:cs typeface="Impact"/>
              <a:sym typeface="Impact"/>
            </a:endParaRPr>
          </a:p>
        </p:txBody>
      </p:sp>
      <p:sp>
        <p:nvSpPr>
          <p:cNvPr id="123" name="Google Shape;123;p23"/>
          <p:cNvSpPr txBox="1">
            <a:spLocks noGrp="1"/>
          </p:cNvSpPr>
          <p:nvPr>
            <p:ph type="body" idx="1"/>
          </p:nvPr>
        </p:nvSpPr>
        <p:spPr>
          <a:xfrm>
            <a:off x="174275" y="1085150"/>
            <a:ext cx="4742100" cy="3762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200">
                <a:latin typeface="Roboto"/>
                <a:ea typeface="Roboto"/>
                <a:cs typeface="Roboto"/>
                <a:sym typeface="Roboto"/>
              </a:rPr>
              <a:t>“</a:t>
            </a:r>
            <a:r>
              <a:rPr lang="en" sz="2200" b="1" u="sng">
                <a:solidFill>
                  <a:srgbClr val="FF0000"/>
                </a:solidFill>
                <a:latin typeface="Roboto"/>
                <a:ea typeface="Roboto"/>
                <a:cs typeface="Roboto"/>
                <a:sym typeface="Roboto"/>
              </a:rPr>
              <a:t>We the People of the United States</a:t>
            </a:r>
            <a:r>
              <a:rPr lang="en" sz="2200">
                <a:latin typeface="Roboto"/>
                <a:ea typeface="Roboto"/>
                <a:cs typeface="Roboto"/>
                <a:sym typeface="Roboto"/>
              </a:rPr>
              <a:t>, in Order to form a more perfect Union, establish Justice, insure domestic Tranquility, provide for the common defense, promote the general Welfare, and secure the Blessings of Liberty to ourselves, and our Prosperity, do ordain and establish this Constitution for the United States of America.”</a:t>
            </a:r>
            <a:endParaRPr sz="2200">
              <a:latin typeface="Roboto"/>
              <a:ea typeface="Roboto"/>
              <a:cs typeface="Roboto"/>
              <a:sym typeface="Roboto"/>
            </a:endParaRPr>
          </a:p>
        </p:txBody>
      </p:sp>
      <p:pic>
        <p:nvPicPr>
          <p:cNvPr id="124" name="Google Shape;124;p23"/>
          <p:cNvPicPr preferRelativeResize="0"/>
          <p:nvPr/>
        </p:nvPicPr>
        <p:blipFill>
          <a:blip r:embed="rId3">
            <a:alphaModFix/>
          </a:blip>
          <a:stretch>
            <a:fillRect/>
          </a:stretch>
        </p:blipFill>
        <p:spPr>
          <a:xfrm>
            <a:off x="5014625" y="1573277"/>
            <a:ext cx="3999900" cy="2786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THE ARTICLES</a:t>
            </a:r>
            <a:endParaRPr>
              <a:latin typeface="Impact"/>
              <a:ea typeface="Impact"/>
              <a:cs typeface="Impact"/>
              <a:sym typeface="Impact"/>
            </a:endParaRPr>
          </a:p>
        </p:txBody>
      </p:sp>
      <p:sp>
        <p:nvSpPr>
          <p:cNvPr id="130" name="Google Shape;130;p24"/>
          <p:cNvSpPr txBox="1">
            <a:spLocks noGrp="1"/>
          </p:cNvSpPr>
          <p:nvPr>
            <p:ph type="body" idx="2"/>
          </p:nvPr>
        </p:nvSpPr>
        <p:spPr>
          <a:xfrm>
            <a:off x="4448750" y="239200"/>
            <a:ext cx="4554600" cy="4647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b="1" i="1">
                <a:latin typeface="Roboto"/>
                <a:ea typeface="Roboto"/>
                <a:cs typeface="Roboto"/>
                <a:sym typeface="Roboto"/>
              </a:rPr>
              <a:t>Define the responsibilities and </a:t>
            </a:r>
            <a:r>
              <a:rPr lang="en" sz="1800" b="1" i="1" u="sng">
                <a:solidFill>
                  <a:srgbClr val="FF0000"/>
                </a:solidFill>
                <a:latin typeface="Roboto"/>
                <a:ea typeface="Roboto"/>
                <a:cs typeface="Roboto"/>
                <a:sym typeface="Roboto"/>
              </a:rPr>
              <a:t>structure</a:t>
            </a:r>
            <a:r>
              <a:rPr lang="en" sz="1800" b="1" i="1">
                <a:latin typeface="Roboto"/>
                <a:ea typeface="Roboto"/>
                <a:cs typeface="Roboto"/>
                <a:sym typeface="Roboto"/>
              </a:rPr>
              <a:t> of our government</a:t>
            </a:r>
            <a:r>
              <a:rPr lang="en" sz="1800" b="1">
                <a:latin typeface="Roboto"/>
                <a:ea typeface="Roboto"/>
                <a:cs typeface="Roboto"/>
                <a:sym typeface="Roboto"/>
              </a:rPr>
              <a:t> by establishing a central government with </a:t>
            </a:r>
            <a:r>
              <a:rPr lang="en" sz="1800" b="1" i="1" u="sng">
                <a:solidFill>
                  <a:srgbClr val="FF0000"/>
                </a:solidFill>
                <a:latin typeface="Roboto"/>
                <a:ea typeface="Roboto"/>
                <a:cs typeface="Roboto"/>
                <a:sym typeface="Roboto"/>
              </a:rPr>
              <a:t>3</a:t>
            </a:r>
            <a:r>
              <a:rPr lang="en" sz="1800" b="1">
                <a:latin typeface="Roboto"/>
                <a:ea typeface="Roboto"/>
                <a:cs typeface="Roboto"/>
                <a:sym typeface="Roboto"/>
              </a:rPr>
              <a:t> branches each with their own power:</a:t>
            </a:r>
            <a:endParaRPr sz="1800" b="1">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Legislative</a:t>
            </a:r>
            <a:r>
              <a:rPr lang="en" sz="1600">
                <a:latin typeface="Roboto"/>
                <a:ea typeface="Roboto"/>
                <a:cs typeface="Roboto"/>
                <a:sym typeface="Roboto"/>
              </a:rPr>
              <a:t>: a bicameral (2 houses) Congress who </a:t>
            </a:r>
            <a:r>
              <a:rPr lang="en" sz="1600" b="1" i="1" u="sng">
                <a:solidFill>
                  <a:srgbClr val="FF0000"/>
                </a:solidFill>
                <a:latin typeface="Roboto"/>
                <a:ea typeface="Roboto"/>
                <a:cs typeface="Roboto"/>
                <a:sym typeface="Roboto"/>
              </a:rPr>
              <a:t>makes</a:t>
            </a:r>
            <a:r>
              <a:rPr lang="en" sz="1600">
                <a:latin typeface="Roboto"/>
                <a:ea typeface="Roboto"/>
                <a:cs typeface="Roboto"/>
                <a:sym typeface="Roboto"/>
              </a:rPr>
              <a:t> the laws</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Executive</a:t>
            </a:r>
            <a:r>
              <a:rPr lang="en" sz="1600">
                <a:latin typeface="Roboto"/>
                <a:ea typeface="Roboto"/>
                <a:cs typeface="Roboto"/>
                <a:sym typeface="Roboto"/>
              </a:rPr>
              <a:t>: President who </a:t>
            </a:r>
            <a:r>
              <a:rPr lang="en" sz="1600" b="1" i="1" u="sng">
                <a:solidFill>
                  <a:srgbClr val="FF0000"/>
                </a:solidFill>
                <a:latin typeface="Roboto"/>
                <a:ea typeface="Roboto"/>
                <a:cs typeface="Roboto"/>
                <a:sym typeface="Roboto"/>
              </a:rPr>
              <a:t>enforces</a:t>
            </a:r>
            <a:r>
              <a:rPr lang="en" sz="1600">
                <a:latin typeface="Roboto"/>
                <a:ea typeface="Roboto"/>
                <a:cs typeface="Roboto"/>
                <a:sym typeface="Roboto"/>
              </a:rPr>
              <a:t> the laws</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Judicial</a:t>
            </a:r>
            <a:r>
              <a:rPr lang="en" sz="1600">
                <a:latin typeface="Roboto"/>
                <a:ea typeface="Roboto"/>
                <a:cs typeface="Roboto"/>
                <a:sym typeface="Roboto"/>
              </a:rPr>
              <a:t>: Led by a Supreme Court who </a:t>
            </a:r>
            <a:r>
              <a:rPr lang="en" sz="1600" b="1" i="1" u="sng">
                <a:solidFill>
                  <a:srgbClr val="FF0000"/>
                </a:solidFill>
                <a:latin typeface="Roboto"/>
                <a:ea typeface="Roboto"/>
                <a:cs typeface="Roboto"/>
                <a:sym typeface="Roboto"/>
              </a:rPr>
              <a:t>interpret</a:t>
            </a:r>
            <a:r>
              <a:rPr lang="en" sz="1600">
                <a:latin typeface="Roboto"/>
                <a:ea typeface="Roboto"/>
                <a:cs typeface="Roboto"/>
                <a:sym typeface="Roboto"/>
              </a:rPr>
              <a:t> the laws</a:t>
            </a:r>
            <a:endParaRPr sz="16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latin typeface="Roboto"/>
                <a:ea typeface="Roboto"/>
                <a:cs typeface="Roboto"/>
                <a:sym typeface="Roboto"/>
              </a:rPr>
              <a:t>Each of these branches has </a:t>
            </a:r>
            <a:r>
              <a:rPr lang="en" sz="1800" b="1" i="1" u="sng">
                <a:solidFill>
                  <a:srgbClr val="FF0000"/>
                </a:solidFill>
                <a:latin typeface="Roboto"/>
                <a:ea typeface="Roboto"/>
                <a:cs typeface="Roboto"/>
                <a:sym typeface="Roboto"/>
              </a:rPr>
              <a:t>checks</a:t>
            </a:r>
            <a:r>
              <a:rPr lang="en" sz="1800" b="1">
                <a:latin typeface="Roboto"/>
                <a:ea typeface="Roboto"/>
                <a:cs typeface="Roboto"/>
                <a:sym typeface="Roboto"/>
              </a:rPr>
              <a:t> (controls) over the other branches so that no one branch can become too powerful</a:t>
            </a:r>
            <a:endParaRPr sz="1800" b="1">
              <a:latin typeface="Roboto"/>
              <a:ea typeface="Roboto"/>
              <a:cs typeface="Roboto"/>
              <a:sym typeface="Roboto"/>
            </a:endParaRPr>
          </a:p>
        </p:txBody>
      </p:sp>
      <p:pic>
        <p:nvPicPr>
          <p:cNvPr id="131" name="Google Shape;131;p24"/>
          <p:cNvPicPr preferRelativeResize="0"/>
          <p:nvPr/>
        </p:nvPicPr>
        <p:blipFill>
          <a:blip r:embed="rId3">
            <a:alphaModFix/>
          </a:blip>
          <a:stretch>
            <a:fillRect/>
          </a:stretch>
        </p:blipFill>
        <p:spPr>
          <a:xfrm>
            <a:off x="152400" y="1170125"/>
            <a:ext cx="4106322" cy="3820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Impact"/>
                <a:ea typeface="Impact"/>
                <a:cs typeface="Impact"/>
                <a:sym typeface="Impact"/>
                <a:hlinkClick r:id="rId3"/>
              </a:rPr>
              <a:t>SCHOOLHOUSE ROCK - THREE RING GOVERNMENT</a:t>
            </a:r>
            <a:endParaRPr>
              <a:latin typeface="Impact"/>
              <a:ea typeface="Impact"/>
              <a:cs typeface="Impact"/>
              <a:sym typeface="Impact"/>
            </a:endParaRPr>
          </a:p>
        </p:txBody>
      </p:sp>
      <p:pic>
        <p:nvPicPr>
          <p:cNvPr id="137" name="Google Shape;137;p25"/>
          <p:cNvPicPr preferRelativeResize="0"/>
          <p:nvPr/>
        </p:nvPicPr>
        <p:blipFill>
          <a:blip r:embed="rId4">
            <a:alphaModFix/>
          </a:blip>
          <a:stretch>
            <a:fillRect/>
          </a:stretch>
        </p:blipFill>
        <p:spPr>
          <a:xfrm>
            <a:off x="1228563" y="1234575"/>
            <a:ext cx="6686875" cy="3744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LEGISLATIVE BRANCH</a:t>
            </a:r>
            <a:endParaRPr>
              <a:latin typeface="Impact"/>
              <a:ea typeface="Impact"/>
              <a:cs typeface="Impact"/>
              <a:sym typeface="Impact"/>
            </a:endParaRPr>
          </a:p>
        </p:txBody>
      </p:sp>
      <p:sp>
        <p:nvSpPr>
          <p:cNvPr id="143" name="Google Shape;143;p26"/>
          <p:cNvSpPr txBox="1">
            <a:spLocks noGrp="1"/>
          </p:cNvSpPr>
          <p:nvPr>
            <p:ph type="body" idx="1"/>
          </p:nvPr>
        </p:nvSpPr>
        <p:spPr>
          <a:xfrm>
            <a:off x="311700" y="1152475"/>
            <a:ext cx="4613400" cy="34164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Roboto"/>
              <a:buChar char="●"/>
            </a:pPr>
            <a:r>
              <a:rPr lang="en" sz="1900" b="1">
                <a:latin typeface="Roboto"/>
                <a:ea typeface="Roboto"/>
                <a:cs typeface="Roboto"/>
                <a:sym typeface="Roboto"/>
              </a:rPr>
              <a:t>Congress:</a:t>
            </a:r>
            <a:endParaRPr sz="1900" b="1">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b="1">
                <a:latin typeface="Roboto"/>
                <a:ea typeface="Roboto"/>
                <a:cs typeface="Roboto"/>
                <a:sym typeface="Roboto"/>
              </a:rPr>
              <a:t>Bicameral</a:t>
            </a:r>
            <a:r>
              <a:rPr lang="en" sz="1700">
                <a:latin typeface="Roboto"/>
                <a:ea typeface="Roboto"/>
                <a:cs typeface="Roboto"/>
                <a:sym typeface="Roboto"/>
              </a:rPr>
              <a:t> - two houses</a:t>
            </a:r>
            <a:endParaRPr sz="1700">
              <a:latin typeface="Roboto"/>
              <a:ea typeface="Roboto"/>
              <a:cs typeface="Roboto"/>
              <a:sym typeface="Roboto"/>
            </a:endParaRPr>
          </a:p>
          <a:p>
            <a:pPr marL="1371600" lvl="2" indent="-336550" algn="l" rtl="0">
              <a:spcBef>
                <a:spcPts val="0"/>
              </a:spcBef>
              <a:spcAft>
                <a:spcPts val="0"/>
              </a:spcAft>
              <a:buSzPts val="1700"/>
              <a:buFont typeface="Roboto"/>
              <a:buChar char="■"/>
            </a:pPr>
            <a:r>
              <a:rPr lang="en" sz="1700" b="1" u="sng">
                <a:solidFill>
                  <a:srgbClr val="FF0000"/>
                </a:solidFill>
                <a:latin typeface="Roboto"/>
                <a:ea typeface="Roboto"/>
                <a:cs typeface="Roboto"/>
                <a:sym typeface="Roboto"/>
              </a:rPr>
              <a:t>Senate</a:t>
            </a:r>
            <a:r>
              <a:rPr lang="en" sz="1700">
                <a:latin typeface="Roboto"/>
                <a:ea typeface="Roboto"/>
                <a:cs typeface="Roboto"/>
                <a:sym typeface="Roboto"/>
              </a:rPr>
              <a:t>: 2 reps per state</a:t>
            </a:r>
            <a:endParaRPr sz="1700">
              <a:latin typeface="Roboto"/>
              <a:ea typeface="Roboto"/>
              <a:cs typeface="Roboto"/>
              <a:sym typeface="Roboto"/>
            </a:endParaRPr>
          </a:p>
          <a:p>
            <a:pPr marL="1371600" lvl="2" indent="-336550" algn="l" rtl="0">
              <a:spcBef>
                <a:spcPts val="0"/>
              </a:spcBef>
              <a:spcAft>
                <a:spcPts val="0"/>
              </a:spcAft>
              <a:buSzPts val="1700"/>
              <a:buFont typeface="Roboto"/>
              <a:buChar char="■"/>
            </a:pPr>
            <a:r>
              <a:rPr lang="en" sz="1700" b="1" u="sng">
                <a:solidFill>
                  <a:srgbClr val="FF0000"/>
                </a:solidFill>
                <a:latin typeface="Roboto"/>
                <a:ea typeface="Roboto"/>
                <a:cs typeface="Roboto"/>
                <a:sym typeface="Roboto"/>
              </a:rPr>
              <a:t>House of Reps</a:t>
            </a:r>
            <a:r>
              <a:rPr lang="en" sz="1700">
                <a:latin typeface="Roboto"/>
                <a:ea typeface="Roboto"/>
                <a:cs typeface="Roboto"/>
                <a:sym typeface="Roboto"/>
              </a:rPr>
              <a:t>: number based on population of each state</a:t>
            </a:r>
            <a:endParaRPr sz="17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b="1">
                <a:latin typeface="Roboto"/>
                <a:ea typeface="Roboto"/>
                <a:cs typeface="Roboto"/>
                <a:sym typeface="Roboto"/>
              </a:rPr>
              <a:t>Powers:</a:t>
            </a:r>
            <a:endParaRPr sz="1900" b="1">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b="1" i="1" u="sng">
                <a:solidFill>
                  <a:srgbClr val="FF0000"/>
                </a:solidFill>
                <a:latin typeface="Roboto"/>
                <a:ea typeface="Roboto"/>
                <a:cs typeface="Roboto"/>
                <a:sym typeface="Roboto"/>
              </a:rPr>
              <a:t>Makes</a:t>
            </a:r>
            <a:r>
              <a:rPr lang="en" sz="1700">
                <a:latin typeface="Roboto"/>
                <a:ea typeface="Roboto"/>
                <a:cs typeface="Roboto"/>
                <a:sym typeface="Roboto"/>
              </a:rPr>
              <a:t> laws</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Can </a:t>
            </a:r>
            <a:r>
              <a:rPr lang="en" sz="1700" b="1" i="1" u="sng">
                <a:solidFill>
                  <a:srgbClr val="FF0000"/>
                </a:solidFill>
                <a:latin typeface="Roboto"/>
                <a:ea typeface="Roboto"/>
                <a:cs typeface="Roboto"/>
                <a:sym typeface="Roboto"/>
              </a:rPr>
              <a:t>declare</a:t>
            </a:r>
            <a:r>
              <a:rPr lang="en" sz="1700">
                <a:latin typeface="Roboto"/>
                <a:ea typeface="Roboto"/>
                <a:cs typeface="Roboto"/>
                <a:sym typeface="Roboto"/>
              </a:rPr>
              <a:t> war</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Sets </a:t>
            </a:r>
            <a:r>
              <a:rPr lang="en" sz="1700" b="1" i="1" u="sng">
                <a:solidFill>
                  <a:srgbClr val="FF0000"/>
                </a:solidFill>
                <a:latin typeface="Roboto"/>
                <a:ea typeface="Roboto"/>
                <a:cs typeface="Roboto"/>
                <a:sym typeface="Roboto"/>
              </a:rPr>
              <a:t>budget</a:t>
            </a:r>
            <a:r>
              <a:rPr lang="en" sz="1700">
                <a:latin typeface="Roboto"/>
                <a:ea typeface="Roboto"/>
                <a:cs typeface="Roboto"/>
                <a:sym typeface="Roboto"/>
              </a:rPr>
              <a:t> and controls spending</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Sets </a:t>
            </a:r>
            <a:r>
              <a:rPr lang="en" sz="1700" b="1" i="1" u="sng">
                <a:solidFill>
                  <a:srgbClr val="FF0000"/>
                </a:solidFill>
                <a:latin typeface="Roboto"/>
                <a:ea typeface="Roboto"/>
                <a:cs typeface="Roboto"/>
                <a:sym typeface="Roboto"/>
              </a:rPr>
              <a:t>taxes</a:t>
            </a:r>
            <a:endParaRPr sz="1700" b="1" i="1" u="sng">
              <a:solidFill>
                <a:srgbClr val="FF0000"/>
              </a:solidFill>
              <a:latin typeface="Roboto"/>
              <a:ea typeface="Roboto"/>
              <a:cs typeface="Roboto"/>
              <a:sym typeface="Roboto"/>
            </a:endParaRPr>
          </a:p>
        </p:txBody>
      </p:sp>
      <p:pic>
        <p:nvPicPr>
          <p:cNvPr id="144" name="Google Shape;144;p26"/>
          <p:cNvPicPr preferRelativeResize="0"/>
          <p:nvPr/>
        </p:nvPicPr>
        <p:blipFill>
          <a:blip r:embed="rId3">
            <a:alphaModFix/>
          </a:blip>
          <a:stretch>
            <a:fillRect/>
          </a:stretch>
        </p:blipFill>
        <p:spPr>
          <a:xfrm>
            <a:off x="5078925" y="1152475"/>
            <a:ext cx="3895500" cy="3143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EXECUTIVE BRANCH</a:t>
            </a:r>
            <a:endParaRPr>
              <a:latin typeface="Impact"/>
              <a:ea typeface="Impact"/>
              <a:cs typeface="Impact"/>
              <a:sym typeface="Impact"/>
            </a:endParaRPr>
          </a:p>
        </p:txBody>
      </p:sp>
      <p:sp>
        <p:nvSpPr>
          <p:cNvPr id="150" name="Google Shape;150;p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Roboto"/>
              <a:buChar char="●"/>
            </a:pPr>
            <a:r>
              <a:rPr lang="en" sz="1900" b="1">
                <a:latin typeface="Roboto"/>
                <a:ea typeface="Roboto"/>
                <a:cs typeface="Roboto"/>
                <a:sym typeface="Roboto"/>
              </a:rPr>
              <a:t>Made up of:</a:t>
            </a:r>
            <a:endParaRPr sz="1900" b="1">
              <a:latin typeface="Roboto"/>
              <a:ea typeface="Roboto"/>
              <a:cs typeface="Roboto"/>
              <a:sym typeface="Roboto"/>
            </a:endParaRPr>
          </a:p>
          <a:p>
            <a:pPr marL="914400" lvl="1" indent="-336550" algn="l" rtl="0">
              <a:spcBef>
                <a:spcPts val="0"/>
              </a:spcBef>
              <a:spcAft>
                <a:spcPts val="0"/>
              </a:spcAft>
              <a:buClr>
                <a:srgbClr val="FF0000"/>
              </a:buClr>
              <a:buSzPts val="1700"/>
              <a:buFont typeface="Roboto"/>
              <a:buChar char="○"/>
            </a:pPr>
            <a:r>
              <a:rPr lang="en" sz="1700" b="1" i="1" u="sng">
                <a:solidFill>
                  <a:srgbClr val="FF0000"/>
                </a:solidFill>
                <a:latin typeface="Roboto"/>
                <a:ea typeface="Roboto"/>
                <a:cs typeface="Roboto"/>
                <a:sym typeface="Roboto"/>
              </a:rPr>
              <a:t>President</a:t>
            </a:r>
            <a:r>
              <a:rPr lang="en" sz="1700" i="1">
                <a:latin typeface="Roboto"/>
                <a:ea typeface="Roboto"/>
                <a:cs typeface="Roboto"/>
                <a:sym typeface="Roboto"/>
              </a:rPr>
              <a:t> </a:t>
            </a:r>
            <a:r>
              <a:rPr lang="en" sz="1700">
                <a:latin typeface="Roboto"/>
                <a:ea typeface="Roboto"/>
                <a:cs typeface="Roboto"/>
                <a:sym typeface="Roboto"/>
              </a:rPr>
              <a:t>&amp; Vice President</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b="1" i="1" u="sng">
                <a:solidFill>
                  <a:srgbClr val="FF0000"/>
                </a:solidFill>
                <a:latin typeface="Roboto"/>
                <a:ea typeface="Roboto"/>
                <a:cs typeface="Roboto"/>
                <a:sym typeface="Roboto"/>
              </a:rPr>
              <a:t>Cabinet</a:t>
            </a:r>
            <a:r>
              <a:rPr lang="en" sz="1700">
                <a:latin typeface="Roboto"/>
                <a:ea typeface="Roboto"/>
                <a:cs typeface="Roboto"/>
                <a:sym typeface="Roboto"/>
              </a:rPr>
              <a:t>: group of advisors</a:t>
            </a:r>
            <a:endParaRPr sz="17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b="1">
                <a:latin typeface="Roboto"/>
                <a:ea typeface="Roboto"/>
                <a:cs typeface="Roboto"/>
                <a:sym typeface="Roboto"/>
              </a:rPr>
              <a:t>Powers:</a:t>
            </a:r>
            <a:endParaRPr sz="1900" b="1">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b="1" i="1" u="sng">
                <a:solidFill>
                  <a:srgbClr val="FF0000"/>
                </a:solidFill>
                <a:latin typeface="Roboto"/>
                <a:ea typeface="Roboto"/>
                <a:cs typeface="Roboto"/>
                <a:sym typeface="Roboto"/>
              </a:rPr>
              <a:t>Enforces</a:t>
            </a:r>
            <a:r>
              <a:rPr lang="en" sz="1700">
                <a:latin typeface="Roboto"/>
                <a:ea typeface="Roboto"/>
                <a:cs typeface="Roboto"/>
                <a:sym typeface="Roboto"/>
              </a:rPr>
              <a:t> the law</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Commander in </a:t>
            </a:r>
            <a:r>
              <a:rPr lang="en" sz="1700" b="1" i="1" u="sng">
                <a:solidFill>
                  <a:srgbClr val="FF0000"/>
                </a:solidFill>
                <a:latin typeface="Roboto"/>
                <a:ea typeface="Roboto"/>
                <a:cs typeface="Roboto"/>
                <a:sym typeface="Roboto"/>
              </a:rPr>
              <a:t>Chief</a:t>
            </a:r>
            <a:r>
              <a:rPr lang="en" sz="1700">
                <a:latin typeface="Roboto"/>
                <a:ea typeface="Roboto"/>
                <a:cs typeface="Roboto"/>
                <a:sym typeface="Roboto"/>
              </a:rPr>
              <a:t> of Armed Forces</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Appoints </a:t>
            </a:r>
            <a:r>
              <a:rPr lang="en" sz="1700" b="1" i="1" u="sng">
                <a:solidFill>
                  <a:srgbClr val="FF0000"/>
                </a:solidFill>
                <a:latin typeface="Roboto"/>
                <a:ea typeface="Roboto"/>
                <a:cs typeface="Roboto"/>
                <a:sym typeface="Roboto"/>
              </a:rPr>
              <a:t>Federal</a:t>
            </a:r>
            <a:r>
              <a:rPr lang="en" sz="1700">
                <a:latin typeface="Roboto"/>
                <a:ea typeface="Roboto"/>
                <a:cs typeface="Roboto"/>
                <a:sym typeface="Roboto"/>
              </a:rPr>
              <a:t> positions</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Can declare war for </a:t>
            </a:r>
            <a:r>
              <a:rPr lang="en" sz="1700" b="1" i="1" u="sng">
                <a:solidFill>
                  <a:srgbClr val="FF0000"/>
                </a:solidFill>
                <a:latin typeface="Roboto"/>
                <a:ea typeface="Roboto"/>
                <a:cs typeface="Roboto"/>
                <a:sym typeface="Roboto"/>
              </a:rPr>
              <a:t>90</a:t>
            </a:r>
            <a:r>
              <a:rPr lang="en" sz="1700">
                <a:latin typeface="Roboto"/>
                <a:ea typeface="Roboto"/>
                <a:cs typeface="Roboto"/>
                <a:sym typeface="Roboto"/>
              </a:rPr>
              <a:t> days only</a:t>
            </a:r>
            <a:endParaRPr sz="1700">
              <a:latin typeface="Roboto"/>
              <a:ea typeface="Roboto"/>
              <a:cs typeface="Roboto"/>
              <a:sym typeface="Roboto"/>
            </a:endParaRPr>
          </a:p>
          <a:p>
            <a:pPr marL="0" lvl="0" indent="0" algn="l" rtl="0">
              <a:spcBef>
                <a:spcPts val="1200"/>
              </a:spcBef>
              <a:spcAft>
                <a:spcPts val="1200"/>
              </a:spcAft>
              <a:buNone/>
            </a:pPr>
            <a:endParaRPr>
              <a:latin typeface="Roboto"/>
              <a:ea typeface="Roboto"/>
              <a:cs typeface="Roboto"/>
              <a:sym typeface="Roboto"/>
            </a:endParaRPr>
          </a:p>
        </p:txBody>
      </p:sp>
      <p:pic>
        <p:nvPicPr>
          <p:cNvPr id="151" name="Google Shape;151;p27"/>
          <p:cNvPicPr preferRelativeResize="0"/>
          <p:nvPr/>
        </p:nvPicPr>
        <p:blipFill>
          <a:blip r:embed="rId3">
            <a:alphaModFix/>
          </a:blip>
          <a:stretch>
            <a:fillRect/>
          </a:stretch>
        </p:blipFill>
        <p:spPr>
          <a:xfrm>
            <a:off x="152400" y="1198100"/>
            <a:ext cx="4680000" cy="35942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JUDICIAL BRANCH</a:t>
            </a:r>
            <a:endParaRPr>
              <a:latin typeface="Impact"/>
              <a:ea typeface="Impact"/>
              <a:cs typeface="Impact"/>
              <a:sym typeface="Impact"/>
            </a:endParaRPr>
          </a:p>
        </p:txBody>
      </p:sp>
      <p:sp>
        <p:nvSpPr>
          <p:cNvPr id="157" name="Google Shape;157;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Roboto"/>
              <a:buChar char="●"/>
            </a:pPr>
            <a:r>
              <a:rPr lang="en" sz="1800" b="1">
                <a:latin typeface="Roboto"/>
                <a:ea typeface="Roboto"/>
                <a:cs typeface="Roboto"/>
                <a:sym typeface="Roboto"/>
              </a:rPr>
              <a:t>Made up of:</a:t>
            </a:r>
            <a:endParaRPr sz="1800" b="1">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u="sng">
                <a:solidFill>
                  <a:srgbClr val="FF0000"/>
                </a:solidFill>
                <a:latin typeface="Roboto"/>
                <a:ea typeface="Roboto"/>
                <a:cs typeface="Roboto"/>
                <a:sym typeface="Roboto"/>
              </a:rPr>
              <a:t>Supreme Court</a:t>
            </a:r>
            <a:r>
              <a:rPr lang="en" sz="1600">
                <a:latin typeface="Roboto"/>
                <a:ea typeface="Roboto"/>
                <a:cs typeface="Roboto"/>
                <a:sym typeface="Roboto"/>
              </a:rPr>
              <a:t>: 9 Justices (appointed for life)</a:t>
            </a:r>
            <a:endParaRPr sz="1600">
              <a:latin typeface="Roboto"/>
              <a:ea typeface="Roboto"/>
              <a:cs typeface="Roboto"/>
              <a:sym typeface="Roboto"/>
            </a:endParaRPr>
          </a:p>
          <a:p>
            <a:pPr marL="914400" lvl="1" indent="-330200" algn="l" rtl="0">
              <a:spcBef>
                <a:spcPts val="0"/>
              </a:spcBef>
              <a:spcAft>
                <a:spcPts val="0"/>
              </a:spcAft>
              <a:buClr>
                <a:srgbClr val="FF0000"/>
              </a:buClr>
              <a:buSzPts val="1600"/>
              <a:buFont typeface="Roboto"/>
              <a:buChar char="○"/>
            </a:pPr>
            <a:r>
              <a:rPr lang="en" sz="1600" b="1" u="sng">
                <a:solidFill>
                  <a:srgbClr val="FF0000"/>
                </a:solidFill>
                <a:latin typeface="Roboto"/>
                <a:ea typeface="Roboto"/>
                <a:cs typeface="Roboto"/>
                <a:sym typeface="Roboto"/>
              </a:rPr>
              <a:t>Federal courts</a:t>
            </a:r>
            <a:endParaRPr sz="1600" b="1" u="sng">
              <a:solidFill>
                <a:srgbClr val="FF0000"/>
              </a:solidFill>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latin typeface="Roboto"/>
                <a:ea typeface="Roboto"/>
                <a:cs typeface="Roboto"/>
                <a:sym typeface="Roboto"/>
              </a:rPr>
              <a:t>Powers:</a:t>
            </a:r>
            <a:endParaRPr sz="1800" b="1">
              <a:latin typeface="Roboto"/>
              <a:ea typeface="Roboto"/>
              <a:cs typeface="Roboto"/>
              <a:sym typeface="Roboto"/>
            </a:endParaRPr>
          </a:p>
          <a:p>
            <a:pPr marL="914400" lvl="1" indent="-330200" algn="l" rtl="0">
              <a:spcBef>
                <a:spcPts val="0"/>
              </a:spcBef>
              <a:spcAft>
                <a:spcPts val="0"/>
              </a:spcAft>
              <a:buClr>
                <a:srgbClr val="FF0000"/>
              </a:buClr>
              <a:buSzPts val="1600"/>
              <a:buFont typeface="Roboto"/>
              <a:buChar char="○"/>
            </a:pPr>
            <a:r>
              <a:rPr lang="en" sz="1600" b="1" u="sng">
                <a:solidFill>
                  <a:srgbClr val="FF0000"/>
                </a:solidFill>
                <a:latin typeface="Roboto"/>
                <a:ea typeface="Roboto"/>
                <a:cs typeface="Roboto"/>
                <a:sym typeface="Roboto"/>
              </a:rPr>
              <a:t>Interprets</a:t>
            </a:r>
            <a:r>
              <a:rPr lang="en" sz="1600">
                <a:solidFill>
                  <a:srgbClr val="FF0000"/>
                </a:solidFill>
                <a:latin typeface="Roboto"/>
                <a:ea typeface="Roboto"/>
                <a:cs typeface="Roboto"/>
                <a:sym typeface="Roboto"/>
              </a:rPr>
              <a:t> </a:t>
            </a:r>
            <a:r>
              <a:rPr lang="en" sz="1600">
                <a:latin typeface="Roboto"/>
                <a:ea typeface="Roboto"/>
                <a:cs typeface="Roboto"/>
                <a:sym typeface="Roboto"/>
              </a:rPr>
              <a:t>the law</a:t>
            </a:r>
            <a:endParaRPr sz="1600">
              <a:latin typeface="Roboto"/>
              <a:ea typeface="Roboto"/>
              <a:cs typeface="Roboto"/>
              <a:sym typeface="Roboto"/>
            </a:endParaRPr>
          </a:p>
          <a:p>
            <a:pPr marL="914400" lvl="1" indent="-330200" algn="l" rtl="0">
              <a:spcBef>
                <a:spcPts val="0"/>
              </a:spcBef>
              <a:spcAft>
                <a:spcPts val="0"/>
              </a:spcAft>
              <a:buClr>
                <a:srgbClr val="FF0000"/>
              </a:buClr>
              <a:buSzPts val="1600"/>
              <a:buFont typeface="Roboto"/>
              <a:buChar char="○"/>
            </a:pPr>
            <a:r>
              <a:rPr lang="en" sz="1600">
                <a:latin typeface="Roboto"/>
                <a:ea typeface="Roboto"/>
                <a:cs typeface="Roboto"/>
                <a:sym typeface="Roboto"/>
              </a:rPr>
              <a:t>Judge whether or not a law has been</a:t>
            </a:r>
            <a:r>
              <a:rPr lang="en" sz="1600">
                <a:solidFill>
                  <a:srgbClr val="FF0000"/>
                </a:solidFill>
                <a:latin typeface="Roboto"/>
                <a:ea typeface="Roboto"/>
                <a:cs typeface="Roboto"/>
                <a:sym typeface="Roboto"/>
              </a:rPr>
              <a:t> </a:t>
            </a:r>
            <a:r>
              <a:rPr lang="en" sz="1600" b="1" u="sng">
                <a:solidFill>
                  <a:srgbClr val="FF0000"/>
                </a:solidFill>
                <a:latin typeface="Roboto"/>
                <a:ea typeface="Roboto"/>
                <a:cs typeface="Roboto"/>
                <a:sym typeface="Roboto"/>
              </a:rPr>
              <a:t>broken</a:t>
            </a:r>
            <a:endParaRPr sz="1600" b="1" u="sng">
              <a:solidFill>
                <a:srgbClr val="FF0000"/>
              </a:solidFill>
              <a:latin typeface="Roboto"/>
              <a:ea typeface="Roboto"/>
              <a:cs typeface="Roboto"/>
              <a:sym typeface="Roboto"/>
            </a:endParaRPr>
          </a:p>
          <a:p>
            <a:pPr marL="914400" lvl="1" indent="-330200" algn="l" rtl="0">
              <a:spcBef>
                <a:spcPts val="0"/>
              </a:spcBef>
              <a:spcAft>
                <a:spcPts val="0"/>
              </a:spcAft>
              <a:buClr>
                <a:srgbClr val="FF0000"/>
              </a:buClr>
              <a:buSzPts val="1600"/>
              <a:buFont typeface="Roboto"/>
              <a:buChar char="○"/>
            </a:pPr>
            <a:r>
              <a:rPr lang="en" sz="1600">
                <a:latin typeface="Roboto"/>
                <a:ea typeface="Roboto"/>
                <a:cs typeface="Roboto"/>
                <a:sym typeface="Roboto"/>
              </a:rPr>
              <a:t>Make sure laws and actions do not</a:t>
            </a:r>
            <a:r>
              <a:rPr lang="en" sz="1600">
                <a:solidFill>
                  <a:srgbClr val="FF0000"/>
                </a:solidFill>
                <a:latin typeface="Roboto"/>
                <a:ea typeface="Roboto"/>
                <a:cs typeface="Roboto"/>
                <a:sym typeface="Roboto"/>
              </a:rPr>
              <a:t> </a:t>
            </a:r>
            <a:r>
              <a:rPr lang="en" sz="1600" b="1" u="sng">
                <a:solidFill>
                  <a:srgbClr val="FF0000"/>
                </a:solidFill>
                <a:latin typeface="Roboto"/>
                <a:ea typeface="Roboto"/>
                <a:cs typeface="Roboto"/>
                <a:sym typeface="Roboto"/>
              </a:rPr>
              <a:t>violate</a:t>
            </a:r>
            <a:r>
              <a:rPr lang="en" sz="1600">
                <a:solidFill>
                  <a:srgbClr val="FF0000"/>
                </a:solidFill>
                <a:latin typeface="Roboto"/>
                <a:ea typeface="Roboto"/>
                <a:cs typeface="Roboto"/>
                <a:sym typeface="Roboto"/>
              </a:rPr>
              <a:t> </a:t>
            </a:r>
            <a:r>
              <a:rPr lang="en" sz="1600">
                <a:latin typeface="Roboto"/>
                <a:ea typeface="Roboto"/>
                <a:cs typeface="Roboto"/>
                <a:sym typeface="Roboto"/>
              </a:rPr>
              <a:t>(go against) the Constitution</a:t>
            </a:r>
            <a:endParaRPr sz="1600">
              <a:latin typeface="Roboto"/>
              <a:ea typeface="Roboto"/>
              <a:cs typeface="Roboto"/>
              <a:sym typeface="Roboto"/>
            </a:endParaRPr>
          </a:p>
        </p:txBody>
      </p:sp>
      <p:pic>
        <p:nvPicPr>
          <p:cNvPr id="158" name="Google Shape;158;p28"/>
          <p:cNvPicPr preferRelativeResize="0"/>
          <p:nvPr/>
        </p:nvPicPr>
        <p:blipFill>
          <a:blip r:embed="rId3">
            <a:alphaModFix/>
          </a:blip>
          <a:stretch>
            <a:fillRect/>
          </a:stretch>
        </p:blipFill>
        <p:spPr>
          <a:xfrm>
            <a:off x="4476775" y="1298150"/>
            <a:ext cx="4591050" cy="254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AMENDMENTS</a:t>
            </a:r>
            <a:endParaRPr>
              <a:latin typeface="Impact"/>
              <a:ea typeface="Impact"/>
              <a:cs typeface="Impact"/>
              <a:sym typeface="Impact"/>
            </a:endParaRPr>
          </a:p>
        </p:txBody>
      </p:sp>
      <p:sp>
        <p:nvSpPr>
          <p:cNvPr id="164" name="Google Shape;164;p29"/>
          <p:cNvSpPr txBox="1">
            <a:spLocks noGrp="1"/>
          </p:cNvSpPr>
          <p:nvPr>
            <p:ph type="body" idx="2"/>
          </p:nvPr>
        </p:nvSpPr>
        <p:spPr>
          <a:xfrm>
            <a:off x="4832400" y="355475"/>
            <a:ext cx="4211100" cy="4499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As issues arise within the United States, </a:t>
            </a:r>
            <a:r>
              <a:rPr lang="en" sz="1800" b="1">
                <a:latin typeface="Roboto"/>
                <a:ea typeface="Roboto"/>
                <a:cs typeface="Roboto"/>
                <a:sym typeface="Roboto"/>
              </a:rPr>
              <a:t>the government may make changes</a:t>
            </a:r>
            <a:r>
              <a:rPr lang="en" sz="1800">
                <a:latin typeface="Roboto"/>
                <a:ea typeface="Roboto"/>
                <a:cs typeface="Roboto"/>
                <a:sym typeface="Roboto"/>
              </a:rPr>
              <a:t> to the Constitution to address those issues</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latin typeface="Roboto"/>
                <a:ea typeface="Roboto"/>
                <a:cs typeface="Roboto"/>
                <a:sym typeface="Roboto"/>
              </a:rPr>
              <a:t>Amendments are </a:t>
            </a:r>
            <a:r>
              <a:rPr lang="en" sz="1800" b="1" i="1" u="sng">
                <a:solidFill>
                  <a:srgbClr val="FF0000"/>
                </a:solidFill>
                <a:latin typeface="Roboto"/>
                <a:ea typeface="Roboto"/>
                <a:cs typeface="Roboto"/>
                <a:sym typeface="Roboto"/>
              </a:rPr>
              <a:t>changes</a:t>
            </a:r>
            <a:r>
              <a:rPr lang="en" sz="1800" b="1">
                <a:latin typeface="Roboto"/>
                <a:ea typeface="Roboto"/>
                <a:cs typeface="Roboto"/>
                <a:sym typeface="Roboto"/>
              </a:rPr>
              <a:t> to our </a:t>
            </a:r>
            <a:r>
              <a:rPr lang="en" sz="1800" b="1" i="1" u="sng">
                <a:solidFill>
                  <a:srgbClr val="FF0000"/>
                </a:solidFill>
                <a:latin typeface="Roboto"/>
                <a:ea typeface="Roboto"/>
                <a:cs typeface="Roboto"/>
                <a:sym typeface="Roboto"/>
              </a:rPr>
              <a:t>Constitution</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The </a:t>
            </a:r>
            <a:r>
              <a:rPr lang="en" sz="1800" b="1">
                <a:latin typeface="Roboto"/>
                <a:ea typeface="Roboto"/>
                <a:cs typeface="Roboto"/>
                <a:sym typeface="Roboto"/>
              </a:rPr>
              <a:t>first ten amendments</a:t>
            </a:r>
            <a:r>
              <a:rPr lang="en" sz="1800">
                <a:latin typeface="Roboto"/>
                <a:ea typeface="Roboto"/>
                <a:cs typeface="Roboto"/>
                <a:sym typeface="Roboto"/>
              </a:rPr>
              <a:t> are called the </a:t>
            </a:r>
            <a:r>
              <a:rPr lang="en" sz="1800" b="1" u="sng">
                <a:solidFill>
                  <a:srgbClr val="FF0000"/>
                </a:solidFill>
                <a:latin typeface="Roboto"/>
                <a:ea typeface="Roboto"/>
                <a:cs typeface="Roboto"/>
                <a:sym typeface="Roboto"/>
              </a:rPr>
              <a:t>Bill of Rights</a:t>
            </a:r>
            <a:r>
              <a:rPr lang="en" sz="1800">
                <a:latin typeface="Roboto"/>
                <a:ea typeface="Roboto"/>
                <a:cs typeface="Roboto"/>
                <a:sym typeface="Roboto"/>
              </a:rPr>
              <a:t> and lay the foundation for our </a:t>
            </a:r>
            <a:r>
              <a:rPr lang="en" sz="1800" b="1" i="1" u="sng">
                <a:solidFill>
                  <a:srgbClr val="FF0000"/>
                </a:solidFill>
                <a:latin typeface="Roboto"/>
                <a:ea typeface="Roboto"/>
                <a:cs typeface="Roboto"/>
                <a:sym typeface="Roboto"/>
              </a:rPr>
              <a:t>unalienable rights</a:t>
            </a:r>
            <a:r>
              <a:rPr lang="en" sz="1800">
                <a:latin typeface="Roboto"/>
                <a:ea typeface="Roboto"/>
                <a:cs typeface="Roboto"/>
                <a:sym typeface="Roboto"/>
              </a:rPr>
              <a:t> (</a:t>
            </a:r>
            <a:r>
              <a:rPr lang="en" sz="1800" b="1">
                <a:latin typeface="Roboto"/>
                <a:ea typeface="Roboto"/>
                <a:cs typeface="Roboto"/>
                <a:sym typeface="Roboto"/>
              </a:rPr>
              <a:t>individual rights</a:t>
            </a:r>
            <a:r>
              <a:rPr lang="en" sz="1800">
                <a:latin typeface="Roboto"/>
                <a:ea typeface="Roboto"/>
                <a:cs typeface="Roboto"/>
                <a:sym typeface="Roboto"/>
              </a:rPr>
              <a:t>) - </a:t>
            </a:r>
            <a:r>
              <a:rPr lang="en" sz="1800" b="1">
                <a:latin typeface="Roboto"/>
                <a:ea typeface="Roboto"/>
                <a:cs typeface="Roboto"/>
                <a:sym typeface="Roboto"/>
              </a:rPr>
              <a:t>rights that are given by </a:t>
            </a:r>
            <a:r>
              <a:rPr lang="en" sz="1800" b="1" i="1" u="sng">
                <a:solidFill>
                  <a:srgbClr val="FF0000"/>
                </a:solidFill>
                <a:latin typeface="Roboto"/>
                <a:ea typeface="Roboto"/>
                <a:cs typeface="Roboto"/>
                <a:sym typeface="Roboto"/>
              </a:rPr>
              <a:t>God</a:t>
            </a:r>
            <a:r>
              <a:rPr lang="en" sz="1800" b="1">
                <a:latin typeface="Roboto"/>
                <a:ea typeface="Roboto"/>
                <a:cs typeface="Roboto"/>
                <a:sym typeface="Roboto"/>
              </a:rPr>
              <a:t> and </a:t>
            </a:r>
            <a:r>
              <a:rPr lang="en" sz="1800" b="1" i="1" u="sng">
                <a:solidFill>
                  <a:srgbClr val="FF0000"/>
                </a:solidFill>
                <a:latin typeface="Roboto"/>
                <a:ea typeface="Roboto"/>
                <a:cs typeface="Roboto"/>
                <a:sym typeface="Roboto"/>
              </a:rPr>
              <a:t>cannot</a:t>
            </a:r>
            <a:r>
              <a:rPr lang="en" sz="1800" b="1">
                <a:latin typeface="Roboto"/>
                <a:ea typeface="Roboto"/>
                <a:cs typeface="Roboto"/>
                <a:sym typeface="Roboto"/>
              </a:rPr>
              <a:t> be taken</a:t>
            </a:r>
            <a:r>
              <a:rPr lang="en" sz="1800">
                <a:solidFill>
                  <a:srgbClr val="FF0000"/>
                </a:solidFill>
                <a:latin typeface="Roboto"/>
                <a:ea typeface="Roboto"/>
                <a:cs typeface="Roboto"/>
                <a:sym typeface="Roboto"/>
              </a:rPr>
              <a:t> </a:t>
            </a:r>
            <a:r>
              <a:rPr lang="en" sz="1800" b="1" i="1" u="sng">
                <a:solidFill>
                  <a:srgbClr val="FF0000"/>
                </a:solidFill>
                <a:latin typeface="Roboto"/>
                <a:ea typeface="Roboto"/>
                <a:cs typeface="Roboto"/>
                <a:sym typeface="Roboto"/>
              </a:rPr>
              <a:t>away</a:t>
            </a:r>
            <a:endParaRPr sz="1800" b="1">
              <a:latin typeface="Roboto"/>
              <a:ea typeface="Roboto"/>
              <a:cs typeface="Roboto"/>
              <a:sym typeface="Roboto"/>
            </a:endParaRPr>
          </a:p>
        </p:txBody>
      </p:sp>
      <p:pic>
        <p:nvPicPr>
          <p:cNvPr id="165" name="Google Shape;165;p29"/>
          <p:cNvPicPr preferRelativeResize="0"/>
          <p:nvPr/>
        </p:nvPicPr>
        <p:blipFill>
          <a:blip r:embed="rId3">
            <a:alphaModFix/>
          </a:blip>
          <a:stretch>
            <a:fillRect/>
          </a:stretch>
        </p:blipFill>
        <p:spPr>
          <a:xfrm>
            <a:off x="152400" y="1170125"/>
            <a:ext cx="4527599" cy="3416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1ST AMENDMENT</a:t>
            </a:r>
            <a:endParaRPr>
              <a:latin typeface="Impact"/>
              <a:ea typeface="Impact"/>
              <a:cs typeface="Impact"/>
              <a:sym typeface="Impact"/>
            </a:endParaRPr>
          </a:p>
        </p:txBody>
      </p:sp>
      <p:sp>
        <p:nvSpPr>
          <p:cNvPr id="171" name="Google Shape;171;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Font typeface="Roboto"/>
              <a:buChar char="●"/>
            </a:pPr>
            <a:r>
              <a:rPr lang="en" sz="1900">
                <a:latin typeface="Roboto"/>
                <a:ea typeface="Roboto"/>
                <a:cs typeface="Roboto"/>
                <a:sym typeface="Roboto"/>
              </a:rPr>
              <a:t>Freedom of:</a:t>
            </a:r>
            <a:endParaRPr sz="1900">
              <a:latin typeface="Roboto"/>
              <a:ea typeface="Roboto"/>
              <a:cs typeface="Roboto"/>
              <a:sym typeface="Roboto"/>
            </a:endParaRPr>
          </a:p>
          <a:p>
            <a:pPr marL="914400" lvl="1" indent="-336550" algn="l" rtl="0">
              <a:spcBef>
                <a:spcPts val="0"/>
              </a:spcBef>
              <a:spcAft>
                <a:spcPts val="0"/>
              </a:spcAft>
              <a:buClr>
                <a:srgbClr val="FF0000"/>
              </a:buClr>
              <a:buSzPts val="1700"/>
              <a:buFont typeface="Roboto"/>
              <a:buChar char="○"/>
            </a:pPr>
            <a:r>
              <a:rPr lang="en" sz="1700" b="1" i="1" u="sng">
                <a:solidFill>
                  <a:srgbClr val="FF0000"/>
                </a:solidFill>
                <a:latin typeface="Roboto"/>
                <a:ea typeface="Roboto"/>
                <a:cs typeface="Roboto"/>
                <a:sym typeface="Roboto"/>
              </a:rPr>
              <a:t>Religion</a:t>
            </a:r>
            <a:endParaRPr sz="1700" b="1" i="1" u="sng">
              <a:solidFill>
                <a:srgbClr val="FF0000"/>
              </a:solidFill>
              <a:latin typeface="Roboto"/>
              <a:ea typeface="Roboto"/>
              <a:cs typeface="Roboto"/>
              <a:sym typeface="Roboto"/>
            </a:endParaRPr>
          </a:p>
          <a:p>
            <a:pPr marL="914400" lvl="1" indent="-336550" algn="l" rtl="0">
              <a:spcBef>
                <a:spcPts val="0"/>
              </a:spcBef>
              <a:spcAft>
                <a:spcPts val="0"/>
              </a:spcAft>
              <a:buClr>
                <a:srgbClr val="FF0000"/>
              </a:buClr>
              <a:buSzPts val="1700"/>
              <a:buFont typeface="Roboto"/>
              <a:buChar char="○"/>
            </a:pPr>
            <a:r>
              <a:rPr lang="en" sz="1700" b="1" i="1" u="sng">
                <a:solidFill>
                  <a:srgbClr val="FF0000"/>
                </a:solidFill>
                <a:latin typeface="Roboto"/>
                <a:ea typeface="Roboto"/>
                <a:cs typeface="Roboto"/>
                <a:sym typeface="Roboto"/>
              </a:rPr>
              <a:t>Speech</a:t>
            </a:r>
            <a:endParaRPr sz="1700" b="1" i="1" u="sng">
              <a:solidFill>
                <a:srgbClr val="FF0000"/>
              </a:solidFill>
              <a:latin typeface="Roboto"/>
              <a:ea typeface="Roboto"/>
              <a:cs typeface="Roboto"/>
              <a:sym typeface="Roboto"/>
            </a:endParaRPr>
          </a:p>
          <a:p>
            <a:pPr marL="914400" lvl="1" indent="-336550" algn="l" rtl="0">
              <a:spcBef>
                <a:spcPts val="0"/>
              </a:spcBef>
              <a:spcAft>
                <a:spcPts val="0"/>
              </a:spcAft>
              <a:buClr>
                <a:srgbClr val="FF0000"/>
              </a:buClr>
              <a:buSzPts val="1700"/>
              <a:buFont typeface="Roboto"/>
              <a:buChar char="○"/>
            </a:pPr>
            <a:r>
              <a:rPr lang="en" sz="1700" b="1" i="1" u="sng">
                <a:solidFill>
                  <a:srgbClr val="FF0000"/>
                </a:solidFill>
                <a:latin typeface="Roboto"/>
                <a:ea typeface="Roboto"/>
                <a:cs typeface="Roboto"/>
                <a:sym typeface="Roboto"/>
              </a:rPr>
              <a:t>Press</a:t>
            </a:r>
            <a:endParaRPr sz="1700" b="1" i="1" u="sng">
              <a:solidFill>
                <a:srgbClr val="FF0000"/>
              </a:solidFill>
              <a:latin typeface="Roboto"/>
              <a:ea typeface="Roboto"/>
              <a:cs typeface="Roboto"/>
              <a:sym typeface="Roboto"/>
            </a:endParaRPr>
          </a:p>
          <a:p>
            <a:pPr marL="914400" lvl="1" indent="-336550" algn="l" rtl="0">
              <a:spcBef>
                <a:spcPts val="0"/>
              </a:spcBef>
              <a:spcAft>
                <a:spcPts val="0"/>
              </a:spcAft>
              <a:buClr>
                <a:srgbClr val="FF0000"/>
              </a:buClr>
              <a:buSzPts val="1700"/>
              <a:buFont typeface="Roboto"/>
              <a:buChar char="○"/>
            </a:pPr>
            <a:r>
              <a:rPr lang="en" sz="1700" b="1">
                <a:latin typeface="Roboto"/>
                <a:ea typeface="Roboto"/>
                <a:cs typeface="Roboto"/>
                <a:sym typeface="Roboto"/>
              </a:rPr>
              <a:t>Peaceful</a:t>
            </a:r>
            <a:r>
              <a:rPr lang="en" sz="1700" b="1">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assemble</a:t>
            </a:r>
            <a:endParaRPr sz="1700" b="1" i="1" u="sng">
              <a:solidFill>
                <a:srgbClr val="FF0000"/>
              </a:solidFill>
              <a:latin typeface="Roboto"/>
              <a:ea typeface="Roboto"/>
              <a:cs typeface="Roboto"/>
              <a:sym typeface="Roboto"/>
            </a:endParaRPr>
          </a:p>
          <a:p>
            <a:pPr marL="914400" lvl="1" indent="-336550" algn="l" rtl="0">
              <a:spcBef>
                <a:spcPts val="0"/>
              </a:spcBef>
              <a:spcAft>
                <a:spcPts val="0"/>
              </a:spcAft>
              <a:buClr>
                <a:srgbClr val="FF0000"/>
              </a:buClr>
              <a:buSzPts val="1700"/>
              <a:buFont typeface="Roboto"/>
              <a:buChar char="○"/>
            </a:pPr>
            <a:r>
              <a:rPr lang="en" sz="1700" b="1">
                <a:latin typeface="Roboto"/>
                <a:ea typeface="Roboto"/>
                <a:cs typeface="Roboto"/>
                <a:sym typeface="Roboto"/>
              </a:rPr>
              <a:t>Freedom to address</a:t>
            </a:r>
            <a:r>
              <a:rPr lang="en" sz="1700" b="1">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grievances</a:t>
            </a:r>
            <a:r>
              <a:rPr lang="en" sz="1700" b="1">
                <a:solidFill>
                  <a:srgbClr val="FF0000"/>
                </a:solidFill>
                <a:latin typeface="Roboto"/>
                <a:ea typeface="Roboto"/>
                <a:cs typeface="Roboto"/>
                <a:sym typeface="Roboto"/>
              </a:rPr>
              <a:t> </a:t>
            </a:r>
            <a:r>
              <a:rPr lang="en" sz="1700" b="1">
                <a:latin typeface="Roboto"/>
                <a:ea typeface="Roboto"/>
                <a:cs typeface="Roboto"/>
                <a:sym typeface="Roboto"/>
              </a:rPr>
              <a:t>against the</a:t>
            </a:r>
            <a:r>
              <a:rPr lang="en" sz="1700" b="1">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government</a:t>
            </a:r>
            <a:endParaRPr sz="1700" b="1" i="1" u="sng">
              <a:solidFill>
                <a:srgbClr val="FF0000"/>
              </a:solidFill>
              <a:latin typeface="Roboto"/>
              <a:ea typeface="Roboto"/>
              <a:cs typeface="Roboto"/>
              <a:sym typeface="Roboto"/>
            </a:endParaRPr>
          </a:p>
        </p:txBody>
      </p:sp>
      <p:pic>
        <p:nvPicPr>
          <p:cNvPr id="172" name="Google Shape;172;p30"/>
          <p:cNvPicPr preferRelativeResize="0"/>
          <p:nvPr/>
        </p:nvPicPr>
        <p:blipFill>
          <a:blip r:embed="rId3">
            <a:alphaModFix/>
          </a:blip>
          <a:stretch>
            <a:fillRect/>
          </a:stretch>
        </p:blipFill>
        <p:spPr>
          <a:xfrm>
            <a:off x="4483150" y="1347775"/>
            <a:ext cx="4546975" cy="3025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2ND AMENDMENT</a:t>
            </a:r>
            <a:endParaRPr>
              <a:latin typeface="Impact"/>
              <a:ea typeface="Impact"/>
              <a:cs typeface="Impact"/>
              <a:sym typeface="Impact"/>
            </a:endParaRPr>
          </a:p>
        </p:txBody>
      </p:sp>
      <p:sp>
        <p:nvSpPr>
          <p:cNvPr id="178" name="Google Shape;178;p31"/>
          <p:cNvSpPr txBox="1">
            <a:spLocks noGrp="1"/>
          </p:cNvSpPr>
          <p:nvPr>
            <p:ph type="body" idx="2"/>
          </p:nvPr>
        </p:nvSpPr>
        <p:spPr>
          <a:xfrm>
            <a:off x="4784250" y="2189850"/>
            <a:ext cx="3999900" cy="7638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1200"/>
              </a:spcAft>
              <a:buNone/>
            </a:pPr>
            <a:r>
              <a:rPr lang="en" sz="1800" b="1">
                <a:latin typeface="Roboto"/>
                <a:ea typeface="Roboto"/>
                <a:cs typeface="Roboto"/>
                <a:sym typeface="Roboto"/>
              </a:rPr>
              <a:t>Freedom to</a:t>
            </a:r>
            <a:r>
              <a:rPr lang="en" sz="1800" b="1">
                <a:solidFill>
                  <a:srgbClr val="FF0000"/>
                </a:solidFill>
                <a:latin typeface="Roboto"/>
                <a:ea typeface="Roboto"/>
                <a:cs typeface="Roboto"/>
                <a:sym typeface="Roboto"/>
              </a:rPr>
              <a:t> </a:t>
            </a:r>
            <a:r>
              <a:rPr lang="en" sz="1800" b="1" i="1" u="sng">
                <a:solidFill>
                  <a:srgbClr val="FF0000"/>
                </a:solidFill>
                <a:latin typeface="Roboto"/>
                <a:ea typeface="Roboto"/>
                <a:cs typeface="Roboto"/>
                <a:sym typeface="Roboto"/>
              </a:rPr>
              <a:t>bear arms</a:t>
            </a:r>
            <a:r>
              <a:rPr lang="en" sz="1800" b="1">
                <a:solidFill>
                  <a:srgbClr val="FF0000"/>
                </a:solidFill>
                <a:latin typeface="Roboto"/>
                <a:ea typeface="Roboto"/>
                <a:cs typeface="Roboto"/>
                <a:sym typeface="Roboto"/>
              </a:rPr>
              <a:t> </a:t>
            </a:r>
            <a:r>
              <a:rPr lang="en" sz="1800" b="1">
                <a:latin typeface="Roboto"/>
                <a:ea typeface="Roboto"/>
                <a:cs typeface="Roboto"/>
                <a:sym typeface="Roboto"/>
              </a:rPr>
              <a:t>(own and carry weapons)</a:t>
            </a:r>
            <a:endParaRPr sz="1800" b="1">
              <a:latin typeface="Roboto"/>
              <a:ea typeface="Roboto"/>
              <a:cs typeface="Roboto"/>
              <a:sym typeface="Roboto"/>
            </a:endParaRPr>
          </a:p>
        </p:txBody>
      </p:sp>
      <p:pic>
        <p:nvPicPr>
          <p:cNvPr id="179" name="Google Shape;179;p31"/>
          <p:cNvPicPr preferRelativeResize="0"/>
          <p:nvPr/>
        </p:nvPicPr>
        <p:blipFill>
          <a:blip r:embed="rId3">
            <a:alphaModFix/>
          </a:blip>
          <a:stretch>
            <a:fillRect/>
          </a:stretch>
        </p:blipFill>
        <p:spPr>
          <a:xfrm>
            <a:off x="1198275" y="1444525"/>
            <a:ext cx="2361850" cy="2885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11">
                <a:solidFill>
                  <a:srgbClr val="000000"/>
                </a:solidFill>
                <a:latin typeface="Impact"/>
                <a:ea typeface="Impact"/>
                <a:cs typeface="Impact"/>
                <a:sym typeface="Impact"/>
              </a:rPr>
              <a:t>THE BEGINNING </a:t>
            </a:r>
            <a:endParaRPr sz="2811">
              <a:solidFill>
                <a:srgbClr val="000000"/>
              </a:solidFill>
              <a:latin typeface="Impact"/>
              <a:ea typeface="Impact"/>
              <a:cs typeface="Impact"/>
              <a:sym typeface="Impact"/>
            </a:endParaRPr>
          </a:p>
        </p:txBody>
      </p:sp>
      <p:sp>
        <p:nvSpPr>
          <p:cNvPr id="62" name="Google Shape;62;p14"/>
          <p:cNvSpPr txBox="1">
            <a:spLocks noGrp="1"/>
          </p:cNvSpPr>
          <p:nvPr>
            <p:ph type="body" idx="1"/>
          </p:nvPr>
        </p:nvSpPr>
        <p:spPr>
          <a:xfrm>
            <a:off x="104675" y="939350"/>
            <a:ext cx="4401900" cy="4081500"/>
          </a:xfrm>
          <a:prstGeom prst="rect">
            <a:avLst/>
          </a:prstGeom>
        </p:spPr>
        <p:txBody>
          <a:bodyPr spcFirstLastPara="1" wrap="square" lIns="91425" tIns="91425" rIns="91425" bIns="91425" anchor="t" anchorCtr="0">
            <a:noAutofit/>
          </a:bodyPr>
          <a:lstStyle/>
          <a:p>
            <a:pPr marL="914400" lvl="0" indent="-355600" algn="l" rtl="0">
              <a:spcBef>
                <a:spcPts val="0"/>
              </a:spcBef>
              <a:spcAft>
                <a:spcPts val="0"/>
              </a:spcAft>
              <a:buSzPts val="2000"/>
              <a:buFont typeface="Roboto"/>
              <a:buChar char="●"/>
            </a:pPr>
            <a:r>
              <a:rPr lang="en" sz="2000" b="1">
                <a:latin typeface="Roboto"/>
                <a:ea typeface="Roboto"/>
                <a:cs typeface="Roboto"/>
                <a:sym typeface="Roboto"/>
              </a:rPr>
              <a:t>Started as a </a:t>
            </a:r>
            <a:r>
              <a:rPr lang="en" sz="2000" b="1" u="sng">
                <a:solidFill>
                  <a:srgbClr val="FF0000"/>
                </a:solidFill>
                <a:latin typeface="Roboto"/>
                <a:ea typeface="Roboto"/>
                <a:cs typeface="Roboto"/>
                <a:sym typeface="Roboto"/>
              </a:rPr>
              <a:t>British colony</a:t>
            </a:r>
            <a:endParaRPr sz="2000" b="1" u="sng">
              <a:solidFill>
                <a:srgbClr val="FF0000"/>
              </a:solidFill>
              <a:latin typeface="Roboto"/>
              <a:ea typeface="Roboto"/>
              <a:cs typeface="Roboto"/>
              <a:sym typeface="Roboto"/>
            </a:endParaRPr>
          </a:p>
          <a:p>
            <a:pPr marL="1371600" lvl="1" indent="-330200" algn="l" rtl="0">
              <a:spcBef>
                <a:spcPts val="0"/>
              </a:spcBef>
              <a:spcAft>
                <a:spcPts val="0"/>
              </a:spcAft>
              <a:buSzPts val="1600"/>
              <a:buFont typeface="Roboto"/>
              <a:buChar char="○"/>
            </a:pPr>
            <a:r>
              <a:rPr lang="en" sz="1600">
                <a:latin typeface="Roboto"/>
                <a:ea typeface="Roboto"/>
                <a:cs typeface="Roboto"/>
                <a:sym typeface="Roboto"/>
              </a:rPr>
              <a:t>Grew to 13 colonies over a short span of time</a:t>
            </a:r>
            <a:endParaRPr sz="1600">
              <a:latin typeface="Roboto"/>
              <a:ea typeface="Roboto"/>
              <a:cs typeface="Roboto"/>
              <a:sym typeface="Roboto"/>
            </a:endParaRPr>
          </a:p>
          <a:p>
            <a:pPr marL="1371600" lvl="1" indent="-330200" algn="l" rtl="0">
              <a:spcBef>
                <a:spcPts val="0"/>
              </a:spcBef>
              <a:spcAft>
                <a:spcPts val="0"/>
              </a:spcAft>
              <a:buSzPts val="1600"/>
              <a:buFont typeface="Roboto"/>
              <a:buChar char="○"/>
            </a:pPr>
            <a:r>
              <a:rPr lang="en" sz="1600">
                <a:latin typeface="Roboto"/>
                <a:ea typeface="Roboto"/>
                <a:cs typeface="Roboto"/>
                <a:sym typeface="Roboto"/>
              </a:rPr>
              <a:t>As British colonies, we were </a:t>
            </a:r>
            <a:r>
              <a:rPr lang="en" sz="1600">
                <a:solidFill>
                  <a:schemeClr val="dk1"/>
                </a:solidFill>
                <a:latin typeface="Roboto"/>
                <a:ea typeface="Roboto"/>
                <a:cs typeface="Roboto"/>
                <a:sym typeface="Roboto"/>
              </a:rPr>
              <a:t>under </a:t>
            </a:r>
            <a:r>
              <a:rPr lang="en" sz="1600" b="1" u="sng">
                <a:solidFill>
                  <a:srgbClr val="FF0000"/>
                </a:solidFill>
                <a:latin typeface="Roboto"/>
                <a:ea typeface="Roboto"/>
                <a:cs typeface="Roboto"/>
                <a:sym typeface="Roboto"/>
              </a:rPr>
              <a:t>control</a:t>
            </a:r>
            <a:r>
              <a:rPr lang="en" sz="1600">
                <a:solidFill>
                  <a:schemeClr val="dk1"/>
                </a:solidFill>
                <a:latin typeface="Roboto"/>
                <a:ea typeface="Roboto"/>
                <a:cs typeface="Roboto"/>
                <a:sym typeface="Roboto"/>
              </a:rPr>
              <a:t> of British </a:t>
            </a:r>
            <a:r>
              <a:rPr lang="en" sz="1600" b="1" u="sng">
                <a:solidFill>
                  <a:srgbClr val="FF0000"/>
                </a:solidFill>
                <a:latin typeface="Roboto"/>
                <a:ea typeface="Roboto"/>
                <a:cs typeface="Roboto"/>
                <a:sym typeface="Roboto"/>
              </a:rPr>
              <a:t>government</a:t>
            </a:r>
            <a:r>
              <a:rPr lang="en" sz="1600">
                <a:latin typeface="Roboto"/>
                <a:ea typeface="Roboto"/>
                <a:cs typeface="Roboto"/>
                <a:sym typeface="Roboto"/>
              </a:rPr>
              <a:t> (King George III &amp; parliament)</a:t>
            </a:r>
            <a:endParaRPr sz="1600">
              <a:latin typeface="Roboto"/>
              <a:ea typeface="Roboto"/>
              <a:cs typeface="Roboto"/>
              <a:sym typeface="Roboto"/>
            </a:endParaRPr>
          </a:p>
          <a:p>
            <a:pPr marL="914400" lvl="0" indent="-355600" algn="l" rtl="0">
              <a:spcBef>
                <a:spcPts val="0"/>
              </a:spcBef>
              <a:spcAft>
                <a:spcPts val="0"/>
              </a:spcAft>
              <a:buSzPts val="2000"/>
              <a:buFont typeface="Roboto"/>
              <a:buChar char="●"/>
            </a:pPr>
            <a:r>
              <a:rPr lang="en" sz="2000" b="1">
                <a:latin typeface="Roboto"/>
                <a:ea typeface="Roboto"/>
                <a:cs typeface="Roboto"/>
                <a:sym typeface="Roboto"/>
              </a:rPr>
              <a:t>The colonies believed:</a:t>
            </a:r>
            <a:endParaRPr sz="2000">
              <a:latin typeface="Roboto"/>
              <a:ea typeface="Roboto"/>
              <a:cs typeface="Roboto"/>
              <a:sym typeface="Roboto"/>
            </a:endParaRPr>
          </a:p>
          <a:p>
            <a:pPr marL="1371600" lvl="1" indent="-330200" algn="l" rtl="0">
              <a:spcBef>
                <a:spcPts val="0"/>
              </a:spcBef>
              <a:spcAft>
                <a:spcPts val="0"/>
              </a:spcAft>
              <a:buSzPts val="1600"/>
              <a:buFont typeface="Roboto"/>
              <a:buChar char="○"/>
            </a:pPr>
            <a:r>
              <a:rPr lang="en" sz="1600">
                <a:latin typeface="Roboto"/>
                <a:ea typeface="Roboto"/>
                <a:cs typeface="Roboto"/>
                <a:sym typeface="Roboto"/>
              </a:rPr>
              <a:t>They were </a:t>
            </a:r>
            <a:r>
              <a:rPr lang="en" sz="1600" b="1" u="sng">
                <a:solidFill>
                  <a:srgbClr val="FF0000"/>
                </a:solidFill>
                <a:latin typeface="Roboto"/>
                <a:ea typeface="Roboto"/>
                <a:cs typeface="Roboto"/>
                <a:sym typeface="Roboto"/>
              </a:rPr>
              <a:t>misrepresented</a:t>
            </a:r>
            <a:r>
              <a:rPr lang="en" sz="1600">
                <a:latin typeface="Roboto"/>
                <a:ea typeface="Roboto"/>
                <a:cs typeface="Roboto"/>
                <a:sym typeface="Roboto"/>
              </a:rPr>
              <a:t> (no reps in parliament) and because of that…</a:t>
            </a:r>
            <a:endParaRPr sz="1600">
              <a:solidFill>
                <a:srgbClr val="FF0000"/>
              </a:solidFill>
              <a:latin typeface="Roboto"/>
              <a:ea typeface="Roboto"/>
              <a:cs typeface="Roboto"/>
              <a:sym typeface="Roboto"/>
            </a:endParaRPr>
          </a:p>
          <a:p>
            <a:pPr marL="1371600" lvl="1" indent="-330200" algn="l" rtl="0">
              <a:spcBef>
                <a:spcPts val="0"/>
              </a:spcBef>
              <a:spcAft>
                <a:spcPts val="0"/>
              </a:spcAft>
              <a:buSzPts val="1600"/>
              <a:buFont typeface="Roboto"/>
              <a:buChar char="○"/>
            </a:pPr>
            <a:r>
              <a:rPr lang="en" sz="1600">
                <a:latin typeface="Roboto"/>
                <a:ea typeface="Roboto"/>
                <a:cs typeface="Roboto"/>
                <a:sym typeface="Roboto"/>
              </a:rPr>
              <a:t>Government </a:t>
            </a:r>
            <a:r>
              <a:rPr lang="en" sz="1600" b="1" u="sng">
                <a:solidFill>
                  <a:srgbClr val="FF0000"/>
                </a:solidFill>
                <a:latin typeface="Roboto"/>
                <a:ea typeface="Roboto"/>
                <a:cs typeface="Roboto"/>
                <a:sym typeface="Roboto"/>
              </a:rPr>
              <a:t>did not</a:t>
            </a:r>
            <a:r>
              <a:rPr lang="en" sz="1600">
                <a:latin typeface="Roboto"/>
                <a:ea typeface="Roboto"/>
                <a:cs typeface="Roboto"/>
                <a:sym typeface="Roboto"/>
              </a:rPr>
              <a:t> meet their </a:t>
            </a:r>
            <a:r>
              <a:rPr lang="en" sz="1600" b="1" u="sng">
                <a:solidFill>
                  <a:srgbClr val="FF0000"/>
                </a:solidFill>
                <a:latin typeface="Roboto"/>
                <a:ea typeface="Roboto"/>
                <a:cs typeface="Roboto"/>
                <a:sym typeface="Roboto"/>
              </a:rPr>
              <a:t>needs</a:t>
            </a:r>
            <a:r>
              <a:rPr lang="en" sz="1600">
                <a:latin typeface="Roboto"/>
                <a:ea typeface="Roboto"/>
                <a:cs typeface="Roboto"/>
                <a:sym typeface="Roboto"/>
              </a:rPr>
              <a:t> of the colonies</a:t>
            </a:r>
            <a:endParaRPr sz="1600">
              <a:latin typeface="Roboto"/>
              <a:ea typeface="Roboto"/>
              <a:cs typeface="Roboto"/>
              <a:sym typeface="Roboto"/>
            </a:endParaRPr>
          </a:p>
          <a:p>
            <a:pPr marL="1371600" lvl="1" indent="-330200" algn="l" rtl="0">
              <a:spcBef>
                <a:spcPts val="0"/>
              </a:spcBef>
              <a:spcAft>
                <a:spcPts val="0"/>
              </a:spcAft>
              <a:buClr>
                <a:srgbClr val="FF0000"/>
              </a:buClr>
              <a:buSzPts val="1600"/>
              <a:buFont typeface="Roboto"/>
              <a:buChar char="○"/>
            </a:pPr>
            <a:r>
              <a:rPr lang="en" sz="1600" b="1" u="sng">
                <a:solidFill>
                  <a:srgbClr val="FF0000"/>
                </a:solidFill>
                <a:latin typeface="Roboto"/>
                <a:ea typeface="Roboto"/>
                <a:cs typeface="Roboto"/>
                <a:sym typeface="Roboto"/>
              </a:rPr>
              <a:t>Taxed unfairly</a:t>
            </a:r>
            <a:endParaRPr sz="1600" b="1" u="sng">
              <a:solidFill>
                <a:srgbClr val="FF0000"/>
              </a:solidFill>
              <a:latin typeface="Roboto"/>
              <a:ea typeface="Roboto"/>
              <a:cs typeface="Roboto"/>
              <a:sym typeface="Roboto"/>
            </a:endParaRPr>
          </a:p>
        </p:txBody>
      </p:sp>
      <p:pic>
        <p:nvPicPr>
          <p:cNvPr id="63" name="Google Shape;63;p14"/>
          <p:cNvPicPr preferRelativeResize="0"/>
          <p:nvPr/>
        </p:nvPicPr>
        <p:blipFill>
          <a:blip r:embed="rId3">
            <a:alphaModFix/>
          </a:blip>
          <a:stretch>
            <a:fillRect/>
          </a:stretch>
        </p:blipFill>
        <p:spPr>
          <a:xfrm>
            <a:off x="4658077" y="103000"/>
            <a:ext cx="4401924" cy="49179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3RD AMENDMENT</a:t>
            </a:r>
            <a:endParaRPr>
              <a:latin typeface="Impact"/>
              <a:ea typeface="Impact"/>
              <a:cs typeface="Impact"/>
              <a:sym typeface="Impact"/>
            </a:endParaRPr>
          </a:p>
        </p:txBody>
      </p:sp>
      <p:sp>
        <p:nvSpPr>
          <p:cNvPr id="185" name="Google Shape;185;p32"/>
          <p:cNvSpPr txBox="1">
            <a:spLocks noGrp="1"/>
          </p:cNvSpPr>
          <p:nvPr>
            <p:ph type="body" idx="1"/>
          </p:nvPr>
        </p:nvSpPr>
        <p:spPr>
          <a:xfrm>
            <a:off x="311700" y="2099100"/>
            <a:ext cx="3999900" cy="9453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1200"/>
              </a:spcAft>
              <a:buNone/>
            </a:pPr>
            <a:r>
              <a:rPr lang="en" sz="2000" b="1">
                <a:latin typeface="Roboto"/>
                <a:ea typeface="Roboto"/>
                <a:cs typeface="Roboto"/>
                <a:sym typeface="Roboto"/>
              </a:rPr>
              <a:t>No</a:t>
            </a:r>
            <a:r>
              <a:rPr lang="en" sz="2000" b="1">
                <a:solidFill>
                  <a:srgbClr val="FF0000"/>
                </a:solidFill>
                <a:latin typeface="Roboto"/>
                <a:ea typeface="Roboto"/>
                <a:cs typeface="Roboto"/>
                <a:sym typeface="Roboto"/>
              </a:rPr>
              <a:t> </a:t>
            </a:r>
            <a:r>
              <a:rPr lang="en" sz="2000" b="1" i="1" u="sng">
                <a:solidFill>
                  <a:srgbClr val="FF0000"/>
                </a:solidFill>
                <a:latin typeface="Roboto"/>
                <a:ea typeface="Roboto"/>
                <a:cs typeface="Roboto"/>
                <a:sym typeface="Roboto"/>
              </a:rPr>
              <a:t>quartering</a:t>
            </a:r>
            <a:r>
              <a:rPr lang="en" sz="2000" b="1">
                <a:solidFill>
                  <a:srgbClr val="FF0000"/>
                </a:solidFill>
                <a:latin typeface="Roboto"/>
                <a:ea typeface="Roboto"/>
                <a:cs typeface="Roboto"/>
                <a:sym typeface="Roboto"/>
              </a:rPr>
              <a:t> </a:t>
            </a:r>
            <a:r>
              <a:rPr lang="en" sz="2000" b="1">
                <a:latin typeface="Roboto"/>
                <a:ea typeface="Roboto"/>
                <a:cs typeface="Roboto"/>
                <a:sym typeface="Roboto"/>
              </a:rPr>
              <a:t>(do not have to house or feed troops)</a:t>
            </a:r>
            <a:endParaRPr sz="2000" b="1">
              <a:latin typeface="Roboto"/>
              <a:ea typeface="Roboto"/>
              <a:cs typeface="Roboto"/>
              <a:sym typeface="Roboto"/>
            </a:endParaRPr>
          </a:p>
        </p:txBody>
      </p:sp>
      <p:pic>
        <p:nvPicPr>
          <p:cNvPr id="186" name="Google Shape;186;p32"/>
          <p:cNvPicPr preferRelativeResize="0"/>
          <p:nvPr/>
        </p:nvPicPr>
        <p:blipFill>
          <a:blip r:embed="rId3">
            <a:alphaModFix/>
          </a:blip>
          <a:stretch>
            <a:fillRect/>
          </a:stretch>
        </p:blipFill>
        <p:spPr>
          <a:xfrm>
            <a:off x="4968150" y="1451775"/>
            <a:ext cx="3999900" cy="22399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4TH AMENDMENT</a:t>
            </a:r>
            <a:endParaRPr>
              <a:latin typeface="Impact"/>
              <a:ea typeface="Impact"/>
              <a:cs typeface="Impact"/>
              <a:sym typeface="Impact"/>
            </a:endParaRPr>
          </a:p>
        </p:txBody>
      </p:sp>
      <p:sp>
        <p:nvSpPr>
          <p:cNvPr id="192" name="Google Shape;192;p33"/>
          <p:cNvSpPr txBox="1">
            <a:spLocks noGrp="1"/>
          </p:cNvSpPr>
          <p:nvPr>
            <p:ph type="body" idx="2"/>
          </p:nvPr>
        </p:nvSpPr>
        <p:spPr>
          <a:xfrm>
            <a:off x="4832400" y="1884450"/>
            <a:ext cx="3999900" cy="1374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200">
                <a:latin typeface="Roboto"/>
                <a:ea typeface="Roboto"/>
                <a:cs typeface="Roboto"/>
                <a:sym typeface="Roboto"/>
              </a:rPr>
              <a:t>No illegal</a:t>
            </a:r>
            <a:r>
              <a:rPr lang="en" sz="2200" b="1">
                <a:solidFill>
                  <a:srgbClr val="FF0000"/>
                </a:solidFill>
                <a:latin typeface="Roboto"/>
                <a:ea typeface="Roboto"/>
                <a:cs typeface="Roboto"/>
                <a:sym typeface="Roboto"/>
              </a:rPr>
              <a:t> </a:t>
            </a:r>
            <a:r>
              <a:rPr lang="en" sz="2200" b="1" i="1" u="sng">
                <a:solidFill>
                  <a:srgbClr val="FF0000"/>
                </a:solidFill>
                <a:latin typeface="Roboto"/>
                <a:ea typeface="Roboto"/>
                <a:cs typeface="Roboto"/>
                <a:sym typeface="Roboto"/>
              </a:rPr>
              <a:t>searches</a:t>
            </a:r>
            <a:r>
              <a:rPr lang="en" sz="2200">
                <a:solidFill>
                  <a:srgbClr val="FF0000"/>
                </a:solidFill>
                <a:latin typeface="Roboto"/>
                <a:ea typeface="Roboto"/>
                <a:cs typeface="Roboto"/>
                <a:sym typeface="Roboto"/>
              </a:rPr>
              <a:t> </a:t>
            </a:r>
            <a:r>
              <a:rPr lang="en" sz="2200">
                <a:latin typeface="Roboto"/>
                <a:ea typeface="Roboto"/>
                <a:cs typeface="Roboto"/>
                <a:sym typeface="Roboto"/>
              </a:rPr>
              <a:t>&amp; must have a </a:t>
            </a:r>
            <a:r>
              <a:rPr lang="en" sz="2200" b="1" i="1" u="sng">
                <a:solidFill>
                  <a:srgbClr val="FF0000"/>
                </a:solidFill>
                <a:latin typeface="Roboto"/>
                <a:ea typeface="Roboto"/>
                <a:cs typeface="Roboto"/>
                <a:sym typeface="Roboto"/>
              </a:rPr>
              <a:t>warrant</a:t>
            </a:r>
            <a:r>
              <a:rPr lang="en" sz="2200" b="1">
                <a:solidFill>
                  <a:srgbClr val="FF0000"/>
                </a:solidFill>
                <a:latin typeface="Roboto"/>
                <a:ea typeface="Roboto"/>
                <a:cs typeface="Roboto"/>
                <a:sym typeface="Roboto"/>
              </a:rPr>
              <a:t> </a:t>
            </a:r>
            <a:r>
              <a:rPr lang="en" sz="2200">
                <a:latin typeface="Roboto"/>
                <a:ea typeface="Roboto"/>
                <a:cs typeface="Roboto"/>
                <a:sym typeface="Roboto"/>
              </a:rPr>
              <a:t>(or probable cause) to search</a:t>
            </a:r>
            <a:endParaRPr sz="2200">
              <a:latin typeface="Roboto"/>
              <a:ea typeface="Roboto"/>
              <a:cs typeface="Roboto"/>
              <a:sym typeface="Roboto"/>
            </a:endParaRPr>
          </a:p>
        </p:txBody>
      </p:sp>
      <p:pic>
        <p:nvPicPr>
          <p:cNvPr id="193" name="Google Shape;193;p33"/>
          <p:cNvPicPr preferRelativeResize="0"/>
          <p:nvPr/>
        </p:nvPicPr>
        <p:blipFill>
          <a:blip r:embed="rId3">
            <a:alphaModFix/>
          </a:blip>
          <a:stretch>
            <a:fillRect/>
          </a:stretch>
        </p:blipFill>
        <p:spPr>
          <a:xfrm>
            <a:off x="260900" y="1017725"/>
            <a:ext cx="2769851" cy="1978475"/>
          </a:xfrm>
          <a:prstGeom prst="rect">
            <a:avLst/>
          </a:prstGeom>
          <a:noFill/>
          <a:ln>
            <a:noFill/>
          </a:ln>
        </p:spPr>
      </p:pic>
      <p:pic>
        <p:nvPicPr>
          <p:cNvPr id="194" name="Google Shape;194;p33"/>
          <p:cNvPicPr preferRelativeResize="0"/>
          <p:nvPr/>
        </p:nvPicPr>
        <p:blipFill>
          <a:blip r:embed="rId4">
            <a:alphaModFix/>
          </a:blip>
          <a:stretch>
            <a:fillRect/>
          </a:stretch>
        </p:blipFill>
        <p:spPr>
          <a:xfrm>
            <a:off x="1601150" y="3052875"/>
            <a:ext cx="2933674" cy="2013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5TH AMENDMENT</a:t>
            </a:r>
            <a:endParaRPr>
              <a:latin typeface="Impact"/>
              <a:ea typeface="Impact"/>
              <a:cs typeface="Impact"/>
              <a:sym typeface="Impact"/>
            </a:endParaRPr>
          </a:p>
        </p:txBody>
      </p:sp>
      <p:sp>
        <p:nvSpPr>
          <p:cNvPr id="200" name="Google Shape;200;p34"/>
          <p:cNvSpPr txBox="1">
            <a:spLocks noGrp="1"/>
          </p:cNvSpPr>
          <p:nvPr>
            <p:ph type="body" idx="1"/>
          </p:nvPr>
        </p:nvSpPr>
        <p:spPr>
          <a:xfrm>
            <a:off x="79050" y="1608150"/>
            <a:ext cx="4677600" cy="1927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Font typeface="Roboto"/>
              <a:buChar char="●"/>
            </a:pPr>
            <a:r>
              <a:rPr lang="en" sz="1700">
                <a:latin typeface="Roboto"/>
                <a:ea typeface="Roboto"/>
                <a:cs typeface="Roboto"/>
                <a:sym typeface="Roboto"/>
              </a:rPr>
              <a:t>“I plead the 5th!”</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Miranda Rights</a:t>
            </a:r>
            <a:endParaRPr sz="1700">
              <a:latin typeface="Roboto"/>
              <a:ea typeface="Roboto"/>
              <a:cs typeface="Roboto"/>
              <a:sym typeface="Roboto"/>
            </a:endParaRPr>
          </a:p>
          <a:p>
            <a:pPr marL="1371600" lvl="2" indent="-336550" algn="l" rtl="0">
              <a:spcBef>
                <a:spcPts val="0"/>
              </a:spcBef>
              <a:spcAft>
                <a:spcPts val="0"/>
              </a:spcAft>
              <a:buSzPts val="1700"/>
              <a:buFont typeface="Roboto"/>
              <a:buChar char="■"/>
            </a:pPr>
            <a:r>
              <a:rPr lang="en" sz="1700">
                <a:latin typeface="Roboto"/>
                <a:ea typeface="Roboto"/>
                <a:cs typeface="Roboto"/>
                <a:sym typeface="Roboto"/>
              </a:rPr>
              <a:t>Right to remain </a:t>
            </a:r>
            <a:r>
              <a:rPr lang="en" sz="1700" b="1" i="1" u="sng">
                <a:solidFill>
                  <a:srgbClr val="FF0000"/>
                </a:solidFill>
                <a:latin typeface="Roboto"/>
                <a:ea typeface="Roboto"/>
                <a:cs typeface="Roboto"/>
                <a:sym typeface="Roboto"/>
              </a:rPr>
              <a:t>silent</a:t>
            </a:r>
            <a:endParaRPr sz="1700" b="1" i="1" u="sng">
              <a:solidFill>
                <a:srgbClr val="FF0000"/>
              </a:solidFill>
              <a:latin typeface="Roboto"/>
              <a:ea typeface="Roboto"/>
              <a:cs typeface="Roboto"/>
              <a:sym typeface="Roboto"/>
            </a:endParaRPr>
          </a:p>
          <a:p>
            <a:pPr marL="457200" lvl="0" indent="-336550" algn="l" rtl="0">
              <a:spcBef>
                <a:spcPts val="0"/>
              </a:spcBef>
              <a:spcAft>
                <a:spcPts val="0"/>
              </a:spcAft>
              <a:buSzPts val="1700"/>
              <a:buFont typeface="Roboto"/>
              <a:buChar char="●"/>
            </a:pPr>
            <a:r>
              <a:rPr lang="en" sz="1700">
                <a:latin typeface="Roboto"/>
                <a:ea typeface="Roboto"/>
                <a:cs typeface="Roboto"/>
                <a:sym typeface="Roboto"/>
              </a:rPr>
              <a:t>Do not have to</a:t>
            </a:r>
            <a:r>
              <a:rPr lang="en" sz="1700" b="1">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testify</a:t>
            </a:r>
            <a:r>
              <a:rPr lang="en" sz="1700" b="1">
                <a:solidFill>
                  <a:srgbClr val="FF0000"/>
                </a:solidFill>
                <a:latin typeface="Roboto"/>
                <a:ea typeface="Roboto"/>
                <a:cs typeface="Roboto"/>
                <a:sym typeface="Roboto"/>
              </a:rPr>
              <a:t> </a:t>
            </a:r>
            <a:r>
              <a:rPr lang="en" sz="1700" b="1">
                <a:latin typeface="Roboto"/>
                <a:ea typeface="Roboto"/>
                <a:cs typeface="Roboto"/>
                <a:sym typeface="Roboto"/>
              </a:rPr>
              <a:t>against</a:t>
            </a:r>
            <a:r>
              <a:rPr lang="en" sz="1700" b="1">
                <a:solidFill>
                  <a:srgbClr val="FF0000"/>
                </a:solidFill>
                <a:latin typeface="Roboto"/>
                <a:ea typeface="Roboto"/>
                <a:cs typeface="Roboto"/>
                <a:sym typeface="Roboto"/>
              </a:rPr>
              <a:t> </a:t>
            </a:r>
            <a:r>
              <a:rPr lang="en" sz="1700" b="1">
                <a:latin typeface="Roboto"/>
                <a:ea typeface="Roboto"/>
                <a:cs typeface="Roboto"/>
                <a:sym typeface="Roboto"/>
              </a:rPr>
              <a:t>yourself</a:t>
            </a:r>
            <a:endParaRPr sz="1700" b="1">
              <a:latin typeface="Roboto"/>
              <a:ea typeface="Roboto"/>
              <a:cs typeface="Roboto"/>
              <a:sym typeface="Roboto"/>
            </a:endParaRPr>
          </a:p>
          <a:p>
            <a:pPr marL="457200" lvl="0" indent="-336550" algn="l" rtl="0">
              <a:spcBef>
                <a:spcPts val="0"/>
              </a:spcBef>
              <a:spcAft>
                <a:spcPts val="0"/>
              </a:spcAft>
              <a:buSzPts val="1700"/>
              <a:buFont typeface="Roboto"/>
              <a:buChar char="●"/>
            </a:pPr>
            <a:r>
              <a:rPr lang="en" sz="1700" b="1" i="1" u="sng">
                <a:solidFill>
                  <a:srgbClr val="FF0000"/>
                </a:solidFill>
                <a:latin typeface="Roboto"/>
                <a:ea typeface="Roboto"/>
                <a:cs typeface="Roboto"/>
                <a:sym typeface="Roboto"/>
              </a:rPr>
              <a:t>Double Jeopardy</a:t>
            </a:r>
            <a:r>
              <a:rPr lang="en" sz="1700">
                <a:latin typeface="Roboto"/>
                <a:ea typeface="Roboto"/>
                <a:cs typeface="Roboto"/>
                <a:sym typeface="Roboto"/>
              </a:rPr>
              <a:t> (OJ Simpson; movie with J.Lo)</a:t>
            </a:r>
            <a:endParaRPr sz="1700">
              <a:latin typeface="Roboto"/>
              <a:ea typeface="Roboto"/>
              <a:cs typeface="Roboto"/>
              <a:sym typeface="Roboto"/>
            </a:endParaRPr>
          </a:p>
        </p:txBody>
      </p:sp>
      <p:pic>
        <p:nvPicPr>
          <p:cNvPr id="201" name="Google Shape;201;p34"/>
          <p:cNvPicPr preferRelativeResize="0"/>
          <p:nvPr/>
        </p:nvPicPr>
        <p:blipFill>
          <a:blip r:embed="rId3">
            <a:alphaModFix/>
          </a:blip>
          <a:stretch>
            <a:fillRect/>
          </a:stretch>
        </p:blipFill>
        <p:spPr>
          <a:xfrm>
            <a:off x="6328625" y="140375"/>
            <a:ext cx="2757400" cy="2594175"/>
          </a:xfrm>
          <a:prstGeom prst="rect">
            <a:avLst/>
          </a:prstGeom>
          <a:noFill/>
          <a:ln>
            <a:noFill/>
          </a:ln>
        </p:spPr>
      </p:pic>
      <p:pic>
        <p:nvPicPr>
          <p:cNvPr id="202" name="Google Shape;202;p34"/>
          <p:cNvPicPr preferRelativeResize="0"/>
          <p:nvPr/>
        </p:nvPicPr>
        <p:blipFill>
          <a:blip r:embed="rId4">
            <a:alphaModFix/>
          </a:blip>
          <a:stretch>
            <a:fillRect/>
          </a:stretch>
        </p:blipFill>
        <p:spPr>
          <a:xfrm>
            <a:off x="4908825" y="2618950"/>
            <a:ext cx="2871367" cy="2104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6TH AMENDMENT</a:t>
            </a:r>
            <a:endParaRPr>
              <a:latin typeface="Impact"/>
              <a:ea typeface="Impact"/>
              <a:cs typeface="Impact"/>
              <a:sym typeface="Impact"/>
            </a:endParaRPr>
          </a:p>
        </p:txBody>
      </p:sp>
      <p:sp>
        <p:nvSpPr>
          <p:cNvPr id="208" name="Google Shape;208;p35"/>
          <p:cNvSpPr txBox="1">
            <a:spLocks noGrp="1"/>
          </p:cNvSpPr>
          <p:nvPr>
            <p:ph type="body" idx="2"/>
          </p:nvPr>
        </p:nvSpPr>
        <p:spPr>
          <a:xfrm>
            <a:off x="4850075" y="1780350"/>
            <a:ext cx="4241400" cy="1582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Roboto"/>
              <a:buChar char="●"/>
            </a:pPr>
            <a:r>
              <a:rPr lang="en" sz="2000">
                <a:latin typeface="Roboto"/>
                <a:ea typeface="Roboto"/>
                <a:cs typeface="Roboto"/>
                <a:sym typeface="Roboto"/>
              </a:rPr>
              <a:t>Right to a </a:t>
            </a:r>
            <a:r>
              <a:rPr lang="en" sz="2000" b="1" i="1" u="sng">
                <a:solidFill>
                  <a:srgbClr val="FF0000"/>
                </a:solidFill>
                <a:latin typeface="Roboto"/>
                <a:ea typeface="Roboto"/>
                <a:cs typeface="Roboto"/>
                <a:sym typeface="Roboto"/>
              </a:rPr>
              <a:t>quick</a:t>
            </a:r>
            <a:r>
              <a:rPr lang="en" sz="2000">
                <a:latin typeface="Roboto"/>
                <a:ea typeface="Roboto"/>
                <a:cs typeface="Roboto"/>
                <a:sym typeface="Roboto"/>
              </a:rPr>
              <a:t>, public trial by </a:t>
            </a:r>
            <a:r>
              <a:rPr lang="en" sz="2000" b="1" i="1" u="sng">
                <a:solidFill>
                  <a:srgbClr val="FF0000"/>
                </a:solidFill>
                <a:latin typeface="Roboto"/>
                <a:ea typeface="Roboto"/>
                <a:cs typeface="Roboto"/>
                <a:sym typeface="Roboto"/>
              </a:rPr>
              <a:t>jury</a:t>
            </a:r>
            <a:endParaRPr sz="2000" b="1" i="1" u="sng">
              <a:solidFill>
                <a:srgbClr val="FF0000"/>
              </a:solidFill>
              <a:latin typeface="Roboto"/>
              <a:ea typeface="Roboto"/>
              <a:cs typeface="Roboto"/>
              <a:sym typeface="Roboto"/>
            </a:endParaRPr>
          </a:p>
          <a:p>
            <a:pPr marL="457200" lvl="0" indent="-355600" algn="l" rtl="0">
              <a:spcBef>
                <a:spcPts val="0"/>
              </a:spcBef>
              <a:spcAft>
                <a:spcPts val="0"/>
              </a:spcAft>
              <a:buSzPts val="2000"/>
              <a:buFont typeface="Roboto"/>
              <a:buChar char="●"/>
            </a:pPr>
            <a:r>
              <a:rPr lang="en" sz="2000">
                <a:latin typeface="Roboto"/>
                <a:ea typeface="Roboto"/>
                <a:cs typeface="Roboto"/>
                <a:sym typeface="Roboto"/>
              </a:rPr>
              <a:t>Right to an </a:t>
            </a:r>
            <a:r>
              <a:rPr lang="en" sz="2000" b="1" i="1" u="sng">
                <a:solidFill>
                  <a:srgbClr val="FF0000"/>
                </a:solidFill>
                <a:latin typeface="Roboto"/>
                <a:ea typeface="Roboto"/>
                <a:cs typeface="Roboto"/>
                <a:sym typeface="Roboto"/>
              </a:rPr>
              <a:t>attorney</a:t>
            </a:r>
            <a:endParaRPr sz="2000" b="1" i="1" u="sng">
              <a:solidFill>
                <a:srgbClr val="FF0000"/>
              </a:solidFill>
              <a:latin typeface="Roboto"/>
              <a:ea typeface="Roboto"/>
              <a:cs typeface="Roboto"/>
              <a:sym typeface="Roboto"/>
            </a:endParaRPr>
          </a:p>
          <a:p>
            <a:pPr marL="457200" lvl="0" indent="-355600" algn="l" rtl="0">
              <a:spcBef>
                <a:spcPts val="0"/>
              </a:spcBef>
              <a:spcAft>
                <a:spcPts val="0"/>
              </a:spcAft>
              <a:buSzPts val="2000"/>
              <a:buFont typeface="Roboto"/>
              <a:buChar char="●"/>
            </a:pPr>
            <a:r>
              <a:rPr lang="en" sz="2000">
                <a:latin typeface="Roboto"/>
                <a:ea typeface="Roboto"/>
                <a:cs typeface="Roboto"/>
                <a:sym typeface="Roboto"/>
              </a:rPr>
              <a:t>Right to know what you are being </a:t>
            </a:r>
            <a:r>
              <a:rPr lang="en" sz="2000" b="1" i="1" u="sng">
                <a:solidFill>
                  <a:srgbClr val="FF0000"/>
                </a:solidFill>
                <a:latin typeface="Roboto"/>
                <a:ea typeface="Roboto"/>
                <a:cs typeface="Roboto"/>
                <a:sym typeface="Roboto"/>
              </a:rPr>
              <a:t>accused</a:t>
            </a:r>
            <a:r>
              <a:rPr lang="en" sz="2000">
                <a:latin typeface="Roboto"/>
                <a:ea typeface="Roboto"/>
                <a:cs typeface="Roboto"/>
                <a:sym typeface="Roboto"/>
              </a:rPr>
              <a:t> of</a:t>
            </a:r>
            <a:endParaRPr sz="2000">
              <a:latin typeface="Roboto"/>
              <a:ea typeface="Roboto"/>
              <a:cs typeface="Roboto"/>
              <a:sym typeface="Roboto"/>
            </a:endParaRPr>
          </a:p>
        </p:txBody>
      </p:sp>
      <p:pic>
        <p:nvPicPr>
          <p:cNvPr id="209" name="Google Shape;209;p35"/>
          <p:cNvPicPr preferRelativeResize="0"/>
          <p:nvPr/>
        </p:nvPicPr>
        <p:blipFill>
          <a:blip r:embed="rId3">
            <a:alphaModFix/>
          </a:blip>
          <a:stretch>
            <a:fillRect/>
          </a:stretch>
        </p:blipFill>
        <p:spPr>
          <a:xfrm>
            <a:off x="152400" y="1358488"/>
            <a:ext cx="4527599" cy="3004382"/>
          </a:xfrm>
          <a:prstGeom prst="rect">
            <a:avLst/>
          </a:prstGeom>
          <a:noFill/>
          <a:ln>
            <a:noFill/>
          </a:ln>
        </p:spPr>
      </p:pic>
      <p:pic>
        <p:nvPicPr>
          <p:cNvPr id="210" name="Google Shape;210;p35"/>
          <p:cNvPicPr preferRelativeResize="0"/>
          <p:nvPr/>
        </p:nvPicPr>
        <p:blipFill>
          <a:blip r:embed="rId4">
            <a:alphaModFix/>
          </a:blip>
          <a:stretch>
            <a:fillRect/>
          </a:stretch>
        </p:blipFill>
        <p:spPr>
          <a:xfrm>
            <a:off x="844775" y="4425625"/>
            <a:ext cx="3142849" cy="290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7TH AMENDMENT</a:t>
            </a:r>
            <a:endParaRPr>
              <a:latin typeface="Impact"/>
              <a:ea typeface="Impact"/>
              <a:cs typeface="Impact"/>
              <a:sym typeface="Impact"/>
            </a:endParaRPr>
          </a:p>
        </p:txBody>
      </p:sp>
      <p:sp>
        <p:nvSpPr>
          <p:cNvPr id="216" name="Google Shape;216;p36"/>
          <p:cNvSpPr txBox="1">
            <a:spLocks noGrp="1"/>
          </p:cNvSpPr>
          <p:nvPr>
            <p:ph type="body" idx="1"/>
          </p:nvPr>
        </p:nvSpPr>
        <p:spPr>
          <a:xfrm>
            <a:off x="99475" y="1738800"/>
            <a:ext cx="3999900" cy="16659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Font typeface="Roboto"/>
              <a:buChar char="●"/>
            </a:pPr>
            <a:r>
              <a:rPr lang="en" sz="2000">
                <a:latin typeface="Roboto"/>
                <a:ea typeface="Roboto"/>
                <a:cs typeface="Roboto"/>
                <a:sym typeface="Roboto"/>
              </a:rPr>
              <a:t>Right to a </a:t>
            </a:r>
            <a:r>
              <a:rPr lang="en" sz="2000" b="1" u="sng">
                <a:solidFill>
                  <a:srgbClr val="FF0000"/>
                </a:solidFill>
                <a:latin typeface="Roboto"/>
                <a:ea typeface="Roboto"/>
                <a:cs typeface="Roboto"/>
                <a:sym typeface="Roboto"/>
              </a:rPr>
              <a:t>jury</a:t>
            </a:r>
            <a:r>
              <a:rPr lang="en" sz="2000">
                <a:latin typeface="Roboto"/>
                <a:ea typeface="Roboto"/>
                <a:cs typeface="Roboto"/>
                <a:sym typeface="Roboto"/>
              </a:rPr>
              <a:t> in civil lawsuits (jury of </a:t>
            </a:r>
            <a:r>
              <a:rPr lang="en" sz="2000" b="1" u="sng">
                <a:solidFill>
                  <a:srgbClr val="FF0000"/>
                </a:solidFill>
                <a:latin typeface="Roboto"/>
                <a:ea typeface="Roboto"/>
                <a:cs typeface="Roboto"/>
                <a:sym typeface="Roboto"/>
              </a:rPr>
              <a:t>peers</a:t>
            </a:r>
            <a:r>
              <a:rPr lang="en" sz="2000">
                <a:latin typeface="Roboto"/>
                <a:ea typeface="Roboto"/>
                <a:cs typeface="Roboto"/>
                <a:sym typeface="Roboto"/>
              </a:rPr>
              <a:t>)</a:t>
            </a: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 sz="2000">
                <a:latin typeface="Roboto"/>
                <a:ea typeface="Roboto"/>
                <a:cs typeface="Roboto"/>
                <a:sym typeface="Roboto"/>
              </a:rPr>
              <a:t>Civil lawsuits usually involve </a:t>
            </a:r>
            <a:r>
              <a:rPr lang="en" sz="2000" b="1" u="sng">
                <a:solidFill>
                  <a:srgbClr val="FF0000"/>
                </a:solidFill>
                <a:latin typeface="Roboto"/>
                <a:ea typeface="Roboto"/>
                <a:cs typeface="Roboto"/>
                <a:sym typeface="Roboto"/>
              </a:rPr>
              <a:t>money</a:t>
            </a:r>
            <a:endParaRPr sz="2000" b="1" u="sng">
              <a:solidFill>
                <a:srgbClr val="FF0000"/>
              </a:solidFill>
              <a:latin typeface="Roboto"/>
              <a:ea typeface="Roboto"/>
              <a:cs typeface="Roboto"/>
              <a:sym typeface="Roboto"/>
            </a:endParaRPr>
          </a:p>
        </p:txBody>
      </p:sp>
      <p:pic>
        <p:nvPicPr>
          <p:cNvPr id="217" name="Google Shape;217;p36"/>
          <p:cNvPicPr preferRelativeResize="0"/>
          <p:nvPr/>
        </p:nvPicPr>
        <p:blipFill>
          <a:blip r:embed="rId3">
            <a:alphaModFix/>
          </a:blip>
          <a:stretch>
            <a:fillRect/>
          </a:stretch>
        </p:blipFill>
        <p:spPr>
          <a:xfrm>
            <a:off x="5254975" y="63800"/>
            <a:ext cx="3825875" cy="2619726"/>
          </a:xfrm>
          <a:prstGeom prst="rect">
            <a:avLst/>
          </a:prstGeom>
          <a:noFill/>
          <a:ln>
            <a:noFill/>
          </a:ln>
        </p:spPr>
      </p:pic>
      <p:pic>
        <p:nvPicPr>
          <p:cNvPr id="218" name="Google Shape;218;p36"/>
          <p:cNvPicPr preferRelativeResize="0"/>
          <p:nvPr/>
        </p:nvPicPr>
        <p:blipFill>
          <a:blip r:embed="rId4">
            <a:alphaModFix/>
          </a:blip>
          <a:stretch>
            <a:fillRect/>
          </a:stretch>
        </p:blipFill>
        <p:spPr>
          <a:xfrm>
            <a:off x="4470400" y="2759351"/>
            <a:ext cx="3322369" cy="2155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8TH AMENDMENT</a:t>
            </a:r>
            <a:endParaRPr>
              <a:latin typeface="Impact"/>
              <a:ea typeface="Impact"/>
              <a:cs typeface="Impact"/>
              <a:sym typeface="Impact"/>
            </a:endParaRPr>
          </a:p>
        </p:txBody>
      </p:sp>
      <p:sp>
        <p:nvSpPr>
          <p:cNvPr id="224" name="Google Shape;224;p37"/>
          <p:cNvSpPr txBox="1">
            <a:spLocks noGrp="1"/>
          </p:cNvSpPr>
          <p:nvPr>
            <p:ph type="body" idx="2"/>
          </p:nvPr>
        </p:nvSpPr>
        <p:spPr>
          <a:xfrm>
            <a:off x="4832400" y="2077950"/>
            <a:ext cx="3999900" cy="9876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1200"/>
              </a:spcAft>
              <a:buNone/>
            </a:pPr>
            <a:r>
              <a:rPr lang="en" sz="2100">
                <a:latin typeface="Roboto"/>
                <a:ea typeface="Roboto"/>
                <a:cs typeface="Roboto"/>
                <a:sym typeface="Roboto"/>
              </a:rPr>
              <a:t>No</a:t>
            </a:r>
            <a:r>
              <a:rPr lang="en" sz="2100" b="1">
                <a:solidFill>
                  <a:srgbClr val="FF0000"/>
                </a:solidFill>
                <a:latin typeface="Roboto"/>
                <a:ea typeface="Roboto"/>
                <a:cs typeface="Roboto"/>
                <a:sym typeface="Roboto"/>
              </a:rPr>
              <a:t> </a:t>
            </a:r>
            <a:r>
              <a:rPr lang="en" sz="2100" b="1" i="1" u="sng">
                <a:solidFill>
                  <a:srgbClr val="FF0000"/>
                </a:solidFill>
                <a:latin typeface="Roboto"/>
                <a:ea typeface="Roboto"/>
                <a:cs typeface="Roboto"/>
                <a:sym typeface="Roboto"/>
              </a:rPr>
              <a:t>cruel</a:t>
            </a:r>
            <a:r>
              <a:rPr lang="en" sz="2100" b="1">
                <a:solidFill>
                  <a:srgbClr val="FF0000"/>
                </a:solidFill>
                <a:latin typeface="Roboto"/>
                <a:ea typeface="Roboto"/>
                <a:cs typeface="Roboto"/>
                <a:sym typeface="Roboto"/>
              </a:rPr>
              <a:t> </a:t>
            </a:r>
            <a:r>
              <a:rPr lang="en" sz="2100">
                <a:latin typeface="Roboto"/>
                <a:ea typeface="Roboto"/>
                <a:cs typeface="Roboto"/>
                <a:sym typeface="Roboto"/>
              </a:rPr>
              <a:t>and unusual </a:t>
            </a:r>
            <a:r>
              <a:rPr lang="en" sz="2100" b="1" i="1" u="sng">
                <a:solidFill>
                  <a:srgbClr val="FF0000"/>
                </a:solidFill>
                <a:latin typeface="Roboto"/>
                <a:ea typeface="Roboto"/>
                <a:cs typeface="Roboto"/>
                <a:sym typeface="Roboto"/>
              </a:rPr>
              <a:t>punishments</a:t>
            </a:r>
            <a:r>
              <a:rPr lang="en" sz="2100" b="1">
                <a:solidFill>
                  <a:srgbClr val="FF0000"/>
                </a:solidFill>
                <a:latin typeface="Roboto"/>
                <a:ea typeface="Roboto"/>
                <a:cs typeface="Roboto"/>
                <a:sym typeface="Roboto"/>
              </a:rPr>
              <a:t> </a:t>
            </a:r>
            <a:r>
              <a:rPr lang="en" sz="2100">
                <a:latin typeface="Roboto"/>
                <a:ea typeface="Roboto"/>
                <a:cs typeface="Roboto"/>
                <a:sym typeface="Roboto"/>
              </a:rPr>
              <a:t>inflicted</a:t>
            </a:r>
            <a:endParaRPr sz="2100">
              <a:latin typeface="Roboto"/>
              <a:ea typeface="Roboto"/>
              <a:cs typeface="Roboto"/>
              <a:sym typeface="Roboto"/>
            </a:endParaRPr>
          </a:p>
        </p:txBody>
      </p:sp>
      <p:pic>
        <p:nvPicPr>
          <p:cNvPr id="225" name="Google Shape;225;p37"/>
          <p:cNvPicPr preferRelativeResize="0"/>
          <p:nvPr/>
        </p:nvPicPr>
        <p:blipFill>
          <a:blip r:embed="rId3">
            <a:alphaModFix/>
          </a:blip>
          <a:stretch>
            <a:fillRect/>
          </a:stretch>
        </p:blipFill>
        <p:spPr>
          <a:xfrm>
            <a:off x="197075" y="1495800"/>
            <a:ext cx="4527600" cy="27297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latin typeface="Impact"/>
                <a:ea typeface="Impact"/>
                <a:cs typeface="Impact"/>
                <a:sym typeface="Impact"/>
              </a:rPr>
              <a:t>9TH AMENDMENT</a:t>
            </a:r>
            <a:endParaRPr>
              <a:latin typeface="Impact"/>
              <a:ea typeface="Impact"/>
              <a:cs typeface="Impact"/>
              <a:sym typeface="Impact"/>
            </a:endParaRPr>
          </a:p>
        </p:txBody>
      </p:sp>
      <p:sp>
        <p:nvSpPr>
          <p:cNvPr id="231" name="Google Shape;231;p38"/>
          <p:cNvSpPr txBox="1">
            <a:spLocks noGrp="1"/>
          </p:cNvSpPr>
          <p:nvPr>
            <p:ph type="body" idx="1"/>
          </p:nvPr>
        </p:nvSpPr>
        <p:spPr>
          <a:xfrm>
            <a:off x="263550" y="1961225"/>
            <a:ext cx="3999900" cy="1289100"/>
          </a:xfrm>
          <a:prstGeom prst="rect">
            <a:avLst/>
          </a:prstGeom>
        </p:spPr>
        <p:txBody>
          <a:bodyPr spcFirstLastPara="1" wrap="square" lIns="91425" tIns="91425" rIns="91425" bIns="91425" anchor="t" anchorCtr="0">
            <a:normAutofit fontScale="92500" lnSpcReduction="10000"/>
          </a:bodyPr>
          <a:lstStyle/>
          <a:p>
            <a:pPr marL="0" lvl="0" indent="0" algn="ctr" rtl="0">
              <a:lnSpc>
                <a:spcPct val="95000"/>
              </a:lnSpc>
              <a:spcBef>
                <a:spcPts val="0"/>
              </a:spcBef>
              <a:spcAft>
                <a:spcPts val="1200"/>
              </a:spcAft>
              <a:buNone/>
            </a:pPr>
            <a:r>
              <a:rPr lang="en" sz="2300" b="1" i="1" u="sng">
                <a:solidFill>
                  <a:srgbClr val="FF0000"/>
                </a:solidFill>
                <a:latin typeface="Roboto"/>
                <a:ea typeface="Roboto"/>
                <a:cs typeface="Roboto"/>
                <a:sym typeface="Roboto"/>
              </a:rPr>
              <a:t>Rights</a:t>
            </a:r>
            <a:r>
              <a:rPr lang="en" sz="2600" i="1">
                <a:solidFill>
                  <a:schemeClr val="dk1"/>
                </a:solidFill>
                <a:latin typeface="Roboto"/>
                <a:ea typeface="Roboto"/>
                <a:cs typeface="Roboto"/>
                <a:sym typeface="Roboto"/>
              </a:rPr>
              <a:t> </a:t>
            </a:r>
            <a:r>
              <a:rPr lang="en" sz="2600">
                <a:solidFill>
                  <a:schemeClr val="dk1"/>
                </a:solidFill>
                <a:latin typeface="Roboto"/>
                <a:ea typeface="Roboto"/>
                <a:cs typeface="Roboto"/>
                <a:sym typeface="Roboto"/>
              </a:rPr>
              <a:t>in the Constitution cannot be </a:t>
            </a:r>
            <a:r>
              <a:rPr lang="en" sz="2600" b="1" i="1" u="sng">
                <a:solidFill>
                  <a:srgbClr val="FF0000"/>
                </a:solidFill>
                <a:latin typeface="Roboto"/>
                <a:ea typeface="Roboto"/>
                <a:cs typeface="Roboto"/>
                <a:sym typeface="Roboto"/>
              </a:rPr>
              <a:t>used</a:t>
            </a:r>
            <a:r>
              <a:rPr lang="en" sz="2600" i="1">
                <a:solidFill>
                  <a:schemeClr val="dk1"/>
                </a:solidFill>
                <a:latin typeface="Roboto"/>
                <a:ea typeface="Roboto"/>
                <a:cs typeface="Roboto"/>
                <a:sym typeface="Roboto"/>
              </a:rPr>
              <a:t> </a:t>
            </a:r>
            <a:r>
              <a:rPr lang="en" sz="2600">
                <a:solidFill>
                  <a:schemeClr val="dk1"/>
                </a:solidFill>
                <a:latin typeface="Roboto"/>
                <a:ea typeface="Roboto"/>
                <a:cs typeface="Roboto"/>
                <a:sym typeface="Roboto"/>
              </a:rPr>
              <a:t>to </a:t>
            </a:r>
            <a:r>
              <a:rPr lang="en" sz="2600" b="1" i="1" u="sng">
                <a:solidFill>
                  <a:srgbClr val="FF0000"/>
                </a:solidFill>
                <a:latin typeface="Roboto"/>
                <a:ea typeface="Roboto"/>
                <a:cs typeface="Roboto"/>
                <a:sym typeface="Roboto"/>
              </a:rPr>
              <a:t>take away</a:t>
            </a:r>
            <a:r>
              <a:rPr lang="en" sz="2600" i="1">
                <a:solidFill>
                  <a:schemeClr val="dk1"/>
                </a:solidFill>
                <a:latin typeface="Roboto"/>
                <a:ea typeface="Roboto"/>
                <a:cs typeface="Roboto"/>
                <a:sym typeface="Roboto"/>
              </a:rPr>
              <a:t> </a:t>
            </a:r>
            <a:r>
              <a:rPr lang="en" sz="2600">
                <a:solidFill>
                  <a:schemeClr val="dk1"/>
                </a:solidFill>
                <a:latin typeface="Roboto"/>
                <a:ea typeface="Roboto"/>
                <a:cs typeface="Roboto"/>
                <a:sym typeface="Roboto"/>
              </a:rPr>
              <a:t>other rights</a:t>
            </a:r>
            <a:r>
              <a:rPr lang="en" sz="2000">
                <a:latin typeface="Roboto"/>
                <a:ea typeface="Roboto"/>
                <a:cs typeface="Roboto"/>
                <a:sym typeface="Roboto"/>
              </a:rPr>
              <a:t> </a:t>
            </a:r>
            <a:endParaRPr sz="2000">
              <a:solidFill>
                <a:srgbClr val="FF0000"/>
              </a:solidFill>
              <a:latin typeface="Roboto"/>
              <a:ea typeface="Roboto"/>
              <a:cs typeface="Roboto"/>
              <a:sym typeface="Roboto"/>
            </a:endParaRPr>
          </a:p>
        </p:txBody>
      </p:sp>
      <p:pic>
        <p:nvPicPr>
          <p:cNvPr id="232" name="Google Shape;232;p38"/>
          <p:cNvPicPr preferRelativeResize="0"/>
          <p:nvPr/>
        </p:nvPicPr>
        <p:blipFill>
          <a:blip r:embed="rId3">
            <a:alphaModFix/>
          </a:blip>
          <a:stretch>
            <a:fillRect/>
          </a:stretch>
        </p:blipFill>
        <p:spPr>
          <a:xfrm>
            <a:off x="4464000" y="1170125"/>
            <a:ext cx="4527599" cy="30449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10TH AMENDMENT</a:t>
            </a:r>
            <a:endParaRPr>
              <a:latin typeface="Impact"/>
              <a:ea typeface="Impact"/>
              <a:cs typeface="Impact"/>
              <a:sym typeface="Impact"/>
            </a:endParaRPr>
          </a:p>
        </p:txBody>
      </p:sp>
      <p:sp>
        <p:nvSpPr>
          <p:cNvPr id="238" name="Google Shape;238;p39"/>
          <p:cNvSpPr txBox="1">
            <a:spLocks noGrp="1"/>
          </p:cNvSpPr>
          <p:nvPr>
            <p:ph type="body" idx="2"/>
          </p:nvPr>
        </p:nvSpPr>
        <p:spPr>
          <a:xfrm>
            <a:off x="4832400" y="1684950"/>
            <a:ext cx="3999900" cy="1773600"/>
          </a:xfrm>
          <a:prstGeom prst="rect">
            <a:avLst/>
          </a:prstGeom>
        </p:spPr>
        <p:txBody>
          <a:bodyPr spcFirstLastPara="1" wrap="square" lIns="91425" tIns="91425" rIns="91425" bIns="91425" anchor="t" anchorCtr="0">
            <a:normAutofit lnSpcReduction="10000"/>
          </a:bodyPr>
          <a:lstStyle/>
          <a:p>
            <a:pPr marL="0" lvl="0" indent="0" algn="l" rtl="0">
              <a:lnSpc>
                <a:spcPct val="120000"/>
              </a:lnSpc>
              <a:spcBef>
                <a:spcPts val="0"/>
              </a:spcBef>
              <a:spcAft>
                <a:spcPts val="0"/>
              </a:spcAft>
              <a:buNone/>
            </a:pPr>
            <a:r>
              <a:rPr lang="en" sz="2200" b="1" i="1" u="sng">
                <a:solidFill>
                  <a:srgbClr val="FF0000"/>
                </a:solidFill>
                <a:latin typeface="Roboto"/>
                <a:ea typeface="Roboto"/>
                <a:cs typeface="Roboto"/>
                <a:sym typeface="Roboto"/>
              </a:rPr>
              <a:t>Powers not given</a:t>
            </a:r>
            <a:r>
              <a:rPr lang="en" sz="2200">
                <a:solidFill>
                  <a:schemeClr val="dk1"/>
                </a:solidFill>
                <a:latin typeface="Roboto"/>
                <a:ea typeface="Roboto"/>
                <a:cs typeface="Roboto"/>
                <a:sym typeface="Roboto"/>
              </a:rPr>
              <a:t> to the national government in the Constitution </a:t>
            </a:r>
            <a:r>
              <a:rPr lang="en" sz="2200">
                <a:latin typeface="Roboto"/>
                <a:ea typeface="Roboto"/>
                <a:cs typeface="Roboto"/>
                <a:sym typeface="Roboto"/>
              </a:rPr>
              <a:t>belong to the</a:t>
            </a:r>
            <a:r>
              <a:rPr lang="en" sz="2200" b="1" u="sng">
                <a:solidFill>
                  <a:srgbClr val="FF0000"/>
                </a:solidFill>
                <a:latin typeface="Roboto"/>
                <a:ea typeface="Roboto"/>
                <a:cs typeface="Roboto"/>
                <a:sym typeface="Roboto"/>
              </a:rPr>
              <a:t> </a:t>
            </a:r>
            <a:r>
              <a:rPr lang="en" sz="2200" b="1" i="1" u="sng">
                <a:solidFill>
                  <a:srgbClr val="FF0000"/>
                </a:solidFill>
                <a:latin typeface="Roboto"/>
                <a:ea typeface="Roboto"/>
                <a:cs typeface="Roboto"/>
                <a:sym typeface="Roboto"/>
              </a:rPr>
              <a:t>states</a:t>
            </a:r>
            <a:endParaRPr sz="2200" b="1" i="1" u="sng">
              <a:solidFill>
                <a:srgbClr val="FF0000"/>
              </a:solidFill>
              <a:latin typeface="Roboto"/>
              <a:ea typeface="Roboto"/>
              <a:cs typeface="Roboto"/>
              <a:sym typeface="Roboto"/>
            </a:endParaRPr>
          </a:p>
        </p:txBody>
      </p:sp>
      <p:pic>
        <p:nvPicPr>
          <p:cNvPr id="239" name="Google Shape;239;p39"/>
          <p:cNvPicPr preferRelativeResize="0"/>
          <p:nvPr/>
        </p:nvPicPr>
        <p:blipFill>
          <a:blip r:embed="rId3">
            <a:alphaModFix/>
          </a:blip>
          <a:stretch>
            <a:fillRect/>
          </a:stretch>
        </p:blipFill>
        <p:spPr>
          <a:xfrm>
            <a:off x="139650" y="1017725"/>
            <a:ext cx="1518925" cy="1521600"/>
          </a:xfrm>
          <a:prstGeom prst="rect">
            <a:avLst/>
          </a:prstGeom>
          <a:noFill/>
          <a:ln>
            <a:noFill/>
          </a:ln>
        </p:spPr>
      </p:pic>
      <p:pic>
        <p:nvPicPr>
          <p:cNvPr id="240" name="Google Shape;240;p39"/>
          <p:cNvPicPr preferRelativeResize="0"/>
          <p:nvPr/>
        </p:nvPicPr>
        <p:blipFill>
          <a:blip r:embed="rId4">
            <a:alphaModFix/>
          </a:blip>
          <a:stretch>
            <a:fillRect/>
          </a:stretch>
        </p:blipFill>
        <p:spPr>
          <a:xfrm>
            <a:off x="152400" y="2691725"/>
            <a:ext cx="4087778" cy="2299375"/>
          </a:xfrm>
          <a:prstGeom prst="rect">
            <a:avLst/>
          </a:prstGeom>
          <a:noFill/>
          <a:ln>
            <a:noFill/>
          </a:ln>
        </p:spPr>
      </p:pic>
      <p:pic>
        <p:nvPicPr>
          <p:cNvPr id="241" name="Google Shape;241;p39"/>
          <p:cNvPicPr preferRelativeResize="0"/>
          <p:nvPr/>
        </p:nvPicPr>
        <p:blipFill rotWithShape="1">
          <a:blip r:embed="rId5">
            <a:alphaModFix/>
          </a:blip>
          <a:srcRect l="15923"/>
          <a:stretch/>
        </p:blipFill>
        <p:spPr>
          <a:xfrm>
            <a:off x="2466300" y="1017725"/>
            <a:ext cx="2064500" cy="1645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WHAT DO YOU THINK?</a:t>
            </a:r>
            <a:endParaRPr>
              <a:latin typeface="Impact"/>
              <a:ea typeface="Impact"/>
              <a:cs typeface="Impact"/>
              <a:sym typeface="Impact"/>
            </a:endParaRPr>
          </a:p>
        </p:txBody>
      </p:sp>
      <p:sp>
        <p:nvSpPr>
          <p:cNvPr id="247" name="Google Shape;247;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latin typeface="Roboto"/>
              <a:ea typeface="Roboto"/>
              <a:cs typeface="Roboto"/>
              <a:sym typeface="Roboto"/>
            </a:endParaRPr>
          </a:p>
          <a:p>
            <a:pPr marL="0" lvl="0" indent="0" algn="ctr" rtl="0">
              <a:spcBef>
                <a:spcPts val="1200"/>
              </a:spcBef>
              <a:spcAft>
                <a:spcPts val="0"/>
              </a:spcAft>
              <a:buNone/>
            </a:pPr>
            <a:endParaRPr>
              <a:latin typeface="Roboto"/>
              <a:ea typeface="Roboto"/>
              <a:cs typeface="Roboto"/>
              <a:sym typeface="Roboto"/>
            </a:endParaRPr>
          </a:p>
          <a:p>
            <a:pPr marL="0" lvl="0" indent="0" algn="ctr" rtl="0">
              <a:spcBef>
                <a:spcPts val="1200"/>
              </a:spcBef>
              <a:spcAft>
                <a:spcPts val="0"/>
              </a:spcAft>
              <a:buNone/>
            </a:pPr>
            <a:r>
              <a:rPr lang="en" sz="2200">
                <a:latin typeface="Roboto"/>
                <a:ea typeface="Roboto"/>
                <a:cs typeface="Roboto"/>
                <a:sym typeface="Roboto"/>
              </a:rPr>
              <a:t>Which one of the Bill of Rights Amendments do you think is the most important? Why?</a:t>
            </a:r>
            <a:endParaRPr sz="2200">
              <a:latin typeface="Roboto"/>
              <a:ea typeface="Roboto"/>
              <a:cs typeface="Roboto"/>
              <a:sym typeface="Roboto"/>
            </a:endParaRPr>
          </a:p>
          <a:p>
            <a:pPr marL="0" lvl="0" indent="0" algn="ctr" rtl="0">
              <a:spcBef>
                <a:spcPts val="1200"/>
              </a:spcBef>
              <a:spcAft>
                <a:spcPts val="1200"/>
              </a:spcAft>
              <a:buNone/>
            </a:pPr>
            <a:endParaRPr sz="2000">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MOTTOS OF THE U.S.</a:t>
            </a:r>
            <a:endParaRPr>
              <a:latin typeface="Impact"/>
              <a:ea typeface="Impact"/>
              <a:cs typeface="Impact"/>
              <a:sym typeface="Impact"/>
            </a:endParaRPr>
          </a:p>
        </p:txBody>
      </p:sp>
      <p:sp>
        <p:nvSpPr>
          <p:cNvPr id="253" name="Google Shape;253;p41"/>
          <p:cNvSpPr txBox="1">
            <a:spLocks noGrp="1"/>
          </p:cNvSpPr>
          <p:nvPr>
            <p:ph type="body" idx="1"/>
          </p:nvPr>
        </p:nvSpPr>
        <p:spPr>
          <a:xfrm>
            <a:off x="139775" y="1017725"/>
            <a:ext cx="5087400" cy="4065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b="1">
                <a:latin typeface="Roboto"/>
                <a:ea typeface="Roboto"/>
                <a:cs typeface="Roboto"/>
                <a:sym typeface="Roboto"/>
              </a:rPr>
              <a:t>Our country has two mottos:</a:t>
            </a:r>
            <a:endParaRPr sz="1800" b="1">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u="sng">
                <a:solidFill>
                  <a:srgbClr val="FF0000"/>
                </a:solidFill>
                <a:latin typeface="Roboto"/>
                <a:ea typeface="Roboto"/>
                <a:cs typeface="Roboto"/>
                <a:sym typeface="Roboto"/>
              </a:rPr>
              <a:t>E Pluribus Unum</a:t>
            </a:r>
            <a:r>
              <a:rPr lang="en" sz="1600">
                <a:latin typeface="Roboto"/>
                <a:ea typeface="Roboto"/>
                <a:cs typeface="Roboto"/>
                <a:sym typeface="Roboto"/>
              </a:rPr>
              <a:t>: means </a:t>
            </a:r>
            <a:r>
              <a:rPr lang="en" sz="1600" b="1">
                <a:latin typeface="Roboto"/>
                <a:ea typeface="Roboto"/>
                <a:cs typeface="Roboto"/>
                <a:sym typeface="Roboto"/>
              </a:rPr>
              <a:t>“out of many, one”</a:t>
            </a:r>
            <a:r>
              <a:rPr lang="en" sz="1600">
                <a:latin typeface="Roboto"/>
                <a:ea typeface="Roboto"/>
                <a:cs typeface="Roboto"/>
                <a:sym typeface="Roboto"/>
              </a:rPr>
              <a:t> represents the 13 colonies coming together under one government.</a:t>
            </a:r>
            <a:endParaRPr sz="1600">
              <a:latin typeface="Roboto"/>
              <a:ea typeface="Roboto"/>
              <a:cs typeface="Roboto"/>
              <a:sym typeface="Roboto"/>
            </a:endParaRPr>
          </a:p>
          <a:p>
            <a:pPr marL="1371600" lvl="2" indent="-330200" algn="l" rtl="0">
              <a:spcBef>
                <a:spcPts val="0"/>
              </a:spcBef>
              <a:spcAft>
                <a:spcPts val="0"/>
              </a:spcAft>
              <a:buSzPts val="1600"/>
              <a:buFont typeface="Roboto"/>
              <a:buChar char="■"/>
            </a:pPr>
            <a:r>
              <a:rPr lang="en" sz="1600">
                <a:latin typeface="Roboto"/>
                <a:ea typeface="Roboto"/>
                <a:cs typeface="Roboto"/>
                <a:sym typeface="Roboto"/>
              </a:rPr>
              <a:t>It is used on </a:t>
            </a:r>
            <a:r>
              <a:rPr lang="en" sz="1600" b="1">
                <a:latin typeface="Roboto"/>
                <a:ea typeface="Roboto"/>
                <a:cs typeface="Roboto"/>
                <a:sym typeface="Roboto"/>
              </a:rPr>
              <a:t>the Great Seal of the United States, our money, and other seals</a:t>
            </a:r>
            <a:endParaRPr sz="1600" b="1">
              <a:latin typeface="Roboto"/>
              <a:ea typeface="Roboto"/>
              <a:cs typeface="Roboto"/>
              <a:sym typeface="Roboto"/>
            </a:endParaRPr>
          </a:p>
          <a:p>
            <a:pPr marL="1371600" lvl="2" indent="-330200" algn="l" rtl="0">
              <a:spcBef>
                <a:spcPts val="0"/>
              </a:spcBef>
              <a:spcAft>
                <a:spcPts val="0"/>
              </a:spcAft>
              <a:buSzPts val="1600"/>
              <a:buFont typeface="Roboto"/>
              <a:buChar char="■"/>
            </a:pPr>
            <a:r>
              <a:rPr lang="en" sz="1600">
                <a:latin typeface="Roboto"/>
                <a:ea typeface="Roboto"/>
                <a:cs typeface="Roboto"/>
                <a:sym typeface="Roboto"/>
              </a:rPr>
              <a:t>It is </a:t>
            </a:r>
            <a:r>
              <a:rPr lang="en" sz="1600" b="1">
                <a:latin typeface="Roboto"/>
                <a:ea typeface="Roboto"/>
                <a:cs typeface="Roboto"/>
                <a:sym typeface="Roboto"/>
              </a:rPr>
              <a:t>not our official motto</a:t>
            </a:r>
            <a:r>
              <a:rPr lang="en" sz="1600">
                <a:latin typeface="Roboto"/>
                <a:ea typeface="Roboto"/>
                <a:cs typeface="Roboto"/>
                <a:sym typeface="Roboto"/>
              </a:rPr>
              <a:t>, but is </a:t>
            </a:r>
            <a:r>
              <a:rPr lang="en" sz="1600" i="1">
                <a:latin typeface="Roboto"/>
                <a:ea typeface="Roboto"/>
                <a:cs typeface="Roboto"/>
                <a:sym typeface="Roboto"/>
              </a:rPr>
              <a:t>generally accepted</a:t>
            </a:r>
            <a:r>
              <a:rPr lang="en" sz="1600">
                <a:latin typeface="Roboto"/>
                <a:ea typeface="Roboto"/>
                <a:cs typeface="Roboto"/>
                <a:sym typeface="Roboto"/>
              </a:rPr>
              <a:t> as one of the U.S. mottos</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u="sng">
                <a:solidFill>
                  <a:srgbClr val="FF0000"/>
                </a:solidFill>
                <a:latin typeface="Roboto"/>
                <a:ea typeface="Roboto"/>
                <a:cs typeface="Roboto"/>
                <a:sym typeface="Roboto"/>
              </a:rPr>
              <a:t>In God We Trust</a:t>
            </a:r>
            <a:r>
              <a:rPr lang="en" sz="1600">
                <a:latin typeface="Roboto"/>
                <a:ea typeface="Roboto"/>
                <a:cs typeface="Roboto"/>
                <a:sym typeface="Roboto"/>
              </a:rPr>
              <a:t>:</a:t>
            </a:r>
            <a:endParaRPr sz="1600">
              <a:latin typeface="Roboto"/>
              <a:ea typeface="Roboto"/>
              <a:cs typeface="Roboto"/>
              <a:sym typeface="Roboto"/>
            </a:endParaRPr>
          </a:p>
          <a:p>
            <a:pPr marL="1371600" lvl="2" indent="-330200" algn="l" rtl="0">
              <a:spcBef>
                <a:spcPts val="0"/>
              </a:spcBef>
              <a:spcAft>
                <a:spcPts val="0"/>
              </a:spcAft>
              <a:buSzPts val="1600"/>
              <a:buFont typeface="Roboto"/>
              <a:buChar char="■"/>
            </a:pPr>
            <a:r>
              <a:rPr lang="en" sz="1600">
                <a:latin typeface="Roboto"/>
                <a:ea typeface="Roboto"/>
                <a:cs typeface="Roboto"/>
                <a:sym typeface="Roboto"/>
              </a:rPr>
              <a:t>Became </a:t>
            </a:r>
            <a:r>
              <a:rPr lang="en" sz="1600" b="1">
                <a:latin typeface="Roboto"/>
                <a:ea typeface="Roboto"/>
                <a:cs typeface="Roboto"/>
                <a:sym typeface="Roboto"/>
              </a:rPr>
              <a:t>our official motto in 1956</a:t>
            </a:r>
            <a:r>
              <a:rPr lang="en" sz="1600">
                <a:latin typeface="Roboto"/>
                <a:ea typeface="Roboto"/>
                <a:cs typeface="Roboto"/>
                <a:sym typeface="Roboto"/>
              </a:rPr>
              <a:t>, but can be found </a:t>
            </a:r>
            <a:r>
              <a:rPr lang="en" sz="1600" b="1">
                <a:latin typeface="Roboto"/>
                <a:ea typeface="Roboto"/>
                <a:cs typeface="Roboto"/>
                <a:sym typeface="Roboto"/>
              </a:rPr>
              <a:t>on money as early as the 1860’s</a:t>
            </a:r>
            <a:r>
              <a:rPr lang="en" sz="1600">
                <a:latin typeface="Roboto"/>
                <a:ea typeface="Roboto"/>
                <a:cs typeface="Roboto"/>
                <a:sym typeface="Roboto"/>
              </a:rPr>
              <a:t>. It is still on our money today.</a:t>
            </a:r>
            <a:endParaRPr sz="1600">
              <a:latin typeface="Roboto"/>
              <a:ea typeface="Roboto"/>
              <a:cs typeface="Roboto"/>
              <a:sym typeface="Roboto"/>
            </a:endParaRPr>
          </a:p>
        </p:txBody>
      </p:sp>
      <p:pic>
        <p:nvPicPr>
          <p:cNvPr id="254" name="Google Shape;254;p41"/>
          <p:cNvPicPr preferRelativeResize="0"/>
          <p:nvPr/>
        </p:nvPicPr>
        <p:blipFill>
          <a:blip r:embed="rId3">
            <a:alphaModFix/>
          </a:blip>
          <a:stretch>
            <a:fillRect/>
          </a:stretch>
        </p:blipFill>
        <p:spPr>
          <a:xfrm>
            <a:off x="5561925" y="110350"/>
            <a:ext cx="2250901" cy="2250901"/>
          </a:xfrm>
          <a:prstGeom prst="rect">
            <a:avLst/>
          </a:prstGeom>
          <a:noFill/>
          <a:ln>
            <a:noFill/>
          </a:ln>
        </p:spPr>
      </p:pic>
      <p:pic>
        <p:nvPicPr>
          <p:cNvPr id="255" name="Google Shape;255;p41"/>
          <p:cNvPicPr preferRelativeResize="0"/>
          <p:nvPr/>
        </p:nvPicPr>
        <p:blipFill>
          <a:blip r:embed="rId4">
            <a:alphaModFix/>
          </a:blip>
          <a:stretch>
            <a:fillRect/>
          </a:stretch>
        </p:blipFill>
        <p:spPr>
          <a:xfrm>
            <a:off x="5704450" y="2471650"/>
            <a:ext cx="3326750" cy="2521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79325" y="345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11">
                <a:latin typeface="Impact"/>
                <a:ea typeface="Impact"/>
                <a:cs typeface="Impact"/>
                <a:sym typeface="Impact"/>
              </a:rPr>
              <a:t>THE BUILD UP TO A BREAK UP</a:t>
            </a:r>
            <a:endParaRPr sz="2811">
              <a:latin typeface="Impact"/>
              <a:ea typeface="Impact"/>
              <a:cs typeface="Impact"/>
              <a:sym typeface="Impact"/>
            </a:endParaRPr>
          </a:p>
        </p:txBody>
      </p:sp>
      <p:sp>
        <p:nvSpPr>
          <p:cNvPr id="69" name="Google Shape;69;p15"/>
          <p:cNvSpPr txBox="1">
            <a:spLocks noGrp="1"/>
          </p:cNvSpPr>
          <p:nvPr>
            <p:ph type="body" idx="2"/>
          </p:nvPr>
        </p:nvSpPr>
        <p:spPr>
          <a:xfrm>
            <a:off x="4123425" y="122975"/>
            <a:ext cx="4938000" cy="494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b="1">
                <a:latin typeface="Roboto"/>
                <a:ea typeface="Roboto"/>
                <a:cs typeface="Roboto"/>
                <a:sym typeface="Roboto"/>
              </a:rPr>
              <a:t>Acts that allowed Britain to collect taxes:</a:t>
            </a:r>
            <a:endParaRPr sz="1800" b="1">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Tea Act</a:t>
            </a:r>
            <a:r>
              <a:rPr lang="en" sz="1600">
                <a:solidFill>
                  <a:schemeClr val="dk1"/>
                </a:solidFill>
                <a:latin typeface="Roboto"/>
                <a:ea typeface="Roboto"/>
                <a:cs typeface="Roboto"/>
                <a:sym typeface="Roboto"/>
              </a:rPr>
              <a:t> </a:t>
            </a:r>
            <a:r>
              <a:rPr lang="en" sz="1600" b="1">
                <a:solidFill>
                  <a:schemeClr val="dk1"/>
                </a:solidFill>
                <a:latin typeface="Roboto"/>
                <a:ea typeface="Roboto"/>
                <a:cs typeface="Roboto"/>
                <a:sym typeface="Roboto"/>
              </a:rPr>
              <a:t>(1773)</a:t>
            </a:r>
            <a:r>
              <a:rPr lang="en" sz="1600">
                <a:latin typeface="Roboto"/>
                <a:ea typeface="Roboto"/>
                <a:cs typeface="Roboto"/>
                <a:sym typeface="Roboto"/>
              </a:rPr>
              <a:t>: required colonists to only buy </a:t>
            </a:r>
            <a:r>
              <a:rPr lang="en" sz="1600" b="1" u="sng">
                <a:solidFill>
                  <a:srgbClr val="FF0000"/>
                </a:solidFill>
                <a:latin typeface="Roboto"/>
                <a:ea typeface="Roboto"/>
                <a:cs typeface="Roboto"/>
                <a:sym typeface="Roboto"/>
              </a:rPr>
              <a:t>tea</a:t>
            </a:r>
            <a:r>
              <a:rPr lang="en" sz="1600">
                <a:latin typeface="Roboto"/>
                <a:ea typeface="Roboto"/>
                <a:cs typeface="Roboto"/>
                <a:sym typeface="Roboto"/>
              </a:rPr>
              <a:t> from the British </a:t>
            </a:r>
            <a:r>
              <a:rPr lang="en" sz="1600" b="1" u="sng">
                <a:solidFill>
                  <a:srgbClr val="FF0000"/>
                </a:solidFill>
                <a:latin typeface="Roboto"/>
                <a:ea typeface="Roboto"/>
                <a:cs typeface="Roboto"/>
                <a:sym typeface="Roboto"/>
              </a:rPr>
              <a:t>India</a:t>
            </a:r>
            <a:r>
              <a:rPr lang="en" sz="1600">
                <a:latin typeface="Roboto"/>
                <a:ea typeface="Roboto"/>
                <a:cs typeface="Roboto"/>
                <a:sym typeface="Roboto"/>
              </a:rPr>
              <a:t> Tea Company</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Stamp Act</a:t>
            </a:r>
            <a:r>
              <a:rPr lang="en" sz="1600" b="1">
                <a:solidFill>
                  <a:srgbClr val="FF0000"/>
                </a:solidFill>
                <a:latin typeface="Roboto"/>
                <a:ea typeface="Roboto"/>
                <a:cs typeface="Roboto"/>
                <a:sym typeface="Roboto"/>
              </a:rPr>
              <a:t> </a:t>
            </a:r>
            <a:r>
              <a:rPr lang="en" sz="1600" b="1">
                <a:solidFill>
                  <a:schemeClr val="dk1"/>
                </a:solidFill>
                <a:latin typeface="Roboto"/>
                <a:ea typeface="Roboto"/>
                <a:cs typeface="Roboto"/>
                <a:sym typeface="Roboto"/>
              </a:rPr>
              <a:t>(1765)</a:t>
            </a:r>
            <a:r>
              <a:rPr lang="en" sz="1600">
                <a:latin typeface="Roboto"/>
                <a:ea typeface="Roboto"/>
                <a:cs typeface="Roboto"/>
                <a:sym typeface="Roboto"/>
              </a:rPr>
              <a:t>: required colonists to use special </a:t>
            </a:r>
            <a:r>
              <a:rPr lang="en" sz="1600" b="1" u="sng">
                <a:solidFill>
                  <a:srgbClr val="FF0000"/>
                </a:solidFill>
                <a:latin typeface="Roboto"/>
                <a:ea typeface="Roboto"/>
                <a:cs typeface="Roboto"/>
                <a:sym typeface="Roboto"/>
              </a:rPr>
              <a:t>stamped</a:t>
            </a:r>
            <a:r>
              <a:rPr lang="en" sz="1600">
                <a:latin typeface="Roboto"/>
                <a:ea typeface="Roboto"/>
                <a:cs typeface="Roboto"/>
                <a:sym typeface="Roboto"/>
              </a:rPr>
              <a:t> paper that was produced in London for legal documents, magazines, newspapers, playing cards, and required the special paper to be purchased with British currency, not colonial currency</a:t>
            </a:r>
            <a:endParaRPr sz="1600">
              <a:latin typeface="Roboto"/>
              <a:ea typeface="Roboto"/>
              <a:cs typeface="Roboto"/>
              <a:sym typeface="Roboto"/>
            </a:endParaRPr>
          </a:p>
          <a:p>
            <a:pPr marL="914400" lvl="1" indent="-330200" algn="l" rtl="0">
              <a:spcBef>
                <a:spcPts val="0"/>
              </a:spcBef>
              <a:spcAft>
                <a:spcPts val="0"/>
              </a:spcAft>
              <a:buSzPts val="1600"/>
              <a:buFont typeface="Roboto"/>
              <a:buChar char="○"/>
            </a:pPr>
            <a:r>
              <a:rPr lang="en" sz="1600" b="1" i="1" u="sng">
                <a:solidFill>
                  <a:srgbClr val="FF0000"/>
                </a:solidFill>
                <a:latin typeface="Roboto"/>
                <a:ea typeface="Roboto"/>
                <a:cs typeface="Roboto"/>
                <a:sym typeface="Roboto"/>
              </a:rPr>
              <a:t>Quartering Act</a:t>
            </a:r>
            <a:r>
              <a:rPr lang="en" sz="1600" b="1">
                <a:solidFill>
                  <a:srgbClr val="FF0000"/>
                </a:solidFill>
                <a:latin typeface="Roboto"/>
                <a:ea typeface="Roboto"/>
                <a:cs typeface="Roboto"/>
                <a:sym typeface="Roboto"/>
              </a:rPr>
              <a:t> </a:t>
            </a:r>
            <a:r>
              <a:rPr lang="en" sz="1600" b="1">
                <a:solidFill>
                  <a:schemeClr val="dk1"/>
                </a:solidFill>
                <a:latin typeface="Roboto"/>
                <a:ea typeface="Roboto"/>
                <a:cs typeface="Roboto"/>
                <a:sym typeface="Roboto"/>
              </a:rPr>
              <a:t>(1765 &amp; 1774)</a:t>
            </a:r>
            <a:r>
              <a:rPr lang="en" sz="1600">
                <a:latin typeface="Roboto"/>
                <a:ea typeface="Roboto"/>
                <a:cs typeface="Roboto"/>
                <a:sym typeface="Roboto"/>
              </a:rPr>
              <a:t>: required colonists to </a:t>
            </a:r>
            <a:r>
              <a:rPr lang="en" sz="1600" b="1" u="sng">
                <a:solidFill>
                  <a:srgbClr val="FF0000"/>
                </a:solidFill>
                <a:latin typeface="Roboto"/>
                <a:ea typeface="Roboto"/>
                <a:cs typeface="Roboto"/>
                <a:sym typeface="Roboto"/>
              </a:rPr>
              <a:t>pay</a:t>
            </a:r>
            <a:r>
              <a:rPr lang="en" sz="1600">
                <a:latin typeface="Roboto"/>
                <a:ea typeface="Roboto"/>
                <a:cs typeface="Roboto"/>
                <a:sym typeface="Roboto"/>
              </a:rPr>
              <a:t> for housing and </a:t>
            </a:r>
            <a:r>
              <a:rPr lang="en" sz="1600" b="1" u="sng">
                <a:solidFill>
                  <a:srgbClr val="FF0000"/>
                </a:solidFill>
                <a:latin typeface="Roboto"/>
                <a:ea typeface="Roboto"/>
                <a:cs typeface="Roboto"/>
                <a:sym typeface="Roboto"/>
              </a:rPr>
              <a:t>provisions</a:t>
            </a:r>
            <a:r>
              <a:rPr lang="en" sz="1600">
                <a:latin typeface="Roboto"/>
                <a:ea typeface="Roboto"/>
                <a:cs typeface="Roboto"/>
                <a:sym typeface="Roboto"/>
              </a:rPr>
              <a:t> of British troops; also allowed British royal officers to house troops in unused houses, barns, inns, etc. Later, troops were housed in private homes</a:t>
            </a:r>
            <a:endParaRPr sz="1600">
              <a:latin typeface="Roboto"/>
              <a:ea typeface="Roboto"/>
              <a:cs typeface="Roboto"/>
              <a:sym typeface="Roboto"/>
            </a:endParaRPr>
          </a:p>
        </p:txBody>
      </p:sp>
      <p:pic>
        <p:nvPicPr>
          <p:cNvPr id="70" name="Google Shape;70;p15"/>
          <p:cNvPicPr preferRelativeResize="0"/>
          <p:nvPr/>
        </p:nvPicPr>
        <p:blipFill>
          <a:blip r:embed="rId3">
            <a:alphaModFix/>
          </a:blip>
          <a:stretch>
            <a:fillRect/>
          </a:stretch>
        </p:blipFill>
        <p:spPr>
          <a:xfrm>
            <a:off x="152400" y="971500"/>
            <a:ext cx="3163500" cy="1978600"/>
          </a:xfrm>
          <a:prstGeom prst="rect">
            <a:avLst/>
          </a:prstGeom>
          <a:noFill/>
          <a:ln>
            <a:noFill/>
          </a:ln>
        </p:spPr>
      </p:pic>
      <p:pic>
        <p:nvPicPr>
          <p:cNvPr id="71" name="Google Shape;71;p15"/>
          <p:cNvPicPr preferRelativeResize="0"/>
          <p:nvPr/>
        </p:nvPicPr>
        <p:blipFill>
          <a:blip r:embed="rId4">
            <a:alphaModFix/>
          </a:blip>
          <a:stretch>
            <a:fillRect/>
          </a:stretch>
        </p:blipFill>
        <p:spPr>
          <a:xfrm>
            <a:off x="916725" y="3003200"/>
            <a:ext cx="3121425" cy="2064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ALEXIS DE TOCQUEVILLE</a:t>
            </a:r>
            <a:endParaRPr>
              <a:latin typeface="Impact"/>
              <a:ea typeface="Impact"/>
              <a:cs typeface="Impact"/>
              <a:sym typeface="Impact"/>
            </a:endParaRPr>
          </a:p>
        </p:txBody>
      </p:sp>
      <p:sp>
        <p:nvSpPr>
          <p:cNvPr id="261" name="Google Shape;261;p42"/>
          <p:cNvSpPr txBox="1">
            <a:spLocks noGrp="1"/>
          </p:cNvSpPr>
          <p:nvPr>
            <p:ph type="body" idx="2"/>
          </p:nvPr>
        </p:nvSpPr>
        <p:spPr>
          <a:xfrm>
            <a:off x="4832400" y="564850"/>
            <a:ext cx="4203300" cy="4323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Roboto"/>
              <a:buChar char="●"/>
            </a:pPr>
            <a:r>
              <a:rPr lang="en" sz="1800">
                <a:latin typeface="Roboto"/>
                <a:ea typeface="Roboto"/>
                <a:cs typeface="Roboto"/>
                <a:sym typeface="Roboto"/>
              </a:rPr>
              <a:t>Part of a team sent to America from France in the 1800’s to </a:t>
            </a:r>
            <a:r>
              <a:rPr lang="en" sz="1800" b="1">
                <a:latin typeface="Roboto"/>
                <a:ea typeface="Roboto"/>
                <a:cs typeface="Roboto"/>
                <a:sym typeface="Roboto"/>
              </a:rPr>
              <a:t>study our </a:t>
            </a:r>
            <a:r>
              <a:rPr lang="en" sz="1800" b="1" i="1" u="sng">
                <a:solidFill>
                  <a:srgbClr val="FF0000"/>
                </a:solidFill>
                <a:latin typeface="Roboto"/>
                <a:ea typeface="Roboto"/>
                <a:cs typeface="Roboto"/>
                <a:sym typeface="Roboto"/>
              </a:rPr>
              <a:t>prison system</a:t>
            </a:r>
            <a:endParaRPr sz="1800" b="1" i="1" u="sng">
              <a:solidFill>
                <a:srgbClr val="FF0000"/>
              </a:solidFill>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Upon his return and after completion of his report to the French government, he </a:t>
            </a:r>
            <a:r>
              <a:rPr lang="en" sz="1800">
                <a:solidFill>
                  <a:srgbClr val="434343"/>
                </a:solidFill>
                <a:latin typeface="Roboto"/>
                <a:ea typeface="Roboto"/>
                <a:cs typeface="Roboto"/>
                <a:sym typeface="Roboto"/>
              </a:rPr>
              <a:t>wrote a book</a:t>
            </a:r>
            <a:r>
              <a:rPr lang="en" sz="1800">
                <a:latin typeface="Roboto"/>
                <a:ea typeface="Roboto"/>
                <a:cs typeface="Roboto"/>
                <a:sym typeface="Roboto"/>
              </a:rPr>
              <a:t> of his own titled, </a:t>
            </a:r>
            <a:r>
              <a:rPr lang="en" sz="1800" b="1" i="1" u="sng">
                <a:solidFill>
                  <a:srgbClr val="FF0000"/>
                </a:solidFill>
                <a:latin typeface="Roboto"/>
                <a:ea typeface="Roboto"/>
                <a:cs typeface="Roboto"/>
                <a:sym typeface="Roboto"/>
              </a:rPr>
              <a:t>“Democracy in America,”</a:t>
            </a:r>
            <a:r>
              <a:rPr lang="en" sz="1800">
                <a:latin typeface="Roboto"/>
                <a:ea typeface="Roboto"/>
                <a:cs typeface="Roboto"/>
                <a:sym typeface="Roboto"/>
              </a:rPr>
              <a:t> in 1835</a:t>
            </a:r>
            <a:endParaRPr sz="180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a:latin typeface="Roboto"/>
                <a:ea typeface="Roboto"/>
                <a:cs typeface="Roboto"/>
                <a:sym typeface="Roboto"/>
              </a:rPr>
              <a:t>In this book, he describes </a:t>
            </a:r>
            <a:r>
              <a:rPr lang="en" sz="1800" b="1" i="1" u="sng">
                <a:solidFill>
                  <a:srgbClr val="FF0000"/>
                </a:solidFill>
                <a:latin typeface="Roboto"/>
                <a:ea typeface="Roboto"/>
                <a:cs typeface="Roboto"/>
                <a:sym typeface="Roboto"/>
              </a:rPr>
              <a:t>5</a:t>
            </a:r>
            <a:r>
              <a:rPr lang="en" sz="1800" b="1">
                <a:latin typeface="Roboto"/>
                <a:ea typeface="Roboto"/>
                <a:cs typeface="Roboto"/>
                <a:sym typeface="Roboto"/>
              </a:rPr>
              <a:t> values</a:t>
            </a:r>
            <a:r>
              <a:rPr lang="en" sz="1800">
                <a:latin typeface="Roboto"/>
                <a:ea typeface="Roboto"/>
                <a:cs typeface="Roboto"/>
                <a:sym typeface="Roboto"/>
              </a:rPr>
              <a:t> he encountered traveling throughout America that he felt </a:t>
            </a:r>
            <a:r>
              <a:rPr lang="en" sz="1800" b="1">
                <a:latin typeface="Roboto"/>
                <a:ea typeface="Roboto"/>
                <a:cs typeface="Roboto"/>
                <a:sym typeface="Roboto"/>
              </a:rPr>
              <a:t>were</a:t>
            </a:r>
            <a:r>
              <a:rPr lang="en" sz="1800">
                <a:latin typeface="Roboto"/>
                <a:ea typeface="Roboto"/>
                <a:cs typeface="Roboto"/>
                <a:sym typeface="Roboto"/>
              </a:rPr>
              <a:t> </a:t>
            </a:r>
            <a:r>
              <a:rPr lang="en" sz="1800" b="1" i="1" u="sng">
                <a:solidFill>
                  <a:srgbClr val="FF0000"/>
                </a:solidFill>
                <a:latin typeface="Roboto"/>
                <a:ea typeface="Roboto"/>
                <a:cs typeface="Roboto"/>
                <a:sym typeface="Roboto"/>
              </a:rPr>
              <a:t>crucial</a:t>
            </a:r>
            <a:r>
              <a:rPr lang="en" sz="1800" b="1" i="1">
                <a:latin typeface="Roboto"/>
                <a:ea typeface="Roboto"/>
                <a:cs typeface="Roboto"/>
                <a:sym typeface="Roboto"/>
              </a:rPr>
              <a:t> </a:t>
            </a:r>
            <a:r>
              <a:rPr lang="en" sz="1800" b="1">
                <a:latin typeface="Roboto"/>
                <a:ea typeface="Roboto"/>
                <a:cs typeface="Roboto"/>
                <a:sym typeface="Roboto"/>
              </a:rPr>
              <a:t>to America’s </a:t>
            </a:r>
            <a:r>
              <a:rPr lang="en" sz="1800" b="1" i="1" u="sng">
                <a:solidFill>
                  <a:srgbClr val="FF0000"/>
                </a:solidFill>
                <a:latin typeface="Roboto"/>
                <a:ea typeface="Roboto"/>
                <a:cs typeface="Roboto"/>
                <a:sym typeface="Roboto"/>
              </a:rPr>
              <a:t>success</a:t>
            </a:r>
            <a:r>
              <a:rPr lang="en" sz="1800" i="1">
                <a:latin typeface="Roboto"/>
                <a:ea typeface="Roboto"/>
                <a:cs typeface="Roboto"/>
                <a:sym typeface="Roboto"/>
              </a:rPr>
              <a:t> </a:t>
            </a:r>
            <a:r>
              <a:rPr lang="en" sz="1800">
                <a:latin typeface="Roboto"/>
                <a:ea typeface="Roboto"/>
                <a:cs typeface="Roboto"/>
                <a:sym typeface="Roboto"/>
              </a:rPr>
              <a:t>as a constitutional republic</a:t>
            </a:r>
            <a:endParaRPr sz="1800">
              <a:latin typeface="Roboto"/>
              <a:ea typeface="Roboto"/>
              <a:cs typeface="Roboto"/>
              <a:sym typeface="Roboto"/>
            </a:endParaRPr>
          </a:p>
        </p:txBody>
      </p:sp>
      <p:pic>
        <p:nvPicPr>
          <p:cNvPr id="262" name="Google Shape;262;p42"/>
          <p:cNvPicPr preferRelativeResize="0"/>
          <p:nvPr/>
        </p:nvPicPr>
        <p:blipFill>
          <a:blip r:embed="rId3">
            <a:alphaModFix/>
          </a:blip>
          <a:stretch>
            <a:fillRect/>
          </a:stretch>
        </p:blipFill>
        <p:spPr>
          <a:xfrm>
            <a:off x="311700" y="1076250"/>
            <a:ext cx="1863525" cy="2991000"/>
          </a:xfrm>
          <a:prstGeom prst="rect">
            <a:avLst/>
          </a:prstGeom>
          <a:noFill/>
          <a:ln>
            <a:noFill/>
          </a:ln>
        </p:spPr>
      </p:pic>
      <p:pic>
        <p:nvPicPr>
          <p:cNvPr id="263" name="Google Shape;263;p42"/>
          <p:cNvPicPr preferRelativeResize="0"/>
          <p:nvPr/>
        </p:nvPicPr>
        <p:blipFill rotWithShape="1">
          <a:blip r:embed="rId4">
            <a:alphaModFix/>
          </a:blip>
          <a:srcRect t="10434"/>
          <a:stretch/>
        </p:blipFill>
        <p:spPr>
          <a:xfrm>
            <a:off x="2258125" y="2141075"/>
            <a:ext cx="2537200" cy="2747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311700" y="131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5 VALUES OF A CONSTITUTIONAL REPUBLIC</a:t>
            </a:r>
            <a:endParaRPr>
              <a:latin typeface="Impact"/>
              <a:ea typeface="Impact"/>
              <a:cs typeface="Impact"/>
              <a:sym typeface="Impact"/>
            </a:endParaRPr>
          </a:p>
        </p:txBody>
      </p:sp>
      <p:sp>
        <p:nvSpPr>
          <p:cNvPr id="269" name="Google Shape;269;p43"/>
          <p:cNvSpPr txBox="1">
            <a:spLocks noGrp="1"/>
          </p:cNvSpPr>
          <p:nvPr>
            <p:ph type="body" idx="1"/>
          </p:nvPr>
        </p:nvSpPr>
        <p:spPr>
          <a:xfrm>
            <a:off x="120625" y="704000"/>
            <a:ext cx="4641900" cy="4327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Roboto"/>
              <a:buChar char="●"/>
            </a:pPr>
            <a:r>
              <a:rPr lang="en" sz="1600" b="1">
                <a:highlight>
                  <a:srgbClr val="FFFF00"/>
                </a:highlight>
                <a:latin typeface="Roboto"/>
                <a:ea typeface="Roboto"/>
                <a:cs typeface="Roboto"/>
                <a:sym typeface="Roboto"/>
              </a:rPr>
              <a:t>Liberty</a:t>
            </a:r>
            <a:r>
              <a:rPr lang="en" sz="1600">
                <a:latin typeface="Roboto"/>
                <a:ea typeface="Roboto"/>
                <a:cs typeface="Roboto"/>
                <a:sym typeface="Roboto"/>
              </a:rPr>
              <a:t>: freedom from </a:t>
            </a:r>
            <a:r>
              <a:rPr lang="en" sz="1600" b="1" i="1" u="sng">
                <a:solidFill>
                  <a:srgbClr val="FF0000"/>
                </a:solidFill>
                <a:latin typeface="Roboto"/>
                <a:ea typeface="Roboto"/>
                <a:cs typeface="Roboto"/>
                <a:sym typeface="Roboto"/>
              </a:rPr>
              <a:t>control</a:t>
            </a:r>
            <a:r>
              <a:rPr lang="en" sz="1600">
                <a:latin typeface="Roboto"/>
                <a:ea typeface="Roboto"/>
                <a:cs typeface="Roboto"/>
                <a:sym typeface="Roboto"/>
              </a:rPr>
              <a:t>, interference, obligation, restrictions or hampering conditions</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b="1">
                <a:highlight>
                  <a:srgbClr val="FFFF00"/>
                </a:highlight>
                <a:latin typeface="Roboto"/>
                <a:ea typeface="Roboto"/>
                <a:cs typeface="Roboto"/>
                <a:sym typeface="Roboto"/>
              </a:rPr>
              <a:t>Egalitarianism</a:t>
            </a:r>
            <a:r>
              <a:rPr lang="en" sz="1600">
                <a:latin typeface="Roboto"/>
                <a:ea typeface="Roboto"/>
                <a:cs typeface="Roboto"/>
                <a:sym typeface="Roboto"/>
              </a:rPr>
              <a:t>: society is made up of </a:t>
            </a:r>
            <a:r>
              <a:rPr lang="en" sz="1600" b="1" i="1" u="sng">
                <a:solidFill>
                  <a:srgbClr val="FF0000"/>
                </a:solidFill>
                <a:latin typeface="Roboto"/>
                <a:ea typeface="Roboto"/>
                <a:cs typeface="Roboto"/>
                <a:sym typeface="Roboto"/>
              </a:rPr>
              <a:t>equals</a:t>
            </a:r>
            <a:r>
              <a:rPr lang="en" sz="1600" i="1">
                <a:latin typeface="Roboto"/>
                <a:ea typeface="Roboto"/>
                <a:cs typeface="Roboto"/>
                <a:sym typeface="Roboto"/>
              </a:rPr>
              <a:t> </a:t>
            </a:r>
            <a:r>
              <a:rPr lang="en" sz="1600">
                <a:latin typeface="Roboto"/>
                <a:ea typeface="Roboto"/>
                <a:cs typeface="Roboto"/>
                <a:sym typeface="Roboto"/>
              </a:rPr>
              <a:t>under the law; no social classes with one better than another</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b="1">
                <a:highlight>
                  <a:srgbClr val="FFFF00"/>
                </a:highlight>
                <a:latin typeface="Roboto"/>
                <a:ea typeface="Roboto"/>
                <a:cs typeface="Roboto"/>
                <a:sym typeface="Roboto"/>
              </a:rPr>
              <a:t>Individualism</a:t>
            </a:r>
            <a:r>
              <a:rPr lang="en" sz="1600">
                <a:latin typeface="Roboto"/>
                <a:ea typeface="Roboto"/>
                <a:cs typeface="Roboto"/>
                <a:sym typeface="Roboto"/>
              </a:rPr>
              <a:t>: the ability to be </a:t>
            </a:r>
            <a:r>
              <a:rPr lang="en" sz="1600" b="1" i="1" u="sng">
                <a:solidFill>
                  <a:srgbClr val="FF0000"/>
                </a:solidFill>
                <a:latin typeface="Roboto"/>
                <a:ea typeface="Roboto"/>
                <a:cs typeface="Roboto"/>
                <a:sym typeface="Roboto"/>
              </a:rPr>
              <a:t>mobile</a:t>
            </a:r>
            <a:r>
              <a:rPr lang="en" sz="1600" i="1">
                <a:latin typeface="Roboto"/>
                <a:ea typeface="Roboto"/>
                <a:cs typeface="Roboto"/>
                <a:sym typeface="Roboto"/>
              </a:rPr>
              <a:t> </a:t>
            </a:r>
            <a:r>
              <a:rPr lang="en" sz="1600">
                <a:latin typeface="Roboto"/>
                <a:ea typeface="Roboto"/>
                <a:cs typeface="Roboto"/>
                <a:sym typeface="Roboto"/>
              </a:rPr>
              <a:t>in society; to succeed or fail where hard work and </a:t>
            </a:r>
            <a:r>
              <a:rPr lang="en" sz="1600" b="1" i="1" u="sng">
                <a:solidFill>
                  <a:srgbClr val="FF0000"/>
                </a:solidFill>
                <a:latin typeface="Roboto"/>
                <a:ea typeface="Roboto"/>
                <a:cs typeface="Roboto"/>
                <a:sym typeface="Roboto"/>
              </a:rPr>
              <a:t>labor</a:t>
            </a:r>
            <a:r>
              <a:rPr lang="en" sz="1600" i="1">
                <a:latin typeface="Roboto"/>
                <a:ea typeface="Roboto"/>
                <a:cs typeface="Roboto"/>
                <a:sym typeface="Roboto"/>
              </a:rPr>
              <a:t> </a:t>
            </a:r>
            <a:r>
              <a:rPr lang="en" sz="1600">
                <a:latin typeface="Roboto"/>
                <a:ea typeface="Roboto"/>
                <a:cs typeface="Roboto"/>
                <a:sym typeface="Roboto"/>
              </a:rPr>
              <a:t>are considered the key to becoming successful</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b="1">
                <a:highlight>
                  <a:srgbClr val="FFFF00"/>
                </a:highlight>
                <a:latin typeface="Roboto"/>
                <a:ea typeface="Roboto"/>
                <a:cs typeface="Roboto"/>
                <a:sym typeface="Roboto"/>
              </a:rPr>
              <a:t>Populism</a:t>
            </a:r>
            <a:r>
              <a:rPr lang="en" sz="1600">
                <a:latin typeface="Roboto"/>
                <a:ea typeface="Roboto"/>
                <a:cs typeface="Roboto"/>
                <a:sym typeface="Roboto"/>
              </a:rPr>
              <a:t>: participation by the </a:t>
            </a:r>
            <a:r>
              <a:rPr lang="en" sz="1600" b="1" i="1" u="sng">
                <a:solidFill>
                  <a:srgbClr val="FF0000"/>
                </a:solidFill>
                <a:latin typeface="Roboto"/>
                <a:ea typeface="Roboto"/>
                <a:cs typeface="Roboto"/>
                <a:sym typeface="Roboto"/>
              </a:rPr>
              <a:t>common</a:t>
            </a:r>
            <a:r>
              <a:rPr lang="en" sz="1600">
                <a:latin typeface="Roboto"/>
                <a:ea typeface="Roboto"/>
                <a:cs typeface="Roboto"/>
                <a:sym typeface="Roboto"/>
              </a:rPr>
              <a:t>; each individual is allowed an </a:t>
            </a:r>
            <a:r>
              <a:rPr lang="en" sz="1600" b="1" i="1" u="sng">
                <a:solidFill>
                  <a:srgbClr val="FF0000"/>
                </a:solidFill>
                <a:latin typeface="Roboto"/>
                <a:ea typeface="Roboto"/>
                <a:cs typeface="Roboto"/>
                <a:sym typeface="Roboto"/>
              </a:rPr>
              <a:t>opinion</a:t>
            </a:r>
            <a:r>
              <a:rPr lang="en" sz="1600" i="1">
                <a:latin typeface="Roboto"/>
                <a:ea typeface="Roboto"/>
                <a:cs typeface="Roboto"/>
                <a:sym typeface="Roboto"/>
              </a:rPr>
              <a:t> </a:t>
            </a:r>
            <a:r>
              <a:rPr lang="en" sz="1600">
                <a:latin typeface="Roboto"/>
                <a:ea typeface="Roboto"/>
                <a:cs typeface="Roboto"/>
                <a:sym typeface="Roboto"/>
              </a:rPr>
              <a:t>and can voice it</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b="1">
                <a:highlight>
                  <a:srgbClr val="FFFF00"/>
                </a:highlight>
                <a:latin typeface="Roboto"/>
                <a:ea typeface="Roboto"/>
                <a:cs typeface="Roboto"/>
                <a:sym typeface="Roboto"/>
              </a:rPr>
              <a:t>Laissez-Faire</a:t>
            </a:r>
            <a:r>
              <a:rPr lang="en" sz="1600">
                <a:latin typeface="Roboto"/>
                <a:ea typeface="Roboto"/>
                <a:cs typeface="Roboto"/>
                <a:sym typeface="Roboto"/>
              </a:rPr>
              <a:t>: theory that </a:t>
            </a:r>
            <a:r>
              <a:rPr lang="en" sz="1600" b="1" i="1" u="sng">
                <a:solidFill>
                  <a:srgbClr val="FF0000"/>
                </a:solidFill>
                <a:latin typeface="Roboto"/>
                <a:ea typeface="Roboto"/>
                <a:cs typeface="Roboto"/>
                <a:sym typeface="Roboto"/>
              </a:rPr>
              <a:t>government</a:t>
            </a:r>
            <a:r>
              <a:rPr lang="en" sz="1600" i="1">
                <a:latin typeface="Roboto"/>
                <a:ea typeface="Roboto"/>
                <a:cs typeface="Roboto"/>
                <a:sym typeface="Roboto"/>
              </a:rPr>
              <a:t> </a:t>
            </a:r>
            <a:r>
              <a:rPr lang="en" sz="1600">
                <a:latin typeface="Roboto"/>
                <a:ea typeface="Roboto"/>
                <a:cs typeface="Roboto"/>
                <a:sym typeface="Roboto"/>
              </a:rPr>
              <a:t>should not interfere with </a:t>
            </a:r>
            <a:r>
              <a:rPr lang="en" sz="1600" b="1" i="1" u="sng">
                <a:solidFill>
                  <a:srgbClr val="FF0000"/>
                </a:solidFill>
                <a:latin typeface="Roboto"/>
                <a:ea typeface="Roboto"/>
                <a:cs typeface="Roboto"/>
                <a:sym typeface="Roboto"/>
              </a:rPr>
              <a:t>economic</a:t>
            </a:r>
            <a:r>
              <a:rPr lang="en" sz="1600" i="1">
                <a:latin typeface="Roboto"/>
                <a:ea typeface="Roboto"/>
                <a:cs typeface="Roboto"/>
                <a:sym typeface="Roboto"/>
              </a:rPr>
              <a:t> </a:t>
            </a:r>
            <a:r>
              <a:rPr lang="en" sz="1600">
                <a:latin typeface="Roboto"/>
                <a:ea typeface="Roboto"/>
                <a:cs typeface="Roboto"/>
                <a:sym typeface="Roboto"/>
              </a:rPr>
              <a:t>issues</a:t>
            </a:r>
            <a:endParaRPr sz="1600">
              <a:latin typeface="Roboto"/>
              <a:ea typeface="Roboto"/>
              <a:cs typeface="Roboto"/>
              <a:sym typeface="Roboto"/>
            </a:endParaRPr>
          </a:p>
        </p:txBody>
      </p:sp>
      <p:pic>
        <p:nvPicPr>
          <p:cNvPr id="270" name="Google Shape;270;p43"/>
          <p:cNvPicPr preferRelativeResize="0"/>
          <p:nvPr/>
        </p:nvPicPr>
        <p:blipFill>
          <a:blip r:embed="rId3">
            <a:alphaModFix/>
          </a:blip>
          <a:stretch>
            <a:fillRect/>
          </a:stretch>
        </p:blipFill>
        <p:spPr>
          <a:xfrm>
            <a:off x="4762450" y="1418750"/>
            <a:ext cx="4356000" cy="28838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YOUR THOUGHTS?</a:t>
            </a:r>
            <a:endParaRPr>
              <a:latin typeface="Impact"/>
              <a:ea typeface="Impact"/>
              <a:cs typeface="Impact"/>
              <a:sym typeface="Impact"/>
            </a:endParaRPr>
          </a:p>
        </p:txBody>
      </p:sp>
      <p:sp>
        <p:nvSpPr>
          <p:cNvPr id="276" name="Google Shape;276;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latin typeface="Roboto"/>
              <a:ea typeface="Roboto"/>
              <a:cs typeface="Roboto"/>
              <a:sym typeface="Roboto"/>
            </a:endParaRPr>
          </a:p>
          <a:p>
            <a:pPr marL="0" lvl="0" indent="0" algn="ctr" rtl="0">
              <a:spcBef>
                <a:spcPts val="1200"/>
              </a:spcBef>
              <a:spcAft>
                <a:spcPts val="0"/>
              </a:spcAft>
              <a:buNone/>
            </a:pPr>
            <a:r>
              <a:rPr lang="en" sz="2200">
                <a:latin typeface="Roboto"/>
                <a:ea typeface="Roboto"/>
                <a:cs typeface="Roboto"/>
                <a:sym typeface="Roboto"/>
              </a:rPr>
              <a:t>Do you see these values in America today? If so, how do you see them demonstrated? If not, why do you think these values would have diminished?</a:t>
            </a:r>
            <a:endParaRPr sz="2200">
              <a:latin typeface="Roboto"/>
              <a:ea typeface="Roboto"/>
              <a:cs typeface="Roboto"/>
              <a:sym typeface="Roboto"/>
            </a:endParaRPr>
          </a:p>
          <a:p>
            <a:pPr marL="0" lvl="0" indent="0" algn="ctr" rtl="0">
              <a:spcBef>
                <a:spcPts val="1200"/>
              </a:spcBef>
              <a:spcAft>
                <a:spcPts val="0"/>
              </a:spcAft>
              <a:buNone/>
            </a:pPr>
            <a:r>
              <a:rPr lang="en" sz="2200">
                <a:latin typeface="Roboto"/>
                <a:ea typeface="Roboto"/>
                <a:cs typeface="Roboto"/>
                <a:sym typeface="Roboto"/>
              </a:rPr>
              <a:t>Explain in 5 complete sentences on your paper.</a:t>
            </a:r>
            <a:endParaRPr sz="2200">
              <a:latin typeface="Roboto"/>
              <a:ea typeface="Roboto"/>
              <a:cs typeface="Roboto"/>
              <a:sym typeface="Roboto"/>
            </a:endParaRPr>
          </a:p>
          <a:p>
            <a:pPr marL="0" lvl="0" indent="0" algn="ctr" rtl="0">
              <a:spcBef>
                <a:spcPts val="1200"/>
              </a:spcBef>
              <a:spcAft>
                <a:spcPts val="1200"/>
              </a:spcAft>
              <a:buNone/>
            </a:pPr>
            <a:endParaRPr sz="2000">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11700" y="69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WAYS TO PARTICIPATE IN DEMOCRATIC PROCESS</a:t>
            </a:r>
            <a:endParaRPr>
              <a:latin typeface="Impact"/>
              <a:ea typeface="Impact"/>
              <a:cs typeface="Impact"/>
              <a:sym typeface="Impact"/>
            </a:endParaRPr>
          </a:p>
        </p:txBody>
      </p:sp>
      <p:sp>
        <p:nvSpPr>
          <p:cNvPr id="282" name="Google Shape;282;p45"/>
          <p:cNvSpPr txBox="1">
            <a:spLocks noGrp="1"/>
          </p:cNvSpPr>
          <p:nvPr>
            <p:ph type="body" idx="2"/>
          </p:nvPr>
        </p:nvSpPr>
        <p:spPr>
          <a:xfrm>
            <a:off x="4286100" y="642400"/>
            <a:ext cx="4781400" cy="4441500"/>
          </a:xfrm>
          <a:prstGeom prst="rect">
            <a:avLst/>
          </a:prstGeom>
        </p:spPr>
        <p:txBody>
          <a:bodyPr spcFirstLastPara="1" wrap="square" lIns="91425" tIns="91425" rIns="91425" bIns="91425" anchor="t" anchorCtr="0">
            <a:noAutofit/>
          </a:bodyPr>
          <a:lstStyle/>
          <a:p>
            <a:pPr marL="457200" lvl="0" indent="-330200" algn="l" rtl="0">
              <a:lnSpc>
                <a:spcPct val="105000"/>
              </a:lnSpc>
              <a:spcBef>
                <a:spcPts val="0"/>
              </a:spcBef>
              <a:spcAft>
                <a:spcPts val="0"/>
              </a:spcAft>
              <a:buSzPts val="1600"/>
              <a:buFont typeface="Roboto"/>
              <a:buChar char="●"/>
            </a:pPr>
            <a:r>
              <a:rPr lang="en" sz="1600" b="1">
                <a:highlight>
                  <a:srgbClr val="FFFF00"/>
                </a:highlight>
                <a:latin typeface="Roboto"/>
                <a:ea typeface="Roboto"/>
                <a:cs typeface="Roboto"/>
                <a:sym typeface="Roboto"/>
              </a:rPr>
              <a:t>Lobbying</a:t>
            </a:r>
            <a:r>
              <a:rPr lang="en" sz="1600">
                <a:latin typeface="Roboto"/>
                <a:ea typeface="Roboto"/>
                <a:cs typeface="Roboto"/>
                <a:sym typeface="Roboto"/>
              </a:rPr>
              <a:t>: the act of </a:t>
            </a:r>
            <a:r>
              <a:rPr lang="en" sz="1600" b="1" i="1" u="sng">
                <a:solidFill>
                  <a:srgbClr val="FF0000"/>
                </a:solidFill>
                <a:latin typeface="Roboto"/>
                <a:ea typeface="Roboto"/>
                <a:cs typeface="Roboto"/>
                <a:sym typeface="Roboto"/>
              </a:rPr>
              <a:t>persuading</a:t>
            </a:r>
            <a:r>
              <a:rPr lang="en" sz="1600" i="1">
                <a:latin typeface="Roboto"/>
                <a:ea typeface="Roboto"/>
                <a:cs typeface="Roboto"/>
                <a:sym typeface="Roboto"/>
              </a:rPr>
              <a:t> </a:t>
            </a:r>
            <a:r>
              <a:rPr lang="en" sz="1600">
                <a:latin typeface="Roboto"/>
                <a:ea typeface="Roboto"/>
                <a:cs typeface="Roboto"/>
                <a:sym typeface="Roboto"/>
              </a:rPr>
              <a:t>legislators (lawmakers) to vote for legislation that favors a certain position</a:t>
            </a:r>
            <a:endParaRPr sz="1600">
              <a:latin typeface="Roboto"/>
              <a:ea typeface="Roboto"/>
              <a:cs typeface="Roboto"/>
              <a:sym typeface="Roboto"/>
            </a:endParaRPr>
          </a:p>
          <a:p>
            <a:pPr marL="457200" lvl="0" indent="-330200" algn="l" rtl="0">
              <a:lnSpc>
                <a:spcPct val="105000"/>
              </a:lnSpc>
              <a:spcBef>
                <a:spcPts val="0"/>
              </a:spcBef>
              <a:spcAft>
                <a:spcPts val="0"/>
              </a:spcAft>
              <a:buSzPts val="1600"/>
              <a:buFont typeface="Roboto"/>
              <a:buChar char="●"/>
            </a:pPr>
            <a:r>
              <a:rPr lang="en" sz="1600" b="1">
                <a:highlight>
                  <a:srgbClr val="FFFF00"/>
                </a:highlight>
                <a:latin typeface="Roboto"/>
                <a:ea typeface="Roboto"/>
                <a:cs typeface="Roboto"/>
                <a:sym typeface="Roboto"/>
              </a:rPr>
              <a:t>Non-Violent Protest</a:t>
            </a:r>
            <a:r>
              <a:rPr lang="en" sz="1600">
                <a:latin typeface="Roboto"/>
                <a:ea typeface="Roboto"/>
                <a:cs typeface="Roboto"/>
                <a:sym typeface="Roboto"/>
              </a:rPr>
              <a:t>: protesting without the use of </a:t>
            </a:r>
            <a:r>
              <a:rPr lang="en" sz="1600" b="1" i="1" u="sng">
                <a:solidFill>
                  <a:srgbClr val="FF0000"/>
                </a:solidFill>
                <a:latin typeface="Roboto"/>
                <a:ea typeface="Roboto"/>
                <a:cs typeface="Roboto"/>
                <a:sym typeface="Roboto"/>
              </a:rPr>
              <a:t>violence</a:t>
            </a:r>
            <a:r>
              <a:rPr lang="en" sz="1600" i="1">
                <a:latin typeface="Roboto"/>
                <a:ea typeface="Roboto"/>
                <a:cs typeface="Roboto"/>
                <a:sym typeface="Roboto"/>
              </a:rPr>
              <a:t> </a:t>
            </a:r>
            <a:r>
              <a:rPr lang="en" sz="1600">
                <a:latin typeface="Roboto"/>
                <a:ea typeface="Roboto"/>
                <a:cs typeface="Roboto"/>
                <a:sym typeface="Roboto"/>
              </a:rPr>
              <a:t>(MLK Jr.’s March to Montgomery, AL)</a:t>
            </a:r>
            <a:endParaRPr sz="1600">
              <a:latin typeface="Roboto"/>
              <a:ea typeface="Roboto"/>
              <a:cs typeface="Roboto"/>
              <a:sym typeface="Roboto"/>
            </a:endParaRPr>
          </a:p>
          <a:p>
            <a:pPr marL="457200" lvl="0" indent="-330200" algn="l" rtl="0">
              <a:lnSpc>
                <a:spcPct val="105000"/>
              </a:lnSpc>
              <a:spcBef>
                <a:spcPts val="0"/>
              </a:spcBef>
              <a:spcAft>
                <a:spcPts val="0"/>
              </a:spcAft>
              <a:buSzPts val="1600"/>
              <a:buFont typeface="Roboto"/>
              <a:buChar char="●"/>
            </a:pPr>
            <a:r>
              <a:rPr lang="en" sz="1600" b="1">
                <a:highlight>
                  <a:srgbClr val="FFFF00"/>
                </a:highlight>
                <a:latin typeface="Roboto"/>
                <a:ea typeface="Roboto"/>
                <a:cs typeface="Roboto"/>
                <a:sym typeface="Roboto"/>
              </a:rPr>
              <a:t>Court Decisions</a:t>
            </a:r>
            <a:r>
              <a:rPr lang="en" sz="1600">
                <a:latin typeface="Roboto"/>
                <a:ea typeface="Roboto"/>
                <a:cs typeface="Roboto"/>
                <a:sym typeface="Roboto"/>
              </a:rPr>
              <a:t>: courts can declare laws </a:t>
            </a:r>
            <a:r>
              <a:rPr lang="en" sz="1600" b="1" i="1" u="sng">
                <a:solidFill>
                  <a:srgbClr val="FF0000"/>
                </a:solidFill>
                <a:latin typeface="Roboto"/>
                <a:ea typeface="Roboto"/>
                <a:cs typeface="Roboto"/>
                <a:sym typeface="Roboto"/>
              </a:rPr>
              <a:t>discriminatory</a:t>
            </a:r>
            <a:r>
              <a:rPr lang="en" sz="1600" i="1">
                <a:latin typeface="Roboto"/>
                <a:ea typeface="Roboto"/>
                <a:cs typeface="Roboto"/>
                <a:sym typeface="Roboto"/>
              </a:rPr>
              <a:t> </a:t>
            </a:r>
            <a:r>
              <a:rPr lang="en" sz="1600">
                <a:latin typeface="Roboto"/>
                <a:ea typeface="Roboto"/>
                <a:cs typeface="Roboto"/>
                <a:sym typeface="Roboto"/>
              </a:rPr>
              <a:t>or constitutional to </a:t>
            </a:r>
            <a:r>
              <a:rPr lang="en" sz="1600" b="1" i="1" u="sng">
                <a:solidFill>
                  <a:srgbClr val="FF0000"/>
                </a:solidFill>
                <a:latin typeface="Roboto"/>
                <a:ea typeface="Roboto"/>
                <a:cs typeface="Roboto"/>
                <a:sym typeface="Roboto"/>
              </a:rPr>
              <a:t>promote</a:t>
            </a:r>
            <a:r>
              <a:rPr lang="en" sz="1600" i="1">
                <a:latin typeface="Roboto"/>
                <a:ea typeface="Roboto"/>
                <a:cs typeface="Roboto"/>
                <a:sym typeface="Roboto"/>
              </a:rPr>
              <a:t> </a:t>
            </a:r>
            <a:r>
              <a:rPr lang="en" sz="1600">
                <a:latin typeface="Roboto"/>
                <a:ea typeface="Roboto"/>
                <a:cs typeface="Roboto"/>
                <a:sym typeface="Roboto"/>
              </a:rPr>
              <a:t>equal participation (</a:t>
            </a:r>
            <a:r>
              <a:rPr lang="en" sz="1600" i="1">
                <a:latin typeface="Roboto"/>
                <a:ea typeface="Roboto"/>
                <a:cs typeface="Roboto"/>
                <a:sym typeface="Roboto"/>
              </a:rPr>
              <a:t>Brown v. Board of Education</a:t>
            </a:r>
            <a:r>
              <a:rPr lang="en" sz="1600">
                <a:latin typeface="Roboto"/>
                <a:ea typeface="Roboto"/>
                <a:cs typeface="Roboto"/>
                <a:sym typeface="Roboto"/>
              </a:rPr>
              <a:t>)</a:t>
            </a:r>
            <a:endParaRPr sz="1600">
              <a:latin typeface="Roboto"/>
              <a:ea typeface="Roboto"/>
              <a:cs typeface="Roboto"/>
              <a:sym typeface="Roboto"/>
            </a:endParaRPr>
          </a:p>
          <a:p>
            <a:pPr marL="457200" lvl="0" indent="-330200" algn="l" rtl="0">
              <a:lnSpc>
                <a:spcPct val="105000"/>
              </a:lnSpc>
              <a:spcBef>
                <a:spcPts val="0"/>
              </a:spcBef>
              <a:spcAft>
                <a:spcPts val="0"/>
              </a:spcAft>
              <a:buSzPts val="1600"/>
              <a:buFont typeface="Roboto"/>
              <a:buChar char="●"/>
            </a:pPr>
            <a:r>
              <a:rPr lang="en" sz="1600" b="1">
                <a:highlight>
                  <a:srgbClr val="FFFF00"/>
                </a:highlight>
                <a:latin typeface="Roboto"/>
                <a:ea typeface="Roboto"/>
                <a:cs typeface="Roboto"/>
                <a:sym typeface="Roboto"/>
              </a:rPr>
              <a:t>Litigation</a:t>
            </a:r>
            <a:r>
              <a:rPr lang="en" sz="1600">
                <a:latin typeface="Roboto"/>
                <a:ea typeface="Roboto"/>
                <a:cs typeface="Roboto"/>
                <a:sym typeface="Roboto"/>
              </a:rPr>
              <a:t>: laws are a legal method to </a:t>
            </a:r>
            <a:r>
              <a:rPr lang="en" sz="1600" b="1" i="1" u="sng">
                <a:solidFill>
                  <a:srgbClr val="FF0000"/>
                </a:solidFill>
                <a:latin typeface="Roboto"/>
                <a:ea typeface="Roboto"/>
                <a:cs typeface="Roboto"/>
                <a:sym typeface="Roboto"/>
              </a:rPr>
              <a:t>change</a:t>
            </a:r>
            <a:r>
              <a:rPr lang="en" sz="1600" i="1">
                <a:latin typeface="Roboto"/>
                <a:ea typeface="Roboto"/>
                <a:cs typeface="Roboto"/>
                <a:sym typeface="Roboto"/>
              </a:rPr>
              <a:t> </a:t>
            </a:r>
            <a:r>
              <a:rPr lang="en" sz="1600">
                <a:latin typeface="Roboto"/>
                <a:ea typeface="Roboto"/>
                <a:cs typeface="Roboto"/>
                <a:sym typeface="Roboto"/>
              </a:rPr>
              <a:t>discriminatory practices but must be </a:t>
            </a:r>
            <a:r>
              <a:rPr lang="en" sz="1600" b="1" i="1" u="sng">
                <a:solidFill>
                  <a:srgbClr val="FF0000"/>
                </a:solidFill>
                <a:latin typeface="Roboto"/>
                <a:ea typeface="Roboto"/>
                <a:cs typeface="Roboto"/>
                <a:sym typeface="Roboto"/>
              </a:rPr>
              <a:t>enforced</a:t>
            </a:r>
            <a:r>
              <a:rPr lang="en" sz="1600" i="1">
                <a:latin typeface="Roboto"/>
                <a:ea typeface="Roboto"/>
                <a:cs typeface="Roboto"/>
                <a:sym typeface="Roboto"/>
              </a:rPr>
              <a:t> </a:t>
            </a:r>
            <a:r>
              <a:rPr lang="en" sz="1600">
                <a:latin typeface="Roboto"/>
                <a:ea typeface="Roboto"/>
                <a:cs typeface="Roboto"/>
                <a:sym typeface="Roboto"/>
              </a:rPr>
              <a:t>(Voting Rights Act of 1965)</a:t>
            </a:r>
            <a:endParaRPr sz="1600">
              <a:latin typeface="Roboto"/>
              <a:ea typeface="Roboto"/>
              <a:cs typeface="Roboto"/>
              <a:sym typeface="Roboto"/>
            </a:endParaRPr>
          </a:p>
          <a:p>
            <a:pPr marL="914400" lvl="1" indent="-323850" algn="l" rtl="0">
              <a:lnSpc>
                <a:spcPct val="105000"/>
              </a:lnSpc>
              <a:spcBef>
                <a:spcPts val="0"/>
              </a:spcBef>
              <a:spcAft>
                <a:spcPts val="0"/>
              </a:spcAft>
              <a:buSzPts val="1500"/>
              <a:buFont typeface="Roboto"/>
              <a:buChar char="○"/>
            </a:pPr>
            <a:r>
              <a:rPr lang="en" sz="1500" b="1">
                <a:latin typeface="Roboto"/>
                <a:ea typeface="Roboto"/>
                <a:cs typeface="Roboto"/>
                <a:sym typeface="Roboto"/>
              </a:rPr>
              <a:t>Litigation: process of taking legal action</a:t>
            </a:r>
            <a:endParaRPr sz="1500" b="1">
              <a:latin typeface="Roboto"/>
              <a:ea typeface="Roboto"/>
              <a:cs typeface="Roboto"/>
              <a:sym typeface="Roboto"/>
            </a:endParaRPr>
          </a:p>
          <a:p>
            <a:pPr marL="457200" lvl="0" indent="-330200" algn="l" rtl="0">
              <a:lnSpc>
                <a:spcPct val="105000"/>
              </a:lnSpc>
              <a:spcBef>
                <a:spcPts val="0"/>
              </a:spcBef>
              <a:spcAft>
                <a:spcPts val="0"/>
              </a:spcAft>
              <a:buSzPts val="1600"/>
              <a:buFont typeface="Roboto"/>
              <a:buChar char="●"/>
            </a:pPr>
            <a:r>
              <a:rPr lang="en" sz="1600" b="1">
                <a:highlight>
                  <a:srgbClr val="FFFF00"/>
                </a:highlight>
                <a:latin typeface="Roboto"/>
                <a:ea typeface="Roboto"/>
                <a:cs typeface="Roboto"/>
                <a:sym typeface="Roboto"/>
              </a:rPr>
              <a:t>Amendments</a:t>
            </a:r>
            <a:r>
              <a:rPr lang="en" sz="1600">
                <a:latin typeface="Roboto"/>
                <a:ea typeface="Roboto"/>
                <a:cs typeface="Roboto"/>
                <a:sym typeface="Roboto"/>
              </a:rPr>
              <a:t>: a change to the </a:t>
            </a:r>
            <a:r>
              <a:rPr lang="en" sz="1600" b="1" u="sng">
                <a:solidFill>
                  <a:srgbClr val="FF0000"/>
                </a:solidFill>
                <a:latin typeface="Roboto"/>
                <a:ea typeface="Roboto"/>
                <a:cs typeface="Roboto"/>
                <a:sym typeface="Roboto"/>
              </a:rPr>
              <a:t>Constitution</a:t>
            </a:r>
            <a:r>
              <a:rPr lang="en" sz="1600">
                <a:latin typeface="Roboto"/>
                <a:ea typeface="Roboto"/>
                <a:cs typeface="Roboto"/>
                <a:sym typeface="Roboto"/>
              </a:rPr>
              <a:t> to change the opportunities for participation in government (15th &amp; 19th Amendments)</a:t>
            </a:r>
            <a:endParaRPr sz="1600">
              <a:latin typeface="Roboto"/>
              <a:ea typeface="Roboto"/>
              <a:cs typeface="Roboto"/>
              <a:sym typeface="Roboto"/>
            </a:endParaRPr>
          </a:p>
        </p:txBody>
      </p:sp>
      <p:pic>
        <p:nvPicPr>
          <p:cNvPr id="283" name="Google Shape;283;p45"/>
          <p:cNvPicPr preferRelativeResize="0"/>
          <p:nvPr/>
        </p:nvPicPr>
        <p:blipFill>
          <a:blip r:embed="rId3">
            <a:alphaModFix/>
          </a:blip>
          <a:stretch>
            <a:fillRect/>
          </a:stretch>
        </p:blipFill>
        <p:spPr>
          <a:xfrm>
            <a:off x="1530872" y="2238325"/>
            <a:ext cx="2697474" cy="1515800"/>
          </a:xfrm>
          <a:prstGeom prst="rect">
            <a:avLst/>
          </a:prstGeom>
          <a:noFill/>
          <a:ln>
            <a:noFill/>
          </a:ln>
        </p:spPr>
      </p:pic>
      <p:pic>
        <p:nvPicPr>
          <p:cNvPr id="284" name="Google Shape;284;p45"/>
          <p:cNvPicPr preferRelativeResize="0"/>
          <p:nvPr/>
        </p:nvPicPr>
        <p:blipFill>
          <a:blip r:embed="rId4">
            <a:alphaModFix/>
          </a:blip>
          <a:stretch>
            <a:fillRect/>
          </a:stretch>
        </p:blipFill>
        <p:spPr>
          <a:xfrm>
            <a:off x="69450" y="789125"/>
            <a:ext cx="2392475" cy="1596525"/>
          </a:xfrm>
          <a:prstGeom prst="rect">
            <a:avLst/>
          </a:prstGeom>
          <a:noFill/>
          <a:ln>
            <a:noFill/>
          </a:ln>
        </p:spPr>
      </p:pic>
      <p:pic>
        <p:nvPicPr>
          <p:cNvPr id="285" name="Google Shape;285;p45"/>
          <p:cNvPicPr preferRelativeResize="0"/>
          <p:nvPr/>
        </p:nvPicPr>
        <p:blipFill>
          <a:blip r:embed="rId5">
            <a:alphaModFix/>
          </a:blip>
          <a:stretch>
            <a:fillRect/>
          </a:stretch>
        </p:blipFill>
        <p:spPr>
          <a:xfrm>
            <a:off x="69450" y="3553490"/>
            <a:ext cx="2392474" cy="154861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HOW DO CITIZENS PARTICIPATE IN THE GOVERNMENT?</a:t>
            </a:r>
            <a:endParaRPr>
              <a:latin typeface="Impact"/>
              <a:ea typeface="Impact"/>
              <a:cs typeface="Impact"/>
              <a:sym typeface="Impact"/>
            </a:endParaRPr>
          </a:p>
        </p:txBody>
      </p:sp>
      <p:sp>
        <p:nvSpPr>
          <p:cNvPr id="291" name="Google Shape;291;p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FF0000"/>
              </a:buClr>
              <a:buSzPts val="2000"/>
              <a:buFont typeface="Roboto"/>
              <a:buChar char="●"/>
            </a:pPr>
            <a:r>
              <a:rPr lang="en" sz="2000">
                <a:latin typeface="Roboto"/>
                <a:ea typeface="Roboto"/>
                <a:cs typeface="Roboto"/>
                <a:sym typeface="Roboto"/>
              </a:rPr>
              <a:t>Right to</a:t>
            </a:r>
            <a:r>
              <a:rPr lang="en" sz="2000">
                <a:solidFill>
                  <a:srgbClr val="FF0000"/>
                </a:solidFill>
                <a:latin typeface="Roboto"/>
                <a:ea typeface="Roboto"/>
                <a:cs typeface="Roboto"/>
                <a:sym typeface="Roboto"/>
              </a:rPr>
              <a:t> </a:t>
            </a:r>
            <a:r>
              <a:rPr lang="en" sz="2000" b="1" i="1" u="sng">
                <a:solidFill>
                  <a:srgbClr val="FF0000"/>
                </a:solidFill>
                <a:latin typeface="Roboto"/>
                <a:ea typeface="Roboto"/>
                <a:cs typeface="Roboto"/>
                <a:sym typeface="Roboto"/>
              </a:rPr>
              <a:t>vote</a:t>
            </a:r>
            <a:endParaRPr sz="2000" b="1" i="1" u="sng">
              <a:solidFill>
                <a:srgbClr val="FF0000"/>
              </a:solidFill>
              <a:latin typeface="Roboto"/>
              <a:ea typeface="Roboto"/>
              <a:cs typeface="Roboto"/>
              <a:sym typeface="Roboto"/>
            </a:endParaRPr>
          </a:p>
          <a:p>
            <a:pPr marL="457200" lvl="0" indent="-355600" algn="l" rtl="0">
              <a:spcBef>
                <a:spcPts val="0"/>
              </a:spcBef>
              <a:spcAft>
                <a:spcPts val="0"/>
              </a:spcAft>
              <a:buClr>
                <a:srgbClr val="FF0000"/>
              </a:buClr>
              <a:buSzPts val="2000"/>
              <a:buFont typeface="Roboto"/>
              <a:buChar char="●"/>
            </a:pPr>
            <a:r>
              <a:rPr lang="en" sz="2000">
                <a:latin typeface="Roboto"/>
                <a:ea typeface="Roboto"/>
                <a:cs typeface="Roboto"/>
                <a:sym typeface="Roboto"/>
              </a:rPr>
              <a:t>Right to</a:t>
            </a:r>
            <a:r>
              <a:rPr lang="en" sz="2000">
                <a:solidFill>
                  <a:srgbClr val="FF0000"/>
                </a:solidFill>
                <a:latin typeface="Roboto"/>
                <a:ea typeface="Roboto"/>
                <a:cs typeface="Roboto"/>
                <a:sym typeface="Roboto"/>
              </a:rPr>
              <a:t> </a:t>
            </a:r>
            <a:r>
              <a:rPr lang="en" sz="2000" b="1" i="1" u="sng">
                <a:solidFill>
                  <a:srgbClr val="FF0000"/>
                </a:solidFill>
                <a:latin typeface="Roboto"/>
                <a:ea typeface="Roboto"/>
                <a:cs typeface="Roboto"/>
                <a:sym typeface="Roboto"/>
              </a:rPr>
              <a:t>assemble</a:t>
            </a:r>
            <a:endParaRPr sz="2000" b="1" i="1" u="sng">
              <a:solidFill>
                <a:srgbClr val="FF0000"/>
              </a:solidFill>
              <a:latin typeface="Roboto"/>
              <a:ea typeface="Roboto"/>
              <a:cs typeface="Roboto"/>
              <a:sym typeface="Roboto"/>
            </a:endParaRPr>
          </a:p>
          <a:p>
            <a:pPr marL="457200" lvl="0" indent="-355600" algn="l" rtl="0">
              <a:spcBef>
                <a:spcPts val="0"/>
              </a:spcBef>
              <a:spcAft>
                <a:spcPts val="0"/>
              </a:spcAft>
              <a:buClr>
                <a:srgbClr val="FF0000"/>
              </a:buClr>
              <a:buSzPts val="2000"/>
              <a:buFont typeface="Roboto"/>
              <a:buChar char="●"/>
            </a:pPr>
            <a:r>
              <a:rPr lang="en" sz="2000">
                <a:latin typeface="Roboto"/>
                <a:ea typeface="Roboto"/>
                <a:cs typeface="Roboto"/>
                <a:sym typeface="Roboto"/>
              </a:rPr>
              <a:t>Can</a:t>
            </a:r>
            <a:r>
              <a:rPr lang="en" sz="2000">
                <a:solidFill>
                  <a:srgbClr val="FF0000"/>
                </a:solidFill>
                <a:latin typeface="Roboto"/>
                <a:ea typeface="Roboto"/>
                <a:cs typeface="Roboto"/>
                <a:sym typeface="Roboto"/>
              </a:rPr>
              <a:t> </a:t>
            </a:r>
            <a:r>
              <a:rPr lang="en" sz="2000" b="1" i="1" u="sng">
                <a:solidFill>
                  <a:srgbClr val="FF0000"/>
                </a:solidFill>
                <a:latin typeface="Roboto"/>
                <a:ea typeface="Roboto"/>
                <a:cs typeface="Roboto"/>
                <a:sym typeface="Roboto"/>
              </a:rPr>
              <a:t>participate</a:t>
            </a:r>
            <a:r>
              <a:rPr lang="en" sz="2000" i="1">
                <a:solidFill>
                  <a:srgbClr val="FF0000"/>
                </a:solidFill>
                <a:latin typeface="Roboto"/>
                <a:ea typeface="Roboto"/>
                <a:cs typeface="Roboto"/>
                <a:sym typeface="Roboto"/>
              </a:rPr>
              <a:t> </a:t>
            </a:r>
            <a:r>
              <a:rPr lang="en" sz="2000">
                <a:latin typeface="Roboto"/>
                <a:ea typeface="Roboto"/>
                <a:cs typeface="Roboto"/>
                <a:sym typeface="Roboto"/>
              </a:rPr>
              <a:t>in various levels of government</a:t>
            </a:r>
            <a:endParaRPr sz="2000">
              <a:latin typeface="Roboto"/>
              <a:ea typeface="Roboto"/>
              <a:cs typeface="Roboto"/>
              <a:sym typeface="Roboto"/>
            </a:endParaRPr>
          </a:p>
          <a:p>
            <a:pPr marL="457200" lvl="0" indent="-355600" algn="l" rtl="0">
              <a:spcBef>
                <a:spcPts val="0"/>
              </a:spcBef>
              <a:spcAft>
                <a:spcPts val="0"/>
              </a:spcAft>
              <a:buClr>
                <a:srgbClr val="FF0000"/>
              </a:buClr>
              <a:buSzPts val="2000"/>
              <a:buFont typeface="Roboto"/>
              <a:buChar char="●"/>
            </a:pPr>
            <a:r>
              <a:rPr lang="en" sz="2000" b="1" i="1" u="sng">
                <a:solidFill>
                  <a:srgbClr val="FF0000"/>
                </a:solidFill>
                <a:latin typeface="Roboto"/>
                <a:ea typeface="Roboto"/>
                <a:cs typeface="Roboto"/>
                <a:sym typeface="Roboto"/>
              </a:rPr>
              <a:t>Recall</a:t>
            </a:r>
            <a:r>
              <a:rPr lang="en" sz="2000" b="1" u="sng">
                <a:solidFill>
                  <a:srgbClr val="FF0000"/>
                </a:solidFill>
                <a:latin typeface="Roboto"/>
                <a:ea typeface="Roboto"/>
                <a:cs typeface="Roboto"/>
                <a:sym typeface="Roboto"/>
              </a:rPr>
              <a:t>,</a:t>
            </a:r>
            <a:r>
              <a:rPr lang="en" sz="2000">
                <a:solidFill>
                  <a:srgbClr val="FF0000"/>
                </a:solidFill>
                <a:latin typeface="Roboto"/>
                <a:ea typeface="Roboto"/>
                <a:cs typeface="Roboto"/>
                <a:sym typeface="Roboto"/>
              </a:rPr>
              <a:t> </a:t>
            </a:r>
            <a:r>
              <a:rPr lang="en" sz="2000">
                <a:latin typeface="Roboto"/>
                <a:ea typeface="Roboto"/>
                <a:cs typeface="Roboto"/>
                <a:sym typeface="Roboto"/>
              </a:rPr>
              <a:t>referendum, and initiative</a:t>
            </a:r>
            <a:endParaRPr sz="2000">
              <a:latin typeface="Roboto"/>
              <a:ea typeface="Roboto"/>
              <a:cs typeface="Roboto"/>
              <a:sym typeface="Roboto"/>
            </a:endParaRPr>
          </a:p>
          <a:p>
            <a:pPr marL="457200" lvl="0" indent="-355600" algn="l" rtl="0">
              <a:spcBef>
                <a:spcPts val="0"/>
              </a:spcBef>
              <a:spcAft>
                <a:spcPts val="0"/>
              </a:spcAft>
              <a:buClr>
                <a:srgbClr val="FF0000"/>
              </a:buClr>
              <a:buSzPts val="2000"/>
              <a:buFont typeface="Roboto"/>
              <a:buChar char="●"/>
            </a:pPr>
            <a:r>
              <a:rPr lang="en" sz="2000" b="1" i="1" u="sng">
                <a:solidFill>
                  <a:srgbClr val="FF0000"/>
                </a:solidFill>
                <a:latin typeface="Roboto"/>
                <a:ea typeface="Roboto"/>
                <a:cs typeface="Roboto"/>
                <a:sym typeface="Roboto"/>
              </a:rPr>
              <a:t>Write</a:t>
            </a:r>
            <a:r>
              <a:rPr lang="en" sz="2000" i="1">
                <a:solidFill>
                  <a:srgbClr val="FF0000"/>
                </a:solidFill>
                <a:latin typeface="Roboto"/>
                <a:ea typeface="Roboto"/>
                <a:cs typeface="Roboto"/>
                <a:sym typeface="Roboto"/>
              </a:rPr>
              <a:t> </a:t>
            </a:r>
            <a:r>
              <a:rPr lang="en" sz="2000">
                <a:latin typeface="Roboto"/>
                <a:ea typeface="Roboto"/>
                <a:cs typeface="Roboto"/>
                <a:sym typeface="Roboto"/>
              </a:rPr>
              <a:t>to representatives</a:t>
            </a:r>
            <a:endParaRPr sz="2000">
              <a:latin typeface="Roboto"/>
              <a:ea typeface="Roboto"/>
              <a:cs typeface="Roboto"/>
              <a:sym typeface="Roboto"/>
            </a:endParaRPr>
          </a:p>
        </p:txBody>
      </p:sp>
      <p:pic>
        <p:nvPicPr>
          <p:cNvPr id="292" name="Google Shape;292;p46"/>
          <p:cNvPicPr preferRelativeResize="0"/>
          <p:nvPr/>
        </p:nvPicPr>
        <p:blipFill>
          <a:blip r:embed="rId3">
            <a:alphaModFix/>
          </a:blip>
          <a:stretch>
            <a:fillRect/>
          </a:stretch>
        </p:blipFill>
        <p:spPr>
          <a:xfrm>
            <a:off x="6080975" y="1017725"/>
            <a:ext cx="3006350" cy="2004226"/>
          </a:xfrm>
          <a:prstGeom prst="rect">
            <a:avLst/>
          </a:prstGeom>
          <a:noFill/>
          <a:ln>
            <a:noFill/>
          </a:ln>
        </p:spPr>
      </p:pic>
      <p:pic>
        <p:nvPicPr>
          <p:cNvPr id="293" name="Google Shape;293;p46"/>
          <p:cNvPicPr preferRelativeResize="0"/>
          <p:nvPr/>
        </p:nvPicPr>
        <p:blipFill>
          <a:blip r:embed="rId4">
            <a:alphaModFix/>
          </a:blip>
          <a:stretch>
            <a:fillRect/>
          </a:stretch>
        </p:blipFill>
        <p:spPr>
          <a:xfrm>
            <a:off x="4464000" y="3079275"/>
            <a:ext cx="3006350" cy="20042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U.S. CITIZENSHIP</a:t>
            </a:r>
            <a:endParaRPr>
              <a:latin typeface="Impact"/>
              <a:ea typeface="Impact"/>
              <a:cs typeface="Impact"/>
              <a:sym typeface="Impact"/>
            </a:endParaRPr>
          </a:p>
        </p:txBody>
      </p:sp>
      <p:sp>
        <p:nvSpPr>
          <p:cNvPr id="299" name="Google Shape;299;p47"/>
          <p:cNvSpPr txBox="1">
            <a:spLocks noGrp="1"/>
          </p:cNvSpPr>
          <p:nvPr>
            <p:ph type="body" idx="2"/>
          </p:nvPr>
        </p:nvSpPr>
        <p:spPr>
          <a:xfrm>
            <a:off x="4832400" y="863550"/>
            <a:ext cx="3999900" cy="34164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Font typeface="Roboto"/>
              <a:buChar char="●"/>
            </a:pPr>
            <a:r>
              <a:rPr lang="en" sz="1900">
                <a:latin typeface="Roboto"/>
                <a:ea typeface="Roboto"/>
                <a:cs typeface="Roboto"/>
                <a:sym typeface="Roboto"/>
              </a:rPr>
              <a:t>There are two ways to be a U.S. citizen:</a:t>
            </a:r>
            <a:endParaRPr sz="19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Be</a:t>
            </a:r>
            <a:r>
              <a:rPr lang="en" sz="1700" b="1">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born</a:t>
            </a:r>
            <a:r>
              <a:rPr lang="en" sz="1700" b="1" i="1">
                <a:solidFill>
                  <a:srgbClr val="FF0000"/>
                </a:solidFill>
                <a:latin typeface="Roboto"/>
                <a:ea typeface="Roboto"/>
                <a:cs typeface="Roboto"/>
                <a:sym typeface="Roboto"/>
              </a:rPr>
              <a:t> </a:t>
            </a:r>
            <a:r>
              <a:rPr lang="en" sz="1700">
                <a:latin typeface="Roboto"/>
                <a:ea typeface="Roboto"/>
                <a:cs typeface="Roboto"/>
                <a:sym typeface="Roboto"/>
              </a:rPr>
              <a:t>in the U.S. (or have American parents deployed overseas)</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Became a </a:t>
            </a:r>
            <a:r>
              <a:rPr lang="en" sz="1700" b="1" i="1" u="sng">
                <a:solidFill>
                  <a:srgbClr val="FF0000"/>
                </a:solidFill>
                <a:latin typeface="Roboto"/>
                <a:ea typeface="Roboto"/>
                <a:cs typeface="Roboto"/>
                <a:sym typeface="Roboto"/>
              </a:rPr>
              <a:t>naturalized</a:t>
            </a:r>
            <a:r>
              <a:rPr lang="en" sz="1700" b="1" i="1">
                <a:solidFill>
                  <a:srgbClr val="FF0000"/>
                </a:solidFill>
                <a:latin typeface="Roboto"/>
                <a:ea typeface="Roboto"/>
                <a:cs typeface="Roboto"/>
                <a:sym typeface="Roboto"/>
              </a:rPr>
              <a:t> </a:t>
            </a:r>
            <a:r>
              <a:rPr lang="en" sz="1700">
                <a:latin typeface="Roboto"/>
                <a:ea typeface="Roboto"/>
                <a:cs typeface="Roboto"/>
                <a:sym typeface="Roboto"/>
              </a:rPr>
              <a:t>citizen: someone who is of </a:t>
            </a:r>
            <a:r>
              <a:rPr lang="en" sz="1700" b="1">
                <a:latin typeface="Roboto"/>
                <a:ea typeface="Roboto"/>
                <a:cs typeface="Roboto"/>
                <a:sym typeface="Roboto"/>
              </a:rPr>
              <a:t>foreign</a:t>
            </a:r>
            <a:r>
              <a:rPr lang="en" sz="1700">
                <a:latin typeface="Roboto"/>
                <a:ea typeface="Roboto"/>
                <a:cs typeface="Roboto"/>
                <a:sym typeface="Roboto"/>
              </a:rPr>
              <a:t> </a:t>
            </a:r>
            <a:r>
              <a:rPr lang="en" sz="1700" b="1" i="1" u="sng">
                <a:solidFill>
                  <a:srgbClr val="FF0000"/>
                </a:solidFill>
                <a:latin typeface="Roboto"/>
                <a:ea typeface="Roboto"/>
                <a:cs typeface="Roboto"/>
                <a:sym typeface="Roboto"/>
              </a:rPr>
              <a:t>birth</a:t>
            </a:r>
            <a:r>
              <a:rPr lang="en" sz="1700">
                <a:latin typeface="Roboto"/>
                <a:ea typeface="Roboto"/>
                <a:cs typeface="Roboto"/>
                <a:sym typeface="Roboto"/>
              </a:rPr>
              <a:t> but </a:t>
            </a:r>
            <a:r>
              <a:rPr lang="en" sz="1700" b="1">
                <a:latin typeface="Roboto"/>
                <a:ea typeface="Roboto"/>
                <a:cs typeface="Roboto"/>
                <a:sym typeface="Roboto"/>
              </a:rPr>
              <a:t>granted </a:t>
            </a:r>
            <a:r>
              <a:rPr lang="en" sz="1700" b="1" i="1" u="sng">
                <a:solidFill>
                  <a:srgbClr val="FF0000"/>
                </a:solidFill>
                <a:latin typeface="Roboto"/>
                <a:ea typeface="Roboto"/>
                <a:cs typeface="Roboto"/>
                <a:sym typeface="Roboto"/>
              </a:rPr>
              <a:t>full</a:t>
            </a:r>
            <a:r>
              <a:rPr lang="en" sz="1700">
                <a:latin typeface="Roboto"/>
                <a:ea typeface="Roboto"/>
                <a:cs typeface="Roboto"/>
                <a:sym typeface="Roboto"/>
              </a:rPr>
              <a:t> citizenship through the naturalization process </a:t>
            </a:r>
            <a:endParaRPr sz="1700">
              <a:latin typeface="Roboto"/>
              <a:ea typeface="Roboto"/>
              <a:cs typeface="Roboto"/>
              <a:sym typeface="Roboto"/>
            </a:endParaRPr>
          </a:p>
        </p:txBody>
      </p:sp>
      <p:pic>
        <p:nvPicPr>
          <p:cNvPr id="300" name="Google Shape;300;p47"/>
          <p:cNvPicPr preferRelativeResize="0"/>
          <p:nvPr/>
        </p:nvPicPr>
        <p:blipFill>
          <a:blip r:embed="rId3">
            <a:alphaModFix/>
          </a:blip>
          <a:stretch>
            <a:fillRect/>
          </a:stretch>
        </p:blipFill>
        <p:spPr>
          <a:xfrm>
            <a:off x="139650" y="1439850"/>
            <a:ext cx="4527600" cy="2263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ELIGIBILITY</a:t>
            </a:r>
            <a:endParaRPr>
              <a:latin typeface="Impact"/>
              <a:ea typeface="Impact"/>
              <a:cs typeface="Impact"/>
              <a:sym typeface="Impact"/>
            </a:endParaRPr>
          </a:p>
        </p:txBody>
      </p:sp>
      <p:sp>
        <p:nvSpPr>
          <p:cNvPr id="306" name="Google Shape;306;p48"/>
          <p:cNvSpPr txBox="1">
            <a:spLocks noGrp="1"/>
          </p:cNvSpPr>
          <p:nvPr>
            <p:ph type="body" idx="1"/>
          </p:nvPr>
        </p:nvSpPr>
        <p:spPr>
          <a:xfrm>
            <a:off x="95100" y="1017725"/>
            <a:ext cx="4876500" cy="3944100"/>
          </a:xfrm>
          <a:prstGeom prst="rect">
            <a:avLst/>
          </a:prstGeom>
        </p:spPr>
        <p:txBody>
          <a:bodyPr spcFirstLastPara="1" wrap="square" lIns="91425" tIns="91425" rIns="91425" bIns="91425" anchor="t" anchorCtr="0">
            <a:noAutofit/>
          </a:bodyPr>
          <a:lstStyle/>
          <a:p>
            <a:pPr marL="457200" lvl="0" indent="-349250" algn="l" rtl="0">
              <a:lnSpc>
                <a:spcPct val="120000"/>
              </a:lnSpc>
              <a:spcBef>
                <a:spcPts val="0"/>
              </a:spcBef>
              <a:spcAft>
                <a:spcPts val="0"/>
              </a:spcAft>
              <a:buClr>
                <a:srgbClr val="000000"/>
              </a:buClr>
              <a:buSzPts val="1900"/>
              <a:buFont typeface="Roboto"/>
              <a:buChar char="●"/>
            </a:pPr>
            <a:r>
              <a:rPr lang="en" sz="1900">
                <a:solidFill>
                  <a:srgbClr val="000000"/>
                </a:solidFill>
                <a:latin typeface="Roboto"/>
                <a:ea typeface="Roboto"/>
                <a:cs typeface="Roboto"/>
                <a:sym typeface="Roboto"/>
              </a:rPr>
              <a:t>To be eligible:</a:t>
            </a:r>
            <a:endParaRPr sz="1900">
              <a:solidFill>
                <a:srgbClr val="000000"/>
              </a:solidFill>
              <a:latin typeface="Roboto"/>
              <a:ea typeface="Roboto"/>
              <a:cs typeface="Roboto"/>
              <a:sym typeface="Roboto"/>
            </a:endParaRPr>
          </a:p>
          <a:p>
            <a:pPr marL="914400" lvl="1" indent="-336550" algn="l" rtl="0">
              <a:lnSpc>
                <a:spcPct val="120000"/>
              </a:lnSpc>
              <a:spcBef>
                <a:spcPts val="500"/>
              </a:spcBef>
              <a:spcAft>
                <a:spcPts val="0"/>
              </a:spcAft>
              <a:buClr>
                <a:srgbClr val="000000"/>
              </a:buClr>
              <a:buSzPts val="1700"/>
              <a:buFont typeface="Roboto"/>
              <a:buChar char="○"/>
            </a:pPr>
            <a:r>
              <a:rPr lang="en" sz="1700">
                <a:solidFill>
                  <a:srgbClr val="000000"/>
                </a:solidFill>
                <a:latin typeface="Roboto"/>
                <a:ea typeface="Roboto"/>
                <a:cs typeface="Roboto"/>
                <a:sym typeface="Roboto"/>
              </a:rPr>
              <a:t>At least </a:t>
            </a:r>
            <a:r>
              <a:rPr lang="en" sz="1700" b="1" i="1" u="sng">
                <a:solidFill>
                  <a:srgbClr val="FF0000"/>
                </a:solidFill>
                <a:latin typeface="Roboto"/>
                <a:ea typeface="Roboto"/>
                <a:cs typeface="Roboto"/>
                <a:sym typeface="Roboto"/>
              </a:rPr>
              <a:t>18</a:t>
            </a:r>
            <a:r>
              <a:rPr lang="en" sz="1700" i="1">
                <a:solidFill>
                  <a:srgbClr val="000000"/>
                </a:solidFill>
                <a:latin typeface="Roboto"/>
                <a:ea typeface="Roboto"/>
                <a:cs typeface="Roboto"/>
                <a:sym typeface="Roboto"/>
              </a:rPr>
              <a:t> </a:t>
            </a:r>
            <a:r>
              <a:rPr lang="en" sz="1700">
                <a:solidFill>
                  <a:srgbClr val="000000"/>
                </a:solidFill>
                <a:latin typeface="Roboto"/>
                <a:ea typeface="Roboto"/>
                <a:cs typeface="Roboto"/>
                <a:sym typeface="Roboto"/>
              </a:rPr>
              <a:t>years old</a:t>
            </a:r>
            <a:endParaRPr sz="1700">
              <a:solidFill>
                <a:srgbClr val="000000"/>
              </a:solidFill>
              <a:latin typeface="Roboto"/>
              <a:ea typeface="Roboto"/>
              <a:cs typeface="Roboto"/>
              <a:sym typeface="Roboto"/>
            </a:endParaRPr>
          </a:p>
          <a:p>
            <a:pPr marL="914400" lvl="1" indent="-336550" algn="l" rtl="0">
              <a:lnSpc>
                <a:spcPct val="120000"/>
              </a:lnSpc>
              <a:spcBef>
                <a:spcPts val="500"/>
              </a:spcBef>
              <a:spcAft>
                <a:spcPts val="0"/>
              </a:spcAft>
              <a:buClr>
                <a:srgbClr val="000000"/>
              </a:buClr>
              <a:buSzPts val="1700"/>
              <a:buFont typeface="Roboto"/>
              <a:buChar char="○"/>
            </a:pPr>
            <a:r>
              <a:rPr lang="en" sz="1700" b="1" i="1" u="sng">
                <a:solidFill>
                  <a:srgbClr val="FF0000"/>
                </a:solidFill>
                <a:latin typeface="Roboto"/>
                <a:ea typeface="Roboto"/>
                <a:cs typeface="Roboto"/>
                <a:sym typeface="Roboto"/>
              </a:rPr>
              <a:t>Permanent</a:t>
            </a:r>
            <a:r>
              <a:rPr lang="en" sz="1700" i="1">
                <a:solidFill>
                  <a:srgbClr val="000000"/>
                </a:solidFill>
                <a:latin typeface="Roboto"/>
                <a:ea typeface="Roboto"/>
                <a:cs typeface="Roboto"/>
                <a:sym typeface="Roboto"/>
              </a:rPr>
              <a:t> </a:t>
            </a:r>
            <a:r>
              <a:rPr lang="en" sz="1700">
                <a:solidFill>
                  <a:srgbClr val="000000"/>
                </a:solidFill>
                <a:latin typeface="Roboto"/>
                <a:ea typeface="Roboto"/>
                <a:cs typeface="Roboto"/>
                <a:sym typeface="Roboto"/>
              </a:rPr>
              <a:t>residence for </a:t>
            </a:r>
            <a:r>
              <a:rPr lang="en" sz="1700" b="1">
                <a:solidFill>
                  <a:srgbClr val="000000"/>
                </a:solidFill>
                <a:latin typeface="Roboto"/>
                <a:ea typeface="Roboto"/>
                <a:cs typeface="Roboto"/>
                <a:sym typeface="Roboto"/>
              </a:rPr>
              <a:t>at least</a:t>
            </a:r>
            <a:r>
              <a:rPr lang="en" sz="1700">
                <a:solidFill>
                  <a:srgbClr val="000000"/>
                </a:solidFill>
                <a:latin typeface="Roboto"/>
                <a:ea typeface="Roboto"/>
                <a:cs typeface="Roboto"/>
                <a:sym typeface="Roboto"/>
              </a:rPr>
              <a:t> </a:t>
            </a:r>
            <a:r>
              <a:rPr lang="en" sz="1700" b="1" i="1" u="sng">
                <a:solidFill>
                  <a:srgbClr val="FF0000"/>
                </a:solidFill>
                <a:latin typeface="Roboto"/>
                <a:ea typeface="Roboto"/>
                <a:cs typeface="Roboto"/>
                <a:sym typeface="Roboto"/>
              </a:rPr>
              <a:t>5</a:t>
            </a:r>
            <a:r>
              <a:rPr lang="en" sz="1700" i="1">
                <a:solidFill>
                  <a:srgbClr val="000000"/>
                </a:solidFill>
                <a:latin typeface="Roboto"/>
                <a:ea typeface="Roboto"/>
                <a:cs typeface="Roboto"/>
                <a:sym typeface="Roboto"/>
              </a:rPr>
              <a:t> </a:t>
            </a:r>
            <a:r>
              <a:rPr lang="en" sz="1700" b="1">
                <a:solidFill>
                  <a:srgbClr val="000000"/>
                </a:solidFill>
                <a:latin typeface="Roboto"/>
                <a:ea typeface="Roboto"/>
                <a:cs typeface="Roboto"/>
                <a:sym typeface="Roboto"/>
              </a:rPr>
              <a:t>years</a:t>
            </a:r>
            <a:endParaRPr sz="1700" b="1">
              <a:solidFill>
                <a:srgbClr val="000000"/>
              </a:solidFill>
              <a:latin typeface="Roboto"/>
              <a:ea typeface="Roboto"/>
              <a:cs typeface="Roboto"/>
              <a:sym typeface="Roboto"/>
            </a:endParaRPr>
          </a:p>
          <a:p>
            <a:pPr marL="914400" lvl="1" indent="-336550" algn="l" rtl="0">
              <a:lnSpc>
                <a:spcPct val="120000"/>
              </a:lnSpc>
              <a:spcBef>
                <a:spcPts val="500"/>
              </a:spcBef>
              <a:spcAft>
                <a:spcPts val="0"/>
              </a:spcAft>
              <a:buClr>
                <a:srgbClr val="000000"/>
              </a:buClr>
              <a:buSzPts val="1700"/>
              <a:buFont typeface="Roboto"/>
              <a:buChar char="○"/>
            </a:pPr>
            <a:r>
              <a:rPr lang="en" sz="1700">
                <a:solidFill>
                  <a:srgbClr val="000000"/>
                </a:solidFill>
                <a:latin typeface="Roboto"/>
                <a:ea typeface="Roboto"/>
                <a:cs typeface="Roboto"/>
                <a:sym typeface="Roboto"/>
              </a:rPr>
              <a:t>Be able to read, write, and speak </a:t>
            </a:r>
            <a:r>
              <a:rPr lang="en" sz="1700">
                <a:latin typeface="Roboto"/>
                <a:ea typeface="Roboto"/>
                <a:cs typeface="Roboto"/>
                <a:sym typeface="Roboto"/>
              </a:rPr>
              <a:t>basic</a:t>
            </a:r>
            <a:r>
              <a:rPr lang="en" sz="1700" b="1" u="sng">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English</a:t>
            </a:r>
            <a:endParaRPr sz="1700" b="1" i="1" u="sng">
              <a:solidFill>
                <a:srgbClr val="FF0000"/>
              </a:solidFill>
              <a:latin typeface="Roboto"/>
              <a:ea typeface="Roboto"/>
              <a:cs typeface="Roboto"/>
              <a:sym typeface="Roboto"/>
            </a:endParaRPr>
          </a:p>
          <a:p>
            <a:pPr marL="914400" lvl="1" indent="-336550" algn="l" rtl="0">
              <a:lnSpc>
                <a:spcPct val="120000"/>
              </a:lnSpc>
              <a:spcBef>
                <a:spcPts val="500"/>
              </a:spcBef>
              <a:spcAft>
                <a:spcPts val="0"/>
              </a:spcAft>
              <a:buClr>
                <a:srgbClr val="000000"/>
              </a:buClr>
              <a:buSzPts val="1700"/>
              <a:buFont typeface="Roboto"/>
              <a:buChar char="○"/>
            </a:pPr>
            <a:r>
              <a:rPr lang="en" sz="1700">
                <a:solidFill>
                  <a:srgbClr val="000000"/>
                </a:solidFill>
                <a:latin typeface="Roboto"/>
                <a:ea typeface="Roboto"/>
                <a:cs typeface="Roboto"/>
                <a:sym typeface="Roboto"/>
              </a:rPr>
              <a:t>Have a basic </a:t>
            </a:r>
            <a:r>
              <a:rPr lang="en" sz="1700" b="1" i="1" u="sng">
                <a:solidFill>
                  <a:srgbClr val="FF0000"/>
                </a:solidFill>
                <a:latin typeface="Roboto"/>
                <a:ea typeface="Roboto"/>
                <a:cs typeface="Roboto"/>
                <a:sym typeface="Roboto"/>
              </a:rPr>
              <a:t>understanding</a:t>
            </a:r>
            <a:r>
              <a:rPr lang="en" sz="1700" i="1">
                <a:solidFill>
                  <a:srgbClr val="000000"/>
                </a:solidFill>
                <a:latin typeface="Roboto"/>
                <a:ea typeface="Roboto"/>
                <a:cs typeface="Roboto"/>
                <a:sym typeface="Roboto"/>
              </a:rPr>
              <a:t> </a:t>
            </a:r>
            <a:r>
              <a:rPr lang="en" sz="1700">
                <a:solidFill>
                  <a:srgbClr val="000000"/>
                </a:solidFill>
                <a:latin typeface="Roboto"/>
                <a:ea typeface="Roboto"/>
                <a:cs typeface="Roboto"/>
                <a:sym typeface="Roboto"/>
              </a:rPr>
              <a:t>of U.S. history and government</a:t>
            </a:r>
            <a:endParaRPr sz="1700">
              <a:solidFill>
                <a:srgbClr val="000000"/>
              </a:solidFill>
              <a:latin typeface="Roboto"/>
              <a:ea typeface="Roboto"/>
              <a:cs typeface="Roboto"/>
              <a:sym typeface="Roboto"/>
            </a:endParaRPr>
          </a:p>
          <a:p>
            <a:pPr marL="914400" lvl="1" indent="-336550" algn="l" rtl="0">
              <a:lnSpc>
                <a:spcPct val="120000"/>
              </a:lnSpc>
              <a:spcBef>
                <a:spcPts val="500"/>
              </a:spcBef>
              <a:spcAft>
                <a:spcPts val="0"/>
              </a:spcAft>
              <a:buClr>
                <a:srgbClr val="000000"/>
              </a:buClr>
              <a:buSzPts val="1700"/>
              <a:buFont typeface="Roboto"/>
              <a:buChar char="○"/>
            </a:pPr>
            <a:r>
              <a:rPr lang="en" sz="1700">
                <a:solidFill>
                  <a:srgbClr val="000000"/>
                </a:solidFill>
                <a:latin typeface="Roboto"/>
                <a:ea typeface="Roboto"/>
                <a:cs typeface="Roboto"/>
                <a:sym typeface="Roboto"/>
              </a:rPr>
              <a:t>Be of </a:t>
            </a:r>
            <a:r>
              <a:rPr lang="en" sz="1700" b="1" i="1" u="sng">
                <a:solidFill>
                  <a:srgbClr val="FF0000"/>
                </a:solidFill>
                <a:latin typeface="Roboto"/>
                <a:ea typeface="Roboto"/>
                <a:cs typeface="Roboto"/>
                <a:sym typeface="Roboto"/>
              </a:rPr>
              <a:t>good</a:t>
            </a:r>
            <a:r>
              <a:rPr lang="en" sz="1700" i="1">
                <a:solidFill>
                  <a:srgbClr val="000000"/>
                </a:solidFill>
                <a:latin typeface="Roboto"/>
                <a:ea typeface="Roboto"/>
                <a:cs typeface="Roboto"/>
                <a:sym typeface="Roboto"/>
              </a:rPr>
              <a:t> </a:t>
            </a:r>
            <a:r>
              <a:rPr lang="en" sz="1700">
                <a:solidFill>
                  <a:srgbClr val="000000"/>
                </a:solidFill>
                <a:latin typeface="Roboto"/>
                <a:ea typeface="Roboto"/>
                <a:cs typeface="Roboto"/>
                <a:sym typeface="Roboto"/>
              </a:rPr>
              <a:t>moral character</a:t>
            </a:r>
            <a:endParaRPr sz="1700">
              <a:solidFill>
                <a:srgbClr val="000000"/>
              </a:solidFill>
              <a:latin typeface="Roboto"/>
              <a:ea typeface="Roboto"/>
              <a:cs typeface="Roboto"/>
              <a:sym typeface="Roboto"/>
            </a:endParaRPr>
          </a:p>
          <a:p>
            <a:pPr marL="914400" lvl="1" indent="-336550" algn="l" rtl="0">
              <a:lnSpc>
                <a:spcPct val="120000"/>
              </a:lnSpc>
              <a:spcBef>
                <a:spcPts val="500"/>
              </a:spcBef>
              <a:spcAft>
                <a:spcPts val="0"/>
              </a:spcAft>
              <a:buClr>
                <a:srgbClr val="000000"/>
              </a:buClr>
              <a:buSzPts val="1700"/>
              <a:buFont typeface="Roboto"/>
              <a:buChar char="○"/>
            </a:pPr>
            <a:r>
              <a:rPr lang="en" sz="1700">
                <a:solidFill>
                  <a:srgbClr val="000000"/>
                </a:solidFill>
                <a:latin typeface="Roboto"/>
                <a:ea typeface="Roboto"/>
                <a:cs typeface="Roboto"/>
                <a:sym typeface="Roboto"/>
              </a:rPr>
              <a:t>Demonstrate an </a:t>
            </a:r>
            <a:r>
              <a:rPr lang="en" sz="1700" b="1" i="1" u="sng">
                <a:solidFill>
                  <a:srgbClr val="FF0000"/>
                </a:solidFill>
                <a:latin typeface="Roboto"/>
                <a:ea typeface="Roboto"/>
                <a:cs typeface="Roboto"/>
                <a:sym typeface="Roboto"/>
              </a:rPr>
              <a:t>attachment</a:t>
            </a:r>
            <a:r>
              <a:rPr lang="en" sz="1700" i="1">
                <a:solidFill>
                  <a:srgbClr val="000000"/>
                </a:solidFill>
                <a:latin typeface="Roboto"/>
                <a:ea typeface="Roboto"/>
                <a:cs typeface="Roboto"/>
                <a:sym typeface="Roboto"/>
              </a:rPr>
              <a:t> </a:t>
            </a:r>
            <a:r>
              <a:rPr lang="en" sz="1700">
                <a:solidFill>
                  <a:srgbClr val="000000"/>
                </a:solidFill>
                <a:latin typeface="Roboto"/>
                <a:ea typeface="Roboto"/>
                <a:cs typeface="Roboto"/>
                <a:sym typeface="Roboto"/>
              </a:rPr>
              <a:t>to the United States  </a:t>
            </a:r>
            <a:endParaRPr sz="1700">
              <a:solidFill>
                <a:srgbClr val="000000"/>
              </a:solidFill>
              <a:latin typeface="Roboto"/>
              <a:ea typeface="Roboto"/>
              <a:cs typeface="Roboto"/>
              <a:sym typeface="Roboto"/>
            </a:endParaRPr>
          </a:p>
          <a:p>
            <a:pPr marL="0" lvl="0" indent="0" algn="l" rtl="0">
              <a:spcBef>
                <a:spcPts val="0"/>
              </a:spcBef>
              <a:spcAft>
                <a:spcPts val="1200"/>
              </a:spcAft>
              <a:buNone/>
            </a:pPr>
            <a:endParaRPr sz="1800">
              <a:solidFill>
                <a:srgbClr val="000000"/>
              </a:solidFill>
              <a:latin typeface="Roboto"/>
              <a:ea typeface="Roboto"/>
              <a:cs typeface="Roboto"/>
              <a:sym typeface="Roboto"/>
            </a:endParaRPr>
          </a:p>
        </p:txBody>
      </p:sp>
      <p:pic>
        <p:nvPicPr>
          <p:cNvPr id="307" name="Google Shape;307;p48"/>
          <p:cNvPicPr preferRelativeResize="0"/>
          <p:nvPr/>
        </p:nvPicPr>
        <p:blipFill>
          <a:blip r:embed="rId3">
            <a:alphaModFix/>
          </a:blip>
          <a:stretch>
            <a:fillRect/>
          </a:stretch>
        </p:blipFill>
        <p:spPr>
          <a:xfrm>
            <a:off x="5128150" y="1522050"/>
            <a:ext cx="3849926" cy="2307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STEPS IN THE NATURALIZATION PROCESS</a:t>
            </a:r>
            <a:endParaRPr>
              <a:latin typeface="Impact"/>
              <a:ea typeface="Impact"/>
              <a:cs typeface="Impact"/>
              <a:sym typeface="Impact"/>
            </a:endParaRPr>
          </a:p>
        </p:txBody>
      </p:sp>
      <p:sp>
        <p:nvSpPr>
          <p:cNvPr id="313" name="Google Shape;313;p49"/>
          <p:cNvSpPr txBox="1">
            <a:spLocks noGrp="1"/>
          </p:cNvSpPr>
          <p:nvPr>
            <p:ph type="body" idx="1"/>
          </p:nvPr>
        </p:nvSpPr>
        <p:spPr>
          <a:xfrm>
            <a:off x="56825" y="1152475"/>
            <a:ext cx="4971300" cy="37134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Roboto"/>
              <a:buChar char="●"/>
            </a:pPr>
            <a:r>
              <a:rPr lang="en" sz="1900">
                <a:solidFill>
                  <a:srgbClr val="FF0000"/>
                </a:solidFill>
                <a:latin typeface="Roboto"/>
                <a:ea typeface="Roboto"/>
                <a:cs typeface="Roboto"/>
                <a:sym typeface="Roboto"/>
              </a:rPr>
              <a:t>Apply for naturalization and pay the fee</a:t>
            </a:r>
            <a:endParaRPr sz="1900">
              <a:solidFill>
                <a:srgbClr val="FF0000"/>
              </a:solidFill>
              <a:latin typeface="Roboto"/>
              <a:ea typeface="Roboto"/>
              <a:cs typeface="Roboto"/>
              <a:sym typeface="Roboto"/>
            </a:endParaRPr>
          </a:p>
          <a:p>
            <a:pPr marL="457200" lvl="0" indent="-349250" algn="l" rtl="0">
              <a:spcBef>
                <a:spcPts val="0"/>
              </a:spcBef>
              <a:spcAft>
                <a:spcPts val="0"/>
              </a:spcAft>
              <a:buClr>
                <a:srgbClr val="FF0000"/>
              </a:buClr>
              <a:buSzPts val="1900"/>
              <a:buFont typeface="Roboto"/>
              <a:buChar char="●"/>
            </a:pPr>
            <a:r>
              <a:rPr lang="en" sz="1900">
                <a:solidFill>
                  <a:srgbClr val="FF0000"/>
                </a:solidFill>
                <a:latin typeface="Roboto"/>
                <a:ea typeface="Roboto"/>
                <a:cs typeface="Roboto"/>
                <a:sym typeface="Roboto"/>
              </a:rPr>
              <a:t>Complete the fingerprinting</a:t>
            </a:r>
            <a:endParaRPr sz="1900">
              <a:solidFill>
                <a:srgbClr val="FF0000"/>
              </a:solidFill>
              <a:latin typeface="Roboto"/>
              <a:ea typeface="Roboto"/>
              <a:cs typeface="Roboto"/>
              <a:sym typeface="Roboto"/>
            </a:endParaRPr>
          </a:p>
          <a:p>
            <a:pPr marL="457200" lvl="0" indent="-349250" algn="l" rtl="0">
              <a:spcBef>
                <a:spcPts val="0"/>
              </a:spcBef>
              <a:spcAft>
                <a:spcPts val="0"/>
              </a:spcAft>
              <a:buClr>
                <a:srgbClr val="FF0000"/>
              </a:buClr>
              <a:buSzPts val="1900"/>
              <a:buFont typeface="Roboto"/>
              <a:buChar char="●"/>
            </a:pPr>
            <a:r>
              <a:rPr lang="en" sz="1900">
                <a:solidFill>
                  <a:srgbClr val="FF0000"/>
                </a:solidFill>
                <a:latin typeface="Roboto"/>
                <a:ea typeface="Roboto"/>
                <a:cs typeface="Roboto"/>
                <a:sym typeface="Roboto"/>
              </a:rPr>
              <a:t>Complete interview at which civic questions will be asked</a:t>
            </a:r>
            <a:endParaRPr sz="1900">
              <a:solidFill>
                <a:srgbClr val="FF0000"/>
              </a:solidFill>
              <a:latin typeface="Roboto"/>
              <a:ea typeface="Roboto"/>
              <a:cs typeface="Roboto"/>
              <a:sym typeface="Roboto"/>
            </a:endParaRPr>
          </a:p>
          <a:p>
            <a:pPr marL="457200" lvl="0" indent="-349250" algn="l" rtl="0">
              <a:spcBef>
                <a:spcPts val="0"/>
              </a:spcBef>
              <a:spcAft>
                <a:spcPts val="0"/>
              </a:spcAft>
              <a:buClr>
                <a:srgbClr val="FF0000"/>
              </a:buClr>
              <a:buSzPts val="1900"/>
              <a:buFont typeface="Roboto"/>
              <a:buChar char="●"/>
            </a:pPr>
            <a:r>
              <a:rPr lang="en" sz="1900">
                <a:solidFill>
                  <a:srgbClr val="FF0000"/>
                </a:solidFill>
                <a:latin typeface="Roboto"/>
                <a:ea typeface="Roboto"/>
                <a:cs typeface="Roboto"/>
                <a:sym typeface="Roboto"/>
              </a:rPr>
              <a:t>Receive decision from the U.S. Citizenship and Immigration Services (USCIS)</a:t>
            </a:r>
            <a:endParaRPr sz="1900">
              <a:solidFill>
                <a:srgbClr val="FF0000"/>
              </a:solidFill>
              <a:latin typeface="Roboto"/>
              <a:ea typeface="Roboto"/>
              <a:cs typeface="Roboto"/>
              <a:sym typeface="Roboto"/>
            </a:endParaRPr>
          </a:p>
          <a:p>
            <a:pPr marL="457200" lvl="0" indent="-349250" algn="l" rtl="0">
              <a:spcBef>
                <a:spcPts val="0"/>
              </a:spcBef>
              <a:spcAft>
                <a:spcPts val="0"/>
              </a:spcAft>
              <a:buClr>
                <a:srgbClr val="FF0000"/>
              </a:buClr>
              <a:buSzPts val="1900"/>
              <a:buFont typeface="Roboto"/>
              <a:buChar char="●"/>
            </a:pPr>
            <a:r>
              <a:rPr lang="en" sz="1900">
                <a:solidFill>
                  <a:srgbClr val="FF0000"/>
                </a:solidFill>
                <a:latin typeface="Roboto"/>
                <a:ea typeface="Roboto"/>
                <a:cs typeface="Roboto"/>
                <a:sym typeface="Roboto"/>
              </a:rPr>
              <a:t>Take an Oath of Allegiance to the U.S.</a:t>
            </a:r>
            <a:endParaRPr sz="1900">
              <a:solidFill>
                <a:srgbClr val="FF0000"/>
              </a:solidFill>
              <a:latin typeface="Roboto"/>
              <a:ea typeface="Roboto"/>
              <a:cs typeface="Roboto"/>
              <a:sym typeface="Roboto"/>
            </a:endParaRPr>
          </a:p>
          <a:p>
            <a:pPr marL="457200" lvl="0" indent="-349250" algn="l" rtl="0">
              <a:spcBef>
                <a:spcPts val="0"/>
              </a:spcBef>
              <a:spcAft>
                <a:spcPts val="0"/>
              </a:spcAft>
              <a:buClr>
                <a:srgbClr val="FF0000"/>
              </a:buClr>
              <a:buSzPts val="1900"/>
              <a:buFont typeface="Roboto"/>
              <a:buChar char="●"/>
            </a:pPr>
            <a:r>
              <a:rPr lang="en" sz="1900">
                <a:solidFill>
                  <a:srgbClr val="FF0000"/>
                </a:solidFill>
                <a:latin typeface="Roboto"/>
                <a:ea typeface="Roboto"/>
                <a:cs typeface="Roboto"/>
                <a:sym typeface="Roboto"/>
              </a:rPr>
              <a:t>Understand the rights and responsibilities of being a citizen</a:t>
            </a:r>
            <a:endParaRPr sz="1900">
              <a:solidFill>
                <a:srgbClr val="FF0000"/>
              </a:solidFill>
              <a:latin typeface="Roboto"/>
              <a:ea typeface="Roboto"/>
              <a:cs typeface="Roboto"/>
              <a:sym typeface="Roboto"/>
            </a:endParaRPr>
          </a:p>
        </p:txBody>
      </p:sp>
      <p:pic>
        <p:nvPicPr>
          <p:cNvPr id="314" name="Google Shape;314;p49"/>
          <p:cNvPicPr preferRelativeResize="0"/>
          <p:nvPr/>
        </p:nvPicPr>
        <p:blipFill>
          <a:blip r:embed="rId3">
            <a:alphaModFix/>
          </a:blip>
          <a:stretch>
            <a:fillRect/>
          </a:stretch>
        </p:blipFill>
        <p:spPr>
          <a:xfrm>
            <a:off x="5155650" y="1359275"/>
            <a:ext cx="3816801" cy="2424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IN CONCLUSION…</a:t>
            </a:r>
            <a:endParaRPr>
              <a:latin typeface="Impact"/>
              <a:ea typeface="Impact"/>
              <a:cs typeface="Impact"/>
              <a:sym typeface="Impact"/>
            </a:endParaRPr>
          </a:p>
        </p:txBody>
      </p:sp>
      <p:sp>
        <p:nvSpPr>
          <p:cNvPr id="320" name="Google Shape;320;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endParaRPr>
              <a:latin typeface="Roboto"/>
              <a:ea typeface="Roboto"/>
              <a:cs typeface="Roboto"/>
              <a:sym typeface="Roboto"/>
            </a:endParaRPr>
          </a:p>
          <a:p>
            <a:pPr marL="0" lvl="0" indent="0" algn="ctr" rtl="0">
              <a:spcBef>
                <a:spcPts val="1200"/>
              </a:spcBef>
              <a:spcAft>
                <a:spcPts val="0"/>
              </a:spcAft>
              <a:buNone/>
            </a:pPr>
            <a:r>
              <a:rPr lang="en" sz="2200">
                <a:latin typeface="Roboto"/>
                <a:ea typeface="Roboto"/>
                <a:cs typeface="Roboto"/>
                <a:sym typeface="Roboto"/>
              </a:rPr>
              <a:t>Do you think that America still stands for its founding principles today? Why or why not?</a:t>
            </a:r>
            <a:endParaRPr sz="2200">
              <a:latin typeface="Roboto"/>
              <a:ea typeface="Roboto"/>
              <a:cs typeface="Roboto"/>
              <a:sym typeface="Roboto"/>
            </a:endParaRPr>
          </a:p>
          <a:p>
            <a:pPr marL="0" lvl="0" indent="0" algn="ctr" rtl="0">
              <a:spcBef>
                <a:spcPts val="1200"/>
              </a:spcBef>
              <a:spcAft>
                <a:spcPts val="0"/>
              </a:spcAft>
              <a:buNone/>
            </a:pPr>
            <a:r>
              <a:rPr lang="en" sz="2200">
                <a:latin typeface="Roboto"/>
                <a:ea typeface="Roboto"/>
                <a:cs typeface="Roboto"/>
                <a:sym typeface="Roboto"/>
              </a:rPr>
              <a:t>Should America be selective as to who it allows to become a citizen? Why or why not?</a:t>
            </a:r>
            <a:endParaRPr sz="2200">
              <a:latin typeface="Roboto"/>
              <a:ea typeface="Roboto"/>
              <a:cs typeface="Roboto"/>
              <a:sym typeface="Roboto"/>
            </a:endParaRPr>
          </a:p>
          <a:p>
            <a:pPr marL="0" lvl="0" indent="0" algn="ctr" rtl="0">
              <a:spcBef>
                <a:spcPts val="1200"/>
              </a:spcBef>
              <a:spcAft>
                <a:spcPts val="0"/>
              </a:spcAft>
              <a:buNone/>
            </a:pPr>
            <a:endParaRPr sz="2200">
              <a:latin typeface="Roboto"/>
              <a:ea typeface="Roboto"/>
              <a:cs typeface="Roboto"/>
              <a:sym typeface="Roboto"/>
            </a:endParaRPr>
          </a:p>
          <a:p>
            <a:pPr marL="0" lvl="0" indent="0" algn="ctr" rtl="0">
              <a:spcBef>
                <a:spcPts val="1200"/>
              </a:spcBef>
              <a:spcAft>
                <a:spcPts val="1200"/>
              </a:spcAft>
              <a:buNone/>
            </a:pPr>
            <a:r>
              <a:rPr lang="en" sz="2200">
                <a:latin typeface="Roboto"/>
                <a:ea typeface="Roboto"/>
                <a:cs typeface="Roboto"/>
                <a:sym typeface="Roboto"/>
              </a:rPr>
              <a:t>Explain both your answers in 8 complete sentences.</a:t>
            </a:r>
            <a:endParaRPr sz="22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5217"/>
              <a:buFont typeface="Arial"/>
              <a:buNone/>
            </a:pPr>
            <a:r>
              <a:rPr lang="en" sz="2811">
                <a:latin typeface="Impact"/>
                <a:ea typeface="Impact"/>
                <a:cs typeface="Impact"/>
                <a:sym typeface="Impact"/>
              </a:rPr>
              <a:t>DECIDING TO BREAK UP… BYE, BYE, BYE</a:t>
            </a:r>
            <a:endParaRPr sz="2811">
              <a:latin typeface="Impact"/>
              <a:ea typeface="Impact"/>
              <a:cs typeface="Impact"/>
              <a:sym typeface="Impact"/>
            </a:endParaRPr>
          </a:p>
          <a:p>
            <a:pPr marL="0" lvl="0" indent="0" algn="l" rtl="0">
              <a:spcBef>
                <a:spcPts val="0"/>
              </a:spcBef>
              <a:spcAft>
                <a:spcPts val="0"/>
              </a:spcAft>
              <a:buNone/>
            </a:pPr>
            <a:endParaRPr/>
          </a:p>
        </p:txBody>
      </p:sp>
      <p:sp>
        <p:nvSpPr>
          <p:cNvPr id="77" name="Google Shape;77;p16"/>
          <p:cNvSpPr txBox="1">
            <a:spLocks noGrp="1"/>
          </p:cNvSpPr>
          <p:nvPr>
            <p:ph type="body" idx="1"/>
          </p:nvPr>
        </p:nvSpPr>
        <p:spPr>
          <a:xfrm>
            <a:off x="56850" y="993900"/>
            <a:ext cx="4914600" cy="40788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Roboto"/>
              <a:buChar char="●"/>
            </a:pPr>
            <a:r>
              <a:rPr lang="en" sz="1900" b="1">
                <a:latin typeface="Roboto"/>
                <a:ea typeface="Roboto"/>
                <a:cs typeface="Roboto"/>
                <a:sym typeface="Roboto"/>
              </a:rPr>
              <a:t>Imposed taxes by the British government was unfair</a:t>
            </a:r>
            <a:endParaRPr sz="19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No voice for colonies in Parliament (</a:t>
            </a:r>
            <a:r>
              <a:rPr lang="en" sz="1700" b="1">
                <a:solidFill>
                  <a:schemeClr val="dk1"/>
                </a:solidFill>
                <a:latin typeface="Roboto"/>
                <a:ea typeface="Roboto"/>
                <a:cs typeface="Roboto"/>
                <a:sym typeface="Roboto"/>
              </a:rPr>
              <a:t>“</a:t>
            </a:r>
            <a:r>
              <a:rPr lang="en" sz="1700" b="1">
                <a:latin typeface="Roboto"/>
                <a:ea typeface="Roboto"/>
                <a:cs typeface="Roboto"/>
                <a:sym typeface="Roboto"/>
              </a:rPr>
              <a:t>NO</a:t>
            </a:r>
            <a:r>
              <a:rPr lang="en" sz="1700" b="1">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TAXATION</a:t>
            </a:r>
            <a:r>
              <a:rPr lang="en" sz="1700" b="1">
                <a:solidFill>
                  <a:srgbClr val="FF0000"/>
                </a:solidFill>
                <a:latin typeface="Roboto"/>
                <a:ea typeface="Roboto"/>
                <a:cs typeface="Roboto"/>
                <a:sym typeface="Roboto"/>
              </a:rPr>
              <a:t> </a:t>
            </a:r>
            <a:r>
              <a:rPr lang="en" sz="1700" b="1">
                <a:latin typeface="Roboto"/>
                <a:ea typeface="Roboto"/>
                <a:cs typeface="Roboto"/>
                <a:sym typeface="Roboto"/>
              </a:rPr>
              <a:t>WITHOUT</a:t>
            </a:r>
            <a:r>
              <a:rPr lang="en" sz="1700" b="1">
                <a:solidFill>
                  <a:srgbClr val="FF0000"/>
                </a:solidFill>
                <a:latin typeface="Roboto"/>
                <a:ea typeface="Roboto"/>
                <a:cs typeface="Roboto"/>
                <a:sym typeface="Roboto"/>
              </a:rPr>
              <a:t> </a:t>
            </a:r>
            <a:r>
              <a:rPr lang="en" sz="1700" b="1" i="1" u="sng">
                <a:solidFill>
                  <a:srgbClr val="FF0000"/>
                </a:solidFill>
                <a:latin typeface="Roboto"/>
                <a:ea typeface="Roboto"/>
                <a:cs typeface="Roboto"/>
                <a:sym typeface="Roboto"/>
              </a:rPr>
              <a:t>REPRESENTATION</a:t>
            </a:r>
            <a:r>
              <a:rPr lang="en" sz="1700">
                <a:latin typeface="Roboto"/>
                <a:ea typeface="Roboto"/>
                <a:cs typeface="Roboto"/>
                <a:sym typeface="Roboto"/>
              </a:rPr>
              <a:t>”)</a:t>
            </a:r>
            <a:endParaRPr sz="1700">
              <a:latin typeface="Roboto"/>
              <a:ea typeface="Roboto"/>
              <a:cs typeface="Roboto"/>
              <a:sym typeface="Roboto"/>
            </a:endParaRPr>
          </a:p>
          <a:p>
            <a:pPr marL="914400" lvl="1" indent="-336550" algn="l" rtl="0">
              <a:spcBef>
                <a:spcPts val="0"/>
              </a:spcBef>
              <a:spcAft>
                <a:spcPts val="0"/>
              </a:spcAft>
              <a:buSzPts val="1700"/>
              <a:buFont typeface="Roboto"/>
              <a:buChar char="○"/>
            </a:pPr>
            <a:r>
              <a:rPr lang="en" sz="1700">
                <a:latin typeface="Roboto"/>
                <a:ea typeface="Roboto"/>
                <a:cs typeface="Roboto"/>
                <a:sym typeface="Roboto"/>
              </a:rPr>
              <a:t>Disrespectful to their </a:t>
            </a:r>
            <a:r>
              <a:rPr lang="en" sz="1700" b="1">
                <a:latin typeface="Roboto"/>
                <a:ea typeface="Roboto"/>
                <a:cs typeface="Roboto"/>
                <a:sym typeface="Roboto"/>
              </a:rPr>
              <a:t>personal liberties </a:t>
            </a:r>
            <a:r>
              <a:rPr lang="en" sz="1700" b="1">
                <a:solidFill>
                  <a:schemeClr val="dk1"/>
                </a:solidFill>
                <a:latin typeface="Roboto"/>
                <a:ea typeface="Roboto"/>
                <a:cs typeface="Roboto"/>
                <a:sym typeface="Roboto"/>
              </a:rPr>
              <a:t>(</a:t>
            </a:r>
            <a:r>
              <a:rPr lang="en" sz="1700" b="1" i="1" u="sng">
                <a:solidFill>
                  <a:srgbClr val="FF0000"/>
                </a:solidFill>
                <a:latin typeface="Roboto"/>
                <a:ea typeface="Roboto"/>
                <a:cs typeface="Roboto"/>
                <a:sym typeface="Roboto"/>
              </a:rPr>
              <a:t>freedoms</a:t>
            </a:r>
            <a:r>
              <a:rPr lang="en" sz="1700" b="1">
                <a:solidFill>
                  <a:schemeClr val="dk1"/>
                </a:solidFill>
                <a:latin typeface="Roboto"/>
                <a:ea typeface="Roboto"/>
                <a:cs typeface="Roboto"/>
                <a:sym typeface="Roboto"/>
              </a:rPr>
              <a:t> </a:t>
            </a:r>
            <a:r>
              <a:rPr lang="en" sz="1700" b="1">
                <a:latin typeface="Roboto"/>
                <a:ea typeface="Roboto"/>
                <a:cs typeface="Roboto"/>
                <a:sym typeface="Roboto"/>
              </a:rPr>
              <a:t>guaranteed by the U.S. </a:t>
            </a:r>
            <a:r>
              <a:rPr lang="en" sz="1700" b="1" i="1" u="sng">
                <a:solidFill>
                  <a:srgbClr val="FF0000"/>
                </a:solidFill>
                <a:latin typeface="Roboto"/>
                <a:ea typeface="Roboto"/>
                <a:cs typeface="Roboto"/>
                <a:sym typeface="Roboto"/>
              </a:rPr>
              <a:t>Constitution</a:t>
            </a:r>
            <a:r>
              <a:rPr lang="en" sz="1700" b="1">
                <a:solidFill>
                  <a:schemeClr val="dk1"/>
                </a:solidFill>
                <a:latin typeface="Roboto"/>
                <a:ea typeface="Roboto"/>
                <a:cs typeface="Roboto"/>
                <a:sym typeface="Roboto"/>
              </a:rPr>
              <a:t>)</a:t>
            </a:r>
            <a:endParaRPr sz="1700" b="1">
              <a:solidFill>
                <a:schemeClr val="dk1"/>
              </a:solidFill>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b="1">
                <a:latin typeface="Roboto"/>
                <a:ea typeface="Roboto"/>
                <a:cs typeface="Roboto"/>
                <a:sym typeface="Roboto"/>
              </a:rPr>
              <a:t>Appealed concerns to King George, but felt he was just imposing requirements</a:t>
            </a:r>
            <a:endParaRPr sz="1900" b="1">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b="1">
                <a:latin typeface="Roboto"/>
                <a:ea typeface="Roboto"/>
                <a:cs typeface="Roboto"/>
                <a:sym typeface="Roboto"/>
              </a:rPr>
              <a:t>Ultimately, colonists felt the best thing to do was </a:t>
            </a:r>
            <a:r>
              <a:rPr lang="en" sz="1900" b="1" u="sng">
                <a:solidFill>
                  <a:srgbClr val="FF0000"/>
                </a:solidFill>
                <a:latin typeface="Roboto"/>
                <a:ea typeface="Roboto"/>
                <a:cs typeface="Roboto"/>
                <a:sym typeface="Roboto"/>
              </a:rPr>
              <a:t>separate</a:t>
            </a:r>
            <a:r>
              <a:rPr lang="en" sz="1900" b="1">
                <a:latin typeface="Roboto"/>
                <a:ea typeface="Roboto"/>
                <a:cs typeface="Roboto"/>
                <a:sym typeface="Roboto"/>
              </a:rPr>
              <a:t> from Great Britain.</a:t>
            </a:r>
            <a:endParaRPr sz="1900" b="1">
              <a:latin typeface="Roboto"/>
              <a:ea typeface="Roboto"/>
              <a:cs typeface="Roboto"/>
              <a:sym typeface="Roboto"/>
            </a:endParaRPr>
          </a:p>
        </p:txBody>
      </p:sp>
      <p:pic>
        <p:nvPicPr>
          <p:cNvPr id="78" name="Google Shape;78;p16"/>
          <p:cNvPicPr preferRelativeResize="0"/>
          <p:nvPr/>
        </p:nvPicPr>
        <p:blipFill>
          <a:blip r:embed="rId3">
            <a:alphaModFix/>
          </a:blip>
          <a:stretch>
            <a:fillRect/>
          </a:stretch>
        </p:blipFill>
        <p:spPr>
          <a:xfrm>
            <a:off x="5049975" y="950199"/>
            <a:ext cx="4003900" cy="3622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102550" y="421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11">
                <a:latin typeface="Impact"/>
                <a:ea typeface="Impact"/>
                <a:cs typeface="Impact"/>
                <a:sym typeface="Impact"/>
              </a:rPr>
              <a:t>THE BREAK UP LETTER</a:t>
            </a:r>
            <a:endParaRPr sz="2811">
              <a:latin typeface="Impact"/>
              <a:ea typeface="Impact"/>
              <a:cs typeface="Impact"/>
              <a:sym typeface="Impact"/>
            </a:endParaRPr>
          </a:p>
        </p:txBody>
      </p:sp>
      <p:sp>
        <p:nvSpPr>
          <p:cNvPr id="84" name="Google Shape;84;p17"/>
          <p:cNvSpPr txBox="1">
            <a:spLocks noGrp="1"/>
          </p:cNvSpPr>
          <p:nvPr>
            <p:ph type="body" idx="1"/>
          </p:nvPr>
        </p:nvSpPr>
        <p:spPr>
          <a:xfrm>
            <a:off x="3763250" y="0"/>
            <a:ext cx="5313600" cy="5081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Roboto"/>
              <a:buChar char="●"/>
            </a:pPr>
            <a:r>
              <a:rPr lang="en" sz="1600" b="1">
                <a:latin typeface="Roboto"/>
                <a:ea typeface="Roboto"/>
                <a:cs typeface="Roboto"/>
                <a:sym typeface="Roboto"/>
              </a:rPr>
              <a:t>Representatives from the colonies gathered together to create a letter to King George</a:t>
            </a:r>
            <a:endParaRPr sz="1600" b="1">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a:latin typeface="Roboto"/>
                <a:ea typeface="Roboto"/>
                <a:cs typeface="Roboto"/>
                <a:sym typeface="Roboto"/>
              </a:rPr>
              <a:t>Addressed their </a:t>
            </a:r>
            <a:r>
              <a:rPr lang="en" sz="1400" b="1" i="1" u="sng">
                <a:solidFill>
                  <a:srgbClr val="FF0000"/>
                </a:solidFill>
                <a:latin typeface="Roboto"/>
                <a:ea typeface="Roboto"/>
                <a:cs typeface="Roboto"/>
                <a:sym typeface="Roboto"/>
              </a:rPr>
              <a:t>grievances</a:t>
            </a:r>
            <a:r>
              <a:rPr lang="en" sz="1400" b="1">
                <a:solidFill>
                  <a:srgbClr val="FF0000"/>
                </a:solidFill>
                <a:latin typeface="Roboto"/>
                <a:ea typeface="Roboto"/>
                <a:cs typeface="Roboto"/>
                <a:sym typeface="Roboto"/>
              </a:rPr>
              <a:t> </a:t>
            </a:r>
            <a:r>
              <a:rPr lang="en" sz="1400" b="1">
                <a:latin typeface="Roboto"/>
                <a:ea typeface="Roboto"/>
                <a:cs typeface="Roboto"/>
                <a:sym typeface="Roboto"/>
              </a:rPr>
              <a:t>(official complaints)</a:t>
            </a:r>
            <a:endParaRPr sz="1400" b="1">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a:latin typeface="Roboto"/>
                <a:ea typeface="Roboto"/>
                <a:cs typeface="Roboto"/>
                <a:sym typeface="Roboto"/>
              </a:rPr>
              <a:t>5 men responsible to draft letter:</a:t>
            </a:r>
            <a:endParaRPr sz="1400">
              <a:latin typeface="Roboto"/>
              <a:ea typeface="Roboto"/>
              <a:cs typeface="Roboto"/>
              <a:sym typeface="Roboto"/>
            </a:endParaRPr>
          </a:p>
          <a:p>
            <a:pPr marL="1371600" lvl="2" indent="-317500" algn="l" rtl="0">
              <a:spcBef>
                <a:spcPts val="0"/>
              </a:spcBef>
              <a:spcAft>
                <a:spcPts val="0"/>
              </a:spcAft>
              <a:buSzPts val="1400"/>
              <a:buFont typeface="Roboto"/>
              <a:buChar char="■"/>
            </a:pPr>
            <a:r>
              <a:rPr lang="en" sz="1400" b="1" u="sng">
                <a:solidFill>
                  <a:srgbClr val="FF0000"/>
                </a:solidFill>
                <a:latin typeface="Roboto"/>
                <a:ea typeface="Roboto"/>
                <a:cs typeface="Roboto"/>
                <a:sym typeface="Roboto"/>
              </a:rPr>
              <a:t>Thomas Jefferson</a:t>
            </a:r>
            <a:r>
              <a:rPr lang="en" sz="1400">
                <a:latin typeface="Roboto"/>
                <a:ea typeface="Roboto"/>
                <a:cs typeface="Roboto"/>
                <a:sym typeface="Roboto"/>
              </a:rPr>
              <a:t> (primary writer)</a:t>
            </a:r>
            <a:endParaRPr sz="1400">
              <a:latin typeface="Roboto"/>
              <a:ea typeface="Roboto"/>
              <a:cs typeface="Roboto"/>
              <a:sym typeface="Roboto"/>
            </a:endParaRPr>
          </a:p>
          <a:p>
            <a:pPr marL="1371600" lvl="2" indent="-317500" algn="l" rtl="0">
              <a:spcBef>
                <a:spcPts val="0"/>
              </a:spcBef>
              <a:spcAft>
                <a:spcPts val="0"/>
              </a:spcAft>
              <a:buSzPts val="1400"/>
              <a:buFont typeface="Roboto"/>
              <a:buChar char="■"/>
            </a:pPr>
            <a:r>
              <a:rPr lang="en" sz="1400">
                <a:latin typeface="Roboto"/>
                <a:ea typeface="Roboto"/>
                <a:cs typeface="Roboto"/>
                <a:sym typeface="Roboto"/>
              </a:rPr>
              <a:t>John Adams, Benjamin Franklin, Roger Sherman, &amp; Robert Livingston</a:t>
            </a:r>
            <a:endParaRPr sz="14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b="1">
                <a:latin typeface="Roboto"/>
                <a:ea typeface="Roboto"/>
                <a:cs typeface="Roboto"/>
                <a:sym typeface="Roboto"/>
              </a:rPr>
              <a:t>The letter, </a:t>
            </a:r>
            <a:r>
              <a:rPr lang="en" sz="1600" b="1" u="sng">
                <a:solidFill>
                  <a:srgbClr val="FF0000"/>
                </a:solidFill>
                <a:latin typeface="Roboto"/>
                <a:ea typeface="Roboto"/>
                <a:cs typeface="Roboto"/>
                <a:sym typeface="Roboto"/>
              </a:rPr>
              <a:t>the Declaration of Independence</a:t>
            </a:r>
            <a:r>
              <a:rPr lang="en" sz="1600" b="1">
                <a:solidFill>
                  <a:srgbClr val="FF0000"/>
                </a:solidFill>
                <a:latin typeface="Roboto"/>
                <a:ea typeface="Roboto"/>
                <a:cs typeface="Roboto"/>
                <a:sym typeface="Roboto"/>
              </a:rPr>
              <a:t> </a:t>
            </a:r>
            <a:r>
              <a:rPr lang="en" sz="1600" b="1">
                <a:latin typeface="Roboto"/>
                <a:ea typeface="Roboto"/>
                <a:cs typeface="Roboto"/>
                <a:sym typeface="Roboto"/>
              </a:rPr>
              <a:t>(official separation), was set in 3 parts:</a:t>
            </a:r>
            <a:endParaRPr sz="1600" b="1">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b="1" i="1" u="sng">
                <a:solidFill>
                  <a:srgbClr val="FF0000"/>
                </a:solidFill>
                <a:latin typeface="Roboto"/>
                <a:ea typeface="Roboto"/>
                <a:cs typeface="Roboto"/>
                <a:sym typeface="Roboto"/>
              </a:rPr>
              <a:t>Preamble</a:t>
            </a:r>
            <a:r>
              <a:rPr lang="en" sz="1400">
                <a:latin typeface="Roboto"/>
                <a:ea typeface="Roboto"/>
                <a:cs typeface="Roboto"/>
                <a:sym typeface="Roboto"/>
              </a:rPr>
              <a:t>: explains that </a:t>
            </a:r>
            <a:r>
              <a:rPr lang="en" sz="1400" b="1" i="1">
                <a:latin typeface="Roboto"/>
                <a:ea typeface="Roboto"/>
                <a:cs typeface="Roboto"/>
                <a:sym typeface="Roboto"/>
              </a:rPr>
              <a:t>people have a right to separate</a:t>
            </a:r>
            <a:r>
              <a:rPr lang="en" sz="1400">
                <a:latin typeface="Roboto"/>
                <a:ea typeface="Roboto"/>
                <a:cs typeface="Roboto"/>
                <a:sym typeface="Roboto"/>
              </a:rPr>
              <a:t> from a government they feel is </a:t>
            </a:r>
            <a:r>
              <a:rPr lang="en" sz="1400" b="1" i="1">
                <a:latin typeface="Roboto"/>
                <a:ea typeface="Roboto"/>
                <a:cs typeface="Roboto"/>
                <a:sym typeface="Roboto"/>
              </a:rPr>
              <a:t>unjust</a:t>
            </a:r>
            <a:r>
              <a:rPr lang="en" sz="1400">
                <a:latin typeface="Roboto"/>
                <a:ea typeface="Roboto"/>
                <a:cs typeface="Roboto"/>
                <a:sym typeface="Roboto"/>
              </a:rPr>
              <a:t>. Based on the theory of Thomas Hobbs, who developed the idea of a social contract (the idea that people should follow the laws of government so long as the laws are fair)</a:t>
            </a:r>
            <a:endParaRPr sz="1400">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b="1" i="1" u="sng">
                <a:solidFill>
                  <a:srgbClr val="FF0000"/>
                </a:solidFill>
                <a:latin typeface="Roboto"/>
                <a:ea typeface="Roboto"/>
                <a:cs typeface="Roboto"/>
                <a:sym typeface="Roboto"/>
              </a:rPr>
              <a:t>Grievances</a:t>
            </a:r>
            <a:r>
              <a:rPr lang="en" sz="1400">
                <a:latin typeface="Roboto"/>
                <a:ea typeface="Roboto"/>
                <a:cs typeface="Roboto"/>
                <a:sym typeface="Roboto"/>
              </a:rPr>
              <a:t>: 27 complaints against the British that caused the colonies to leave</a:t>
            </a:r>
            <a:endParaRPr sz="1400">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b="1" i="1" u="sng">
                <a:solidFill>
                  <a:srgbClr val="FF0000"/>
                </a:solidFill>
                <a:latin typeface="Roboto"/>
                <a:ea typeface="Roboto"/>
                <a:cs typeface="Roboto"/>
                <a:sym typeface="Roboto"/>
              </a:rPr>
              <a:t>Official Separation</a:t>
            </a:r>
            <a:r>
              <a:rPr lang="en" sz="1400">
                <a:latin typeface="Roboto"/>
                <a:ea typeface="Roboto"/>
                <a:cs typeface="Roboto"/>
                <a:sym typeface="Roboto"/>
              </a:rPr>
              <a:t>: redefined our relationship with Great Britain and stated that we would be forming our own independent country</a:t>
            </a:r>
            <a:endParaRPr sz="1400">
              <a:latin typeface="Roboto"/>
              <a:ea typeface="Roboto"/>
              <a:cs typeface="Roboto"/>
              <a:sym typeface="Roboto"/>
            </a:endParaRPr>
          </a:p>
        </p:txBody>
      </p:sp>
      <p:pic>
        <p:nvPicPr>
          <p:cNvPr id="85" name="Google Shape;85;p17"/>
          <p:cNvPicPr preferRelativeResize="0"/>
          <p:nvPr/>
        </p:nvPicPr>
        <p:blipFill>
          <a:blip r:embed="rId3">
            <a:alphaModFix/>
          </a:blip>
          <a:stretch>
            <a:fillRect/>
          </a:stretch>
        </p:blipFill>
        <p:spPr>
          <a:xfrm>
            <a:off x="219925" y="994500"/>
            <a:ext cx="3490524" cy="3938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23225" y="141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11">
                <a:latin typeface="Impact"/>
                <a:ea typeface="Impact"/>
                <a:cs typeface="Impact"/>
                <a:sym typeface="Impact"/>
              </a:rPr>
              <a:t>DECLARATION OF INDEPENDENCE - THE PREAMBLE</a:t>
            </a:r>
            <a:endParaRPr sz="2811">
              <a:latin typeface="Impact"/>
              <a:ea typeface="Impact"/>
              <a:cs typeface="Impact"/>
              <a:sym typeface="Impact"/>
            </a:endParaRPr>
          </a:p>
        </p:txBody>
      </p:sp>
      <p:sp>
        <p:nvSpPr>
          <p:cNvPr id="91" name="Google Shape;91;p18"/>
          <p:cNvSpPr txBox="1">
            <a:spLocks noGrp="1"/>
          </p:cNvSpPr>
          <p:nvPr>
            <p:ph type="body" idx="1"/>
          </p:nvPr>
        </p:nvSpPr>
        <p:spPr>
          <a:xfrm>
            <a:off x="514125" y="557475"/>
            <a:ext cx="7947000" cy="453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Roboto"/>
                <a:ea typeface="Roboto"/>
                <a:cs typeface="Roboto"/>
                <a:sym typeface="Roboto"/>
              </a:rPr>
              <a:t>The unanimous Declaration of the thirteen United States of America,</a:t>
            </a:r>
            <a:r>
              <a:rPr lang="en" sz="1200">
                <a:solidFill>
                  <a:schemeClr val="dk1"/>
                </a:solidFill>
                <a:latin typeface="Roboto"/>
                <a:ea typeface="Roboto"/>
                <a:cs typeface="Roboto"/>
                <a:sym typeface="Roboto"/>
              </a:rPr>
              <a:t> </a:t>
            </a:r>
            <a:r>
              <a:rPr lang="en" sz="1200" b="1" i="1">
                <a:solidFill>
                  <a:schemeClr val="dk1"/>
                </a:solidFill>
                <a:latin typeface="Roboto"/>
                <a:ea typeface="Roboto"/>
                <a:cs typeface="Roboto"/>
                <a:sym typeface="Roboto"/>
              </a:rPr>
              <a:t>When in the Course of human events, it becomes necessary for one people to dissolve the political bands which have connected them with another</a:t>
            </a:r>
            <a:r>
              <a:rPr lang="en" sz="1200">
                <a:solidFill>
                  <a:schemeClr val="dk1"/>
                </a:solidFill>
                <a:latin typeface="Roboto"/>
                <a:ea typeface="Roboto"/>
                <a:cs typeface="Roboto"/>
                <a:sym typeface="Roboto"/>
              </a:rPr>
              <a:t>, and to assume among the powers of the earth, the separate and equal station to which the Laws of Nature and of Nature's God entitle them, a decent respect to the opinions of mankind requires that they should declare the causes which impel them to the separation.</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rgbClr val="FF0000"/>
                </a:solidFill>
                <a:latin typeface="Roboto"/>
                <a:ea typeface="Roboto"/>
                <a:cs typeface="Roboto"/>
                <a:sym typeface="Roboto"/>
              </a:rPr>
              <a:t>We hold these truths to be self-evident, </a:t>
            </a:r>
            <a:r>
              <a:rPr lang="en" sz="1200" b="1">
                <a:solidFill>
                  <a:srgbClr val="FF0000"/>
                </a:solidFill>
                <a:latin typeface="Roboto"/>
                <a:ea typeface="Roboto"/>
                <a:cs typeface="Roboto"/>
                <a:sym typeface="Roboto"/>
              </a:rPr>
              <a:t>that all men are created equal</a:t>
            </a:r>
            <a:r>
              <a:rPr lang="en" sz="1200">
                <a:solidFill>
                  <a:srgbClr val="FF0000"/>
                </a:solidFill>
                <a:latin typeface="Roboto"/>
                <a:ea typeface="Roboto"/>
                <a:cs typeface="Roboto"/>
                <a:sym typeface="Roboto"/>
              </a:rPr>
              <a:t>, that they are endowed by their Creator with certain </a:t>
            </a:r>
            <a:r>
              <a:rPr lang="en" sz="1200" b="1">
                <a:solidFill>
                  <a:srgbClr val="FF0000"/>
                </a:solidFill>
                <a:latin typeface="Roboto"/>
                <a:ea typeface="Roboto"/>
                <a:cs typeface="Roboto"/>
                <a:sym typeface="Roboto"/>
              </a:rPr>
              <a:t>unalienable Rights</a:t>
            </a:r>
            <a:r>
              <a:rPr lang="en" sz="1200">
                <a:solidFill>
                  <a:srgbClr val="FF0000"/>
                </a:solidFill>
                <a:latin typeface="Roboto"/>
                <a:ea typeface="Roboto"/>
                <a:cs typeface="Roboto"/>
                <a:sym typeface="Roboto"/>
              </a:rPr>
              <a:t>, that among these are </a:t>
            </a:r>
            <a:r>
              <a:rPr lang="en" sz="1200" b="1">
                <a:solidFill>
                  <a:srgbClr val="FF0000"/>
                </a:solidFill>
                <a:latin typeface="Roboto"/>
                <a:ea typeface="Roboto"/>
                <a:cs typeface="Roboto"/>
                <a:sym typeface="Roboto"/>
              </a:rPr>
              <a:t>Life, Liberty and the pursuit of Happiness</a:t>
            </a:r>
            <a:r>
              <a:rPr lang="en" sz="1200">
                <a:solidFill>
                  <a:srgbClr val="FF0000"/>
                </a:solidFill>
                <a:latin typeface="Roboto"/>
                <a:ea typeface="Roboto"/>
                <a:cs typeface="Roboto"/>
                <a:sym typeface="Roboto"/>
              </a:rPr>
              <a:t>.--That to secure these rights, Governments are instituted among Men, deriving their just powers from the consent of the governed</a:t>
            </a:r>
            <a:r>
              <a:rPr lang="en" sz="1200">
                <a:solidFill>
                  <a:schemeClr val="dk1"/>
                </a:solidFill>
                <a:latin typeface="Roboto"/>
                <a:ea typeface="Roboto"/>
                <a:cs typeface="Roboto"/>
                <a:sym typeface="Roboto"/>
              </a:rPr>
              <a:t>,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Prudence, indeed, will dictate that Governments long established should not be changed for light and transient causes; and accordingly all experience hath shewn, that mankind are more disposed to suffer, while evils are sufferable, than to right themselves by abolishing the forms to which they are accustomed. But when a long train of abuses and usurpations, pursuing invariably the same Object evinces a design to reduce them under absolute Despotism, it is their right, it is their duty, to throw off such Government, and to provide new Guards for their future security.--Such has been the patient sufferance of these Colonies; and such is now the necessity which constrains them to alter their former Systems of Government. The history of the present King of Great Britain is a history of repeated injuries and usurpations, all having in direct object the establishment of an absolute Tyranny over these States. To prove this, let Facts be submitted to a candid world.</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-He has refused his Assent to Laws, the most wholesome and necessary for the public good.</a:t>
            </a:r>
            <a:endParaRPr sz="1200">
              <a:solidFill>
                <a:schemeClr val="dk1"/>
              </a:solidFill>
              <a:latin typeface="Roboto"/>
              <a:ea typeface="Roboto"/>
              <a:cs typeface="Roboto"/>
              <a:sym typeface="Roboto"/>
            </a:endParaRPr>
          </a:p>
          <a:p>
            <a:pPr marL="0" lvl="0" indent="0" algn="l" rtl="0">
              <a:spcBef>
                <a:spcPts val="0"/>
              </a:spcBef>
              <a:spcAft>
                <a:spcPts val="1200"/>
              </a:spcAft>
              <a:buNone/>
            </a:pPr>
            <a:endParaRPr sz="12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WHAT DO YOU THINK?</a:t>
            </a:r>
            <a:endParaRPr>
              <a:latin typeface="Impact"/>
              <a:ea typeface="Impact"/>
              <a:cs typeface="Impact"/>
              <a:sym typeface="Impact"/>
            </a:endParaRPr>
          </a:p>
        </p:txBody>
      </p:sp>
      <p:sp>
        <p:nvSpPr>
          <p:cNvPr id="97" name="Google Shape;97;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latin typeface="Roboto"/>
              <a:ea typeface="Roboto"/>
              <a:cs typeface="Roboto"/>
              <a:sym typeface="Roboto"/>
            </a:endParaRPr>
          </a:p>
          <a:p>
            <a:pPr marL="0" lvl="0" indent="0" algn="ctr" rtl="0">
              <a:spcBef>
                <a:spcPts val="1200"/>
              </a:spcBef>
              <a:spcAft>
                <a:spcPts val="1200"/>
              </a:spcAft>
              <a:buNone/>
            </a:pPr>
            <a:r>
              <a:rPr lang="en" sz="2000">
                <a:latin typeface="Roboto"/>
                <a:ea typeface="Roboto"/>
                <a:cs typeface="Roboto"/>
                <a:sym typeface="Roboto"/>
              </a:rPr>
              <a:t>Our letter to Great Britain was written because we felt our personal liberties were being violated. The Declaration of Independence was created partially to establish these liberties. Do you think/feel that we still have these personal liberties today? Why or why not?</a:t>
            </a:r>
            <a:endParaRPr sz="20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48300" y="142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11">
                <a:latin typeface="Impact"/>
                <a:ea typeface="Impact"/>
                <a:cs typeface="Impact"/>
                <a:sym typeface="Impact"/>
              </a:rPr>
              <a:t>NOW… HOW TO RULE?</a:t>
            </a:r>
            <a:endParaRPr sz="2811">
              <a:latin typeface="Impact"/>
              <a:ea typeface="Impact"/>
              <a:cs typeface="Impact"/>
              <a:sym typeface="Impact"/>
            </a:endParaRPr>
          </a:p>
        </p:txBody>
      </p:sp>
      <p:sp>
        <p:nvSpPr>
          <p:cNvPr id="103" name="Google Shape;103;p20"/>
          <p:cNvSpPr txBox="1">
            <a:spLocks noGrp="1"/>
          </p:cNvSpPr>
          <p:nvPr>
            <p:ph type="body" idx="1"/>
          </p:nvPr>
        </p:nvSpPr>
        <p:spPr>
          <a:xfrm>
            <a:off x="123000" y="785275"/>
            <a:ext cx="5266800" cy="4231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Roboto"/>
              <a:buChar char="●"/>
            </a:pPr>
            <a:r>
              <a:rPr lang="en" sz="1600">
                <a:latin typeface="Roboto"/>
                <a:ea typeface="Roboto"/>
                <a:cs typeface="Roboto"/>
                <a:sym typeface="Roboto"/>
              </a:rPr>
              <a:t>13 independent colonies will </a:t>
            </a:r>
            <a:r>
              <a:rPr lang="en" sz="1600" i="1">
                <a:latin typeface="Roboto"/>
                <a:ea typeface="Roboto"/>
                <a:cs typeface="Roboto"/>
                <a:sym typeface="Roboto"/>
              </a:rPr>
              <a:t>become states</a:t>
            </a:r>
            <a:r>
              <a:rPr lang="en" sz="1600">
                <a:latin typeface="Roboto"/>
                <a:ea typeface="Roboto"/>
                <a:cs typeface="Roboto"/>
                <a:sym typeface="Roboto"/>
              </a:rPr>
              <a:t> after Declaration.</a:t>
            </a:r>
            <a:endParaRPr sz="1600">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i="1">
                <a:latin typeface="Roboto"/>
                <a:ea typeface="Roboto"/>
                <a:cs typeface="Roboto"/>
                <a:sym typeface="Roboto"/>
              </a:rPr>
              <a:t>Each state had its own idea of how to govern</a:t>
            </a:r>
            <a:endParaRPr sz="1600" i="1">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Representatives of each state met together to create a</a:t>
            </a:r>
            <a:r>
              <a:rPr lang="en" sz="1600" b="1">
                <a:latin typeface="Roboto"/>
                <a:ea typeface="Roboto"/>
                <a:cs typeface="Roboto"/>
                <a:sym typeface="Roboto"/>
              </a:rPr>
              <a:t> </a:t>
            </a:r>
            <a:r>
              <a:rPr lang="en" sz="1600" b="1" u="sng">
                <a:solidFill>
                  <a:srgbClr val="FF0000"/>
                </a:solidFill>
                <a:latin typeface="Roboto"/>
                <a:ea typeface="Roboto"/>
                <a:cs typeface="Roboto"/>
                <a:sym typeface="Roboto"/>
              </a:rPr>
              <a:t>federation</a:t>
            </a:r>
            <a:r>
              <a:rPr lang="en" sz="1600" b="1">
                <a:latin typeface="Roboto"/>
                <a:ea typeface="Roboto"/>
                <a:cs typeface="Roboto"/>
                <a:sym typeface="Roboto"/>
              </a:rPr>
              <a:t> (organizing </a:t>
            </a:r>
            <a:r>
              <a:rPr lang="en" sz="1600" b="1" u="sng">
                <a:solidFill>
                  <a:srgbClr val="FF0000"/>
                </a:solidFill>
                <a:latin typeface="Roboto"/>
                <a:ea typeface="Roboto"/>
                <a:cs typeface="Roboto"/>
                <a:sym typeface="Roboto"/>
              </a:rPr>
              <a:t>independent</a:t>
            </a:r>
            <a:r>
              <a:rPr lang="en" sz="1600" b="1">
                <a:latin typeface="Roboto"/>
                <a:ea typeface="Roboto"/>
                <a:cs typeface="Roboto"/>
                <a:sym typeface="Roboto"/>
              </a:rPr>
              <a:t> states into a </a:t>
            </a:r>
            <a:r>
              <a:rPr lang="en" sz="1600" b="1" u="sng">
                <a:solidFill>
                  <a:srgbClr val="FF0000"/>
                </a:solidFill>
                <a:latin typeface="Roboto"/>
                <a:ea typeface="Roboto"/>
                <a:cs typeface="Roboto"/>
                <a:sym typeface="Roboto"/>
              </a:rPr>
              <a:t>central</a:t>
            </a:r>
            <a:r>
              <a:rPr lang="en" sz="1600" b="1">
                <a:latin typeface="Roboto"/>
                <a:ea typeface="Roboto"/>
                <a:cs typeface="Roboto"/>
                <a:sym typeface="Roboto"/>
              </a:rPr>
              <a:t> control)</a:t>
            </a:r>
            <a:endParaRPr sz="1600" b="1">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They called these rules the</a:t>
            </a:r>
            <a:r>
              <a:rPr lang="en" sz="1600" b="1">
                <a:latin typeface="Roboto"/>
                <a:ea typeface="Roboto"/>
                <a:cs typeface="Roboto"/>
                <a:sym typeface="Roboto"/>
              </a:rPr>
              <a:t> Articles of</a:t>
            </a:r>
            <a:r>
              <a:rPr lang="en" sz="1600" b="1" u="sng">
                <a:solidFill>
                  <a:srgbClr val="FF0000"/>
                </a:solidFill>
                <a:latin typeface="Roboto"/>
                <a:ea typeface="Roboto"/>
                <a:cs typeface="Roboto"/>
                <a:sym typeface="Roboto"/>
              </a:rPr>
              <a:t> Confederation</a:t>
            </a:r>
            <a:endParaRPr sz="1600" b="1" u="sng">
              <a:solidFill>
                <a:srgbClr val="FF0000"/>
              </a:solidFill>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a:latin typeface="Roboto"/>
                <a:ea typeface="Roboto"/>
                <a:cs typeface="Roboto"/>
                <a:sym typeface="Roboto"/>
              </a:rPr>
              <a:t>First document to outline a central government</a:t>
            </a:r>
            <a:endParaRPr sz="1400">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b="1">
                <a:latin typeface="Roboto"/>
                <a:ea typeface="Roboto"/>
                <a:cs typeface="Roboto"/>
                <a:sym typeface="Roboto"/>
              </a:rPr>
              <a:t>Problem: created a central government that was too </a:t>
            </a:r>
            <a:r>
              <a:rPr lang="en" sz="1400" b="1" i="1" u="sng">
                <a:solidFill>
                  <a:srgbClr val="FF0000"/>
                </a:solidFill>
                <a:latin typeface="Roboto"/>
                <a:ea typeface="Roboto"/>
                <a:cs typeface="Roboto"/>
                <a:sym typeface="Roboto"/>
              </a:rPr>
              <a:t>weak</a:t>
            </a:r>
            <a:r>
              <a:rPr lang="en" sz="1400" b="1">
                <a:latin typeface="Roboto"/>
                <a:ea typeface="Roboto"/>
                <a:cs typeface="Roboto"/>
                <a:sym typeface="Roboto"/>
              </a:rPr>
              <a:t> to address the needs of all states</a:t>
            </a:r>
            <a:endParaRPr sz="1400" b="1">
              <a:latin typeface="Roboto"/>
              <a:ea typeface="Roboto"/>
              <a:cs typeface="Roboto"/>
              <a:sym typeface="Roboto"/>
            </a:endParaRPr>
          </a:p>
          <a:p>
            <a:pPr marL="457200" lvl="0" indent="-330200" algn="l" rtl="0">
              <a:spcBef>
                <a:spcPts val="0"/>
              </a:spcBef>
              <a:spcAft>
                <a:spcPts val="0"/>
              </a:spcAft>
              <a:buSzPts val="1600"/>
              <a:buFont typeface="Roboto"/>
              <a:buChar char="●"/>
            </a:pPr>
            <a:r>
              <a:rPr lang="en" sz="1600">
                <a:latin typeface="Roboto"/>
                <a:ea typeface="Roboto"/>
                <a:cs typeface="Roboto"/>
                <a:sym typeface="Roboto"/>
              </a:rPr>
              <a:t>It did not work in the way it was intended and </a:t>
            </a:r>
            <a:r>
              <a:rPr lang="en" sz="1600" b="1">
                <a:latin typeface="Roboto"/>
                <a:ea typeface="Roboto"/>
                <a:cs typeface="Roboto"/>
                <a:sym typeface="Roboto"/>
              </a:rPr>
              <a:t>allowed each state too much independent </a:t>
            </a:r>
            <a:r>
              <a:rPr lang="en" sz="1600" b="1" i="1" u="sng">
                <a:solidFill>
                  <a:srgbClr val="FF0000"/>
                </a:solidFill>
                <a:latin typeface="Roboto"/>
                <a:ea typeface="Roboto"/>
                <a:cs typeface="Roboto"/>
                <a:sym typeface="Roboto"/>
              </a:rPr>
              <a:t>power </a:t>
            </a:r>
            <a:r>
              <a:rPr lang="en" sz="1600" b="1">
                <a:latin typeface="Roboto"/>
                <a:ea typeface="Roboto"/>
                <a:cs typeface="Roboto"/>
                <a:sym typeface="Roboto"/>
              </a:rPr>
              <a:t>and did not </a:t>
            </a:r>
            <a:r>
              <a:rPr lang="en" sz="1600" b="1" i="1" u="sng">
                <a:solidFill>
                  <a:srgbClr val="FF0000"/>
                </a:solidFill>
                <a:latin typeface="Roboto"/>
                <a:ea typeface="Roboto"/>
                <a:cs typeface="Roboto"/>
                <a:sym typeface="Roboto"/>
              </a:rPr>
              <a:t>protect</a:t>
            </a:r>
            <a:r>
              <a:rPr lang="en" sz="1600" b="1">
                <a:latin typeface="Roboto"/>
                <a:ea typeface="Roboto"/>
                <a:cs typeface="Roboto"/>
                <a:sym typeface="Roboto"/>
              </a:rPr>
              <a:t> states</a:t>
            </a:r>
            <a:endParaRPr sz="1600" b="1">
              <a:latin typeface="Roboto"/>
              <a:ea typeface="Roboto"/>
              <a:cs typeface="Roboto"/>
              <a:sym typeface="Roboto"/>
            </a:endParaRPr>
          </a:p>
          <a:p>
            <a:pPr marL="914400" lvl="1" indent="-317500" algn="l" rtl="0">
              <a:spcBef>
                <a:spcPts val="0"/>
              </a:spcBef>
              <a:spcAft>
                <a:spcPts val="0"/>
              </a:spcAft>
              <a:buSzPts val="1400"/>
              <a:buFont typeface="Roboto"/>
              <a:buChar char="○"/>
            </a:pPr>
            <a:r>
              <a:rPr lang="en" sz="1400">
                <a:latin typeface="Roboto"/>
                <a:ea typeface="Roboto"/>
                <a:cs typeface="Roboto"/>
                <a:sym typeface="Roboto"/>
              </a:rPr>
              <a:t>France had interest in the new world as well</a:t>
            </a:r>
            <a:endParaRPr sz="1400">
              <a:latin typeface="Roboto"/>
              <a:ea typeface="Roboto"/>
              <a:cs typeface="Roboto"/>
              <a:sym typeface="Roboto"/>
            </a:endParaRPr>
          </a:p>
        </p:txBody>
      </p:sp>
      <p:pic>
        <p:nvPicPr>
          <p:cNvPr id="104" name="Google Shape;104;p20"/>
          <p:cNvPicPr preferRelativeResize="0"/>
          <p:nvPr/>
        </p:nvPicPr>
        <p:blipFill>
          <a:blip r:embed="rId3">
            <a:alphaModFix/>
          </a:blip>
          <a:stretch>
            <a:fillRect/>
          </a:stretch>
        </p:blipFill>
        <p:spPr>
          <a:xfrm>
            <a:off x="5500600" y="1152475"/>
            <a:ext cx="3368300" cy="3820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90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mpact"/>
                <a:ea typeface="Impact"/>
                <a:cs typeface="Impact"/>
                <a:sym typeface="Impact"/>
              </a:rPr>
              <a:t>THE CONSTITUTION</a:t>
            </a:r>
            <a:endParaRPr>
              <a:latin typeface="Impact"/>
              <a:ea typeface="Impact"/>
              <a:cs typeface="Impact"/>
              <a:sym typeface="Impact"/>
            </a:endParaRPr>
          </a:p>
        </p:txBody>
      </p:sp>
      <p:sp>
        <p:nvSpPr>
          <p:cNvPr id="110" name="Google Shape;110;p21"/>
          <p:cNvSpPr txBox="1">
            <a:spLocks noGrp="1"/>
          </p:cNvSpPr>
          <p:nvPr>
            <p:ph type="body" idx="1"/>
          </p:nvPr>
        </p:nvSpPr>
        <p:spPr>
          <a:xfrm>
            <a:off x="44850" y="1178800"/>
            <a:ext cx="8877600" cy="3916200"/>
          </a:xfrm>
          <a:prstGeom prst="rect">
            <a:avLst/>
          </a:prstGeom>
        </p:spPr>
        <p:txBody>
          <a:bodyPr spcFirstLastPara="1" wrap="square" lIns="91425" tIns="91425" rIns="91425" bIns="91425" anchor="t" anchorCtr="0">
            <a:noAutofit/>
          </a:bodyPr>
          <a:lstStyle/>
          <a:p>
            <a:pPr marL="457200" lvl="0" indent="-342582" algn="l" rtl="0">
              <a:lnSpc>
                <a:spcPct val="95000"/>
              </a:lnSpc>
              <a:spcBef>
                <a:spcPts val="0"/>
              </a:spcBef>
              <a:spcAft>
                <a:spcPts val="0"/>
              </a:spcAft>
              <a:buSzPts val="1795"/>
              <a:buFont typeface="Roboto"/>
              <a:buChar char="●"/>
            </a:pPr>
            <a:r>
              <a:rPr lang="en" sz="1795" b="1">
                <a:latin typeface="Roboto"/>
                <a:ea typeface="Roboto"/>
                <a:cs typeface="Roboto"/>
                <a:sym typeface="Roboto"/>
              </a:rPr>
              <a:t>Our Constitution </a:t>
            </a:r>
            <a:r>
              <a:rPr lang="en" sz="1795" b="1" i="1">
                <a:latin typeface="Roboto"/>
                <a:ea typeface="Roboto"/>
                <a:cs typeface="Roboto"/>
                <a:sym typeface="Roboto"/>
              </a:rPr>
              <a:t>created a balanced and limited government</a:t>
            </a:r>
            <a:r>
              <a:rPr lang="en" sz="1795" b="1">
                <a:latin typeface="Roboto"/>
                <a:ea typeface="Roboto"/>
                <a:cs typeface="Roboto"/>
                <a:sym typeface="Roboto"/>
              </a:rPr>
              <a:t>. It was written based on </a:t>
            </a:r>
            <a:r>
              <a:rPr lang="en" sz="1795" b="1" i="1">
                <a:latin typeface="Roboto"/>
                <a:ea typeface="Roboto"/>
                <a:cs typeface="Roboto"/>
                <a:sym typeface="Roboto"/>
              </a:rPr>
              <a:t>7 major principles</a:t>
            </a:r>
            <a:endParaRPr sz="1795" b="1" i="1">
              <a:latin typeface="Roboto"/>
              <a:ea typeface="Roboto"/>
              <a:cs typeface="Roboto"/>
              <a:sym typeface="Roboto"/>
            </a:endParaRPr>
          </a:p>
          <a:p>
            <a:pPr marL="914400" lvl="1" indent="-330835" algn="l" rtl="0">
              <a:lnSpc>
                <a:spcPct val="95000"/>
              </a:lnSpc>
              <a:spcBef>
                <a:spcPts val="0"/>
              </a:spcBef>
              <a:spcAft>
                <a:spcPts val="0"/>
              </a:spcAft>
              <a:buSzPts val="1610"/>
              <a:buFont typeface="Roboto"/>
              <a:buChar char="○"/>
            </a:pPr>
            <a:r>
              <a:rPr lang="en" sz="1610" b="1">
                <a:latin typeface="Roboto"/>
                <a:ea typeface="Roboto"/>
                <a:cs typeface="Roboto"/>
                <a:sym typeface="Roboto"/>
              </a:rPr>
              <a:t>Individual rights</a:t>
            </a:r>
            <a:r>
              <a:rPr lang="en" sz="1610">
                <a:latin typeface="Roboto"/>
                <a:ea typeface="Roboto"/>
                <a:cs typeface="Roboto"/>
                <a:sym typeface="Roboto"/>
              </a:rPr>
              <a:t>: personal </a:t>
            </a:r>
            <a:r>
              <a:rPr lang="en" sz="1610" b="1" u="sng">
                <a:solidFill>
                  <a:srgbClr val="FF0000"/>
                </a:solidFill>
                <a:latin typeface="Roboto"/>
                <a:ea typeface="Roboto"/>
                <a:cs typeface="Roboto"/>
                <a:sym typeface="Roboto"/>
              </a:rPr>
              <a:t>liberties</a:t>
            </a:r>
            <a:r>
              <a:rPr lang="en" sz="1610">
                <a:latin typeface="Roboto"/>
                <a:ea typeface="Roboto"/>
                <a:cs typeface="Roboto"/>
                <a:sym typeface="Roboto"/>
              </a:rPr>
              <a:t> and rights guaranteed to all U.S. citizens by the Bill of Rights; government cannot take these away </a:t>
            </a:r>
            <a:r>
              <a:rPr lang="en" sz="1610">
                <a:solidFill>
                  <a:schemeClr val="dk1"/>
                </a:solidFill>
                <a:latin typeface="Roboto"/>
                <a:ea typeface="Roboto"/>
                <a:cs typeface="Roboto"/>
                <a:sym typeface="Roboto"/>
              </a:rPr>
              <a:t>(investment)</a:t>
            </a:r>
            <a:endParaRPr sz="1610">
              <a:solidFill>
                <a:schemeClr val="dk1"/>
              </a:solidFill>
              <a:latin typeface="Roboto"/>
              <a:ea typeface="Roboto"/>
              <a:cs typeface="Roboto"/>
              <a:sym typeface="Roboto"/>
            </a:endParaRPr>
          </a:p>
          <a:p>
            <a:pPr marL="914400" lvl="1" indent="-330835" algn="l" rtl="0">
              <a:lnSpc>
                <a:spcPct val="95000"/>
              </a:lnSpc>
              <a:spcBef>
                <a:spcPts val="0"/>
              </a:spcBef>
              <a:spcAft>
                <a:spcPts val="0"/>
              </a:spcAft>
              <a:buSzPts val="1610"/>
              <a:buFont typeface="Roboto"/>
              <a:buChar char="○"/>
            </a:pPr>
            <a:r>
              <a:rPr lang="en" sz="1610" b="1">
                <a:solidFill>
                  <a:srgbClr val="666666"/>
                </a:solidFill>
                <a:latin typeface="Roboto"/>
                <a:ea typeface="Roboto"/>
                <a:cs typeface="Roboto"/>
                <a:sym typeface="Roboto"/>
              </a:rPr>
              <a:t>Republicanism</a:t>
            </a:r>
            <a:r>
              <a:rPr lang="en" sz="1610">
                <a:latin typeface="Roboto"/>
                <a:ea typeface="Roboto"/>
                <a:cs typeface="Roboto"/>
                <a:sym typeface="Roboto"/>
              </a:rPr>
              <a:t>: rule by the </a:t>
            </a:r>
            <a:r>
              <a:rPr lang="en" sz="1610" b="1" u="sng">
                <a:solidFill>
                  <a:srgbClr val="FF0000"/>
                </a:solidFill>
                <a:latin typeface="Roboto"/>
                <a:ea typeface="Roboto"/>
                <a:cs typeface="Roboto"/>
                <a:sym typeface="Roboto"/>
              </a:rPr>
              <a:t>people</a:t>
            </a:r>
            <a:r>
              <a:rPr lang="en" sz="1610">
                <a:latin typeface="Roboto"/>
                <a:ea typeface="Roboto"/>
                <a:cs typeface="Roboto"/>
                <a:sym typeface="Roboto"/>
              </a:rPr>
              <a:t> through </a:t>
            </a:r>
            <a:r>
              <a:rPr lang="en" sz="1610" b="1" u="sng">
                <a:solidFill>
                  <a:srgbClr val="FF0000"/>
                </a:solidFill>
                <a:latin typeface="Roboto"/>
                <a:ea typeface="Roboto"/>
                <a:cs typeface="Roboto"/>
                <a:sym typeface="Roboto"/>
              </a:rPr>
              <a:t>elected</a:t>
            </a:r>
            <a:r>
              <a:rPr lang="en" sz="1610">
                <a:latin typeface="Roboto"/>
                <a:ea typeface="Roboto"/>
                <a:cs typeface="Roboto"/>
                <a:sym typeface="Roboto"/>
              </a:rPr>
              <a:t> officials </a:t>
            </a:r>
            <a:r>
              <a:rPr lang="en" sz="1610">
                <a:solidFill>
                  <a:srgbClr val="000000"/>
                </a:solidFill>
                <a:latin typeface="Roboto"/>
                <a:ea typeface="Roboto"/>
                <a:cs typeface="Roboto"/>
                <a:sym typeface="Roboto"/>
              </a:rPr>
              <a:t>(republicans)</a:t>
            </a:r>
            <a:endParaRPr sz="1610">
              <a:solidFill>
                <a:srgbClr val="000000"/>
              </a:solidFill>
              <a:latin typeface="Roboto"/>
              <a:ea typeface="Roboto"/>
              <a:cs typeface="Roboto"/>
              <a:sym typeface="Roboto"/>
            </a:endParaRPr>
          </a:p>
          <a:p>
            <a:pPr marL="914400" lvl="1" indent="-330835" algn="l" rtl="0">
              <a:lnSpc>
                <a:spcPct val="95000"/>
              </a:lnSpc>
              <a:spcBef>
                <a:spcPts val="0"/>
              </a:spcBef>
              <a:spcAft>
                <a:spcPts val="0"/>
              </a:spcAft>
              <a:buSzPts val="1610"/>
              <a:buFont typeface="Roboto"/>
              <a:buChar char="○"/>
            </a:pPr>
            <a:r>
              <a:rPr lang="en" sz="1610" b="1">
                <a:latin typeface="Roboto"/>
                <a:ea typeface="Roboto"/>
                <a:cs typeface="Roboto"/>
                <a:sym typeface="Roboto"/>
              </a:rPr>
              <a:t>Popular sovereignty</a:t>
            </a:r>
            <a:r>
              <a:rPr lang="en" sz="1610">
                <a:latin typeface="Roboto"/>
                <a:ea typeface="Roboto"/>
                <a:cs typeface="Roboto"/>
                <a:sym typeface="Roboto"/>
              </a:rPr>
              <a:t>: the </a:t>
            </a:r>
            <a:r>
              <a:rPr lang="en" sz="1610" b="1" u="sng">
                <a:solidFill>
                  <a:srgbClr val="FF0000"/>
                </a:solidFill>
                <a:latin typeface="Roboto"/>
                <a:ea typeface="Roboto"/>
                <a:cs typeface="Roboto"/>
                <a:sym typeface="Roboto"/>
              </a:rPr>
              <a:t>people</a:t>
            </a:r>
            <a:r>
              <a:rPr lang="en" sz="1610">
                <a:latin typeface="Roboto"/>
                <a:ea typeface="Roboto"/>
                <a:cs typeface="Roboto"/>
                <a:sym typeface="Roboto"/>
              </a:rPr>
              <a:t> rule; the power of government comes from the people; people control their government through voting </a:t>
            </a:r>
            <a:r>
              <a:rPr lang="en" sz="1610">
                <a:solidFill>
                  <a:srgbClr val="000000"/>
                </a:solidFill>
                <a:latin typeface="Roboto"/>
                <a:ea typeface="Roboto"/>
                <a:cs typeface="Roboto"/>
                <a:sym typeface="Roboto"/>
              </a:rPr>
              <a:t>(popular)</a:t>
            </a:r>
            <a:endParaRPr sz="1610">
              <a:solidFill>
                <a:srgbClr val="000000"/>
              </a:solidFill>
              <a:latin typeface="Roboto"/>
              <a:ea typeface="Roboto"/>
              <a:cs typeface="Roboto"/>
              <a:sym typeface="Roboto"/>
            </a:endParaRPr>
          </a:p>
          <a:p>
            <a:pPr marL="914400" lvl="1" indent="-330835" algn="l" rtl="0">
              <a:lnSpc>
                <a:spcPct val="95000"/>
              </a:lnSpc>
              <a:spcBef>
                <a:spcPts val="0"/>
              </a:spcBef>
              <a:spcAft>
                <a:spcPts val="0"/>
              </a:spcAft>
              <a:buSzPts val="1610"/>
              <a:buFont typeface="Roboto"/>
              <a:buChar char="○"/>
            </a:pPr>
            <a:r>
              <a:rPr lang="en" sz="1610" b="1">
                <a:latin typeface="Roboto"/>
                <a:ea typeface="Roboto"/>
                <a:cs typeface="Roboto"/>
                <a:sym typeface="Roboto"/>
              </a:rPr>
              <a:t>Federalism</a:t>
            </a:r>
            <a:r>
              <a:rPr lang="en" sz="1610">
                <a:latin typeface="Roboto"/>
                <a:ea typeface="Roboto"/>
                <a:cs typeface="Roboto"/>
                <a:sym typeface="Roboto"/>
              </a:rPr>
              <a:t>: power is </a:t>
            </a:r>
            <a:r>
              <a:rPr lang="en" sz="1610" b="1" u="sng">
                <a:solidFill>
                  <a:srgbClr val="FF0000"/>
                </a:solidFill>
                <a:latin typeface="Roboto"/>
                <a:ea typeface="Roboto"/>
                <a:cs typeface="Roboto"/>
                <a:sym typeface="Roboto"/>
              </a:rPr>
              <a:t>divided</a:t>
            </a:r>
            <a:r>
              <a:rPr lang="en" sz="1610">
                <a:latin typeface="Roboto"/>
                <a:ea typeface="Roboto"/>
                <a:cs typeface="Roboto"/>
                <a:sym typeface="Roboto"/>
              </a:rPr>
              <a:t> between a central government and individual </a:t>
            </a:r>
            <a:r>
              <a:rPr lang="en" sz="1610" b="1" u="sng">
                <a:solidFill>
                  <a:srgbClr val="FF0000"/>
                </a:solidFill>
                <a:latin typeface="Roboto"/>
                <a:ea typeface="Roboto"/>
                <a:cs typeface="Roboto"/>
                <a:sym typeface="Roboto"/>
              </a:rPr>
              <a:t>states </a:t>
            </a:r>
            <a:r>
              <a:rPr lang="en" sz="1610">
                <a:latin typeface="Roboto"/>
                <a:ea typeface="Roboto"/>
                <a:cs typeface="Roboto"/>
                <a:sym typeface="Roboto"/>
              </a:rPr>
              <a:t>(10th Amendment; </a:t>
            </a:r>
            <a:r>
              <a:rPr lang="en" sz="1610">
                <a:solidFill>
                  <a:srgbClr val="000000"/>
                </a:solidFill>
                <a:latin typeface="Roboto"/>
                <a:ea typeface="Roboto"/>
                <a:cs typeface="Roboto"/>
                <a:sym typeface="Roboto"/>
              </a:rPr>
              <a:t>Fedex</a:t>
            </a:r>
            <a:r>
              <a:rPr lang="en" sz="1610">
                <a:latin typeface="Roboto"/>
                <a:ea typeface="Roboto"/>
                <a:cs typeface="Roboto"/>
                <a:sym typeface="Roboto"/>
              </a:rPr>
              <a:t>)</a:t>
            </a:r>
            <a:endParaRPr sz="1610">
              <a:latin typeface="Roboto"/>
              <a:ea typeface="Roboto"/>
              <a:cs typeface="Roboto"/>
              <a:sym typeface="Roboto"/>
            </a:endParaRPr>
          </a:p>
          <a:p>
            <a:pPr marL="914400" lvl="1" indent="-330835" algn="l" rtl="0">
              <a:lnSpc>
                <a:spcPct val="95000"/>
              </a:lnSpc>
              <a:spcBef>
                <a:spcPts val="0"/>
              </a:spcBef>
              <a:spcAft>
                <a:spcPts val="0"/>
              </a:spcAft>
              <a:buSzPts val="1610"/>
              <a:buFont typeface="Roboto"/>
              <a:buChar char="○"/>
            </a:pPr>
            <a:r>
              <a:rPr lang="en" sz="1610" b="1">
                <a:latin typeface="Roboto"/>
                <a:ea typeface="Roboto"/>
                <a:cs typeface="Roboto"/>
                <a:sym typeface="Roboto"/>
              </a:rPr>
              <a:t>Checks &amp; Balances</a:t>
            </a:r>
            <a:r>
              <a:rPr lang="en" sz="1610">
                <a:latin typeface="Roboto"/>
                <a:ea typeface="Roboto"/>
                <a:cs typeface="Roboto"/>
                <a:sym typeface="Roboto"/>
              </a:rPr>
              <a:t>: the ability of each </a:t>
            </a:r>
            <a:r>
              <a:rPr lang="en" sz="1610" b="1" u="sng">
                <a:solidFill>
                  <a:srgbClr val="FF0000"/>
                </a:solidFill>
                <a:latin typeface="Roboto"/>
                <a:ea typeface="Roboto"/>
                <a:cs typeface="Roboto"/>
                <a:sym typeface="Roboto"/>
              </a:rPr>
              <a:t>branch</a:t>
            </a:r>
            <a:r>
              <a:rPr lang="en" sz="1610">
                <a:latin typeface="Roboto"/>
                <a:ea typeface="Roboto"/>
                <a:cs typeface="Roboto"/>
                <a:sym typeface="Roboto"/>
              </a:rPr>
              <a:t> of government to </a:t>
            </a:r>
            <a:r>
              <a:rPr lang="en" sz="1610" b="1" u="sng">
                <a:solidFill>
                  <a:srgbClr val="FF0000"/>
                </a:solidFill>
                <a:latin typeface="Roboto"/>
                <a:ea typeface="Roboto"/>
                <a:cs typeface="Roboto"/>
                <a:sym typeface="Roboto"/>
              </a:rPr>
              <a:t>exercise</a:t>
            </a:r>
            <a:r>
              <a:rPr lang="en" sz="1610">
                <a:latin typeface="Roboto"/>
                <a:ea typeface="Roboto"/>
                <a:cs typeface="Roboto"/>
                <a:sym typeface="Roboto"/>
              </a:rPr>
              <a:t> controls over the other two branches </a:t>
            </a:r>
            <a:r>
              <a:rPr lang="en" sz="1610">
                <a:solidFill>
                  <a:srgbClr val="000000"/>
                </a:solidFill>
                <a:latin typeface="Roboto"/>
                <a:ea typeface="Roboto"/>
                <a:cs typeface="Roboto"/>
                <a:sym typeface="Roboto"/>
              </a:rPr>
              <a:t>(checks)</a:t>
            </a:r>
            <a:endParaRPr sz="1610">
              <a:solidFill>
                <a:srgbClr val="000000"/>
              </a:solidFill>
              <a:latin typeface="Roboto"/>
              <a:ea typeface="Roboto"/>
              <a:cs typeface="Roboto"/>
              <a:sym typeface="Roboto"/>
            </a:endParaRPr>
          </a:p>
          <a:p>
            <a:pPr marL="914400" lvl="1" indent="-330835" algn="l" rtl="0">
              <a:lnSpc>
                <a:spcPct val="95000"/>
              </a:lnSpc>
              <a:spcBef>
                <a:spcPts val="0"/>
              </a:spcBef>
              <a:spcAft>
                <a:spcPts val="0"/>
              </a:spcAft>
              <a:buSzPts val="1610"/>
              <a:buFont typeface="Roboto"/>
              <a:buChar char="○"/>
            </a:pPr>
            <a:r>
              <a:rPr lang="en" sz="1610" b="1">
                <a:latin typeface="Roboto"/>
                <a:ea typeface="Roboto"/>
                <a:cs typeface="Roboto"/>
                <a:sym typeface="Roboto"/>
              </a:rPr>
              <a:t>Limited Government</a:t>
            </a:r>
            <a:r>
              <a:rPr lang="en" sz="1610">
                <a:latin typeface="Roboto"/>
                <a:ea typeface="Roboto"/>
                <a:cs typeface="Roboto"/>
                <a:sym typeface="Roboto"/>
              </a:rPr>
              <a:t>: government is not all </a:t>
            </a:r>
            <a:r>
              <a:rPr lang="en" sz="1610" b="1" u="sng">
                <a:solidFill>
                  <a:srgbClr val="FF0000"/>
                </a:solidFill>
                <a:latin typeface="Roboto"/>
                <a:ea typeface="Roboto"/>
                <a:cs typeface="Roboto"/>
                <a:sym typeface="Roboto"/>
              </a:rPr>
              <a:t>powerful</a:t>
            </a:r>
            <a:r>
              <a:rPr lang="en" sz="1610">
                <a:latin typeface="Roboto"/>
                <a:ea typeface="Roboto"/>
                <a:cs typeface="Roboto"/>
                <a:sym typeface="Roboto"/>
              </a:rPr>
              <a:t>; citizens including government officials must </a:t>
            </a:r>
            <a:r>
              <a:rPr lang="en" sz="1610" b="1" u="sng">
                <a:solidFill>
                  <a:srgbClr val="FF0000"/>
                </a:solidFill>
                <a:latin typeface="Roboto"/>
                <a:ea typeface="Roboto"/>
                <a:cs typeface="Roboto"/>
                <a:sym typeface="Roboto"/>
              </a:rPr>
              <a:t>obey</a:t>
            </a:r>
            <a:r>
              <a:rPr lang="en" sz="1610">
                <a:latin typeface="Roboto"/>
                <a:ea typeface="Roboto"/>
                <a:cs typeface="Roboto"/>
                <a:sym typeface="Roboto"/>
              </a:rPr>
              <a:t> the law </a:t>
            </a:r>
            <a:r>
              <a:rPr lang="en" sz="1610">
                <a:solidFill>
                  <a:srgbClr val="000000"/>
                </a:solidFill>
                <a:latin typeface="Roboto"/>
                <a:ea typeface="Roboto"/>
                <a:cs typeface="Roboto"/>
                <a:sym typeface="Roboto"/>
              </a:rPr>
              <a:t>(limiting)</a:t>
            </a:r>
            <a:endParaRPr sz="1610">
              <a:solidFill>
                <a:srgbClr val="000000"/>
              </a:solidFill>
              <a:latin typeface="Roboto"/>
              <a:ea typeface="Roboto"/>
              <a:cs typeface="Roboto"/>
              <a:sym typeface="Roboto"/>
            </a:endParaRPr>
          </a:p>
          <a:p>
            <a:pPr marL="914400" lvl="1" indent="-330835" algn="l" rtl="0">
              <a:lnSpc>
                <a:spcPct val="95000"/>
              </a:lnSpc>
              <a:spcBef>
                <a:spcPts val="0"/>
              </a:spcBef>
              <a:spcAft>
                <a:spcPts val="0"/>
              </a:spcAft>
              <a:buSzPts val="1610"/>
              <a:buFont typeface="Roboto"/>
              <a:buChar char="○"/>
            </a:pPr>
            <a:r>
              <a:rPr lang="en" sz="1610" b="1">
                <a:latin typeface="Roboto"/>
                <a:ea typeface="Roboto"/>
                <a:cs typeface="Roboto"/>
                <a:sym typeface="Roboto"/>
              </a:rPr>
              <a:t>Separation of Powers</a:t>
            </a:r>
            <a:r>
              <a:rPr lang="en" sz="1610">
                <a:latin typeface="Roboto"/>
                <a:ea typeface="Roboto"/>
                <a:cs typeface="Roboto"/>
                <a:sym typeface="Roboto"/>
              </a:rPr>
              <a:t>: division of basic government </a:t>
            </a:r>
            <a:r>
              <a:rPr lang="en" sz="1610" b="1" u="sng">
                <a:solidFill>
                  <a:srgbClr val="FF0000"/>
                </a:solidFill>
                <a:latin typeface="Roboto"/>
                <a:ea typeface="Roboto"/>
                <a:cs typeface="Roboto"/>
                <a:sym typeface="Roboto"/>
              </a:rPr>
              <a:t>roles</a:t>
            </a:r>
            <a:r>
              <a:rPr lang="en" sz="1610">
                <a:latin typeface="Roboto"/>
                <a:ea typeface="Roboto"/>
                <a:cs typeface="Roboto"/>
                <a:sym typeface="Roboto"/>
              </a:rPr>
              <a:t> into branches, with no one branch having all of the power </a:t>
            </a:r>
            <a:r>
              <a:rPr lang="en" sz="1610">
                <a:solidFill>
                  <a:srgbClr val="000000"/>
                </a:solidFill>
                <a:latin typeface="Roboto"/>
                <a:ea typeface="Roboto"/>
                <a:cs typeface="Roboto"/>
                <a:sym typeface="Roboto"/>
              </a:rPr>
              <a:t>(separate)</a:t>
            </a:r>
            <a:endParaRPr sz="1610">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2441</Words>
  <Application>Microsoft Office PowerPoint</Application>
  <PresentationFormat>On-screen Show (16:9)</PresentationFormat>
  <Paragraphs>200</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Roboto</vt:lpstr>
      <vt:lpstr>Arial</vt:lpstr>
      <vt:lpstr>Impact</vt:lpstr>
      <vt:lpstr>Simple Light</vt:lpstr>
      <vt:lpstr>PowerPoint Presentation</vt:lpstr>
      <vt:lpstr>THE BEGINNING </vt:lpstr>
      <vt:lpstr>THE BUILD UP TO A BREAK UP</vt:lpstr>
      <vt:lpstr>DECIDING TO BREAK UP… BYE, BYE, BYE </vt:lpstr>
      <vt:lpstr>THE BREAK UP LETTER</vt:lpstr>
      <vt:lpstr>DECLARATION OF INDEPENDENCE - THE PREAMBLE</vt:lpstr>
      <vt:lpstr>WHAT DO YOU THINK?</vt:lpstr>
      <vt:lpstr>NOW… HOW TO RULE?</vt:lpstr>
      <vt:lpstr>THE CONSTITUTION</vt:lpstr>
      <vt:lpstr>THE CONSTITUTION</vt:lpstr>
      <vt:lpstr>THE PREAMBLE (PURPOSE)</vt:lpstr>
      <vt:lpstr>THE ARTICLES</vt:lpstr>
      <vt:lpstr>SCHOOLHOUSE ROCK - THREE RING GOVERNMENT</vt:lpstr>
      <vt:lpstr>LEGISLATIVE BRANCH</vt:lpstr>
      <vt:lpstr>EXECUTIVE BRANCH</vt:lpstr>
      <vt:lpstr>JUDICIAL BRANCH</vt:lpstr>
      <vt:lpstr>AMENDMENTS</vt:lpstr>
      <vt:lpstr>1ST AMENDMENT</vt:lpstr>
      <vt:lpstr>2ND AMENDMENT</vt:lpstr>
      <vt:lpstr>3RD AMENDMENT</vt:lpstr>
      <vt:lpstr>4TH AMENDMENT</vt:lpstr>
      <vt:lpstr>5TH AMENDMENT</vt:lpstr>
      <vt:lpstr>6TH AMENDMENT</vt:lpstr>
      <vt:lpstr>7TH AMENDMENT</vt:lpstr>
      <vt:lpstr>8TH AMENDMENT</vt:lpstr>
      <vt:lpstr>9TH AMENDMENT</vt:lpstr>
      <vt:lpstr>10TH AMENDMENT</vt:lpstr>
      <vt:lpstr>WHAT DO YOU THINK?</vt:lpstr>
      <vt:lpstr>MOTTOS OF THE U.S.</vt:lpstr>
      <vt:lpstr>ALEXIS DE TOCQUEVILLE</vt:lpstr>
      <vt:lpstr>5 VALUES OF A CONSTITUTIONAL REPUBLIC</vt:lpstr>
      <vt:lpstr>YOUR THOUGHTS?</vt:lpstr>
      <vt:lpstr>WAYS TO PARTICIPATE IN DEMOCRATIC PROCESS</vt:lpstr>
      <vt:lpstr>HOW DO CITIZENS PARTICIPATE IN THE GOVERNMENT?</vt:lpstr>
      <vt:lpstr>U.S. CITIZENSHIP</vt:lpstr>
      <vt:lpstr>ELIGIBILITY</vt:lpstr>
      <vt:lpstr>STEPS IN THE NATURALIZATION PROCESS</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L. Scott</dc:creator>
  <cp:lastModifiedBy>Greg Scott</cp:lastModifiedBy>
  <cp:revision>2</cp:revision>
  <dcterms:modified xsi:type="dcterms:W3CDTF">2023-12-22T23:20:15Z</dcterms:modified>
</cp:coreProperties>
</file>