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  <p:sldMasterId id="2147483674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Lobster" panose="00000500000000000000" pitchFamily="2" charset="0"/>
      <p:regular r:id="rId37"/>
    </p:embeddedFont>
    <p:embeddedFont>
      <p:font typeface="Merriweather" panose="00000500000000000000" pitchFamily="2" charset="0"/>
      <p:regular r:id="rId38"/>
      <p:bold r:id="rId39"/>
      <p:italic r:id="rId40"/>
      <p:boldItalic r:id="rId41"/>
    </p:embeddedFont>
    <p:embeddedFont>
      <p:font typeface="Playfair Display" panose="00000500000000000000" pitchFamily="2" charset="0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8A72B4-7414-4F36-BECA-90395E45762F}">
  <a:tblStyle styleId="{E88A72B4-7414-4F36-BECA-90395E4576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74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5.xml"/><Relationship Id="rId51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0dd5ad7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50dd5ad7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50dd5ad72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0dd5ad7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50dd5ad72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Pullman car- 1st class sleeping and eating car. Most luxurious and fastest way to cross the country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50dd5ad72d_1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471bf0adc7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471bf0adc7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1471bf0adc7_0_10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13e62ec5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13e62ec5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613e62ec55_0_3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471bf0adc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Though Thomas Edison is credited as the man who invented the lightbulb, this revolutionary technology was in fact developed by several inventors.</a:t>
            </a:r>
            <a:endParaRPr/>
          </a:p>
        </p:txBody>
      </p:sp>
      <p:sp>
        <p:nvSpPr>
          <p:cNvPr id="261" name="Google Shape;261;g1471bf0adc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13e62ec5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613e62ec5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613e62ec55_0_4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471bf0adc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1471bf0adc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471bf0adc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471bf0adc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1471bf0adc7_0_11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End of the Civil War  1865 to 1900.   Overlaps Reconstruction &amp; West units.</a:t>
            </a:r>
            <a:endParaRPr/>
          </a:p>
        </p:txBody>
      </p:sp>
      <p:sp>
        <p:nvSpPr>
          <p:cNvPr id="150" name="Google Shape;150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471bf0adc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471bf0adc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471bf0adc7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471bf0adc7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471bf0adc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471bf0adc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1471bf0adc7_0_1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71bf0adc7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471bf0adc7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471bf0adc7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471bf0adc7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1471bf0adc7_0_29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471bf0adc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1471bf0adc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471bf0adc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471bf0adc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471bf0adc7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471bf0adc7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471bf0adc7_0_33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71d586acb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771d586acb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771d586acb_1_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71d586ac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71d586ac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13e62ec5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13e62ec5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613e62ec55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471bf0adc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471bf0adc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471bf0adc7_0_8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71d586acb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771d586acb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08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3"/>
          <p:cNvCxnSpPr/>
          <p:nvPr/>
        </p:nvCxnSpPr>
        <p:spPr>
          <a:xfrm>
            <a:off x="492563" y="168037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rtl="0">
              <a:spcBef>
                <a:spcPts val="640"/>
              </a:spcBef>
              <a:spcAft>
                <a:spcPts val="0"/>
              </a:spcAft>
              <a:buSzPts val="2080"/>
              <a:buChar char="■"/>
              <a:defRPr/>
            </a:lvl1pPr>
            <a:lvl2pPr marL="914400" lvl="1" indent="-344169" rtl="0">
              <a:spcBef>
                <a:spcPts val="560"/>
              </a:spcBef>
              <a:spcAft>
                <a:spcPts val="0"/>
              </a:spcAft>
              <a:buSzPts val="1820"/>
              <a:buChar char="■"/>
              <a:defRPr/>
            </a:lvl2pPr>
            <a:lvl3pPr marL="1371600" lvl="2" indent="-327660" rtl="0">
              <a:spcBef>
                <a:spcPts val="480"/>
              </a:spcBef>
              <a:spcAft>
                <a:spcPts val="0"/>
              </a:spcAft>
              <a:buSzPts val="1560"/>
              <a:buChar char="■"/>
              <a:defRPr/>
            </a:lvl3pPr>
            <a:lvl4pPr marL="1828800" lvl="3" indent="-311150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/>
            </a:lvl4pPr>
            <a:lvl5pPr marL="2286000" lvl="4" indent="-311150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/>
            </a:lvl5pPr>
            <a:lvl6pPr marL="2743200" lvl="5" indent="-311150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/>
            </a:lvl7pPr>
            <a:lvl8pPr marL="3657600" lvl="7" indent="-311150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/>
            </a:lvl8pPr>
            <a:lvl9pPr marL="4114800" lvl="8" indent="-311150" rtl="0">
              <a:spcBef>
                <a:spcPts val="40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17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 rot="5400000">
            <a:off x="4800600" y="2209800"/>
            <a:ext cx="5715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609600" y="228600"/>
            <a:ext cx="5715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 rot="5400000">
            <a:off x="2514600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marL="914400" lvl="1" indent="-344169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4pPr>
            <a:lvl5pPr marL="2286000" lvl="4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5pPr>
            <a:lvl6pPr marL="2743200" lvl="5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6pPr>
            <a:lvl7pPr marL="3200400" lvl="6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7pPr>
            <a:lvl8pPr marL="3657600" lvl="7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8pPr>
            <a:lvl9pPr marL="4114800" lvl="8" indent="-31115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i3IOT71v5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eWE_FaIP6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tz-T32_cI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title"/>
          </p:nvPr>
        </p:nvSpPr>
        <p:spPr>
          <a:xfrm>
            <a:off x="406100" y="4978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Friday, August 25th</a:t>
            </a:r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74275" y="1077888"/>
            <a:ext cx="4040100" cy="639900"/>
          </a:xfrm>
          <a:prstGeom prst="rect">
            <a:avLst/>
          </a:prstGeom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300"/>
              <a:t>AGENDA</a:t>
            </a:r>
            <a:endParaRPr sz="3300"/>
          </a:p>
        </p:txBody>
      </p:sp>
      <p:sp>
        <p:nvSpPr>
          <p:cNvPr id="143" name="Google Shape;143;p28"/>
          <p:cNvSpPr txBox="1">
            <a:spLocks noGrp="1"/>
          </p:cNvSpPr>
          <p:nvPr>
            <p:ph type="body" idx="2"/>
          </p:nvPr>
        </p:nvSpPr>
        <p:spPr>
          <a:xfrm>
            <a:off x="307800" y="1717800"/>
            <a:ext cx="4189500" cy="252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116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Playfair Display"/>
              <a:buAutoNum type="arabicPeriod"/>
            </a:pPr>
            <a:r>
              <a:rPr lang="en-US">
                <a:latin typeface="Playfair Display"/>
                <a:ea typeface="Playfair Display"/>
                <a:cs typeface="Playfair Display"/>
                <a:sym typeface="Playfair Display"/>
              </a:rPr>
              <a:t>Retest/Reteach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911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Playfair Display"/>
              <a:buAutoNum type="arabicPeriod"/>
            </a:pPr>
            <a:r>
              <a:rPr lang="en-US">
                <a:latin typeface="Playfair Display"/>
                <a:ea typeface="Playfair Display"/>
                <a:cs typeface="Playfair Display"/>
                <a:sym typeface="Playfair Display"/>
              </a:rPr>
              <a:t>Notes over Industrialization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9116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Playfair Display"/>
              <a:buAutoNum type="arabicPeriod"/>
            </a:pPr>
            <a:r>
              <a:rPr lang="en-US">
                <a:latin typeface="Playfair Display"/>
                <a:ea typeface="Playfair Display"/>
                <a:cs typeface="Playfair Display"/>
                <a:sym typeface="Playfair Display"/>
              </a:rPr>
              <a:t>Work on Gilded Age vocabulary if time permits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3"/>
          </p:nvPr>
        </p:nvSpPr>
        <p:spPr>
          <a:xfrm>
            <a:off x="73375" y="4352813"/>
            <a:ext cx="4041900" cy="639900"/>
          </a:xfrm>
          <a:prstGeom prst="rect">
            <a:avLst/>
          </a:prstGeom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HEADS UP</a:t>
            </a:r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4"/>
          </p:nvPr>
        </p:nvSpPr>
        <p:spPr>
          <a:xfrm>
            <a:off x="307800" y="4992725"/>
            <a:ext cx="4189500" cy="166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**Make ups for test and test corrections need to be completed on Monday, Tuesday or Wednesday!!</a:t>
            </a:r>
            <a:endParaRPr/>
          </a:p>
        </p:txBody>
      </p:sp>
      <p:pic>
        <p:nvPicPr>
          <p:cNvPr id="146" name="Google Shape;1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06275"/>
            <a:ext cx="4189500" cy="455547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000" y="337275"/>
            <a:ext cx="7680000" cy="62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/>
              <a:buNone/>
            </a:pPr>
            <a:r>
              <a:rPr lang="en-US" sz="36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*Electricity</a:t>
            </a:r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body" idx="1"/>
          </p:nvPr>
        </p:nvSpPr>
        <p:spPr>
          <a:xfrm>
            <a:off x="400925" y="889850"/>
            <a:ext cx="4452300" cy="5815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 b="1" i="0" u="none">
                <a:solidFill>
                  <a:schemeClr val="dk1"/>
                </a:solidFill>
              </a:rPr>
              <a:t>Transformed</a:t>
            </a: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</a:rPr>
              <a:t>cities and factories with lighting.</a:t>
            </a: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400"/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 sz="2400" b="1" i="0" u="none">
                <a:solidFill>
                  <a:schemeClr val="dk1"/>
                </a:solidFill>
              </a:rPr>
              <a:t>With electricity factories </a:t>
            </a:r>
            <a:r>
              <a:rPr lang="en-US" sz="2400" b="1" i="0" u="none">
                <a:solidFill>
                  <a:schemeClr val="dk1"/>
                </a:solidFill>
                <a:highlight>
                  <a:srgbClr val="FFFF00"/>
                </a:highlight>
              </a:rPr>
              <a:t>could extend(</a:t>
            </a:r>
            <a:r>
              <a:rPr lang="en-US" sz="2800" b="1">
                <a:highlight>
                  <a:srgbClr val="FFFF00"/>
                </a:highlight>
              </a:rPr>
              <a:t>increase)</a:t>
            </a:r>
            <a:r>
              <a:rPr lang="en-US" sz="2400" b="1" i="0" u="none">
                <a:solidFill>
                  <a:schemeClr val="dk1"/>
                </a:solidFill>
                <a:highlight>
                  <a:srgbClr val="FFFF00"/>
                </a:highlight>
              </a:rPr>
              <a:t> work hours  and the number of shifts</a:t>
            </a:r>
            <a:r>
              <a:rPr lang="en-US" sz="2400"/>
              <a:t>-</a:t>
            </a:r>
            <a:r>
              <a:rPr lang="en-US" sz="2800">
                <a:highlight>
                  <a:srgbClr val="FFFF00"/>
                </a:highlight>
              </a:rPr>
              <a:t>Overnight</a:t>
            </a:r>
            <a:r>
              <a:rPr lang="en-US" sz="2400" b="0" i="0" u="none">
                <a:solidFill>
                  <a:schemeClr val="dk1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needed</a:t>
            </a:r>
            <a:r>
              <a:rPr lang="en-US" sz="2400"/>
              <a:t>.</a:t>
            </a:r>
            <a:endParaRPr sz="240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US" sz="2800"/>
              <a:t>Began to be used for </a:t>
            </a:r>
            <a:r>
              <a:rPr lang="en-US" sz="2800" b="1">
                <a:highlight>
                  <a:srgbClr val="FFFF00"/>
                </a:highlight>
              </a:rPr>
              <a:t>telephones and telegraphs</a:t>
            </a:r>
            <a:endParaRPr sz="2800" b="1">
              <a:highlight>
                <a:srgbClr val="FFFF00"/>
              </a:highlight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eriod"/>
            </a:pPr>
            <a:r>
              <a:rPr lang="en-US" sz="2400"/>
              <a:t>This allowed people to </a:t>
            </a:r>
            <a:r>
              <a:rPr lang="en-US" sz="2400" b="1">
                <a:highlight>
                  <a:srgbClr val="FFFF00"/>
                </a:highlight>
              </a:rPr>
              <a:t>communicate </a:t>
            </a:r>
            <a:r>
              <a:rPr lang="en-US" sz="2400" b="1"/>
              <a:t>over great distances</a:t>
            </a:r>
            <a:endParaRPr sz="2400" b="1"/>
          </a:p>
          <a:p>
            <a:pPr marL="74295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226" name="Google Shape;226;p38" descr="cropped-IG-federal-electrical-supply-lighting-800x27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8450" y="436900"/>
            <a:ext cx="2609250" cy="15044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7" name="Google Shape;227;p38" descr="p19l6htff719hb18k213cicuvqm4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975" y="2110121"/>
            <a:ext cx="3404950" cy="15044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8" name="Google Shape;22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3625" y="4030725"/>
            <a:ext cx="305140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/>
              <a:t>*</a:t>
            </a: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Bessemer Process</a:t>
            </a:r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body" idx="1"/>
          </p:nvPr>
        </p:nvSpPr>
        <p:spPr>
          <a:xfrm flipH="1">
            <a:off x="242725" y="1118375"/>
            <a:ext cx="4874400" cy="55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Char char="■"/>
            </a:pPr>
            <a:r>
              <a:rPr lang="en-US" sz="40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Henry Bessemer</a:t>
            </a:r>
            <a:endParaRPr sz="4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*</a:t>
            </a:r>
            <a:r>
              <a:rPr lang="en-US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cheap and efficient process for making steel *1856*</a:t>
            </a:r>
            <a:endParaRPr sz="3000" b="1"/>
          </a:p>
          <a:p>
            <a:pPr marL="0" lvl="1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rPr lang="en-US" sz="3200" b="1" u="sng"/>
              <a:t>Benefit or Use</a:t>
            </a:r>
            <a:endParaRPr sz="3200" b="1" u="sng"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rPr lang="en-US" sz="3200" b="0" i="0" u="none">
                <a:solidFill>
                  <a:schemeClr val="dk1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</a:rPr>
              <a:t>Steel</a:t>
            </a:r>
            <a:r>
              <a:rPr lang="en-US" sz="3200">
                <a:highlight>
                  <a:srgbClr val="FFFF00"/>
                </a:highlight>
              </a:rPr>
              <a:t> is </a:t>
            </a:r>
            <a:r>
              <a:rPr lang="en-US" sz="3200" b="1" i="0" u="none">
                <a:solidFill>
                  <a:schemeClr val="dk1"/>
                </a:solidFill>
                <a:highlight>
                  <a:srgbClr val="FFFF00"/>
                </a:highlight>
              </a:rPr>
              <a:t>lighter, harder and more durable</a:t>
            </a:r>
            <a:r>
              <a:rPr lang="en-US" sz="3200" b="0" i="0" u="none">
                <a:solidFill>
                  <a:schemeClr val="dk1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</a:rPr>
              <a:t> than iron.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235" name="Google Shape;235;p39" descr="Steel Production"/>
          <p:cNvPicPr preferRelativeResize="0"/>
          <p:nvPr/>
        </p:nvPicPr>
        <p:blipFill rotWithShape="1">
          <a:blip r:embed="rId3">
            <a:alphaModFix/>
          </a:blip>
          <a:srcRect l="20716"/>
          <a:stretch/>
        </p:blipFill>
        <p:spPr>
          <a:xfrm>
            <a:off x="5117125" y="1074400"/>
            <a:ext cx="3569675" cy="52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0" descr=" " title="Ind Revolution   Besse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425" y="153425"/>
            <a:ext cx="8791126" cy="648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body" idx="1"/>
          </p:nvPr>
        </p:nvSpPr>
        <p:spPr>
          <a:xfrm>
            <a:off x="188750" y="133625"/>
            <a:ext cx="8229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en-US" sz="3200" b="1" i="0" u="none">
                <a:solidFill>
                  <a:schemeClr val="dk1"/>
                </a:solidFill>
              </a:rPr>
              <a:t>*Improved…</a:t>
            </a:r>
            <a:endParaRPr b="1"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*Skyscrapers (built much taller)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*Suspension Bridges (Brooklyn Bridge 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Stronger engines for trains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Rails improved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Farm equipment</a:t>
            </a:r>
            <a:endParaRPr/>
          </a:p>
        </p:txBody>
      </p:sp>
      <p:pic>
        <p:nvPicPr>
          <p:cNvPr id="247" name="Google Shape;24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550" y="5391425"/>
            <a:ext cx="2714625" cy="12344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699" y="3664725"/>
            <a:ext cx="2554475" cy="1600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Google Shape;24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3450" y="3564413"/>
            <a:ext cx="2390775" cy="14842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0" name="Google Shape;25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1575" y="5201075"/>
            <a:ext cx="2792650" cy="15045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6625" y="4096025"/>
            <a:ext cx="245745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Mastery Check</a:t>
            </a:r>
            <a:endParaRPr/>
          </a:p>
        </p:txBody>
      </p:sp>
      <p:sp>
        <p:nvSpPr>
          <p:cNvPr id="258" name="Google Shape;258;p42"/>
          <p:cNvSpPr txBox="1">
            <a:spLocks noGrp="1"/>
          </p:cNvSpPr>
          <p:nvPr>
            <p:ph type="body" idx="1"/>
          </p:nvPr>
        </p:nvSpPr>
        <p:spPr>
          <a:xfrm>
            <a:off x="457200" y="1104700"/>
            <a:ext cx="82296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effect did the Bessemer process have on the growth of cities?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AutoNum type="alphaLcPeriod"/>
            </a:pPr>
            <a:r>
              <a:rPr lang="en-US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It end the political corruption in cities by destroying the political machine.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AutoNum type="alphaLcPeriod"/>
            </a:pPr>
            <a:r>
              <a:rPr lang="en-US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It developed a system to fairly distribute electricity throughout the city.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AutoNum type="alphaLcPeriod"/>
            </a:pPr>
            <a:r>
              <a:rPr lang="en-US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It forced cities to expand to large areas due to a lack of space.</a:t>
            </a:r>
            <a:endParaRPr sz="3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mbria"/>
              <a:buAutoNum type="alphaLcPeriod"/>
            </a:pPr>
            <a:r>
              <a:rPr lang="en-US" sz="3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It allowed cities to build skyscrapers and span bodies of water with suspension bridges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*Light bulb</a:t>
            </a:r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4800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1879-</a:t>
            </a:r>
            <a:r>
              <a:rPr lang="en-US" sz="3200" b="1" i="0" u="none">
                <a:solidFill>
                  <a:schemeClr val="dk1"/>
                </a:solidFill>
                <a:highlight>
                  <a:srgbClr val="FFFF00"/>
                </a:highlight>
              </a:rPr>
              <a:t>Thomas Edison</a:t>
            </a:r>
            <a:r>
              <a:rPr lang="en-US" sz="3200" b="0" i="0" u="none">
                <a:solidFill>
                  <a:schemeClr val="dk1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invented light bulb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(tried 9,000 times!!!!)</a:t>
            </a: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lang="en-US"/>
              <a:t>*</a:t>
            </a:r>
            <a:r>
              <a:rPr lang="en-US" u="sng"/>
              <a:t>Benefit or Use</a:t>
            </a:r>
            <a:endParaRPr sz="3200" b="0" i="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 i="0" u="none">
                <a:solidFill>
                  <a:schemeClr val="dk1"/>
                </a:solidFill>
                <a:highlight>
                  <a:srgbClr val="FFFF00"/>
                </a:highlight>
              </a:rPr>
              <a:t>Use in</a:t>
            </a:r>
            <a:r>
              <a:rPr lang="en-US" sz="3200" b="1">
                <a:highlight>
                  <a:srgbClr val="FFFF00"/>
                </a:highlight>
              </a:rPr>
              <a:t>:</a:t>
            </a:r>
            <a:endParaRPr sz="3200" b="1">
              <a:highlight>
                <a:srgbClr val="FFFF00"/>
              </a:highlight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</a:rPr>
              <a:t>factories</a:t>
            </a:r>
            <a:endParaRPr sz="3200">
              <a:highlight>
                <a:srgbClr val="FFFF00"/>
              </a:highlight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</a:rPr>
              <a:t>homes, </a:t>
            </a:r>
            <a:endParaRPr sz="3200" b="0" i="0" u="none">
              <a:solidFill>
                <a:schemeClr val="dk1"/>
              </a:solidFill>
              <a:highlight>
                <a:srgbClr val="FFFF00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</a:rPr>
              <a:t>cheap to make.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265" name="Google Shape;265;p43" descr="Replica of original lightbulb - patent # 223,8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1295400"/>
            <a:ext cx="2938462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 the following..</a:t>
            </a:r>
            <a:endParaRPr/>
          </a:p>
        </p:txBody>
      </p:sp>
      <p:graphicFrame>
        <p:nvGraphicFramePr>
          <p:cNvPr id="272" name="Google Shape;272;p44"/>
          <p:cNvGraphicFramePr/>
          <p:nvPr/>
        </p:nvGraphicFramePr>
        <p:xfrm>
          <a:off x="457200" y="149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{E88A72B4-7414-4F36-BECA-90395E45762F}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Factory Shifts Prior to Electricity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Factory Hours After Electricity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 am - 7 pm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7:30 am - 7:30 pm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 am - 8 pm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4am - 6pm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6pm - 2am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8am - 11 pm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3" name="Google Shape;273;p44"/>
          <p:cNvSpPr txBox="1"/>
          <p:nvPr/>
        </p:nvSpPr>
        <p:spPr>
          <a:xfrm>
            <a:off x="457200" y="3429000"/>
            <a:ext cx="8229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What is the effect of electrical lights on factories, according to the chart above?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The effect of electric lights on factories is...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*Telephone</a:t>
            </a:r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610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Invented in 1876 by </a:t>
            </a:r>
            <a:r>
              <a:rPr lang="en-US" sz="3200" b="0" i="0" u="none">
                <a:solidFill>
                  <a:schemeClr val="dk1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</a:rPr>
              <a:t>Alexander Graham Bell</a:t>
            </a:r>
            <a:endParaRPr>
              <a:highlight>
                <a:srgbClr val="FFFF00"/>
              </a:highlight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 1900, 1.5 million telephones in use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080"/>
              <a:buFont typeface="Noto Sans Symbols"/>
              <a:buChar char="■"/>
            </a:pPr>
            <a:r>
              <a:rPr lang="en-US" sz="3200"/>
              <a:t>*</a:t>
            </a:r>
            <a:r>
              <a:rPr lang="en-US" sz="3200" u="sng"/>
              <a:t>Benefit or Use:</a:t>
            </a:r>
            <a:r>
              <a:rPr lang="en-US" sz="3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>
                <a:solidFill>
                  <a:schemeClr val="dk1"/>
                </a:solidFill>
                <a:highlight>
                  <a:srgbClr val="FFFF00"/>
                </a:highlight>
                <a:latin typeface="Tahoma"/>
                <a:ea typeface="Tahoma"/>
                <a:cs typeface="Tahoma"/>
                <a:sym typeface="Tahoma"/>
              </a:rPr>
              <a:t>Increased speed and efficiency of communication</a:t>
            </a:r>
            <a:endParaRPr>
              <a:highlight>
                <a:srgbClr val="FFFF00"/>
              </a:highlight>
            </a:endParaRPr>
          </a:p>
          <a:p>
            <a:pPr marL="742950" lvl="1" indent="-137159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folHlink"/>
              </a:buClr>
              <a:buSzPts val="2340"/>
              <a:buFont typeface="Noto Sans Symbols"/>
              <a:buNone/>
            </a:pPr>
            <a:endParaRPr sz="36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94310" algn="l" rtl="0">
              <a:spcBef>
                <a:spcPts val="720"/>
              </a:spcBef>
              <a:spcAft>
                <a:spcPts val="0"/>
              </a:spcAft>
              <a:buSzPts val="2340"/>
              <a:buNone/>
            </a:pPr>
            <a:endParaRPr sz="36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80" name="Google Shape;280;p45" descr="bell_early_phones_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4024312"/>
            <a:ext cx="5181600" cy="2579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>
            <a:spLocks noGrp="1"/>
          </p:cNvSpPr>
          <p:nvPr>
            <p:ph type="title"/>
          </p:nvPr>
        </p:nvSpPr>
        <p:spPr>
          <a:xfrm>
            <a:off x="457200" y="61375"/>
            <a:ext cx="8229600" cy="101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*Other new technologies</a:t>
            </a:r>
            <a:endParaRPr/>
          </a:p>
        </p:txBody>
      </p:sp>
      <p:sp>
        <p:nvSpPr>
          <p:cNvPr id="287" name="Google Shape;287;p46"/>
          <p:cNvSpPr txBox="1">
            <a:spLocks noGrp="1"/>
          </p:cNvSpPr>
          <p:nvPr>
            <p:ph type="body" idx="1"/>
          </p:nvPr>
        </p:nvSpPr>
        <p:spPr>
          <a:xfrm>
            <a:off x="260800" y="1327200"/>
            <a:ext cx="5492700" cy="210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Christopher Sholes: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Typewriter</a:t>
            </a:r>
            <a:endParaRPr sz="28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Elisha Otis: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Elevator</a:t>
            </a:r>
            <a:endParaRPr sz="28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Elias Howe: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Sewing Machine</a:t>
            </a:r>
            <a:endParaRPr sz="28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8" name="Google Shape;2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450" y="1150674"/>
            <a:ext cx="2835200" cy="2614174"/>
          </a:xfrm>
          <a:prstGeom prst="rect">
            <a:avLst/>
          </a:prstGeom>
          <a:noFill/>
          <a:ln w="9525" cap="flat" cmpd="sng">
            <a:solidFill>
              <a:srgbClr val="00406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9" name="Google Shape;28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725" y="3429000"/>
            <a:ext cx="3283254" cy="2875550"/>
          </a:xfrm>
          <a:prstGeom prst="rect">
            <a:avLst/>
          </a:prstGeom>
          <a:noFill/>
          <a:ln w="9525" cap="flat" cmpd="sng">
            <a:solidFill>
              <a:srgbClr val="00406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0" name="Google Shape;29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0075" y="4127075"/>
            <a:ext cx="3788100" cy="2330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ahoma"/>
              <a:buNone/>
            </a:pPr>
            <a:r>
              <a:rPr lang="en-US" sz="5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Gilded Age</a:t>
            </a:r>
            <a:br>
              <a:rPr lang="en-US" sz="2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1865-1901</a:t>
            </a:r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en-US" sz="3600" b="1"/>
              <a:t>INDUSTRIALIZATION</a:t>
            </a:r>
            <a:endParaRPr b="1"/>
          </a:p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SzPts val="2340"/>
              <a:buFont typeface="Noto Sans Symbols"/>
              <a:buNone/>
            </a:pPr>
            <a:endParaRPr sz="36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4" name="Google Shape;154;p29" descr="carnegiecast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352800"/>
            <a:ext cx="4067175" cy="272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 descr="prod_126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3300412"/>
            <a:ext cx="356235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387900" y="380550"/>
            <a:ext cx="8368200" cy="91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Corporation</a:t>
            </a:r>
            <a:endParaRPr/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387900" y="1525400"/>
            <a:ext cx="5273400" cy="456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0680" algn="l" rtl="0">
              <a:spcBef>
                <a:spcPts val="640"/>
              </a:spcBef>
              <a:spcAft>
                <a:spcPts val="0"/>
              </a:spcAft>
              <a:buSzPts val="2080"/>
              <a:buChar char="■"/>
            </a:pPr>
            <a:r>
              <a:rPr lang="en-US"/>
              <a:t>During industrialization a new </a:t>
            </a:r>
            <a:r>
              <a:rPr lang="en-US" u="sng"/>
              <a:t>type of business emerged</a:t>
            </a:r>
            <a:endParaRPr u="sng"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■"/>
            </a:pPr>
            <a:r>
              <a:rPr lang="en-US" b="1"/>
              <a:t>CORPORATION</a:t>
            </a:r>
            <a:r>
              <a:rPr lang="en-US"/>
              <a:t>: </a:t>
            </a:r>
            <a:r>
              <a:rPr lang="en-US">
                <a:highlight>
                  <a:srgbClr val="FFFF00"/>
                </a:highlight>
              </a:rPr>
              <a:t>sells shares (or stocks) to</a:t>
            </a:r>
            <a:r>
              <a:rPr lang="en-US" u="sng">
                <a:highlight>
                  <a:srgbClr val="FFFF00"/>
                </a:highlight>
              </a:rPr>
              <a:t> investors</a:t>
            </a:r>
            <a:endParaRPr u="sng">
              <a:highlight>
                <a:srgbClr val="FFFF00"/>
              </a:highlight>
            </a:endParaRPr>
          </a:p>
          <a:p>
            <a:pPr marL="914400" lvl="1" indent="-344169" algn="l" rtl="0">
              <a:spcBef>
                <a:spcPts val="0"/>
              </a:spcBef>
              <a:spcAft>
                <a:spcPts val="0"/>
              </a:spcAft>
              <a:buSzPts val="1820"/>
              <a:buChar char="■"/>
            </a:pPr>
            <a:r>
              <a:rPr lang="en-US"/>
              <a:t>This makes each investor a</a:t>
            </a:r>
            <a:r>
              <a:rPr lang="en-US" u="sng"/>
              <a:t> </a:t>
            </a:r>
            <a:r>
              <a:rPr lang="en-US" u="sng">
                <a:highlight>
                  <a:srgbClr val="FFFF00"/>
                </a:highlight>
              </a:rPr>
              <a:t>shareholder, or partial owner, in the company</a:t>
            </a:r>
            <a:endParaRPr u="sng">
              <a:highlight>
                <a:srgbClr val="FFFF00"/>
              </a:highlight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Google Shape;2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3700" y="1447650"/>
            <a:ext cx="3207550" cy="275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3700" y="4356175"/>
            <a:ext cx="3038800" cy="22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>
            <a:spLocks noGrp="1"/>
          </p:cNvSpPr>
          <p:nvPr>
            <p:ph type="body" idx="1"/>
          </p:nvPr>
        </p:nvSpPr>
        <p:spPr>
          <a:xfrm>
            <a:off x="219100" y="164349"/>
            <a:ext cx="8368200" cy="456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u="sng"/>
          </a:p>
          <a:p>
            <a:pPr marL="457200" lvl="0" indent="-360680" algn="l" rtl="0">
              <a:spcBef>
                <a:spcPts val="640"/>
              </a:spcBef>
              <a:spcAft>
                <a:spcPts val="0"/>
              </a:spcAft>
              <a:buSzPts val="2080"/>
              <a:buChar char="■"/>
            </a:pPr>
            <a:r>
              <a:rPr lang="en-US" b="1"/>
              <a:t>Shareholders: </a:t>
            </a:r>
            <a:r>
              <a:rPr lang="en-US"/>
              <a:t>get a portion of the </a:t>
            </a:r>
            <a:r>
              <a:rPr lang="en-US" u="sng">
                <a:highlight>
                  <a:srgbClr val="FFFF00"/>
                </a:highlight>
              </a:rPr>
              <a:t>profits</a:t>
            </a:r>
            <a:r>
              <a:rPr lang="en-US" u="sng"/>
              <a:t> </a:t>
            </a:r>
            <a:r>
              <a:rPr lang="en-US"/>
              <a:t>that the company earns</a:t>
            </a:r>
            <a:endParaRPr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4" name="Google Shape;304;p48"/>
          <p:cNvPicPr preferRelativeResize="0"/>
          <p:nvPr/>
        </p:nvPicPr>
        <p:blipFill rotWithShape="1">
          <a:blip r:embed="rId3">
            <a:alphaModFix/>
          </a:blip>
          <a:srcRect r="-1832" b="-7089"/>
          <a:stretch/>
        </p:blipFill>
        <p:spPr>
          <a:xfrm>
            <a:off x="3492475" y="3833500"/>
            <a:ext cx="4255375" cy="25489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 txBox="1">
            <a:spLocks noGrp="1"/>
          </p:cNvSpPr>
          <p:nvPr>
            <p:ph type="body" idx="1"/>
          </p:nvPr>
        </p:nvSpPr>
        <p:spPr>
          <a:xfrm>
            <a:off x="457200" y="337625"/>
            <a:ext cx="5282400" cy="575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0680" algn="l" rtl="0">
              <a:spcBef>
                <a:spcPts val="640"/>
              </a:spcBef>
              <a:spcAft>
                <a:spcPts val="0"/>
              </a:spcAft>
              <a:buSzPts val="2080"/>
              <a:buChar char="■"/>
            </a:pPr>
            <a:r>
              <a:rPr lang="en-US"/>
              <a:t>Corporations made it possible for people to </a:t>
            </a:r>
            <a:r>
              <a:rPr lang="en-US" u="sng"/>
              <a:t>raise large amounts of money</a:t>
            </a:r>
            <a:r>
              <a:rPr lang="en-US"/>
              <a:t> to form businesses</a:t>
            </a:r>
            <a:endParaRPr/>
          </a:p>
          <a:p>
            <a:pPr marL="457200" lvl="0" indent="-360680" algn="l" rtl="0">
              <a:spcBef>
                <a:spcPts val="0"/>
              </a:spcBef>
              <a:spcAft>
                <a:spcPts val="0"/>
              </a:spcAft>
              <a:buSzPts val="2080"/>
              <a:buChar char="■"/>
            </a:pPr>
            <a:r>
              <a:rPr lang="en-US"/>
              <a:t>Led to the creation</a:t>
            </a:r>
            <a:r>
              <a:rPr lang="en-US" b="1"/>
              <a:t> </a:t>
            </a:r>
            <a:r>
              <a:rPr lang="en-US"/>
              <a:t>of large numbers of </a:t>
            </a:r>
            <a:r>
              <a:rPr lang="en-US" u="sng"/>
              <a:t>industrial companies </a:t>
            </a:r>
            <a:r>
              <a:rPr lang="en-US"/>
              <a:t>resulting in the </a:t>
            </a:r>
            <a:r>
              <a:rPr lang="en-US">
                <a:highlight>
                  <a:srgbClr val="FFFF00"/>
                </a:highlight>
              </a:rPr>
              <a:t>American Industrial Revolution.</a:t>
            </a:r>
            <a:r>
              <a:rPr lang="en-US" b="1" u="sng">
                <a:highlight>
                  <a:srgbClr val="FFFF00"/>
                </a:highlight>
              </a:rPr>
              <a:t> 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  <p:pic>
        <p:nvPicPr>
          <p:cNvPr id="311" name="Google Shape;31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000" y="3429000"/>
            <a:ext cx="3291850" cy="29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925" y="152400"/>
            <a:ext cx="3463575" cy="28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>
            <a:spLocks noGrp="1"/>
          </p:cNvSpPr>
          <p:nvPr>
            <p:ph type="title"/>
          </p:nvPr>
        </p:nvSpPr>
        <p:spPr>
          <a:xfrm>
            <a:off x="387900" y="62492"/>
            <a:ext cx="8368200" cy="121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Entrepreneur</a:t>
            </a:r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body" idx="1"/>
          </p:nvPr>
        </p:nvSpPr>
        <p:spPr>
          <a:xfrm>
            <a:off x="387900" y="1104650"/>
            <a:ext cx="8464500" cy="701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SzPts val="2800"/>
              <a:buChar char="■"/>
            </a:pPr>
            <a:r>
              <a:rPr lang="en-US" sz="2800" b="1"/>
              <a:t>Entrepreneur:</a:t>
            </a:r>
            <a:r>
              <a:rPr lang="en-US" sz="2800"/>
              <a:t> a person or </a:t>
            </a:r>
            <a:r>
              <a:rPr lang="en-US" sz="2800" u="sng"/>
              <a:t>group who </a:t>
            </a:r>
            <a:r>
              <a:rPr lang="en-US" sz="2800" u="sng">
                <a:highlight>
                  <a:srgbClr val="FFFF00"/>
                </a:highlight>
              </a:rPr>
              <a:t>starts </a:t>
            </a:r>
            <a:r>
              <a:rPr lang="en-US" sz="2800" u="sng"/>
              <a:t>their own business</a:t>
            </a:r>
            <a:endParaRPr sz="2800" u="sng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 b="1"/>
              <a:t>During the Industrial Revolution</a:t>
            </a:r>
            <a:r>
              <a:rPr lang="en-US" sz="2800"/>
              <a:t>, </a:t>
            </a:r>
            <a:r>
              <a:rPr lang="en-US" sz="2800" b="1"/>
              <a:t>entrepreneurs used industrial power to lower the price of goods and improve their quality to make</a:t>
            </a:r>
            <a:r>
              <a:rPr lang="en-US" sz="2800"/>
              <a:t> </a:t>
            </a:r>
            <a:r>
              <a:rPr lang="en-US" sz="2800">
                <a:highlight>
                  <a:srgbClr val="FFFF00"/>
                </a:highlight>
              </a:rPr>
              <a:t>huge profits</a:t>
            </a:r>
            <a:endParaRPr sz="2800">
              <a:highlight>
                <a:srgbClr val="FFFF00"/>
              </a:highlight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b="1" u="sng"/>
          </a:p>
        </p:txBody>
      </p:sp>
      <p:pic>
        <p:nvPicPr>
          <p:cNvPr id="319" name="Google Shape;31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200" y="3774200"/>
            <a:ext cx="3375200" cy="28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825" y="4173100"/>
            <a:ext cx="4894175" cy="24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1"/>
          <p:cNvSpPr txBox="1">
            <a:spLocks noGrp="1"/>
          </p:cNvSpPr>
          <p:nvPr>
            <p:ph type="body" idx="1"/>
          </p:nvPr>
        </p:nvSpPr>
        <p:spPr>
          <a:xfrm>
            <a:off x="722325" y="1670985"/>
            <a:ext cx="7772400" cy="2736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500">
                <a:latin typeface="Arial"/>
                <a:ea typeface="Arial"/>
                <a:cs typeface="Arial"/>
                <a:sym typeface="Arial"/>
              </a:rPr>
              <a:t>The industrial revolution and the lavish lifestyles will usher the United States into the Gilded Age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2"/>
          <p:cNvSpPr txBox="1">
            <a:spLocks noGrp="1"/>
          </p:cNvSpPr>
          <p:nvPr>
            <p:ph type="body" idx="1"/>
          </p:nvPr>
        </p:nvSpPr>
        <p:spPr>
          <a:xfrm>
            <a:off x="189000" y="1227375"/>
            <a:ext cx="4920000" cy="54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Gilded =</a:t>
            </a:r>
            <a:r>
              <a:rPr lang="en-US" sz="36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00" i="0" u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to cover with a thin thin layer of gold.	</a:t>
            </a:r>
            <a:endParaRPr sz="21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Arial"/>
              <a:buChar char="●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Covered in gold, but not solid gold.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●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Things seemed good, but weren’t always. (fake)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360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endParaRPr/>
          </a:p>
        </p:txBody>
      </p:sp>
      <p:sp>
        <p:nvSpPr>
          <p:cNvPr id="332" name="Google Shape;332;p52"/>
          <p:cNvSpPr txBox="1">
            <a:spLocks noGrp="1"/>
          </p:cNvSpPr>
          <p:nvPr>
            <p:ph type="title"/>
          </p:nvPr>
        </p:nvSpPr>
        <p:spPr>
          <a:xfrm>
            <a:off x="189000" y="104850"/>
            <a:ext cx="45750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Arial"/>
              <a:buNone/>
            </a:pPr>
            <a:r>
              <a:rPr lang="en-US" sz="5800">
                <a:solidFill>
                  <a:schemeClr val="dk1"/>
                </a:solidFill>
              </a:rPr>
              <a:t>Gilded Age</a:t>
            </a:r>
            <a:endParaRPr sz="6600"/>
          </a:p>
        </p:txBody>
      </p:sp>
      <p:pic>
        <p:nvPicPr>
          <p:cNvPr id="333" name="Google Shape;33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825" y="2878925"/>
            <a:ext cx="3313925" cy="16876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4" name="Google Shape;33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9125" y="287650"/>
            <a:ext cx="3390625" cy="2412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5" name="Google Shape;33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45213"/>
            <a:ext cx="3473675" cy="211277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 txBox="1">
            <a:spLocks noGrp="1"/>
          </p:cNvSpPr>
          <p:nvPr>
            <p:ph type="body" idx="1"/>
          </p:nvPr>
        </p:nvSpPr>
        <p:spPr>
          <a:xfrm>
            <a:off x="214800" y="383550"/>
            <a:ext cx="4832700" cy="6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rPr lang="en-US" sz="42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Characteristics: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marL="742950" lvl="1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180"/>
              <a:buFont typeface="Arial"/>
              <a:buChar char="■"/>
            </a:pPr>
            <a:r>
              <a:rPr lang="en-US" sz="3300" i="0" u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Extreme differences</a:t>
            </a:r>
            <a:r>
              <a:rPr lang="en-US" sz="33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between upper &amp; lower class</a:t>
            </a:r>
            <a:endParaRPr sz="330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3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marL="742950" lvl="1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180"/>
              <a:buFont typeface="Arial"/>
              <a:buChar char="■"/>
            </a:pPr>
            <a:r>
              <a:rPr lang="en-US" sz="33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progress –</a:t>
            </a:r>
            <a:r>
              <a:rPr lang="en-US" sz="33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Booming </a:t>
            </a:r>
            <a:r>
              <a:rPr lang="en-US" sz="3300" i="0" u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Economy</a:t>
            </a:r>
            <a:endParaRPr sz="3300" i="0" u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74295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3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742950" lvl="1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180"/>
              <a:buFont typeface="Arial"/>
              <a:buChar char="■"/>
            </a:pPr>
            <a:r>
              <a:rPr lang="en-US" sz="33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</a:t>
            </a:r>
            <a:r>
              <a:rPr lang="en-US" sz="3300" i="0" u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Corruption</a:t>
            </a:r>
            <a:endParaRPr sz="3300" i="0" u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74295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300">
              <a:latin typeface="Arial"/>
              <a:ea typeface="Arial"/>
              <a:cs typeface="Arial"/>
              <a:sym typeface="Arial"/>
            </a:endParaRPr>
          </a:p>
          <a:p>
            <a:pPr marL="742950" lvl="1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180"/>
              <a:buFont typeface="Arial"/>
              <a:buChar char="■"/>
            </a:pPr>
            <a:r>
              <a:rPr lang="en-US" sz="3300" i="0" u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Child Labor</a:t>
            </a:r>
            <a:endParaRPr sz="29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900" y="152400"/>
            <a:ext cx="3545200" cy="31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9900" y="3481675"/>
            <a:ext cx="3698625" cy="30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4" descr="Meet the elite of the lavishly wealthy Gilded Age — and the struggling workers who challenged them.&#10;&#10;Learn more about our documentary, THE GILDED AGE, including where to watch the full film: https://www.pbs.org/wgbh/americanexperience/films/gilded-age/" title="Chapter 1 | The Gilded Age | American Experience | PB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88" y="677533"/>
            <a:ext cx="8288624" cy="5502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5" descr="The cast and crew discuss the intricately designed costumes and recreating the New York City streets and homes from the late 1800s. &#10;&#10;ABOUT HBO&#10;HBO is home to the shows and films that everyone is talking about, from groundbreaking series and documentaries to the biggest blockbuster movies.&#10;&#10;SUBSCRIBE TO HBO&#10;Subscribe to the official HBO Channel for the latest on your favorite HBO series, movies, documentaries &amp; sports specials: https://itsh.bo/youtube&#10;&#10;GET HBO: https://itsh.bo/ways-to-get&#10;&#10;MORE HBO&#10;Official Site: https://itsh.bo/dotcom&#10;Follow HBO on Instagram: https://itsh.bo/instagram&#10;Follow HBO on TikTok: https://itsh.bo/tiktok&#10;Follow HBO on Twitter: https://itsh.bo/twitter&#10;Like HBO on Facebook: https://itsh.bo/facebook" title="Designing The Gilded Age | The Gilded Age | HB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715450" cy="650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Write what is highlighted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Highlight what is highlighted</a:t>
            </a:r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Merriweather"/>
                <a:ea typeface="Merriweather"/>
                <a:cs typeface="Merriweather"/>
                <a:sym typeface="Merriweather"/>
              </a:rPr>
              <a:t>U.S. INDUSTRIALIZATION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311700" y="1510767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1860 			U.S. is a </a:t>
            </a:r>
            <a:r>
              <a:rPr lang="en-US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second</a:t>
            </a:r>
            <a:r>
              <a:rPr lang="en-US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rate industrial power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1890 			U.S. has become a </a:t>
            </a:r>
            <a:r>
              <a:rPr lang="en-US" sz="2000" b="1" u="sng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world</a:t>
            </a:r>
            <a:r>
              <a:rPr lang="en-US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production power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So, what changed in 30 years?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1001650" y="1726867"/>
            <a:ext cx="1017900" cy="36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1"/>
          <p:cNvSpPr/>
          <p:nvPr/>
        </p:nvSpPr>
        <p:spPr>
          <a:xfrm>
            <a:off x="1001650" y="3004867"/>
            <a:ext cx="1017900" cy="36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1"/>
          <p:cNvSpPr/>
          <p:nvPr/>
        </p:nvSpPr>
        <p:spPr>
          <a:xfrm>
            <a:off x="1168350" y="5083635"/>
            <a:ext cx="7738038" cy="151383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1C232"/>
                </a:solidFill>
                <a:latin typeface="Lobster"/>
              </a:rPr>
              <a:t>Manifest Destiny?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150350" y="166200"/>
            <a:ext cx="5631600" cy="1034700"/>
          </a:xfrm>
          <a:prstGeom prst="rect">
            <a:avLst/>
          </a:prstGeom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</a:rPr>
              <a:t>What is Industrialization?</a:t>
            </a:r>
            <a:endParaRPr sz="3700">
              <a:solidFill>
                <a:schemeClr val="dk1"/>
              </a:solidFill>
            </a:endParaRPr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214800" y="1200900"/>
            <a:ext cx="5691900" cy="542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-US" sz="2500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ndustrialization</a:t>
            </a:r>
            <a:r>
              <a:rPr lang="en-US" sz="2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- a time period when a country </a:t>
            </a:r>
            <a:r>
              <a:rPr lang="en-US" sz="2500">
                <a:solidFill>
                  <a:srgbClr val="000000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transforms </a:t>
            </a:r>
            <a:r>
              <a:rPr lang="en-US" sz="2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primarily from an agricultural society to </a:t>
            </a:r>
            <a:r>
              <a:rPr lang="en-US" sz="2500">
                <a:solidFill>
                  <a:srgbClr val="000000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manufacturing </a:t>
            </a:r>
            <a:r>
              <a:rPr lang="en-US" sz="2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of goods and services</a:t>
            </a:r>
            <a:endParaRPr sz="25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layfair Display"/>
              <a:buChar char="■"/>
            </a:pPr>
            <a:r>
              <a:rPr lang="en-US" sz="2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Using machines and new technology to do jobs previously done by people</a:t>
            </a:r>
            <a:endParaRPr sz="25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layfair Display"/>
              <a:buChar char="■"/>
            </a:pPr>
            <a:r>
              <a:rPr lang="en-US" sz="2500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New technologies made production:</a:t>
            </a:r>
            <a:endParaRPr sz="2500"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layfair Display"/>
              <a:buChar char="■"/>
            </a:pPr>
            <a:r>
              <a:rPr lang="en-US" sz="2500">
                <a:solidFill>
                  <a:srgbClr val="000000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much faster</a:t>
            </a:r>
            <a:endParaRPr sz="2500">
              <a:solidFill>
                <a:srgbClr val="000000"/>
              </a:solidFill>
              <a:highlight>
                <a:srgbClr val="FF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layfair Display"/>
              <a:buChar char="■"/>
            </a:pPr>
            <a:r>
              <a:rPr lang="en-US" sz="2500">
                <a:solidFill>
                  <a:srgbClr val="000000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and cheaper</a:t>
            </a:r>
            <a:endParaRPr sz="2500">
              <a:solidFill>
                <a:srgbClr val="000000"/>
              </a:solidFill>
              <a:highlight>
                <a:srgbClr val="FF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100" y="4543000"/>
            <a:ext cx="2747375" cy="19621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4375" y="723200"/>
            <a:ext cx="3288750" cy="2423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330575" y="70325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Population Growth</a:t>
            </a:r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1"/>
          </p:nvPr>
        </p:nvSpPr>
        <p:spPr>
          <a:xfrm>
            <a:off x="457200" y="960125"/>
            <a:ext cx="8564100" cy="5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80"/>
              <a:buFont typeface="Playfair Display"/>
              <a:buChar char="■"/>
            </a:pPr>
            <a:r>
              <a:rPr lang="en-US" sz="26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U.S. 1800    5.3 Million</a:t>
            </a:r>
            <a:endParaRPr sz="2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80"/>
              <a:buFont typeface="Playfair Display"/>
              <a:buChar char="■"/>
            </a:pPr>
            <a:r>
              <a:rPr lang="en-US" sz="26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Population in 190</a:t>
            </a:r>
            <a:r>
              <a:rPr lang="en-US" sz="2600">
                <a:latin typeface="Playfair Display"/>
                <a:ea typeface="Playfair Display"/>
                <a:cs typeface="Playfair Display"/>
                <a:sym typeface="Playfair Display"/>
              </a:rPr>
              <a:t>0      </a:t>
            </a:r>
            <a:r>
              <a:rPr lang="en-US" sz="26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76 Million</a:t>
            </a:r>
            <a:endParaRPr sz="2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80"/>
              <a:buFont typeface="Playfair Display"/>
              <a:buChar char="■"/>
            </a:pPr>
            <a:r>
              <a:rPr lang="en-US" sz="26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Today</a:t>
            </a:r>
            <a:r>
              <a:rPr lang="en-US" sz="2600">
                <a:latin typeface="Playfair Display"/>
                <a:ea typeface="Playfair Display"/>
                <a:cs typeface="Playfair Display"/>
                <a:sym typeface="Playfair Display"/>
              </a:rPr>
              <a:t>       </a:t>
            </a:r>
            <a:r>
              <a:rPr lang="en-US" sz="26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350 million</a:t>
            </a:r>
            <a:endParaRPr sz="260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34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U.S. population was becoming</a:t>
            </a:r>
            <a:r>
              <a:rPr lang="en-US" sz="360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600" i="0" u="sng" strike="noStrike" cap="none">
                <a:solidFill>
                  <a:schemeClr val="dk1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more urban(city),</a:t>
            </a:r>
            <a:r>
              <a:rPr lang="en-US" sz="360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due to </a:t>
            </a:r>
            <a:r>
              <a:rPr lang="en-US" sz="36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Industrialization </a:t>
            </a:r>
            <a:r>
              <a:rPr lang="en-US" sz="36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 </a:t>
            </a:r>
            <a:r>
              <a:rPr lang="en-US" sz="36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Immigration</a:t>
            </a:r>
            <a:r>
              <a:rPr lang="en-US" sz="36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 </a:t>
            </a:r>
            <a:endParaRPr sz="360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Playfair Display"/>
              <a:buChar char="■"/>
            </a:pPr>
            <a:r>
              <a:rPr lang="en-US" sz="36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People </a:t>
            </a:r>
            <a:r>
              <a:rPr lang="en-US" sz="3600">
                <a:latin typeface="Playfair Display"/>
                <a:ea typeface="Playfair Display"/>
                <a:cs typeface="Playfair Display"/>
                <a:sym typeface="Playfair Display"/>
              </a:rPr>
              <a:t>were taking jobs in </a:t>
            </a:r>
            <a:r>
              <a:rPr lang="en-US" sz="3600"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factories</a:t>
            </a:r>
            <a:r>
              <a:rPr lang="en-US" sz="3600">
                <a:latin typeface="Playfair Display"/>
                <a:ea typeface="Playfair Display"/>
                <a:cs typeface="Playfair Display"/>
                <a:sym typeface="Playfair Display"/>
              </a:rPr>
              <a:t> in the cities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layfair Display"/>
              <a:buChar char="■"/>
            </a:pPr>
            <a:r>
              <a:rPr lang="en-US" sz="36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Less </a:t>
            </a:r>
            <a:r>
              <a:rPr lang="en-US" sz="3600">
                <a:latin typeface="Playfair Display"/>
                <a:ea typeface="Playfair Display"/>
                <a:cs typeface="Playfair Display"/>
                <a:sym typeface="Playfair Display"/>
              </a:rPr>
              <a:t>manpower</a:t>
            </a:r>
            <a:r>
              <a:rPr lang="en-US" sz="36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needed on farms.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87" name="Google Shape;187;p33"/>
          <p:cNvCxnSpPr/>
          <p:nvPr/>
        </p:nvCxnSpPr>
        <p:spPr>
          <a:xfrm rot="10800000" flipH="1">
            <a:off x="2349825" y="1235850"/>
            <a:ext cx="330600" cy="34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33"/>
          <p:cNvCxnSpPr/>
          <p:nvPr/>
        </p:nvCxnSpPr>
        <p:spPr>
          <a:xfrm>
            <a:off x="3707500" y="1653575"/>
            <a:ext cx="470100" cy="34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33"/>
          <p:cNvCxnSpPr/>
          <p:nvPr/>
        </p:nvCxnSpPr>
        <p:spPr>
          <a:xfrm>
            <a:off x="1810225" y="2193175"/>
            <a:ext cx="5571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lang="en-US" sz="4400" b="1" i="0" u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Inventions and Technology</a:t>
            </a:r>
            <a:endParaRPr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1"/>
          </p:nvPr>
        </p:nvSpPr>
        <p:spPr>
          <a:xfrm>
            <a:off x="121850" y="1143000"/>
            <a:ext cx="8565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■"/>
            </a:pPr>
            <a:r>
              <a:rPr lang="en-US" sz="29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en-US" sz="2900" i="0" u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echnology had the greatest</a:t>
            </a:r>
            <a:r>
              <a:rPr lang="en-US" sz="29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900" i="0" u="none">
                <a:solidFill>
                  <a:schemeClr val="dk1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impact</a:t>
            </a:r>
            <a:r>
              <a:rPr lang="en-US" sz="2900" i="0" u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on growth in the Gilded Age (late 1800’s)</a:t>
            </a:r>
            <a:endParaRPr sz="2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Playfair Display"/>
              <a:buChar char="■"/>
            </a:pPr>
            <a:r>
              <a:rPr lang="en-US" sz="2900">
                <a:latin typeface="Playfair Display"/>
                <a:ea typeface="Playfair Display"/>
                <a:cs typeface="Playfair Display"/>
                <a:sym typeface="Playfair Display"/>
              </a:rPr>
              <a:t>Steam and electricity replaced human and animal strength</a:t>
            </a:r>
            <a:endParaRPr sz="2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Playfair Display"/>
              <a:buChar char="■"/>
            </a:pPr>
            <a:r>
              <a:rPr lang="en-US" sz="2900">
                <a:latin typeface="Playfair Display"/>
                <a:ea typeface="Playfair Display"/>
                <a:cs typeface="Playfair Display"/>
                <a:sym typeface="Playfair Display"/>
              </a:rPr>
              <a:t>Iron replaced wood; </a:t>
            </a:r>
            <a:r>
              <a:rPr lang="en-US" sz="2900"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steel replaced iron</a:t>
            </a:r>
            <a:endParaRPr sz="2900">
              <a:highlight>
                <a:srgbClr val="FF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900" i="0" u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layfair Display"/>
              <a:buChar char="■"/>
            </a:pPr>
            <a:r>
              <a:rPr lang="en-US" sz="2900" i="0" u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Areas of greatest need: </a:t>
            </a:r>
            <a:endParaRPr sz="29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layfair Display"/>
              <a:buChar char="■"/>
            </a:pPr>
            <a:r>
              <a:rPr lang="en-US" sz="2900" i="0" u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900" i="0" u="none">
                <a:solidFill>
                  <a:schemeClr val="dk1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Transportation</a:t>
            </a:r>
            <a:endParaRPr sz="2900">
              <a:highlight>
                <a:srgbClr val="FF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layfair Display"/>
              <a:buChar char="■"/>
            </a:pPr>
            <a:r>
              <a:rPr lang="en-US" sz="2900" i="0" u="none">
                <a:solidFill>
                  <a:schemeClr val="dk1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Communication</a:t>
            </a:r>
            <a:endParaRPr sz="2900">
              <a:highlight>
                <a:srgbClr val="FF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4900" i="0" u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title"/>
          </p:nvPr>
        </p:nvSpPr>
        <p:spPr>
          <a:xfrm>
            <a:off x="196400" y="166225"/>
            <a:ext cx="4375500" cy="1371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Technological Innovations</a:t>
            </a:r>
            <a:endParaRPr sz="4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5"/>
          <p:cNvSpPr txBox="1">
            <a:spLocks noGrp="1"/>
          </p:cNvSpPr>
          <p:nvPr>
            <p:ph type="body" idx="1"/>
          </p:nvPr>
        </p:nvSpPr>
        <p:spPr>
          <a:xfrm>
            <a:off x="196400" y="1981200"/>
            <a:ext cx="5357700" cy="130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Technological innovations will inspire </a:t>
            </a:r>
            <a:r>
              <a:rPr lang="en-US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economic growth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700" y="285125"/>
            <a:ext cx="2961050" cy="2875180"/>
          </a:xfrm>
          <a:prstGeom prst="rect">
            <a:avLst/>
          </a:prstGeom>
          <a:noFill/>
          <a:ln w="28575" cap="flat" cmpd="sng">
            <a:solidFill>
              <a:srgbClr val="00406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4" name="Google Shape;20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0225" y="3429000"/>
            <a:ext cx="2819849" cy="2355026"/>
          </a:xfrm>
          <a:prstGeom prst="rect">
            <a:avLst/>
          </a:prstGeom>
          <a:noFill/>
          <a:ln w="28575" cap="flat" cmpd="sng">
            <a:solidFill>
              <a:srgbClr val="00406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0824" y="3805775"/>
            <a:ext cx="3213201" cy="2576599"/>
          </a:xfrm>
          <a:prstGeom prst="rect">
            <a:avLst/>
          </a:prstGeom>
          <a:noFill/>
          <a:ln w="28575" cap="flat" cmpd="sng">
            <a:solidFill>
              <a:srgbClr val="00406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Merriweather"/>
                <a:ea typeface="Merriweather"/>
                <a:cs typeface="Merriweather"/>
                <a:sym typeface="Merriweather"/>
              </a:rPr>
              <a:t>RAILROADS</a:t>
            </a:r>
            <a:endParaRPr sz="32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1" name="Google Shape;211;p36"/>
          <p:cNvSpPr txBox="1">
            <a:spLocks noGrp="1"/>
          </p:cNvSpPr>
          <p:nvPr>
            <p:ph type="body" idx="1"/>
          </p:nvPr>
        </p:nvSpPr>
        <p:spPr>
          <a:xfrm>
            <a:off x="260000" y="1482508"/>
            <a:ext cx="3330300" cy="51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Convenience:</a:t>
            </a:r>
            <a:endParaRPr sz="2800" b="1" u="sng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Char char="●"/>
            </a:pPr>
            <a:r>
              <a:rPr lang="en-US" sz="2800" b="1" u="sng">
                <a:solidFill>
                  <a:srgbClr val="FF0000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Pullman</a:t>
            </a:r>
            <a:r>
              <a:rPr lang="en-US" sz="2800">
                <a:solidFill>
                  <a:schemeClr val="dk1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car - 1st class sleeping and eating car</a:t>
            </a:r>
            <a:endParaRPr sz="2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○"/>
            </a:pPr>
            <a:r>
              <a:rPr lang="en-US" sz="2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Most luxurious and </a:t>
            </a:r>
            <a:r>
              <a:rPr lang="en-US" sz="2600" b="1" u="sng">
                <a:solidFill>
                  <a:srgbClr val="FF0000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fastest</a:t>
            </a:r>
            <a:r>
              <a:rPr lang="en-US" sz="2600">
                <a:solidFill>
                  <a:schemeClr val="dk1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2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way to get across countr</a:t>
            </a:r>
            <a:r>
              <a:rPr lang="en-US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12" name="Google Shape;21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0300" y="183500"/>
            <a:ext cx="5464200" cy="299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8963" y="3236400"/>
            <a:ext cx="4226876" cy="348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Custom 3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On-screen Show (4:3)</PresentationFormat>
  <Paragraphs>138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Playfair Display</vt:lpstr>
      <vt:lpstr>Tahoma</vt:lpstr>
      <vt:lpstr>Arial</vt:lpstr>
      <vt:lpstr>Noto Sans Symbols</vt:lpstr>
      <vt:lpstr>Lobster</vt:lpstr>
      <vt:lpstr>Verdana</vt:lpstr>
      <vt:lpstr>Merriweather</vt:lpstr>
      <vt:lpstr>Cambria</vt:lpstr>
      <vt:lpstr>Textured</vt:lpstr>
      <vt:lpstr>Simple Light</vt:lpstr>
      <vt:lpstr>Custom</vt:lpstr>
      <vt:lpstr>Friday, August 25th</vt:lpstr>
      <vt:lpstr>Gilded Age 1865-1901</vt:lpstr>
      <vt:lpstr>Write what is highlighted Highlight what is highlighted</vt:lpstr>
      <vt:lpstr>U.S. INDUSTRIALIZATION</vt:lpstr>
      <vt:lpstr>What is Industrialization?</vt:lpstr>
      <vt:lpstr>Population Growth</vt:lpstr>
      <vt:lpstr>Inventions and Technology</vt:lpstr>
      <vt:lpstr>Technological Innovations</vt:lpstr>
      <vt:lpstr>RAILROADS</vt:lpstr>
      <vt:lpstr>PowerPoint Presentation</vt:lpstr>
      <vt:lpstr>*Electricity</vt:lpstr>
      <vt:lpstr>*Bessemer Process</vt:lpstr>
      <vt:lpstr>PowerPoint Presentation</vt:lpstr>
      <vt:lpstr>PowerPoint Presentation</vt:lpstr>
      <vt:lpstr>Mastery Check</vt:lpstr>
      <vt:lpstr>  *Light bulb</vt:lpstr>
      <vt:lpstr>Answer the following..</vt:lpstr>
      <vt:lpstr>*Telephone</vt:lpstr>
      <vt:lpstr>*Other new technologies</vt:lpstr>
      <vt:lpstr>Corporation</vt:lpstr>
      <vt:lpstr>PowerPoint Presentation</vt:lpstr>
      <vt:lpstr>PowerPoint Presentation</vt:lpstr>
      <vt:lpstr>Entrepreneur</vt:lpstr>
      <vt:lpstr>PowerPoint Presentation</vt:lpstr>
      <vt:lpstr>Gilded Age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Friday, August 25th</dc:title>
  <dc:creator>Greg Scott</dc:creator>
  <cp:lastModifiedBy>Greg Scott</cp:lastModifiedBy>
  <cp:revision>1</cp:revision>
  <dcterms:modified xsi:type="dcterms:W3CDTF">2023-08-24T22:36:24Z</dcterms:modified>
</cp:coreProperties>
</file>