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Amatic SC"/>
      <p:regular r:id="rId16"/>
      <p:bold r:id="rId17"/>
    </p:embeddedFont>
    <p:embeddedFont>
      <p:font typeface="Source Code Pro"/>
      <p:regular r:id="rId18"/>
      <p:bold r:id="rId19"/>
      <p:italic r:id="rId20"/>
      <p:boldItalic r:id="rId21"/>
    </p:embeddedFont>
    <p:embeddedFont>
      <p:font typeface="Open Sans Medium"/>
      <p:regular r:id="rId22"/>
      <p:bold r:id="rId23"/>
      <p:italic r:id="rId24"/>
      <p:boldItalic r:id="rId25"/>
    </p:embeddedFont>
    <p:embeddedFont>
      <p:font typeface="Open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italic.fntdata"/><Relationship Id="rId22" Type="http://schemas.openxmlformats.org/officeDocument/2006/relationships/font" Target="fonts/OpenSansMedium-regular.fntdata"/><Relationship Id="rId21" Type="http://schemas.openxmlformats.org/officeDocument/2006/relationships/font" Target="fonts/SourceCodePro-boldItalic.fntdata"/><Relationship Id="rId24" Type="http://schemas.openxmlformats.org/officeDocument/2006/relationships/font" Target="fonts/OpenSansMedium-italic.fntdata"/><Relationship Id="rId23" Type="http://schemas.openxmlformats.org/officeDocument/2006/relationships/font" Target="fonts/OpenSansMedium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regular.fntdata"/><Relationship Id="rId25" Type="http://schemas.openxmlformats.org/officeDocument/2006/relationships/font" Target="fonts/OpenSansMedium-boldItalic.fntdata"/><Relationship Id="rId28" Type="http://schemas.openxmlformats.org/officeDocument/2006/relationships/font" Target="fonts/OpenSans-italic.fntdata"/><Relationship Id="rId27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maticSC-bold.fntdata"/><Relationship Id="rId16" Type="http://schemas.openxmlformats.org/officeDocument/2006/relationships/font" Target="fonts/AmaticSC-regular.fntdata"/><Relationship Id="rId19" Type="http://schemas.openxmlformats.org/officeDocument/2006/relationships/font" Target="fonts/SourceCodePro-bold.fntdata"/><Relationship Id="rId18" Type="http://schemas.openxmlformats.org/officeDocument/2006/relationships/font" Target="fonts/SourceCodePr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f639e76e8c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1f639e76e8c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f639e76e8c_0_2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f639e76e8c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f639e76e8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f639e76e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f639e76e8c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f639e76e8c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f639e76e8c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f639e76e8c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f639e76e8c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f639e76e8c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f639e76e8c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f639e76e8c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f639e76e8c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f639e76e8c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f639e76e8c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f639e76e8c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f639e76e8c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f639e76e8c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jGiXR3IlIPE" TargetMode="External"/><Relationship Id="rId4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Seuss’s Butter Battle Book vs. The Cold War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9: The Cold War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Exit Ticket</a:t>
            </a:r>
            <a:endParaRPr/>
          </a:p>
        </p:txBody>
      </p:sp>
      <p:sp>
        <p:nvSpPr>
          <p:cNvPr id="112" name="Google Shape;112;p22"/>
          <p:cNvSpPr txBox="1"/>
          <p:nvPr>
            <p:ph idx="1" type="body"/>
          </p:nvPr>
        </p:nvSpPr>
        <p:spPr>
          <a:xfrm>
            <a:off x="111100" y="1228675"/>
            <a:ext cx="4628400" cy="364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Open Sans Medium"/>
                <a:ea typeface="Open Sans Medium"/>
                <a:cs typeface="Open Sans Medium"/>
                <a:sym typeface="Open Sans Medium"/>
              </a:rPr>
              <a:t>You will see that there are additional questions on your paper. </a:t>
            </a:r>
            <a:endParaRPr sz="1800"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Open Sans Medium"/>
              <a:buAutoNum type="arabicPeriod"/>
            </a:pPr>
            <a:r>
              <a:rPr lang="en" sz="1800">
                <a:latin typeface="Open Sans Medium"/>
                <a:ea typeface="Open Sans Medium"/>
                <a:cs typeface="Open Sans Medium"/>
                <a:sym typeface="Open Sans Medium"/>
              </a:rPr>
              <a:t>Answer those questions to complete the assignment for today.</a:t>
            </a:r>
            <a:endParaRPr sz="1800"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 Medium"/>
              <a:buAutoNum type="arabicPeriod"/>
            </a:pPr>
            <a:r>
              <a:rPr lang="en" sz="1800">
                <a:latin typeface="Open Sans Medium"/>
                <a:ea typeface="Open Sans Medium"/>
                <a:cs typeface="Open Sans Medium"/>
                <a:sym typeface="Open Sans Medium"/>
              </a:rPr>
              <a:t>Lastly, your </a:t>
            </a:r>
            <a:r>
              <a:rPr b="1" lang="en" sz="1800" u="sng">
                <a:latin typeface="Open Sans"/>
                <a:ea typeface="Open Sans"/>
                <a:cs typeface="Open Sans"/>
                <a:sym typeface="Open Sans"/>
              </a:rPr>
              <a:t>exit ticket</a:t>
            </a:r>
            <a:r>
              <a:rPr lang="en" sz="1800">
                <a:latin typeface="Open Sans Medium"/>
                <a:ea typeface="Open Sans Medium"/>
                <a:cs typeface="Open Sans Medium"/>
                <a:sym typeface="Open Sans Medium"/>
              </a:rPr>
              <a:t> (also on your paper) is this: </a:t>
            </a:r>
            <a:r>
              <a:rPr lang="en" sz="1800">
                <a:solidFill>
                  <a:srgbClr val="000000"/>
                </a:solidFill>
                <a:highlight>
                  <a:srgbClr val="FFFF00"/>
                </a:highlight>
                <a:latin typeface="Open Sans Medium"/>
                <a:ea typeface="Open Sans Medium"/>
                <a:cs typeface="Open Sans Medium"/>
                <a:sym typeface="Open Sans Medium"/>
              </a:rPr>
              <a:t>How does this cartoon compare to the ideas of Dr. Seuss in the </a:t>
            </a:r>
            <a:r>
              <a:rPr i="1" lang="en" sz="1800">
                <a:solidFill>
                  <a:srgbClr val="000000"/>
                </a:solidFill>
                <a:highlight>
                  <a:srgbClr val="FFFF00"/>
                </a:highlight>
                <a:latin typeface="Open Sans Medium"/>
                <a:ea typeface="Open Sans Medium"/>
                <a:cs typeface="Open Sans Medium"/>
                <a:sym typeface="Open Sans Medium"/>
              </a:rPr>
              <a:t>Butter Battle Book</a:t>
            </a:r>
            <a:r>
              <a:rPr lang="en" sz="1800">
                <a:solidFill>
                  <a:srgbClr val="000000"/>
                </a:solidFill>
                <a:highlight>
                  <a:srgbClr val="FFFF00"/>
                </a:highlight>
                <a:latin typeface="Open Sans Medium"/>
                <a:ea typeface="Open Sans Medium"/>
                <a:cs typeface="Open Sans Medium"/>
                <a:sym typeface="Open Sans Medium"/>
              </a:rPr>
              <a:t>?</a:t>
            </a:r>
            <a:endParaRPr sz="1800">
              <a:solidFill>
                <a:srgbClr val="000000"/>
              </a:solidFill>
              <a:highlight>
                <a:srgbClr val="FFFF00"/>
              </a:highlight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 Medium"/>
              <a:buAutoNum type="arabicPeriod"/>
            </a:pPr>
            <a:r>
              <a:rPr lang="en" sz="1800">
                <a:latin typeface="Open Sans Medium"/>
                <a:ea typeface="Open Sans Medium"/>
                <a:cs typeface="Open Sans Medium"/>
                <a:sym typeface="Open Sans Medium"/>
              </a:rPr>
              <a:t>Complete the activity for today and </a:t>
            </a:r>
            <a:r>
              <a:rPr b="1" i="1" lang="en" sz="1800" u="sng">
                <a:latin typeface="Open Sans"/>
                <a:ea typeface="Open Sans"/>
                <a:cs typeface="Open Sans"/>
                <a:sym typeface="Open Sans"/>
              </a:rPr>
              <a:t>turn in before you leave class.</a:t>
            </a:r>
            <a:endParaRPr b="1" i="1" sz="1800" u="sng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http://callisto.ggsrv.com/imgsrv/FastFetch/UBER2/geuw_0001_0002_0_img0269" id="113" name="Google Shape;11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6800" y="29375"/>
            <a:ext cx="4267200" cy="5084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idx="2" type="body"/>
          </p:nvPr>
        </p:nvSpPr>
        <p:spPr>
          <a:xfrm>
            <a:off x="4302625" y="0"/>
            <a:ext cx="4841400" cy="514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Open Sans Medium"/>
              <a:buChar char="-"/>
            </a:pPr>
            <a:r>
              <a:rPr lang="en" sz="2000">
                <a:latin typeface="Open Sans Medium"/>
                <a:ea typeface="Open Sans Medium"/>
                <a:cs typeface="Open Sans Medium"/>
                <a:sym typeface="Open Sans Medium"/>
              </a:rPr>
              <a:t>Dr. Seuss wrote the Butter Battle Book in 1984 about the Cold War, specifically about </a:t>
            </a:r>
            <a:r>
              <a:rPr b="1" lang="en" sz="2000"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mutually assured destruction</a:t>
            </a:r>
            <a:r>
              <a:rPr lang="en" sz="2000">
                <a:latin typeface="Open Sans Medium"/>
                <a:ea typeface="Open Sans Medium"/>
                <a:cs typeface="Open Sans Medium"/>
                <a:sym typeface="Open Sans Medium"/>
              </a:rPr>
              <a:t> and the </a:t>
            </a:r>
            <a:r>
              <a:rPr b="1" lang="en" sz="2000"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nuclear arms race</a:t>
            </a:r>
            <a:endParaRPr b="1" sz="2000"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Open Sans Medium"/>
              <a:buChar char="-"/>
            </a:pPr>
            <a:r>
              <a:rPr lang="en" sz="2000">
                <a:latin typeface="Open Sans Medium"/>
                <a:ea typeface="Open Sans Medium"/>
                <a:cs typeface="Open Sans Medium"/>
                <a:sym typeface="Open Sans Medium"/>
              </a:rPr>
              <a:t>The story tells of two separate groups of people, the </a:t>
            </a:r>
            <a:r>
              <a:rPr b="1" lang="en" sz="2000" u="sng">
                <a:latin typeface="Open Sans"/>
                <a:ea typeface="Open Sans"/>
                <a:cs typeface="Open Sans"/>
                <a:sym typeface="Open Sans"/>
              </a:rPr>
              <a:t>Yooks</a:t>
            </a:r>
            <a:r>
              <a:rPr lang="en" sz="2000">
                <a:latin typeface="Open Sans Medium"/>
                <a:ea typeface="Open Sans Medium"/>
                <a:cs typeface="Open Sans Medium"/>
                <a:sym typeface="Open Sans Medium"/>
              </a:rPr>
              <a:t> and the </a:t>
            </a:r>
            <a:r>
              <a:rPr b="1" lang="en" sz="2000" u="sng">
                <a:latin typeface="Open Sans"/>
                <a:ea typeface="Open Sans"/>
                <a:cs typeface="Open Sans"/>
                <a:sym typeface="Open Sans"/>
              </a:rPr>
              <a:t>Zooks</a:t>
            </a:r>
            <a:r>
              <a:rPr lang="en" sz="2000">
                <a:latin typeface="Open Sans Medium"/>
                <a:ea typeface="Open Sans Medium"/>
                <a:cs typeface="Open Sans Medium"/>
                <a:sym typeface="Open Sans Medium"/>
              </a:rPr>
              <a:t> and their disagreement over which side of the bread should be buttered</a:t>
            </a:r>
            <a:endParaRPr sz="2000"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Open Sans Medium"/>
              <a:buChar char="-"/>
            </a:pPr>
            <a:r>
              <a:rPr lang="en" sz="2000">
                <a:latin typeface="Open Sans Medium"/>
                <a:ea typeface="Open Sans Medium"/>
                <a:cs typeface="Open Sans Medium"/>
                <a:sym typeface="Open Sans Medium"/>
              </a:rPr>
              <a:t>The conflict between the two leads to an escalating weapons race where each culture tries to </a:t>
            </a:r>
            <a:r>
              <a:rPr lang="en" sz="2000">
                <a:latin typeface="Open Sans Medium"/>
                <a:ea typeface="Open Sans Medium"/>
                <a:cs typeface="Open Sans Medium"/>
                <a:sym typeface="Open Sans Medium"/>
              </a:rPr>
              <a:t>outdo</a:t>
            </a:r>
            <a:r>
              <a:rPr lang="en" sz="2000">
                <a:latin typeface="Open Sans Medium"/>
                <a:ea typeface="Open Sans Medium"/>
                <a:cs typeface="Open Sans Medium"/>
                <a:sym typeface="Open Sans Medium"/>
              </a:rPr>
              <a:t> the other</a:t>
            </a:r>
            <a:endParaRPr sz="2000"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descr="Image result for butter battle book pdf"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302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112275" y="1059000"/>
            <a:ext cx="43116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latin typeface="Open Sans"/>
                <a:ea typeface="Open Sans"/>
                <a:cs typeface="Open Sans"/>
                <a:sym typeface="Open Sans"/>
              </a:rPr>
              <a:t>Instructions:</a:t>
            </a:r>
            <a:endParaRPr sz="1800"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Open Sans Medium"/>
              <a:buChar char="-"/>
            </a:pPr>
            <a:r>
              <a:rPr lang="en" sz="1800">
                <a:latin typeface="Open Sans Medium"/>
                <a:ea typeface="Open Sans Medium"/>
                <a:cs typeface="Open Sans Medium"/>
                <a:sym typeface="Open Sans Medium"/>
              </a:rPr>
              <a:t>Watch the cartoon short</a:t>
            </a:r>
            <a:endParaRPr sz="1800"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 Medium"/>
              <a:buChar char="-"/>
            </a:pPr>
            <a:r>
              <a:rPr lang="en" sz="1800">
                <a:latin typeface="Open Sans Medium"/>
                <a:ea typeface="Open Sans Medium"/>
                <a:cs typeface="Open Sans Medium"/>
                <a:sym typeface="Open Sans Medium"/>
              </a:rPr>
              <a:t>*Be prepared to answer the following questions</a:t>
            </a:r>
            <a:endParaRPr sz="1800"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 Medium"/>
              <a:buAutoNum type="arabicPeriod"/>
            </a:pPr>
            <a:r>
              <a:rPr lang="en" sz="1800">
                <a:latin typeface="Open Sans Medium"/>
                <a:ea typeface="Open Sans Medium"/>
                <a:cs typeface="Open Sans Medium"/>
                <a:sym typeface="Open Sans Medium"/>
              </a:rPr>
              <a:t>How does </a:t>
            </a:r>
            <a:r>
              <a:rPr b="1" i="1" lang="en" sz="1800">
                <a:latin typeface="Open Sans"/>
                <a:ea typeface="Open Sans"/>
                <a:cs typeface="Open Sans"/>
                <a:sym typeface="Open Sans"/>
              </a:rPr>
              <a:t>The Butter Battle Book</a:t>
            </a:r>
            <a:r>
              <a:rPr lang="en" sz="1800">
                <a:latin typeface="Open Sans Medium"/>
                <a:ea typeface="Open Sans Medium"/>
                <a:cs typeface="Open Sans Medium"/>
                <a:sym typeface="Open Sans Medium"/>
              </a:rPr>
              <a:t> parallel with the Cold War?</a:t>
            </a:r>
            <a:endParaRPr sz="1800"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pen Sans Medium"/>
              <a:buAutoNum type="arabicPeriod"/>
            </a:pPr>
            <a:r>
              <a:rPr lang="en" sz="1800">
                <a:latin typeface="Open Sans Medium"/>
                <a:ea typeface="Open Sans Medium"/>
                <a:cs typeface="Open Sans Medium"/>
                <a:sym typeface="Open Sans Medium"/>
              </a:rPr>
              <a:t>What do the characters and objects in the story symbolize?</a:t>
            </a:r>
            <a:endParaRPr sz="1800"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3875" y="75025"/>
            <a:ext cx="4183125" cy="2496725"/>
          </a:xfrm>
          <a:prstGeom prst="rect">
            <a:avLst/>
          </a:prstGeom>
          <a:noFill/>
          <a:ln cap="flat" cmpd="sng" w="19050">
            <a:solidFill>
              <a:srgbClr val="EEFF4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8575" y="2726000"/>
            <a:ext cx="3950775" cy="2323350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7" title="The Butter Battle Book (1989) (Full Episode) [High Quality]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idx="2" type="body"/>
          </p:nvPr>
        </p:nvSpPr>
        <p:spPr>
          <a:xfrm>
            <a:off x="4857350" y="1704613"/>
            <a:ext cx="39999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800">
                <a:latin typeface="Open Sans Medium"/>
                <a:ea typeface="Open Sans Medium"/>
                <a:cs typeface="Open Sans Medium"/>
                <a:sym typeface="Open Sans Medium"/>
              </a:rPr>
              <a:t>Write the words that stand out to you on your paper.</a:t>
            </a:r>
            <a:endParaRPr sz="2800"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descr="http://callisto.ggsrv.com/imgsrv/FastFetch/UBER2/geuw_0001_0002_0_img0269"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00" y="-4750"/>
            <a:ext cx="4267200" cy="515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311700" y="625650"/>
            <a:ext cx="8520600" cy="389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Medium"/>
              <a:buChar char="●"/>
            </a:pPr>
            <a:r>
              <a:rPr lang="en">
                <a:latin typeface="Open Sans Medium"/>
                <a:ea typeface="Open Sans Medium"/>
                <a:cs typeface="Open Sans Medium"/>
                <a:sym typeface="Open Sans Medium"/>
              </a:rPr>
              <a:t>The Cold War was “cold” primarily because of the 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threat</a:t>
            </a:r>
            <a:r>
              <a:rPr lang="en">
                <a:latin typeface="Open Sans Medium"/>
                <a:ea typeface="Open Sans Medium"/>
                <a:cs typeface="Open Sans Medium"/>
                <a:sym typeface="Open Sans Medium"/>
              </a:rPr>
              <a:t> of nuclear weapons</a:t>
            </a:r>
            <a:endParaRPr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The Soviet Union</a:t>
            </a:r>
            <a:r>
              <a:rPr lang="en">
                <a:latin typeface="Open Sans Medium"/>
                <a:ea typeface="Open Sans Medium"/>
                <a:cs typeface="Open Sans Medium"/>
                <a:sym typeface="Open Sans Medium"/>
              </a:rPr>
              <a:t> launched its first nuclear weapon in 1949, an event that started an </a:t>
            </a:r>
            <a:r>
              <a:rPr b="1" i="1" lang="en" u="sng">
                <a:latin typeface="Open Sans"/>
                <a:ea typeface="Open Sans"/>
                <a:cs typeface="Open Sans"/>
                <a:sym typeface="Open Sans"/>
              </a:rPr>
              <a:t>“arms race”</a:t>
            </a:r>
            <a:r>
              <a:rPr lang="en"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between</a:t>
            </a:r>
            <a:r>
              <a:rPr lang="en">
                <a:latin typeface="Open Sans Medium"/>
                <a:ea typeface="Open Sans Medium"/>
                <a:cs typeface="Open Sans Medium"/>
                <a:sym typeface="Open Sans Medium"/>
              </a:rPr>
              <a:t> the 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United States</a:t>
            </a:r>
            <a:r>
              <a:rPr lang="en">
                <a:latin typeface="Open Sans Medium"/>
                <a:ea typeface="Open Sans Medium"/>
                <a:cs typeface="Open Sans Medium"/>
                <a:sym typeface="Open Sans Medium"/>
              </a:rPr>
              <a:t> and the 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Soviet Union</a:t>
            </a:r>
            <a:endParaRPr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Medium"/>
              <a:buChar char="●"/>
            </a:pPr>
            <a:r>
              <a:rPr lang="en">
                <a:latin typeface="Open Sans Medium"/>
                <a:ea typeface="Open Sans Medium"/>
                <a:cs typeface="Open Sans Medium"/>
                <a:sym typeface="Open Sans Medium"/>
              </a:rPr>
              <a:t>At the height of the Cold War, the combined weapons of both countries were 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enough to destroy the world six times over</a:t>
            </a:r>
            <a:endParaRPr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Medium"/>
              <a:buChar char="●"/>
            </a:pPr>
            <a:r>
              <a:rPr lang="en">
                <a:latin typeface="Open Sans Medium"/>
                <a:ea typeface="Open Sans Medium"/>
                <a:cs typeface="Open Sans Medium"/>
                <a:sym typeface="Open Sans Medium"/>
              </a:rPr>
              <a:t>The two “superpowers” used their weapons as a 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deterrent (discourage)</a:t>
            </a:r>
            <a:r>
              <a:rPr lang="en">
                <a:latin typeface="Open Sans Medium"/>
                <a:ea typeface="Open Sans Medium"/>
                <a:cs typeface="Open Sans Medium"/>
                <a:sym typeface="Open Sans Medium"/>
              </a:rPr>
              <a:t> against nuclear war</a:t>
            </a:r>
            <a:endParaRPr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106050" y="80775"/>
            <a:ext cx="89319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300"/>
              <a:t>Now you are going to answer the question from the Instructions slide</a:t>
            </a:r>
            <a:endParaRPr sz="3300"/>
          </a:p>
        </p:txBody>
      </p:sp>
      <p:sp>
        <p:nvSpPr>
          <p:cNvPr id="99" name="Google Shape;99;p20"/>
          <p:cNvSpPr txBox="1"/>
          <p:nvPr>
            <p:ph idx="1" type="body"/>
          </p:nvPr>
        </p:nvSpPr>
        <p:spPr>
          <a:xfrm>
            <a:off x="311700" y="1228675"/>
            <a:ext cx="8520600" cy="8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ctr">
              <a:spcBef>
                <a:spcPts val="0"/>
              </a:spcBef>
              <a:spcAft>
                <a:spcPts val="0"/>
              </a:spcAft>
              <a:buSzPts val="2200"/>
              <a:buFont typeface="Open Sans Medium"/>
              <a:buAutoNum type="arabicPeriod"/>
            </a:pPr>
            <a:r>
              <a:rPr lang="en" sz="2200">
                <a:latin typeface="Open Sans Medium"/>
                <a:ea typeface="Open Sans Medium"/>
                <a:cs typeface="Open Sans Medium"/>
                <a:sym typeface="Open Sans Medium"/>
              </a:rPr>
              <a:t>How does </a:t>
            </a:r>
            <a:r>
              <a:rPr b="1" i="1" lang="en" sz="2200">
                <a:latin typeface="Open Sans"/>
                <a:ea typeface="Open Sans"/>
                <a:cs typeface="Open Sans"/>
                <a:sym typeface="Open Sans"/>
              </a:rPr>
              <a:t>The Butter Battle Book</a:t>
            </a:r>
            <a:r>
              <a:rPr lang="en" sz="2200">
                <a:latin typeface="Open Sans Medium"/>
                <a:ea typeface="Open Sans Medium"/>
                <a:cs typeface="Open Sans Medium"/>
                <a:sym typeface="Open Sans Medium"/>
              </a:rPr>
              <a:t> parallel with the Cold War?</a:t>
            </a:r>
            <a:endParaRPr sz="2200"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pic>
        <p:nvPicPr>
          <p:cNvPr descr="Cold War: What Was It And How Did It Start?"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425" y="2102275"/>
            <a:ext cx="8041125" cy="285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Agree or Disagree</a:t>
            </a:r>
            <a:endParaRPr/>
          </a:p>
        </p:txBody>
      </p:sp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Open Sans Medium"/>
                <a:ea typeface="Open Sans Medium"/>
                <a:cs typeface="Open Sans Medium"/>
                <a:sym typeface="Open Sans Medium"/>
              </a:rPr>
              <a:t>The story shows that each believe that the other should surrender, but would not allow themselves to give in.</a:t>
            </a:r>
            <a:endParaRPr sz="2200"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Stand </a:t>
            </a:r>
            <a:r>
              <a:rPr lang="en" sz="22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if you agree with this statement</a:t>
            </a:r>
            <a:endParaRPr sz="220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Or</a:t>
            </a:r>
            <a:endParaRPr sz="220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2200">
                <a:solidFill>
                  <a:srgbClr val="38761D"/>
                </a:solidFill>
                <a:latin typeface="Open Sans"/>
                <a:ea typeface="Open Sans"/>
                <a:cs typeface="Open Sans"/>
                <a:sym typeface="Open Sans"/>
              </a:rPr>
              <a:t>Raise your hand</a:t>
            </a:r>
            <a:r>
              <a:rPr lang="en" sz="2200">
                <a:solidFill>
                  <a:srgbClr val="274E13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 </a:t>
            </a:r>
            <a:r>
              <a:rPr lang="en" sz="2200">
                <a:solidFill>
                  <a:srgbClr val="000000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if you disagree with this statement</a:t>
            </a:r>
            <a:endParaRPr sz="2200">
              <a:solidFill>
                <a:srgbClr val="000000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