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swald" panose="00000500000000000000" pitchFamily="2" charset="0"/>
      <p:regular r:id="rId32"/>
      <p:bold r:id="rId33"/>
    </p:embeddedFont>
    <p:embeddedFont>
      <p:font typeface="Playfair Display" panose="000005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A67D1-6FFE-4260-856A-68B8378CEB79}" v="1" dt="2024-01-19T19:54:4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5"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174A67D1-6FFE-4260-856A-68B8378CEB79}"/>
    <pc:docChg chg="custSel modSld">
      <pc:chgData name="Greg Scott" userId="c650d04ab2c8d8e3" providerId="LiveId" clId="{174A67D1-6FFE-4260-856A-68B8378CEB79}" dt="2024-01-19T19:54:47.320" v="2" actId="27636"/>
      <pc:docMkLst>
        <pc:docMk/>
      </pc:docMkLst>
      <pc:sldChg chg="modSp mod">
        <pc:chgData name="Greg Scott" userId="c650d04ab2c8d8e3" providerId="LiveId" clId="{174A67D1-6FFE-4260-856A-68B8378CEB79}" dt="2024-01-19T19:54:47.304" v="0" actId="27636"/>
        <pc:sldMkLst>
          <pc:docMk/>
          <pc:sldMk cId="0" sldId="263"/>
        </pc:sldMkLst>
        <pc:spChg chg="mod">
          <ac:chgData name="Greg Scott" userId="c650d04ab2c8d8e3" providerId="LiveId" clId="{174A67D1-6FFE-4260-856A-68B8378CEB79}" dt="2024-01-19T19:54:47.304" v="0" actId="27636"/>
          <ac:spMkLst>
            <pc:docMk/>
            <pc:sldMk cId="0" sldId="263"/>
            <ac:spMk id="105" creationId="{00000000-0000-0000-0000-000000000000}"/>
          </ac:spMkLst>
        </pc:spChg>
      </pc:sldChg>
      <pc:sldChg chg="modSp mod">
        <pc:chgData name="Greg Scott" userId="c650d04ab2c8d8e3" providerId="LiveId" clId="{174A67D1-6FFE-4260-856A-68B8378CEB79}" dt="2024-01-19T19:54:47.320" v="1" actId="27636"/>
        <pc:sldMkLst>
          <pc:docMk/>
          <pc:sldMk cId="0" sldId="264"/>
        </pc:sldMkLst>
        <pc:spChg chg="mod">
          <ac:chgData name="Greg Scott" userId="c650d04ab2c8d8e3" providerId="LiveId" clId="{174A67D1-6FFE-4260-856A-68B8378CEB79}" dt="2024-01-19T19:54:47.320" v="1" actId="27636"/>
          <ac:spMkLst>
            <pc:docMk/>
            <pc:sldMk cId="0" sldId="264"/>
            <ac:spMk id="113" creationId="{00000000-0000-0000-0000-000000000000}"/>
          </ac:spMkLst>
        </pc:spChg>
      </pc:sldChg>
      <pc:sldChg chg="modSp mod">
        <pc:chgData name="Greg Scott" userId="c650d04ab2c8d8e3" providerId="LiveId" clId="{174A67D1-6FFE-4260-856A-68B8378CEB79}" dt="2024-01-19T19:54:47.320" v="2" actId="27636"/>
        <pc:sldMkLst>
          <pc:docMk/>
          <pc:sldMk cId="0" sldId="272"/>
        </pc:sldMkLst>
        <pc:spChg chg="mod">
          <ac:chgData name="Greg Scott" userId="c650d04ab2c8d8e3" providerId="LiveId" clId="{174A67D1-6FFE-4260-856A-68B8378CEB79}" dt="2024-01-19T19:54:47.320" v="2" actId="27636"/>
          <ac:spMkLst>
            <pc:docMk/>
            <pc:sldMk cId="0" sldId="272"/>
            <ac:spMk id="1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3A13ED-856A-60D2-C6D6-7F7AE44E64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F5C575-7925-632B-A956-531CDC292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D3B95-2D16-442F-BC58-13A9CBCADFEC}" type="datetimeFigureOut">
              <a:rPr lang="en-US" smtClean="0"/>
              <a:t>1/19/2024</a:t>
            </a:fld>
            <a:endParaRPr lang="en-US"/>
          </a:p>
        </p:txBody>
      </p:sp>
      <p:sp>
        <p:nvSpPr>
          <p:cNvPr id="4" name="Footer Placeholder 3">
            <a:extLst>
              <a:ext uri="{FF2B5EF4-FFF2-40B4-BE49-F238E27FC236}">
                <a16:creationId xmlns:a16="http://schemas.microsoft.com/office/drawing/2014/main" id="{A2B906FB-A7BB-4795-CB20-3C19CA7394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www.glscott.org</a:t>
            </a:r>
          </a:p>
        </p:txBody>
      </p:sp>
      <p:sp>
        <p:nvSpPr>
          <p:cNvPr id="5" name="Slide Number Placeholder 4">
            <a:extLst>
              <a:ext uri="{FF2B5EF4-FFF2-40B4-BE49-F238E27FC236}">
                <a16:creationId xmlns:a16="http://schemas.microsoft.com/office/drawing/2014/main" id="{34825E43-939F-44D0-0F2B-582F557053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FD4D0-69A2-4F18-956A-0AE9348B5962}" type="slidenum">
              <a:rPr lang="en-US" smtClean="0"/>
              <a:t>‹#›</a:t>
            </a:fld>
            <a:endParaRPr lang="en-US"/>
          </a:p>
        </p:txBody>
      </p:sp>
    </p:spTree>
    <p:extLst>
      <p:ext uri="{BB962C8B-B14F-4D97-AF65-F5344CB8AC3E}">
        <p14:creationId xmlns:p14="http://schemas.microsoft.com/office/powerpoint/2010/main" val="33848949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f1632f783e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f1632f783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f1632f783e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f1632f783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f1632f783e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f1632f783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1632f783e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1632f783e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f1632f783e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f1632f783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f1632f783e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f1632f783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1632f783e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f1632f783e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f1632f783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f1632f783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f1632f783e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f1632f783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1632f783e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f1632f783e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f1632f783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f1632f783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f1632f783e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f1632f783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f1632f783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f1632f783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f1632f783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f1632f783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1632f783e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f1632f783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1632f783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f1632f78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f1632f783e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f1632f783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f1632f783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f1632f783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f1632f783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f1632f783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aLstb_t8yc"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aX9Dmo24_cc"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oodolEmUg2g"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Xx1zdngX0DQ"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nje1U7jJOHI"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Early Civil Rights</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Unit 10: Civil Rights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descr="While both were well-educated civil rights activists, W.E.B. DuBois and Booker T. Washington had fundamentally different opinions to approaching the civil rights movement which created a rivalry between the two leaders. Find out more about their relationship in this short biography. #Biography #WEBDuBois #BlackHistoryMonth &#10;Subscribe for more Biography: http://aetv.us/2AsWMPH&#10;&#10;Dive deeper into Biography on our site:&#10;http://www.biography.com&#10; &#10;Follow Biography for more surprising stories from fascinating lives:&#10;Facebook - https://www.facebook.com/Biography&#10;Instagram - https://www.instagram.com/biography&#10;Twitter - https://twitter.com/biography&#10;&#10;Biography highlights newsworthy personalities and events with compelling and surprising points-of-view, telling the true stories from some of the most accomplished non-fiction storytellers of our time.&#10;&#10;W.E.B. Du Bois' Rivalry with Booker T. Washington | Biography&#10;https://www.youtube.com/user/BiographyChannel" title="W.E.B. Du Bois' Rivalry with Booker T. Washington | Biography">
            <a:hlinkClick r:id="rId3"/>
          </p:cNvPr>
          <p:cNvPicPr preferRelativeResize="0"/>
          <p:nvPr/>
        </p:nvPicPr>
        <p:blipFill>
          <a:blip r:embed="rId4">
            <a:alphaModFix/>
          </a:blip>
          <a:stretch>
            <a:fillRect/>
          </a:stretch>
        </p:blipFill>
        <p:spPr>
          <a:xfrm>
            <a:off x="0" y="49900"/>
            <a:ext cx="9144000" cy="509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Setting the Stage</a:t>
            </a:r>
            <a:endParaRPr sz="3600"/>
          </a:p>
        </p:txBody>
      </p:sp>
      <p:sp>
        <p:nvSpPr>
          <p:cNvPr id="125" name="Google Shape;125;p23"/>
          <p:cNvSpPr txBox="1">
            <a:spLocks noGrp="1"/>
          </p:cNvSpPr>
          <p:nvPr>
            <p:ph type="body" idx="2"/>
          </p:nvPr>
        </p:nvSpPr>
        <p:spPr>
          <a:xfrm>
            <a:off x="4832400" y="646650"/>
            <a:ext cx="3999900" cy="3850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latin typeface="Cambria"/>
                <a:ea typeface="Cambria"/>
                <a:cs typeface="Cambria"/>
                <a:sym typeface="Cambria"/>
              </a:rPr>
              <a:t>In WWII, African-Americans played an important part in the </a:t>
            </a:r>
            <a:r>
              <a:rPr lang="en" sz="2000" b="1" i="1" u="sng">
                <a:solidFill>
                  <a:srgbClr val="FF0000"/>
                </a:solidFill>
                <a:latin typeface="Cambria"/>
                <a:ea typeface="Cambria"/>
                <a:cs typeface="Cambria"/>
                <a:sym typeface="Cambria"/>
              </a:rPr>
              <a:t>war effort</a:t>
            </a:r>
            <a:r>
              <a:rPr lang="en" sz="2000">
                <a:latin typeface="Cambria"/>
                <a:ea typeface="Cambria"/>
                <a:cs typeface="Cambria"/>
                <a:sym typeface="Cambria"/>
              </a:rPr>
              <a:t>, both by serving in the military and by working in industry</a:t>
            </a:r>
            <a:endParaRPr sz="2000">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When the war was over, many African-Americans were no longer </a:t>
            </a:r>
            <a:r>
              <a:rPr lang="en" sz="2000" b="1" i="1" u="sng">
                <a:solidFill>
                  <a:srgbClr val="FF0000"/>
                </a:solidFill>
                <a:latin typeface="Cambria"/>
                <a:ea typeface="Cambria"/>
                <a:cs typeface="Cambria"/>
                <a:sym typeface="Cambria"/>
              </a:rPr>
              <a:t>content</a:t>
            </a:r>
            <a:r>
              <a:rPr lang="en" sz="2000" b="1">
                <a:latin typeface="Cambria"/>
                <a:ea typeface="Cambria"/>
                <a:cs typeface="Cambria"/>
                <a:sym typeface="Cambria"/>
              </a:rPr>
              <a:t> with the </a:t>
            </a:r>
            <a:r>
              <a:rPr lang="en" sz="2000" b="1" i="1" u="sng">
                <a:solidFill>
                  <a:srgbClr val="FF0000"/>
                </a:solidFill>
                <a:latin typeface="Cambria"/>
                <a:ea typeface="Cambria"/>
                <a:cs typeface="Cambria"/>
                <a:sym typeface="Cambria"/>
              </a:rPr>
              <a:t>status-quo</a:t>
            </a:r>
            <a:r>
              <a:rPr lang="en" sz="2000" b="1">
                <a:latin typeface="Cambria"/>
                <a:ea typeface="Cambria"/>
                <a:cs typeface="Cambria"/>
                <a:sym typeface="Cambria"/>
              </a:rPr>
              <a:t> of racism in America</a:t>
            </a:r>
            <a:endParaRPr sz="2000" b="1">
              <a:latin typeface="Cambria"/>
              <a:ea typeface="Cambria"/>
              <a:cs typeface="Cambria"/>
              <a:sym typeface="Cambria"/>
            </a:endParaRPr>
          </a:p>
        </p:txBody>
      </p:sp>
      <p:pic>
        <p:nvPicPr>
          <p:cNvPr id="126" name="Google Shape;126;p23"/>
          <p:cNvPicPr preferRelativeResize="0"/>
          <p:nvPr/>
        </p:nvPicPr>
        <p:blipFill>
          <a:blip r:embed="rId3">
            <a:alphaModFix/>
          </a:blip>
          <a:stretch>
            <a:fillRect/>
          </a:stretch>
        </p:blipFill>
        <p:spPr>
          <a:xfrm>
            <a:off x="542700" y="1209100"/>
            <a:ext cx="3285825" cy="385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Executive Order 9981: </a:t>
            </a:r>
            <a:endParaRPr sz="3600"/>
          </a:p>
        </p:txBody>
      </p:sp>
      <p:sp>
        <p:nvSpPr>
          <p:cNvPr id="132" name="Google Shape;132;p24"/>
          <p:cNvSpPr txBox="1">
            <a:spLocks noGrp="1"/>
          </p:cNvSpPr>
          <p:nvPr>
            <p:ph type="body" idx="1"/>
          </p:nvPr>
        </p:nvSpPr>
        <p:spPr>
          <a:xfrm>
            <a:off x="311700" y="1694850"/>
            <a:ext cx="3999900" cy="17538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b="1">
                <a:latin typeface="Cambria"/>
                <a:ea typeface="Cambria"/>
                <a:cs typeface="Cambria"/>
                <a:sym typeface="Cambria"/>
              </a:rPr>
              <a:t>Ends </a:t>
            </a:r>
            <a:r>
              <a:rPr lang="en" sz="2200" b="1" i="1" u="sng">
                <a:solidFill>
                  <a:srgbClr val="FF0000"/>
                </a:solidFill>
                <a:latin typeface="Cambria"/>
                <a:ea typeface="Cambria"/>
                <a:cs typeface="Cambria"/>
                <a:sym typeface="Cambria"/>
              </a:rPr>
              <a:t>discrimination</a:t>
            </a:r>
            <a:r>
              <a:rPr lang="en" sz="2200" b="1">
                <a:latin typeface="Cambria"/>
                <a:ea typeface="Cambria"/>
                <a:cs typeface="Cambria"/>
                <a:sym typeface="Cambria"/>
              </a:rPr>
              <a:t> in the armed </a:t>
            </a:r>
            <a:r>
              <a:rPr lang="en" sz="2200" b="1" i="1" u="sng">
                <a:solidFill>
                  <a:srgbClr val="FF0000"/>
                </a:solidFill>
                <a:latin typeface="Cambria"/>
                <a:ea typeface="Cambria"/>
                <a:cs typeface="Cambria"/>
                <a:sym typeface="Cambria"/>
              </a:rPr>
              <a:t>forces</a:t>
            </a:r>
            <a:r>
              <a:rPr lang="en" sz="2200">
                <a:latin typeface="Cambria"/>
                <a:ea typeface="Cambria"/>
                <a:cs typeface="Cambria"/>
                <a:sym typeface="Cambria"/>
              </a:rPr>
              <a:t>, eventually </a:t>
            </a:r>
            <a:r>
              <a:rPr lang="en" sz="2200" b="1">
                <a:latin typeface="Cambria"/>
                <a:ea typeface="Cambria"/>
                <a:cs typeface="Cambria"/>
                <a:sym typeface="Cambria"/>
              </a:rPr>
              <a:t>ended </a:t>
            </a:r>
            <a:r>
              <a:rPr lang="en" sz="2200" b="1" i="1" u="sng">
                <a:solidFill>
                  <a:srgbClr val="FF0000"/>
                </a:solidFill>
                <a:latin typeface="Cambria"/>
                <a:ea typeface="Cambria"/>
                <a:cs typeface="Cambria"/>
                <a:sym typeface="Cambria"/>
              </a:rPr>
              <a:t>segregation</a:t>
            </a:r>
            <a:r>
              <a:rPr lang="en" sz="2200">
                <a:latin typeface="Cambria"/>
                <a:ea typeface="Cambria"/>
                <a:cs typeface="Cambria"/>
                <a:sym typeface="Cambria"/>
              </a:rPr>
              <a:t> in the services</a:t>
            </a:r>
            <a:endParaRPr sz="2200">
              <a:latin typeface="Cambria"/>
              <a:ea typeface="Cambria"/>
              <a:cs typeface="Cambria"/>
              <a:sym typeface="Cambria"/>
            </a:endParaRPr>
          </a:p>
        </p:txBody>
      </p:sp>
      <p:pic>
        <p:nvPicPr>
          <p:cNvPr id="133" name="Google Shape;133;p24"/>
          <p:cNvPicPr preferRelativeResize="0"/>
          <p:nvPr/>
        </p:nvPicPr>
        <p:blipFill>
          <a:blip r:embed="rId3">
            <a:alphaModFix/>
          </a:blip>
          <a:stretch>
            <a:fillRect/>
          </a:stretch>
        </p:blipFill>
        <p:spPr>
          <a:xfrm>
            <a:off x="4974050" y="118725"/>
            <a:ext cx="3999900" cy="2045850"/>
          </a:xfrm>
          <a:prstGeom prst="rect">
            <a:avLst/>
          </a:prstGeom>
          <a:noFill/>
          <a:ln w="19050" cap="flat" cmpd="sng">
            <a:solidFill>
              <a:srgbClr val="0000FF"/>
            </a:solidFill>
            <a:prstDash val="solid"/>
            <a:round/>
            <a:headEnd type="none" w="sm" len="sm"/>
            <a:tailEnd type="none" w="sm" len="sm"/>
          </a:ln>
        </p:spPr>
      </p:pic>
      <p:pic>
        <p:nvPicPr>
          <p:cNvPr id="134" name="Google Shape;134;p24"/>
          <p:cNvPicPr preferRelativeResize="0"/>
          <p:nvPr/>
        </p:nvPicPr>
        <p:blipFill>
          <a:blip r:embed="rId4">
            <a:alphaModFix/>
          </a:blip>
          <a:stretch>
            <a:fillRect/>
          </a:stretch>
        </p:blipFill>
        <p:spPr>
          <a:xfrm>
            <a:off x="4974050" y="2289325"/>
            <a:ext cx="3999900" cy="2719150"/>
          </a:xfrm>
          <a:prstGeom prst="rect">
            <a:avLst/>
          </a:prstGeom>
          <a:noFill/>
          <a:ln w="9525" cap="flat" cmpd="sng">
            <a:solidFill>
              <a:srgbClr val="595959"/>
            </a:solidFill>
            <a:prstDash val="lgDashDot"/>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Civil Rights in the 1950s &amp; 1960s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Legal Strategy of the NAACP</a:t>
            </a:r>
            <a:endParaRPr sz="3600"/>
          </a:p>
        </p:txBody>
      </p:sp>
      <p:sp>
        <p:nvSpPr>
          <p:cNvPr id="145" name="Google Shape;145;p26"/>
          <p:cNvSpPr txBox="1">
            <a:spLocks noGrp="1"/>
          </p:cNvSpPr>
          <p:nvPr>
            <p:ph type="body" idx="2"/>
          </p:nvPr>
        </p:nvSpPr>
        <p:spPr>
          <a:xfrm>
            <a:off x="4514700" y="1091800"/>
            <a:ext cx="4578000" cy="40518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Font typeface="Cambria"/>
              <a:buChar char="●"/>
            </a:pPr>
            <a:r>
              <a:rPr lang="en" sz="2000">
                <a:latin typeface="Cambria"/>
                <a:ea typeface="Cambria"/>
                <a:cs typeface="Cambria"/>
                <a:sym typeface="Cambria"/>
              </a:rPr>
              <a:t>The National Association for the Advancement of Colored People (NAACP) was a civil rights organization started by W.E.B. Du Bois and others in 1909</a:t>
            </a:r>
            <a:endParaRPr sz="2000">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In the 1950s &amp; 1960s, they </a:t>
            </a:r>
            <a:r>
              <a:rPr lang="en" sz="2000" b="1">
                <a:latin typeface="Cambria"/>
                <a:ea typeface="Cambria"/>
                <a:cs typeface="Cambria"/>
                <a:sym typeface="Cambria"/>
              </a:rPr>
              <a:t>focused on</a:t>
            </a:r>
            <a:r>
              <a:rPr lang="en" sz="2000">
                <a:latin typeface="Cambria"/>
                <a:ea typeface="Cambria"/>
                <a:cs typeface="Cambria"/>
                <a:sym typeface="Cambria"/>
              </a:rPr>
              <a:t> </a:t>
            </a:r>
            <a:r>
              <a:rPr lang="en" sz="2000" b="1" i="1" u="sng">
                <a:solidFill>
                  <a:srgbClr val="FF0000"/>
                </a:solidFill>
                <a:latin typeface="Cambria"/>
                <a:ea typeface="Cambria"/>
                <a:cs typeface="Cambria"/>
                <a:sym typeface="Cambria"/>
              </a:rPr>
              <a:t>winning</a:t>
            </a:r>
            <a:r>
              <a:rPr lang="en" sz="2000" b="1">
                <a:latin typeface="Cambria"/>
                <a:ea typeface="Cambria"/>
                <a:cs typeface="Cambria"/>
                <a:sym typeface="Cambria"/>
              </a:rPr>
              <a:t> court cases</a:t>
            </a:r>
            <a:endParaRPr sz="2000" b="1">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One of their main lawyers for this strategy was </a:t>
            </a:r>
            <a:r>
              <a:rPr lang="en" sz="2000" b="1" i="1" u="sng">
                <a:solidFill>
                  <a:srgbClr val="FF0000"/>
                </a:solidFill>
                <a:latin typeface="Cambria"/>
                <a:ea typeface="Cambria"/>
                <a:cs typeface="Cambria"/>
                <a:sym typeface="Cambria"/>
              </a:rPr>
              <a:t>Thurgood Marshall</a:t>
            </a:r>
            <a:endParaRPr sz="2000" b="1" i="1" u="sng">
              <a:solidFill>
                <a:srgbClr val="FF0000"/>
              </a:solidFill>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He later </a:t>
            </a:r>
            <a:r>
              <a:rPr lang="en" sz="2000" b="1">
                <a:latin typeface="Cambria"/>
                <a:ea typeface="Cambria"/>
                <a:cs typeface="Cambria"/>
                <a:sym typeface="Cambria"/>
              </a:rPr>
              <a:t>became the first black Supreme Court </a:t>
            </a:r>
            <a:r>
              <a:rPr lang="en" sz="2000" b="1" i="1" u="sng">
                <a:solidFill>
                  <a:srgbClr val="FF0000"/>
                </a:solidFill>
                <a:latin typeface="Cambria"/>
                <a:ea typeface="Cambria"/>
                <a:cs typeface="Cambria"/>
                <a:sym typeface="Cambria"/>
              </a:rPr>
              <a:t>Justice</a:t>
            </a:r>
            <a:endParaRPr sz="2000" b="1" i="1" u="sng">
              <a:solidFill>
                <a:srgbClr val="FF0000"/>
              </a:solidFill>
              <a:latin typeface="Cambria"/>
              <a:ea typeface="Cambria"/>
              <a:cs typeface="Cambria"/>
              <a:sym typeface="Cambria"/>
            </a:endParaRPr>
          </a:p>
        </p:txBody>
      </p:sp>
      <p:pic>
        <p:nvPicPr>
          <p:cNvPr id="146" name="Google Shape;146;p26" descr="Image result for thurgood marshall supreme court appointment"/>
          <p:cNvPicPr preferRelativeResize="0"/>
          <p:nvPr/>
        </p:nvPicPr>
        <p:blipFill>
          <a:blip r:embed="rId3">
            <a:alphaModFix/>
          </a:blip>
          <a:stretch>
            <a:fillRect/>
          </a:stretch>
        </p:blipFill>
        <p:spPr>
          <a:xfrm>
            <a:off x="311700" y="1591900"/>
            <a:ext cx="4083300" cy="3051600"/>
          </a:xfrm>
          <a:prstGeom prst="rect">
            <a:avLst/>
          </a:prstGeom>
          <a:noFill/>
          <a:ln w="9525" cap="flat" cmpd="sng">
            <a:solidFill>
              <a:srgbClr val="000000"/>
            </a:solidFill>
            <a:prstDash val="solid"/>
            <a:round/>
            <a:headEnd type="none" w="sm" len="sm"/>
            <a:tailEnd type="none" w="sm" len="sm"/>
          </a:ln>
        </p:spPr>
      </p:pic>
      <p:pic>
        <p:nvPicPr>
          <p:cNvPr id="147" name="Google Shape;147;p26"/>
          <p:cNvPicPr preferRelativeResize="0"/>
          <p:nvPr/>
        </p:nvPicPr>
        <p:blipFill>
          <a:blip r:embed="rId4">
            <a:alphaModFix/>
          </a:blip>
          <a:stretch>
            <a:fillRect/>
          </a:stretch>
        </p:blipFill>
        <p:spPr>
          <a:xfrm>
            <a:off x="7490750" y="62250"/>
            <a:ext cx="1532725" cy="109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7" descr="Of the many civil rights battles of the 1900s, none was more vital than overturning the &quot;separate but equal&quot; doctrine. This was the primary legal aim of a new civil rights organization founded in 1909 - the National Association for the Advancement of Colored People (NAACP) - which embarked upon a strategy of first integrating educational institutions.  After winning cases involving graduate education in the 1940s, the NAACP legal team - led by future Supreme Court Justice Thurgood Marshall - challenged segregated public school systems, alleging that such separate schooling was not equal.&#10;&#10;On May 17, 1954, a unanimous Court agreed, ruling that &quot;in the field of public education the doctrine of separate but equal has no place.  Separate educational facilities are inherently unequal.&quot;  The Brown decision was both a culmination and starting point in the civil rights struggle: while the ruling marked the demise of the &quot;separate but equal&quot; doctrine, many more changes remained if America was to realize the promise of Brown.&#10;&#10;This animated video is part of the Virtual Museum of Law, presented by the State Bar of Georgia's Law-Related Education Program and funded by the Cornerstones of Freedom® program. Learn more at http://www.thelawmuseum.org/work/brown-v-board-education!" title="Brown v. Board of Education (1954) | Separate Is NOT Equal">
            <a:hlinkClick r:id="rId3"/>
          </p:cNvPr>
          <p:cNvPicPr preferRelativeResize="0"/>
          <p:nvPr/>
        </p:nvPicPr>
        <p:blipFill>
          <a:blip r:embed="rId4">
            <a:alphaModFix/>
          </a:blip>
          <a:stretch>
            <a:fillRect/>
          </a:stretch>
        </p:blipFill>
        <p:spPr>
          <a:xfrm>
            <a:off x="0" y="0"/>
            <a:ext cx="9144000" cy="5143500"/>
          </a:xfrm>
          <a:prstGeom prst="rect">
            <a:avLst/>
          </a:prstGeom>
          <a:noFill/>
          <a:ln w="38100" cap="flat" cmpd="sng">
            <a:solidFill>
              <a:srgbClr val="595959"/>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Brown v. Board of Education</a:t>
            </a:r>
            <a:endParaRPr sz="3600"/>
          </a:p>
        </p:txBody>
      </p:sp>
      <p:sp>
        <p:nvSpPr>
          <p:cNvPr id="158" name="Google Shape;158;p28"/>
          <p:cNvSpPr txBox="1">
            <a:spLocks noGrp="1"/>
          </p:cNvSpPr>
          <p:nvPr>
            <p:ph type="body" idx="1"/>
          </p:nvPr>
        </p:nvSpPr>
        <p:spPr>
          <a:xfrm>
            <a:off x="311700" y="1234050"/>
            <a:ext cx="3999900" cy="3650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latin typeface="Cambria"/>
                <a:ea typeface="Cambria"/>
                <a:cs typeface="Cambria"/>
                <a:sym typeface="Cambria"/>
              </a:rPr>
              <a:t>In Brown v. Board of Education of Topeka, Kansas, the U.S. Supreme Court ruled that </a:t>
            </a:r>
            <a:r>
              <a:rPr lang="en" sz="2000" b="1" i="1" u="sng">
                <a:solidFill>
                  <a:srgbClr val="FF0000"/>
                </a:solidFill>
                <a:latin typeface="Cambria"/>
                <a:ea typeface="Cambria"/>
                <a:cs typeface="Cambria"/>
                <a:sym typeface="Cambria"/>
              </a:rPr>
              <a:t>segregation</a:t>
            </a:r>
            <a:r>
              <a:rPr lang="en" sz="2000" b="1">
                <a:latin typeface="Cambria"/>
                <a:ea typeface="Cambria"/>
                <a:cs typeface="Cambria"/>
                <a:sym typeface="Cambria"/>
              </a:rPr>
              <a:t> in schools was </a:t>
            </a:r>
            <a:r>
              <a:rPr lang="en" sz="2000" b="1" i="1" u="sng">
                <a:solidFill>
                  <a:srgbClr val="FF0000"/>
                </a:solidFill>
                <a:latin typeface="Cambria"/>
                <a:ea typeface="Cambria"/>
                <a:cs typeface="Cambria"/>
                <a:sym typeface="Cambria"/>
              </a:rPr>
              <a:t>illegal</a:t>
            </a:r>
            <a:endParaRPr sz="2000" b="1" i="1" u="sng">
              <a:solidFill>
                <a:srgbClr val="FF0000"/>
              </a:solidFill>
              <a:latin typeface="Cambria"/>
              <a:ea typeface="Cambria"/>
              <a:cs typeface="Cambria"/>
              <a:sym typeface="Cambria"/>
            </a:endParaRPr>
          </a:p>
          <a:p>
            <a:pPr marL="457200" lvl="0" indent="-355600" algn="l" rtl="0">
              <a:spcBef>
                <a:spcPts val="0"/>
              </a:spcBef>
              <a:spcAft>
                <a:spcPts val="0"/>
              </a:spcAft>
              <a:buSzPts val="2000"/>
              <a:buFont typeface="Cambria"/>
              <a:buChar char="●"/>
            </a:pPr>
            <a:r>
              <a:rPr lang="en" sz="2000" b="1">
                <a:latin typeface="Cambria"/>
                <a:ea typeface="Cambria"/>
                <a:cs typeface="Cambria"/>
                <a:sym typeface="Cambria"/>
              </a:rPr>
              <a:t>Thurgood Marshall successfully argued that separate but </a:t>
            </a:r>
            <a:r>
              <a:rPr lang="en" sz="2000" b="1" i="1" u="sng">
                <a:solidFill>
                  <a:srgbClr val="FF0000"/>
                </a:solidFill>
                <a:latin typeface="Cambria"/>
                <a:ea typeface="Cambria"/>
                <a:cs typeface="Cambria"/>
                <a:sym typeface="Cambria"/>
              </a:rPr>
              <a:t>equal</a:t>
            </a:r>
            <a:r>
              <a:rPr lang="en" sz="2000" b="1">
                <a:latin typeface="Cambria"/>
                <a:ea typeface="Cambria"/>
                <a:cs typeface="Cambria"/>
                <a:sym typeface="Cambria"/>
              </a:rPr>
              <a:t> was actually </a:t>
            </a:r>
            <a:r>
              <a:rPr lang="en" sz="2000" b="1" i="1" u="sng">
                <a:latin typeface="Cambria"/>
                <a:ea typeface="Cambria"/>
                <a:cs typeface="Cambria"/>
                <a:sym typeface="Cambria"/>
              </a:rPr>
              <a:t>NOT</a:t>
            </a:r>
            <a:r>
              <a:rPr lang="en" sz="2000" b="1">
                <a:latin typeface="Cambria"/>
                <a:ea typeface="Cambria"/>
                <a:cs typeface="Cambria"/>
                <a:sym typeface="Cambria"/>
              </a:rPr>
              <a:t> equal</a:t>
            </a:r>
            <a:endParaRPr sz="2000" b="1">
              <a:latin typeface="Cambria"/>
              <a:ea typeface="Cambria"/>
              <a:cs typeface="Cambria"/>
              <a:sym typeface="Cambria"/>
            </a:endParaRPr>
          </a:p>
        </p:txBody>
      </p:sp>
      <p:pic>
        <p:nvPicPr>
          <p:cNvPr id="159" name="Google Shape;159;p28"/>
          <p:cNvPicPr preferRelativeResize="0"/>
          <p:nvPr/>
        </p:nvPicPr>
        <p:blipFill>
          <a:blip r:embed="rId3">
            <a:alphaModFix/>
          </a:blip>
          <a:stretch>
            <a:fillRect/>
          </a:stretch>
        </p:blipFill>
        <p:spPr>
          <a:xfrm>
            <a:off x="6437550" y="140875"/>
            <a:ext cx="2622950" cy="2372975"/>
          </a:xfrm>
          <a:prstGeom prst="rect">
            <a:avLst/>
          </a:prstGeom>
          <a:noFill/>
          <a:ln w="9525" cap="flat" cmpd="sng">
            <a:solidFill>
              <a:srgbClr val="595959"/>
            </a:solidFill>
            <a:prstDash val="solid"/>
            <a:round/>
            <a:headEnd type="none" w="sm" len="sm"/>
            <a:tailEnd type="none" w="sm" len="sm"/>
          </a:ln>
        </p:spPr>
      </p:pic>
      <p:pic>
        <p:nvPicPr>
          <p:cNvPr id="160" name="Google Shape;160;p28"/>
          <p:cNvPicPr preferRelativeResize="0"/>
          <p:nvPr/>
        </p:nvPicPr>
        <p:blipFill>
          <a:blip r:embed="rId4">
            <a:alphaModFix/>
          </a:blip>
          <a:stretch>
            <a:fillRect/>
          </a:stretch>
        </p:blipFill>
        <p:spPr>
          <a:xfrm>
            <a:off x="3827775" y="2838175"/>
            <a:ext cx="2609775" cy="2127975"/>
          </a:xfrm>
          <a:prstGeom prst="rect">
            <a:avLst/>
          </a:prstGeom>
          <a:noFill/>
          <a:ln>
            <a:noFill/>
          </a:ln>
        </p:spPr>
      </p:pic>
      <p:pic>
        <p:nvPicPr>
          <p:cNvPr id="161" name="Google Shape;161;p28"/>
          <p:cNvPicPr preferRelativeResize="0"/>
          <p:nvPr/>
        </p:nvPicPr>
        <p:blipFill>
          <a:blip r:embed="rId5">
            <a:alphaModFix/>
          </a:blip>
          <a:stretch>
            <a:fillRect/>
          </a:stretch>
        </p:blipFill>
        <p:spPr>
          <a:xfrm>
            <a:off x="6510650" y="2651050"/>
            <a:ext cx="2547525" cy="231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145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Little Rock Nine</a:t>
            </a:r>
            <a:endParaRPr sz="3600"/>
          </a:p>
        </p:txBody>
      </p:sp>
      <p:sp>
        <p:nvSpPr>
          <p:cNvPr id="167" name="Google Shape;167;p29"/>
          <p:cNvSpPr txBox="1">
            <a:spLocks noGrp="1"/>
          </p:cNvSpPr>
          <p:nvPr>
            <p:ph type="body" idx="2"/>
          </p:nvPr>
        </p:nvSpPr>
        <p:spPr>
          <a:xfrm>
            <a:off x="4832400" y="145625"/>
            <a:ext cx="4311600" cy="49977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SzPct val="100000"/>
              <a:buChar char="●"/>
            </a:pPr>
            <a:r>
              <a:rPr lang="en" sz="2000">
                <a:latin typeface="Cambria"/>
                <a:ea typeface="Cambria"/>
                <a:cs typeface="Cambria"/>
                <a:sym typeface="Cambria"/>
              </a:rPr>
              <a:t>In 1957, </a:t>
            </a:r>
            <a:r>
              <a:rPr lang="en" sz="2000" b="1">
                <a:latin typeface="Cambria"/>
                <a:ea typeface="Cambria"/>
                <a:cs typeface="Cambria"/>
                <a:sym typeface="Cambria"/>
              </a:rPr>
              <a:t>the governor of Arkansas</a:t>
            </a:r>
            <a:r>
              <a:rPr lang="en" sz="2000">
                <a:latin typeface="Cambria"/>
                <a:ea typeface="Cambria"/>
                <a:cs typeface="Cambria"/>
                <a:sym typeface="Cambria"/>
              </a:rPr>
              <a:t>, </a:t>
            </a:r>
            <a:r>
              <a:rPr lang="en" sz="2000" b="1" i="1" u="sng">
                <a:solidFill>
                  <a:srgbClr val="FF0000"/>
                </a:solidFill>
                <a:latin typeface="Cambria"/>
                <a:ea typeface="Cambria"/>
                <a:cs typeface="Cambria"/>
                <a:sym typeface="Cambria"/>
              </a:rPr>
              <a:t>Orville Faubus</a:t>
            </a:r>
            <a:r>
              <a:rPr lang="en" sz="2000">
                <a:latin typeface="Cambria"/>
                <a:ea typeface="Cambria"/>
                <a:cs typeface="Cambria"/>
                <a:sym typeface="Cambria"/>
              </a:rPr>
              <a:t>, </a:t>
            </a:r>
            <a:r>
              <a:rPr lang="en" sz="2000" b="1">
                <a:latin typeface="Cambria"/>
                <a:ea typeface="Cambria"/>
                <a:cs typeface="Cambria"/>
                <a:sym typeface="Cambria"/>
              </a:rPr>
              <a:t>refused to honor the Brown v. Board of Education decision</a:t>
            </a:r>
            <a:endParaRPr sz="2000">
              <a:latin typeface="Cambria"/>
              <a:ea typeface="Cambria"/>
              <a:cs typeface="Cambria"/>
              <a:sym typeface="Cambria"/>
            </a:endParaRPr>
          </a:p>
          <a:p>
            <a:pPr marL="457200" lvl="0" indent="-346075" algn="l" rtl="0">
              <a:spcBef>
                <a:spcPts val="0"/>
              </a:spcBef>
              <a:spcAft>
                <a:spcPts val="0"/>
              </a:spcAft>
              <a:buSzPct val="100000"/>
              <a:buChar char="●"/>
            </a:pPr>
            <a:r>
              <a:rPr lang="en" sz="2000">
                <a:latin typeface="Cambria"/>
                <a:ea typeface="Cambria"/>
                <a:cs typeface="Cambria"/>
                <a:sym typeface="Cambria"/>
              </a:rPr>
              <a:t>He used the Arkansas National Guard to </a:t>
            </a:r>
            <a:r>
              <a:rPr lang="en" sz="2000" b="1" i="1" u="sng">
                <a:solidFill>
                  <a:srgbClr val="FF0000"/>
                </a:solidFill>
                <a:latin typeface="Cambria"/>
                <a:ea typeface="Cambria"/>
                <a:cs typeface="Cambria"/>
                <a:sym typeface="Cambria"/>
              </a:rPr>
              <a:t>stop</a:t>
            </a:r>
            <a:r>
              <a:rPr lang="en" sz="2000">
                <a:latin typeface="Cambria"/>
                <a:ea typeface="Cambria"/>
                <a:cs typeface="Cambria"/>
                <a:sym typeface="Cambria"/>
              </a:rPr>
              <a:t> 9 black high school students from attending an </a:t>
            </a:r>
            <a:r>
              <a:rPr lang="en" sz="2000" b="1" i="1" u="sng">
                <a:solidFill>
                  <a:srgbClr val="FF0000"/>
                </a:solidFill>
                <a:latin typeface="Cambria"/>
                <a:ea typeface="Cambria"/>
                <a:cs typeface="Cambria"/>
                <a:sym typeface="Cambria"/>
              </a:rPr>
              <a:t>all-white</a:t>
            </a:r>
            <a:r>
              <a:rPr lang="en" sz="2000">
                <a:latin typeface="Cambria"/>
                <a:ea typeface="Cambria"/>
                <a:cs typeface="Cambria"/>
                <a:sym typeface="Cambria"/>
              </a:rPr>
              <a:t> school</a:t>
            </a:r>
            <a:endParaRPr sz="2000">
              <a:latin typeface="Cambria"/>
              <a:ea typeface="Cambria"/>
              <a:cs typeface="Cambria"/>
              <a:sym typeface="Cambria"/>
            </a:endParaRPr>
          </a:p>
          <a:p>
            <a:pPr marL="457200" lvl="0" indent="-346075" algn="l" rtl="0">
              <a:spcBef>
                <a:spcPts val="0"/>
              </a:spcBef>
              <a:spcAft>
                <a:spcPts val="0"/>
              </a:spcAft>
              <a:buSzPct val="100000"/>
              <a:buChar char="●"/>
            </a:pPr>
            <a:r>
              <a:rPr lang="en" sz="2000">
                <a:latin typeface="Cambria"/>
                <a:ea typeface="Cambria"/>
                <a:cs typeface="Cambria"/>
                <a:sym typeface="Cambria"/>
              </a:rPr>
              <a:t>President </a:t>
            </a:r>
            <a:r>
              <a:rPr lang="en" sz="2000" b="1">
                <a:latin typeface="Cambria"/>
                <a:ea typeface="Cambria"/>
                <a:cs typeface="Cambria"/>
                <a:sym typeface="Cambria"/>
              </a:rPr>
              <a:t>Eisenhower then sent the national </a:t>
            </a:r>
            <a:r>
              <a:rPr lang="en" sz="2000" b="1" i="1" u="sng">
                <a:solidFill>
                  <a:srgbClr val="FF0000"/>
                </a:solidFill>
                <a:latin typeface="Cambria"/>
                <a:ea typeface="Cambria"/>
                <a:cs typeface="Cambria"/>
                <a:sym typeface="Cambria"/>
              </a:rPr>
              <a:t>guard</a:t>
            </a:r>
            <a:r>
              <a:rPr lang="en" sz="2000" b="1">
                <a:latin typeface="Cambria"/>
                <a:ea typeface="Cambria"/>
                <a:cs typeface="Cambria"/>
                <a:sym typeface="Cambria"/>
              </a:rPr>
              <a:t> to take them out of the governor’s control</a:t>
            </a:r>
            <a:endParaRPr sz="2000">
              <a:latin typeface="Cambria"/>
              <a:ea typeface="Cambria"/>
              <a:cs typeface="Cambria"/>
              <a:sym typeface="Cambria"/>
            </a:endParaRPr>
          </a:p>
          <a:p>
            <a:pPr marL="914400" lvl="1" indent="-346075" algn="l" rtl="0">
              <a:spcBef>
                <a:spcPts val="0"/>
              </a:spcBef>
              <a:spcAft>
                <a:spcPts val="0"/>
              </a:spcAft>
              <a:buSzPct val="100000"/>
              <a:buFont typeface="Cambria"/>
              <a:buChar char="○"/>
            </a:pPr>
            <a:r>
              <a:rPr lang="en" sz="2000">
                <a:latin typeface="Cambria"/>
                <a:ea typeface="Cambria"/>
                <a:cs typeface="Cambria"/>
                <a:sym typeface="Cambria"/>
              </a:rPr>
              <a:t>He also sent in the 101st Airborne, the “Band of Brothers,” to protect the students and forcibly integrate the school</a:t>
            </a:r>
            <a:endParaRPr sz="2000">
              <a:latin typeface="Cambria"/>
              <a:ea typeface="Cambria"/>
              <a:cs typeface="Cambria"/>
              <a:sym typeface="Cambria"/>
            </a:endParaRPr>
          </a:p>
        </p:txBody>
      </p:sp>
      <p:pic>
        <p:nvPicPr>
          <p:cNvPr id="168" name="Google Shape;168;p29"/>
          <p:cNvPicPr preferRelativeResize="0"/>
          <p:nvPr/>
        </p:nvPicPr>
        <p:blipFill>
          <a:blip r:embed="rId3">
            <a:alphaModFix/>
          </a:blip>
          <a:stretch>
            <a:fillRect/>
          </a:stretch>
        </p:blipFill>
        <p:spPr>
          <a:xfrm>
            <a:off x="119475" y="890000"/>
            <a:ext cx="4658075" cy="1941050"/>
          </a:xfrm>
          <a:prstGeom prst="rect">
            <a:avLst/>
          </a:prstGeom>
          <a:noFill/>
          <a:ln w="28575" cap="flat" cmpd="sng">
            <a:solidFill>
              <a:srgbClr val="000000"/>
            </a:solidFill>
            <a:prstDash val="solid"/>
            <a:round/>
            <a:headEnd type="none" w="sm" len="sm"/>
            <a:tailEnd type="none" w="sm" len="sm"/>
          </a:ln>
        </p:spPr>
      </p:pic>
      <p:pic>
        <p:nvPicPr>
          <p:cNvPr id="169" name="Google Shape;169;p29"/>
          <p:cNvPicPr preferRelativeResize="0"/>
          <p:nvPr/>
        </p:nvPicPr>
        <p:blipFill>
          <a:blip r:embed="rId4">
            <a:alphaModFix/>
          </a:blip>
          <a:stretch>
            <a:fillRect/>
          </a:stretch>
        </p:blipFill>
        <p:spPr>
          <a:xfrm>
            <a:off x="2458925" y="3000475"/>
            <a:ext cx="2318625" cy="2057625"/>
          </a:xfrm>
          <a:prstGeom prst="rect">
            <a:avLst/>
          </a:prstGeom>
          <a:noFill/>
          <a:ln w="28575" cap="flat" cmpd="sng">
            <a:solidFill>
              <a:srgbClr val="000000"/>
            </a:solidFill>
            <a:prstDash val="solid"/>
            <a:round/>
            <a:headEnd type="none" w="sm" len="sm"/>
            <a:tailEnd type="none" w="sm" len="sm"/>
          </a:ln>
        </p:spPr>
      </p:pic>
      <p:pic>
        <p:nvPicPr>
          <p:cNvPr id="170" name="Google Shape;170;p29"/>
          <p:cNvPicPr preferRelativeResize="0"/>
          <p:nvPr/>
        </p:nvPicPr>
        <p:blipFill>
          <a:blip r:embed="rId5">
            <a:alphaModFix/>
          </a:blip>
          <a:stretch>
            <a:fillRect/>
          </a:stretch>
        </p:blipFill>
        <p:spPr>
          <a:xfrm>
            <a:off x="65575" y="2950575"/>
            <a:ext cx="2241075" cy="2107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0" descr="The Little Rock Nine became an integral part of the fight for equal opportunity in American education when they dared to challenge segregation in public schools by enrolling at the all-white Central High School in 1957. Learn more about the Little Rock Nine with the Library Research Guide." title="Little Rock Nine">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95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Ruby Bridges</a:t>
            </a:r>
            <a:endParaRPr sz="3600"/>
          </a:p>
        </p:txBody>
      </p:sp>
      <p:sp>
        <p:nvSpPr>
          <p:cNvPr id="181" name="Google Shape;181;p31"/>
          <p:cNvSpPr txBox="1">
            <a:spLocks noGrp="1"/>
          </p:cNvSpPr>
          <p:nvPr>
            <p:ph type="body" idx="1"/>
          </p:nvPr>
        </p:nvSpPr>
        <p:spPr>
          <a:xfrm>
            <a:off x="61200" y="967000"/>
            <a:ext cx="4914900" cy="381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latin typeface="Cambria"/>
                <a:ea typeface="Cambria"/>
                <a:cs typeface="Cambria"/>
                <a:sym typeface="Cambria"/>
              </a:rPr>
              <a:t>In 1960, at the age of 6, Ruby Bridges became </a:t>
            </a:r>
            <a:r>
              <a:rPr lang="en" sz="2000" b="1">
                <a:latin typeface="Cambria"/>
                <a:ea typeface="Cambria"/>
                <a:cs typeface="Cambria"/>
                <a:sym typeface="Cambria"/>
              </a:rPr>
              <a:t>the first black</a:t>
            </a:r>
            <a:r>
              <a:rPr lang="en" sz="2000">
                <a:latin typeface="Cambria"/>
                <a:ea typeface="Cambria"/>
                <a:cs typeface="Cambria"/>
                <a:sym typeface="Cambria"/>
              </a:rPr>
              <a:t> </a:t>
            </a:r>
            <a:r>
              <a:rPr lang="en" sz="2000" b="1" i="1" u="sng">
                <a:solidFill>
                  <a:srgbClr val="FF0000"/>
                </a:solidFill>
                <a:latin typeface="Cambria"/>
                <a:ea typeface="Cambria"/>
                <a:cs typeface="Cambria"/>
                <a:sym typeface="Cambria"/>
              </a:rPr>
              <a:t>elementary </a:t>
            </a:r>
            <a:r>
              <a:rPr lang="en" sz="2000" b="1">
                <a:latin typeface="Cambria"/>
                <a:ea typeface="Cambria"/>
                <a:cs typeface="Cambria"/>
                <a:sym typeface="Cambria"/>
              </a:rPr>
              <a:t>school</a:t>
            </a:r>
            <a:r>
              <a:rPr lang="en" sz="2000">
                <a:latin typeface="Cambria"/>
                <a:ea typeface="Cambria"/>
                <a:cs typeface="Cambria"/>
                <a:sym typeface="Cambria"/>
              </a:rPr>
              <a:t> </a:t>
            </a:r>
            <a:r>
              <a:rPr lang="en" sz="2000" b="1">
                <a:latin typeface="Cambria"/>
                <a:ea typeface="Cambria"/>
                <a:cs typeface="Cambria"/>
                <a:sym typeface="Cambria"/>
              </a:rPr>
              <a:t>child to attend a white school</a:t>
            </a:r>
            <a:endParaRPr sz="2000" b="1">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Due to white </a:t>
            </a:r>
            <a:r>
              <a:rPr lang="en" sz="2000" b="1" i="1" u="sng">
                <a:solidFill>
                  <a:srgbClr val="FF0000"/>
                </a:solidFill>
                <a:latin typeface="Cambria"/>
                <a:ea typeface="Cambria"/>
                <a:cs typeface="Cambria"/>
                <a:sym typeface="Cambria"/>
              </a:rPr>
              <a:t>opposition</a:t>
            </a:r>
            <a:r>
              <a:rPr lang="en" sz="2000">
                <a:latin typeface="Cambria"/>
                <a:ea typeface="Cambria"/>
                <a:cs typeface="Cambria"/>
                <a:sym typeface="Cambria"/>
              </a:rPr>
              <a:t> of integration, Ruby needed to be </a:t>
            </a:r>
            <a:r>
              <a:rPr lang="en" sz="2000" b="1" i="1" u="sng">
                <a:solidFill>
                  <a:srgbClr val="FF0000"/>
                </a:solidFill>
                <a:latin typeface="Cambria"/>
                <a:ea typeface="Cambria"/>
                <a:cs typeface="Cambria"/>
                <a:sym typeface="Cambria"/>
              </a:rPr>
              <a:t>escorted</a:t>
            </a:r>
            <a:r>
              <a:rPr lang="en" sz="2000">
                <a:latin typeface="Cambria"/>
                <a:ea typeface="Cambria"/>
                <a:cs typeface="Cambria"/>
                <a:sym typeface="Cambria"/>
              </a:rPr>
              <a:t> to school by federal marshals</a:t>
            </a:r>
            <a:endParaRPr sz="2000">
              <a:latin typeface="Cambria"/>
              <a:ea typeface="Cambria"/>
              <a:cs typeface="Cambria"/>
              <a:sym typeface="Cambria"/>
            </a:endParaRPr>
          </a:p>
          <a:p>
            <a:pPr marL="457200" lvl="0" indent="-355600" algn="l" rtl="0">
              <a:spcBef>
                <a:spcPts val="0"/>
              </a:spcBef>
              <a:spcAft>
                <a:spcPts val="0"/>
              </a:spcAft>
              <a:buSzPts val="2000"/>
              <a:buFont typeface="Cambria"/>
              <a:buChar char="●"/>
            </a:pPr>
            <a:r>
              <a:rPr lang="en" sz="2000">
                <a:latin typeface="Cambria"/>
                <a:ea typeface="Cambria"/>
                <a:cs typeface="Cambria"/>
                <a:sym typeface="Cambria"/>
              </a:rPr>
              <a:t>After Ruby entered the school, many of the teachers refused to teach and many of the white students went home</a:t>
            </a:r>
            <a:endParaRPr sz="2000">
              <a:latin typeface="Cambria"/>
              <a:ea typeface="Cambria"/>
              <a:cs typeface="Cambria"/>
              <a:sym typeface="Cambria"/>
            </a:endParaRPr>
          </a:p>
          <a:p>
            <a:pPr marL="457200" lvl="0" indent="-355600" algn="l" rtl="0">
              <a:spcBef>
                <a:spcPts val="0"/>
              </a:spcBef>
              <a:spcAft>
                <a:spcPts val="0"/>
              </a:spcAft>
              <a:buSzPts val="2000"/>
              <a:buFont typeface="Cambria"/>
              <a:buChar char="●"/>
            </a:pPr>
            <a:r>
              <a:rPr lang="en" sz="2000">
                <a:latin typeface="Cambria"/>
                <a:ea typeface="Cambria"/>
                <a:cs typeface="Cambria"/>
                <a:sym typeface="Cambria"/>
              </a:rPr>
              <a:t>Ruby went to school </a:t>
            </a:r>
            <a:r>
              <a:rPr lang="en" sz="2000" i="1">
                <a:latin typeface="Cambria"/>
                <a:ea typeface="Cambria"/>
                <a:cs typeface="Cambria"/>
                <a:sym typeface="Cambria"/>
              </a:rPr>
              <a:t>everyday</a:t>
            </a:r>
            <a:endParaRPr sz="2000">
              <a:latin typeface="Cambria"/>
              <a:ea typeface="Cambria"/>
              <a:cs typeface="Cambria"/>
              <a:sym typeface="Cambria"/>
            </a:endParaRPr>
          </a:p>
        </p:txBody>
      </p:sp>
      <p:pic>
        <p:nvPicPr>
          <p:cNvPr id="182" name="Google Shape;182;p31" descr="The-problem-we-all-live-with-norman-rockwell"/>
          <p:cNvPicPr preferRelativeResize="0"/>
          <p:nvPr/>
        </p:nvPicPr>
        <p:blipFill rotWithShape="1">
          <a:blip r:embed="rId3">
            <a:alphaModFix/>
          </a:blip>
          <a:srcRect/>
          <a:stretch/>
        </p:blipFill>
        <p:spPr>
          <a:xfrm>
            <a:off x="5238224" y="1427625"/>
            <a:ext cx="3827775" cy="2558275"/>
          </a:xfrm>
          <a:prstGeom prst="rect">
            <a:avLst/>
          </a:prstGeom>
          <a:noFill/>
          <a:ln w="25400" cap="flat" cmpd="sng">
            <a:solidFill>
              <a:srgbClr val="F60006"/>
            </a:solidFill>
            <a:prstDash val="solid"/>
            <a:miter lim="800000"/>
            <a:headEnd type="none" w="sm" len="sm"/>
            <a:tailEnd type="none" w="sm" len="sm"/>
          </a:ln>
        </p:spPr>
      </p:pic>
      <p:sp>
        <p:nvSpPr>
          <p:cNvPr id="183" name="Google Shape;183;p31"/>
          <p:cNvSpPr txBox="1"/>
          <p:nvPr/>
        </p:nvSpPr>
        <p:spPr>
          <a:xfrm>
            <a:off x="5186813" y="4110575"/>
            <a:ext cx="39306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200" i="1">
                <a:solidFill>
                  <a:schemeClr val="dk2"/>
                </a:solidFill>
                <a:latin typeface="Playfair Display"/>
                <a:ea typeface="Playfair Display"/>
                <a:cs typeface="Playfair Display"/>
                <a:sym typeface="Playfair Display"/>
              </a:rPr>
              <a:t>The Problem We All Live With, </a:t>
            </a:r>
            <a:r>
              <a:rPr lang="en" sz="1200">
                <a:solidFill>
                  <a:schemeClr val="dk2"/>
                </a:solidFill>
                <a:latin typeface="Playfair Display"/>
                <a:ea typeface="Playfair Display"/>
                <a:cs typeface="Playfair Display"/>
                <a:sym typeface="Playfair Display"/>
              </a:rPr>
              <a:t>by Norman Rockwell</a:t>
            </a:r>
            <a:endParaRPr sz="1200">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73675" y="120675"/>
            <a:ext cx="901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a:t>The Reconstruction Amendments (After the Civil War)</a:t>
            </a:r>
            <a:endParaRPr sz="3500"/>
          </a:p>
        </p:txBody>
      </p:sp>
      <p:sp>
        <p:nvSpPr>
          <p:cNvPr id="65" name="Google Shape;65;p14"/>
          <p:cNvSpPr txBox="1">
            <a:spLocks noGrp="1"/>
          </p:cNvSpPr>
          <p:nvPr>
            <p:ph type="body" idx="1"/>
          </p:nvPr>
        </p:nvSpPr>
        <p:spPr>
          <a:xfrm>
            <a:off x="311700" y="1234075"/>
            <a:ext cx="8520600" cy="37248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1</a:t>
            </a:r>
            <a:r>
              <a:rPr lang="en" sz="2000">
                <a:latin typeface="Cambria"/>
                <a:ea typeface="Cambria"/>
                <a:cs typeface="Cambria"/>
                <a:sym typeface="Cambria"/>
              </a:rPr>
              <a:t>3th Amendment: </a:t>
            </a:r>
            <a:endParaRPr sz="2000">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Abolished slavery = </a:t>
            </a:r>
            <a:r>
              <a:rPr lang="en" sz="2000" b="1" i="1" u="sng">
                <a:latin typeface="Cambria"/>
                <a:ea typeface="Cambria"/>
                <a:cs typeface="Cambria"/>
                <a:sym typeface="Cambria"/>
              </a:rPr>
              <a:t>FREE</a:t>
            </a:r>
            <a:endParaRPr sz="2000" b="1" i="1" u="sng">
              <a:latin typeface="Cambria"/>
              <a:ea typeface="Cambria"/>
              <a:cs typeface="Cambria"/>
              <a:sym typeface="Cambria"/>
            </a:endParaRPr>
          </a:p>
          <a:p>
            <a:pPr marL="914400" lvl="0" indent="0" algn="l" rtl="0">
              <a:spcBef>
                <a:spcPts val="1200"/>
              </a:spcBef>
              <a:spcAft>
                <a:spcPts val="0"/>
              </a:spcAft>
              <a:buNone/>
            </a:pPr>
            <a:endParaRPr sz="2000">
              <a:latin typeface="Cambria"/>
              <a:ea typeface="Cambria"/>
              <a:cs typeface="Cambria"/>
              <a:sym typeface="Cambria"/>
            </a:endParaRPr>
          </a:p>
          <a:p>
            <a:pPr marL="457200" lvl="0" indent="-355600" algn="l" rtl="0">
              <a:spcBef>
                <a:spcPts val="1200"/>
              </a:spcBef>
              <a:spcAft>
                <a:spcPts val="0"/>
              </a:spcAft>
              <a:buSzPts val="2000"/>
              <a:buFont typeface="Cambria"/>
              <a:buChar char="●"/>
            </a:pPr>
            <a:r>
              <a:rPr lang="en" sz="2000">
                <a:latin typeface="Cambria"/>
                <a:ea typeface="Cambria"/>
                <a:cs typeface="Cambria"/>
                <a:sym typeface="Cambria"/>
              </a:rPr>
              <a:t>14th Amendment:</a:t>
            </a:r>
            <a:endParaRPr sz="2000">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African Americans are now citizens of the U.S. = </a:t>
            </a:r>
            <a:r>
              <a:rPr lang="en" sz="2000" b="1" i="1" u="sng">
                <a:latin typeface="Cambria"/>
                <a:ea typeface="Cambria"/>
                <a:cs typeface="Cambria"/>
                <a:sym typeface="Cambria"/>
              </a:rPr>
              <a:t>CITIZENS</a:t>
            </a:r>
            <a:endParaRPr sz="2000" b="1" i="1" u="sng">
              <a:latin typeface="Cambria"/>
              <a:ea typeface="Cambria"/>
              <a:cs typeface="Cambria"/>
              <a:sym typeface="Cambria"/>
            </a:endParaRPr>
          </a:p>
          <a:p>
            <a:pPr marL="914400" lvl="0" indent="0" algn="l" rtl="0">
              <a:spcBef>
                <a:spcPts val="1200"/>
              </a:spcBef>
              <a:spcAft>
                <a:spcPts val="0"/>
              </a:spcAft>
              <a:buNone/>
            </a:pPr>
            <a:endParaRPr sz="2000">
              <a:latin typeface="Cambria"/>
              <a:ea typeface="Cambria"/>
              <a:cs typeface="Cambria"/>
              <a:sym typeface="Cambria"/>
            </a:endParaRPr>
          </a:p>
          <a:p>
            <a:pPr marL="457200" lvl="0" indent="-355600" algn="l" rtl="0">
              <a:spcBef>
                <a:spcPts val="1200"/>
              </a:spcBef>
              <a:spcAft>
                <a:spcPts val="0"/>
              </a:spcAft>
              <a:buSzPts val="2000"/>
              <a:buFont typeface="Cambria"/>
              <a:buChar char="●"/>
            </a:pPr>
            <a:r>
              <a:rPr lang="en" sz="2000">
                <a:latin typeface="Cambria"/>
                <a:ea typeface="Cambria"/>
                <a:cs typeface="Cambria"/>
                <a:sym typeface="Cambria"/>
              </a:rPr>
              <a:t>15th Amendment:</a:t>
            </a:r>
            <a:endParaRPr sz="2000">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No person can, regardless of color, race, &amp; ethnicity can be denied the right to = </a:t>
            </a:r>
            <a:r>
              <a:rPr lang="en" sz="2000" b="1" i="1" u="sng">
                <a:latin typeface="Cambria"/>
                <a:ea typeface="Cambria"/>
                <a:cs typeface="Cambria"/>
                <a:sym typeface="Cambria"/>
              </a:rPr>
              <a:t>VOTE</a:t>
            </a:r>
            <a:endParaRPr sz="2000" b="1" i="1" u="sng">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2" descr="Ruby Bridges was one girl that changed history forever. Ruby Bridges showed tremendous courage and bravery as a six year old in a critical time in US history for equality...the Civil Rights movement, and continues toward that end today. On her first day of kindergarten she started at a white school and was greeted by an angry mob threatening to kill her and was in a class by herself because of her skin color. She endured this day after day and she did not back down. This gave people courage to do the same and the next year many schools were desegregated including her own. She was very impactful and can represent the accomplishments of groups such as women, African Americans, and children that are underrepresented but have contributed much to US history. And, most importantly, she was impactful simply because she was an ordinary American. This means that she was able to accomplish much by contributing to the stories that are the majority of the patchwork of US history." title="Ruby Bridge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61000" y="243550"/>
            <a:ext cx="5002500" cy="4715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When people are oppressed, they will demand change</a:t>
            </a:r>
            <a:endParaRPr/>
          </a:p>
        </p:txBody>
      </p:sp>
      <p:pic>
        <p:nvPicPr>
          <p:cNvPr id="71" name="Google Shape;71;p15" descr="Lincoln Clipart Transparent - Lincoln Memorial Clipart PNG Image |  Transparent PNG Free Download on SeekPNG"/>
          <p:cNvPicPr preferRelativeResize="0"/>
          <p:nvPr/>
        </p:nvPicPr>
        <p:blipFill>
          <a:blip r:embed="rId3">
            <a:alphaModFix/>
          </a:blip>
          <a:stretch>
            <a:fillRect/>
          </a:stretch>
        </p:blipFill>
        <p:spPr>
          <a:xfrm>
            <a:off x="5245675" y="935138"/>
            <a:ext cx="3696500" cy="3332525"/>
          </a:xfrm>
          <a:prstGeom prst="rect">
            <a:avLst/>
          </a:prstGeom>
          <a:noFill/>
          <a:ln w="76200" cap="flat" cmpd="sng">
            <a:solidFill>
              <a:srgbClr val="B7B7B7"/>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8715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Preventing African Americans from Voting</a:t>
            </a:r>
            <a:endParaRPr sz="3600"/>
          </a:p>
        </p:txBody>
      </p:sp>
      <p:sp>
        <p:nvSpPr>
          <p:cNvPr id="77" name="Google Shape;77;p16"/>
          <p:cNvSpPr txBox="1">
            <a:spLocks noGrp="1"/>
          </p:cNvSpPr>
          <p:nvPr>
            <p:ph type="body" idx="1"/>
          </p:nvPr>
        </p:nvSpPr>
        <p:spPr>
          <a:xfrm>
            <a:off x="87150" y="1234050"/>
            <a:ext cx="3417000" cy="36999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rgbClr val="FF0000"/>
              </a:buClr>
              <a:buSzPts val="2200"/>
              <a:buChar char="●"/>
            </a:pPr>
            <a:r>
              <a:rPr lang="en" sz="2200" b="1" i="1" u="sng">
                <a:solidFill>
                  <a:srgbClr val="FF0000"/>
                </a:solidFill>
                <a:latin typeface="Cambria"/>
                <a:ea typeface="Cambria"/>
                <a:cs typeface="Cambria"/>
                <a:sym typeface="Cambria"/>
              </a:rPr>
              <a:t>Poll</a:t>
            </a:r>
            <a:r>
              <a:rPr lang="en" sz="2200">
                <a:latin typeface="Cambria"/>
                <a:ea typeface="Cambria"/>
                <a:cs typeface="Cambria"/>
                <a:sym typeface="Cambria"/>
              </a:rPr>
              <a:t> Taxes</a:t>
            </a:r>
            <a:endParaRPr sz="2200">
              <a:latin typeface="Cambria"/>
              <a:ea typeface="Cambria"/>
              <a:cs typeface="Cambria"/>
              <a:sym typeface="Cambria"/>
            </a:endParaRPr>
          </a:p>
          <a:p>
            <a:pPr marL="914400" lvl="1" indent="-368300" algn="l" rtl="0">
              <a:spcBef>
                <a:spcPts val="0"/>
              </a:spcBef>
              <a:spcAft>
                <a:spcPts val="0"/>
              </a:spcAft>
              <a:buSzPts val="2200"/>
              <a:buFont typeface="Cambria"/>
              <a:buChar char="○"/>
            </a:pPr>
            <a:r>
              <a:rPr lang="en" sz="2200">
                <a:latin typeface="Cambria"/>
                <a:ea typeface="Cambria"/>
                <a:cs typeface="Cambria"/>
                <a:sym typeface="Cambria"/>
              </a:rPr>
              <a:t>Required to pay in order to vote</a:t>
            </a:r>
            <a:endParaRPr sz="2200">
              <a:latin typeface="Cambria"/>
              <a:ea typeface="Cambria"/>
              <a:cs typeface="Cambria"/>
              <a:sym typeface="Cambria"/>
            </a:endParaRPr>
          </a:p>
          <a:p>
            <a:pPr marL="914400" lvl="0" indent="0" algn="l" rtl="0">
              <a:spcBef>
                <a:spcPts val="1200"/>
              </a:spcBef>
              <a:spcAft>
                <a:spcPts val="0"/>
              </a:spcAft>
              <a:buNone/>
            </a:pPr>
            <a:endParaRPr sz="2200">
              <a:latin typeface="Cambria"/>
              <a:ea typeface="Cambria"/>
              <a:cs typeface="Cambria"/>
              <a:sym typeface="Cambria"/>
            </a:endParaRPr>
          </a:p>
          <a:p>
            <a:pPr marL="457200" lvl="0" indent="-368300" algn="l" rtl="0">
              <a:spcBef>
                <a:spcPts val="1200"/>
              </a:spcBef>
              <a:spcAft>
                <a:spcPts val="0"/>
              </a:spcAft>
              <a:buClr>
                <a:srgbClr val="FF0000"/>
              </a:buClr>
              <a:buSzPts val="2200"/>
              <a:buChar char="●"/>
            </a:pPr>
            <a:r>
              <a:rPr lang="en" sz="2200" b="1" i="1" u="sng">
                <a:solidFill>
                  <a:srgbClr val="FF0000"/>
                </a:solidFill>
                <a:latin typeface="Cambria"/>
                <a:ea typeface="Cambria"/>
                <a:cs typeface="Cambria"/>
                <a:sym typeface="Cambria"/>
              </a:rPr>
              <a:t>Literacy</a:t>
            </a:r>
            <a:r>
              <a:rPr lang="en" sz="2200">
                <a:latin typeface="Cambria"/>
                <a:ea typeface="Cambria"/>
                <a:cs typeface="Cambria"/>
                <a:sym typeface="Cambria"/>
              </a:rPr>
              <a:t> Tests</a:t>
            </a:r>
            <a:endParaRPr sz="2200">
              <a:latin typeface="Cambria"/>
              <a:ea typeface="Cambria"/>
              <a:cs typeface="Cambria"/>
              <a:sym typeface="Cambria"/>
            </a:endParaRPr>
          </a:p>
          <a:p>
            <a:pPr marL="914400" lvl="1" indent="-368300" algn="l" rtl="0">
              <a:spcBef>
                <a:spcPts val="0"/>
              </a:spcBef>
              <a:spcAft>
                <a:spcPts val="0"/>
              </a:spcAft>
              <a:buSzPts val="2200"/>
              <a:buFont typeface="Cambria"/>
              <a:buChar char="○"/>
            </a:pPr>
            <a:r>
              <a:rPr lang="en" sz="2200">
                <a:latin typeface="Cambria"/>
                <a:ea typeface="Cambria"/>
                <a:cs typeface="Cambria"/>
                <a:sym typeface="Cambria"/>
              </a:rPr>
              <a:t>Have to be able to read to vote</a:t>
            </a:r>
            <a:endParaRPr sz="2200">
              <a:latin typeface="Cambria"/>
              <a:ea typeface="Cambria"/>
              <a:cs typeface="Cambria"/>
              <a:sym typeface="Cambria"/>
            </a:endParaRPr>
          </a:p>
        </p:txBody>
      </p:sp>
      <p:pic>
        <p:nvPicPr>
          <p:cNvPr id="78" name="Google Shape;78;p16"/>
          <p:cNvPicPr preferRelativeResize="0"/>
          <p:nvPr/>
        </p:nvPicPr>
        <p:blipFill>
          <a:blip r:embed="rId3">
            <a:alphaModFix/>
          </a:blip>
          <a:stretch>
            <a:fillRect/>
          </a:stretch>
        </p:blipFill>
        <p:spPr>
          <a:xfrm>
            <a:off x="6660350" y="1182988"/>
            <a:ext cx="2414950" cy="2178765"/>
          </a:xfrm>
          <a:prstGeom prst="rect">
            <a:avLst/>
          </a:prstGeom>
          <a:noFill/>
          <a:ln w="19050" cap="flat" cmpd="sng">
            <a:solidFill>
              <a:srgbClr val="595959"/>
            </a:solidFill>
            <a:prstDash val="solid"/>
            <a:round/>
            <a:headEnd type="none" w="sm" len="sm"/>
            <a:tailEnd type="none" w="sm" len="sm"/>
          </a:ln>
        </p:spPr>
      </p:pic>
      <p:pic>
        <p:nvPicPr>
          <p:cNvPr id="79" name="Google Shape;79;p16"/>
          <p:cNvPicPr preferRelativeResize="0"/>
          <p:nvPr/>
        </p:nvPicPr>
        <p:blipFill>
          <a:blip r:embed="rId4">
            <a:alphaModFix/>
          </a:blip>
          <a:stretch>
            <a:fillRect/>
          </a:stretch>
        </p:blipFill>
        <p:spPr>
          <a:xfrm>
            <a:off x="3296175" y="3288750"/>
            <a:ext cx="3214477" cy="173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Plessy V. Ferguson (1896)</a:t>
            </a:r>
            <a:endParaRPr sz="3600"/>
          </a:p>
        </p:txBody>
      </p:sp>
      <p:sp>
        <p:nvSpPr>
          <p:cNvPr id="85" name="Google Shape;85;p17"/>
          <p:cNvSpPr txBox="1">
            <a:spLocks noGrp="1"/>
          </p:cNvSpPr>
          <p:nvPr>
            <p:ph type="body" idx="2"/>
          </p:nvPr>
        </p:nvSpPr>
        <p:spPr>
          <a:xfrm>
            <a:off x="4676875" y="954525"/>
            <a:ext cx="4467000" cy="4189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latin typeface="Cambria"/>
                <a:ea typeface="Cambria"/>
                <a:cs typeface="Cambria"/>
                <a:sym typeface="Cambria"/>
              </a:rPr>
              <a:t>The Supreme Court case of </a:t>
            </a:r>
            <a:r>
              <a:rPr lang="en" sz="2000" i="1">
                <a:latin typeface="Cambria"/>
                <a:ea typeface="Cambria"/>
                <a:cs typeface="Cambria"/>
                <a:sym typeface="Cambria"/>
              </a:rPr>
              <a:t>Plessy v. Ferguson</a:t>
            </a:r>
            <a:r>
              <a:rPr lang="en" sz="2000">
                <a:latin typeface="Cambria"/>
                <a:ea typeface="Cambria"/>
                <a:cs typeface="Cambria"/>
                <a:sym typeface="Cambria"/>
              </a:rPr>
              <a:t> was instrumental in supporting </a:t>
            </a:r>
            <a:r>
              <a:rPr lang="en" sz="2000" b="1" i="1" u="sng">
                <a:solidFill>
                  <a:srgbClr val="FF0000"/>
                </a:solidFill>
                <a:latin typeface="Cambria"/>
                <a:ea typeface="Cambria"/>
                <a:cs typeface="Cambria"/>
                <a:sym typeface="Cambria"/>
              </a:rPr>
              <a:t>discrimination</a:t>
            </a:r>
            <a:r>
              <a:rPr lang="en" sz="2000">
                <a:latin typeface="Cambria"/>
                <a:ea typeface="Cambria"/>
                <a:cs typeface="Cambria"/>
                <a:sym typeface="Cambria"/>
              </a:rPr>
              <a:t> in the South</a:t>
            </a:r>
            <a:endParaRPr sz="2000">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The case established the rule of </a:t>
            </a:r>
            <a:r>
              <a:rPr lang="en" sz="2000" b="1">
                <a:latin typeface="Cambria"/>
                <a:ea typeface="Cambria"/>
                <a:cs typeface="Cambria"/>
                <a:sym typeface="Cambria"/>
              </a:rPr>
              <a:t>“Separate but </a:t>
            </a:r>
            <a:r>
              <a:rPr lang="en" sz="2000" b="1" i="1" u="sng">
                <a:solidFill>
                  <a:srgbClr val="FF0000"/>
                </a:solidFill>
                <a:latin typeface="Cambria"/>
                <a:ea typeface="Cambria"/>
                <a:cs typeface="Cambria"/>
                <a:sym typeface="Cambria"/>
              </a:rPr>
              <a:t>Equal” </a:t>
            </a:r>
            <a:endParaRPr sz="2000" b="1" i="1" u="sng">
              <a:solidFill>
                <a:srgbClr val="FF0000"/>
              </a:solidFill>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Meant that it was OK to separate the races as long as they both had equal </a:t>
            </a:r>
            <a:r>
              <a:rPr lang="en" sz="2000" b="1" i="1" u="sng">
                <a:solidFill>
                  <a:srgbClr val="FF0000"/>
                </a:solidFill>
                <a:latin typeface="Cambria"/>
                <a:ea typeface="Cambria"/>
                <a:cs typeface="Cambria"/>
                <a:sym typeface="Cambria"/>
              </a:rPr>
              <a:t>facilities</a:t>
            </a:r>
            <a:r>
              <a:rPr lang="en" sz="2000">
                <a:latin typeface="Cambria"/>
                <a:ea typeface="Cambria"/>
                <a:cs typeface="Cambria"/>
                <a:sym typeface="Cambria"/>
              </a:rPr>
              <a:t> </a:t>
            </a:r>
            <a:r>
              <a:rPr lang="en" sz="2000" b="1">
                <a:latin typeface="Cambria"/>
                <a:ea typeface="Cambria"/>
                <a:cs typeface="Cambria"/>
                <a:sym typeface="Cambria"/>
              </a:rPr>
              <a:t>(never actually equal)</a:t>
            </a:r>
            <a:endParaRPr sz="2000" b="1">
              <a:latin typeface="Cambria"/>
              <a:ea typeface="Cambria"/>
              <a:cs typeface="Cambria"/>
              <a:sym typeface="Cambria"/>
            </a:endParaRPr>
          </a:p>
        </p:txBody>
      </p:sp>
      <p:pic>
        <p:nvPicPr>
          <p:cNvPr id="86" name="Google Shape;86;p17"/>
          <p:cNvPicPr preferRelativeResize="0"/>
          <p:nvPr/>
        </p:nvPicPr>
        <p:blipFill>
          <a:blip r:embed="rId3">
            <a:alphaModFix/>
          </a:blip>
          <a:stretch>
            <a:fillRect/>
          </a:stretch>
        </p:blipFill>
        <p:spPr>
          <a:xfrm>
            <a:off x="171450" y="1620375"/>
            <a:ext cx="440055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Jim Crow Laws</a:t>
            </a:r>
            <a:endParaRPr sz="3600"/>
          </a:p>
        </p:txBody>
      </p:sp>
      <p:sp>
        <p:nvSpPr>
          <p:cNvPr id="92" name="Google Shape;92;p18"/>
          <p:cNvSpPr txBox="1">
            <a:spLocks noGrp="1"/>
          </p:cNvSpPr>
          <p:nvPr>
            <p:ph type="body" idx="1"/>
          </p:nvPr>
        </p:nvSpPr>
        <p:spPr>
          <a:xfrm>
            <a:off x="46650" y="1234050"/>
            <a:ext cx="3952200" cy="37248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latin typeface="Cambria"/>
                <a:ea typeface="Cambria"/>
                <a:cs typeface="Cambria"/>
                <a:sym typeface="Cambria"/>
              </a:rPr>
              <a:t>The </a:t>
            </a:r>
            <a:r>
              <a:rPr lang="en" sz="2200" b="1">
                <a:latin typeface="Cambria"/>
                <a:ea typeface="Cambria"/>
                <a:cs typeface="Cambria"/>
                <a:sym typeface="Cambria"/>
              </a:rPr>
              <a:t>segregation laws in the </a:t>
            </a:r>
            <a:r>
              <a:rPr lang="en" sz="2200" b="1" i="1" u="sng">
                <a:solidFill>
                  <a:srgbClr val="FF0000"/>
                </a:solidFill>
                <a:latin typeface="Cambria"/>
                <a:ea typeface="Cambria"/>
                <a:cs typeface="Cambria"/>
                <a:sym typeface="Cambria"/>
              </a:rPr>
              <a:t>South</a:t>
            </a:r>
            <a:r>
              <a:rPr lang="en" sz="2200">
                <a:latin typeface="Cambria"/>
                <a:ea typeface="Cambria"/>
                <a:cs typeface="Cambria"/>
                <a:sym typeface="Cambria"/>
              </a:rPr>
              <a:t> came to be called </a:t>
            </a:r>
            <a:r>
              <a:rPr lang="en" sz="2200" b="1">
                <a:latin typeface="Cambria"/>
                <a:ea typeface="Cambria"/>
                <a:cs typeface="Cambria"/>
                <a:sym typeface="Cambria"/>
              </a:rPr>
              <a:t>“Jim Crow” Laws</a:t>
            </a:r>
            <a:endParaRPr sz="2200" b="1">
              <a:latin typeface="Cambria"/>
              <a:ea typeface="Cambria"/>
              <a:cs typeface="Cambria"/>
              <a:sym typeface="Cambria"/>
            </a:endParaRPr>
          </a:p>
          <a:p>
            <a:pPr marL="914400" lvl="1" indent="-368300" algn="l" rtl="0">
              <a:spcBef>
                <a:spcPts val="0"/>
              </a:spcBef>
              <a:spcAft>
                <a:spcPts val="0"/>
              </a:spcAft>
              <a:buSzPts val="2200"/>
              <a:buFont typeface="Cambria"/>
              <a:buChar char="○"/>
            </a:pPr>
            <a:r>
              <a:rPr lang="en" sz="2200" b="1">
                <a:latin typeface="Cambria"/>
                <a:ea typeface="Cambria"/>
                <a:cs typeface="Cambria"/>
                <a:sym typeface="Cambria"/>
              </a:rPr>
              <a:t>These laws separated </a:t>
            </a:r>
            <a:r>
              <a:rPr lang="en" sz="2200" b="1" i="1" u="sng">
                <a:solidFill>
                  <a:srgbClr val="FF0000"/>
                </a:solidFill>
                <a:latin typeface="Cambria"/>
                <a:ea typeface="Cambria"/>
                <a:cs typeface="Cambria"/>
                <a:sym typeface="Cambria"/>
              </a:rPr>
              <a:t>public</a:t>
            </a:r>
            <a:r>
              <a:rPr lang="en" sz="2200" b="1">
                <a:latin typeface="Cambria"/>
                <a:ea typeface="Cambria"/>
                <a:cs typeface="Cambria"/>
                <a:sym typeface="Cambria"/>
              </a:rPr>
              <a:t> places in the South into “</a:t>
            </a:r>
            <a:r>
              <a:rPr lang="en" sz="2200" b="1" i="1" u="sng">
                <a:solidFill>
                  <a:srgbClr val="FF0000"/>
                </a:solidFill>
                <a:latin typeface="Cambria"/>
                <a:ea typeface="Cambria"/>
                <a:cs typeface="Cambria"/>
                <a:sym typeface="Cambria"/>
              </a:rPr>
              <a:t>white</a:t>
            </a:r>
            <a:r>
              <a:rPr lang="en" sz="2200" b="1">
                <a:latin typeface="Cambria"/>
                <a:ea typeface="Cambria"/>
                <a:cs typeface="Cambria"/>
                <a:sym typeface="Cambria"/>
              </a:rPr>
              <a:t>” and “</a:t>
            </a:r>
            <a:r>
              <a:rPr lang="en" sz="2200" b="1" i="1" u="sng">
                <a:solidFill>
                  <a:srgbClr val="FF0000"/>
                </a:solidFill>
                <a:latin typeface="Cambria"/>
                <a:ea typeface="Cambria"/>
                <a:cs typeface="Cambria"/>
                <a:sym typeface="Cambria"/>
              </a:rPr>
              <a:t>colored</a:t>
            </a:r>
            <a:r>
              <a:rPr lang="en" sz="2200" b="1">
                <a:latin typeface="Cambria"/>
                <a:ea typeface="Cambria"/>
                <a:cs typeface="Cambria"/>
                <a:sym typeface="Cambria"/>
              </a:rPr>
              <a:t>” </a:t>
            </a:r>
            <a:endParaRPr sz="2200" b="1">
              <a:latin typeface="Cambria"/>
              <a:ea typeface="Cambria"/>
              <a:cs typeface="Cambria"/>
              <a:sym typeface="Cambria"/>
            </a:endParaRPr>
          </a:p>
        </p:txBody>
      </p:sp>
      <p:pic>
        <p:nvPicPr>
          <p:cNvPr id="93" name="Google Shape;93;p18"/>
          <p:cNvPicPr preferRelativeResize="0"/>
          <p:nvPr/>
        </p:nvPicPr>
        <p:blipFill>
          <a:blip r:embed="rId3">
            <a:alphaModFix/>
          </a:blip>
          <a:stretch>
            <a:fillRect/>
          </a:stretch>
        </p:blipFill>
        <p:spPr>
          <a:xfrm>
            <a:off x="5210900" y="177350"/>
            <a:ext cx="3769350" cy="1671000"/>
          </a:xfrm>
          <a:prstGeom prst="rect">
            <a:avLst/>
          </a:prstGeom>
          <a:noFill/>
          <a:ln w="9525" cap="flat" cmpd="sng">
            <a:solidFill>
              <a:srgbClr val="595959"/>
            </a:solidFill>
            <a:prstDash val="solid"/>
            <a:round/>
            <a:headEnd type="none" w="sm" len="sm"/>
            <a:tailEnd type="none" w="sm" len="sm"/>
          </a:ln>
        </p:spPr>
      </p:pic>
      <p:pic>
        <p:nvPicPr>
          <p:cNvPr id="94" name="Google Shape;94;p18"/>
          <p:cNvPicPr preferRelativeResize="0"/>
          <p:nvPr/>
        </p:nvPicPr>
        <p:blipFill>
          <a:blip r:embed="rId4">
            <a:alphaModFix/>
          </a:blip>
          <a:stretch>
            <a:fillRect/>
          </a:stretch>
        </p:blipFill>
        <p:spPr>
          <a:xfrm>
            <a:off x="4038034" y="1967375"/>
            <a:ext cx="3952041" cy="3053850"/>
          </a:xfrm>
          <a:prstGeom prst="rect">
            <a:avLst/>
          </a:prstGeom>
          <a:noFill/>
          <a:ln w="19050" cap="flat" cmpd="sng">
            <a:solidFill>
              <a:srgbClr val="59595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Although slavery had ended, this did not mean that black Americans were entirely free. The Supreme Court's decision in the Plessy v. Ferguson case legally allowed &quot;separate but equal&quot; practices. But African Americans were anything but treated equally in the Jim Crow South.&#10;&#10;Visit our Civil Rights Virtual Field Trip: https://www.gpb.org/education/virtual/civil-rights-movement&#10;The Latest From GPB Education: http://www.gpb.org/education&#10;&#10;Give us a follow!&#10;Twitter: https://twitter.com/GPBEducation&#10;Facebook: https://www.facebook.com/gpbeducation/&#10;YouTube: https://www.youtube.com/c/GPBEducation" title="Jim Crow Laws and Racial Segregation in America | The Civil Rights Movement">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Booker T. Washington</a:t>
            </a:r>
            <a:endParaRPr sz="3600"/>
          </a:p>
        </p:txBody>
      </p:sp>
      <p:sp>
        <p:nvSpPr>
          <p:cNvPr id="105" name="Google Shape;105;p20"/>
          <p:cNvSpPr txBox="1">
            <a:spLocks noGrp="1"/>
          </p:cNvSpPr>
          <p:nvPr>
            <p:ph type="body" idx="2"/>
          </p:nvPr>
        </p:nvSpPr>
        <p:spPr>
          <a:xfrm>
            <a:off x="5125950" y="0"/>
            <a:ext cx="4018200" cy="50838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Font typeface="Cambria"/>
              <a:buChar char="●"/>
            </a:pPr>
            <a:r>
              <a:rPr lang="en" sz="2000">
                <a:latin typeface="Cambria"/>
                <a:ea typeface="Cambria"/>
                <a:cs typeface="Cambria"/>
                <a:sym typeface="Cambria"/>
              </a:rPr>
              <a:t>Booker T. Washington was an early African-American civil rights leader</a:t>
            </a:r>
            <a:endParaRPr sz="2000">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In 1882, he became the first </a:t>
            </a:r>
            <a:r>
              <a:rPr lang="en" sz="2000" b="1" i="1" u="sng">
                <a:solidFill>
                  <a:srgbClr val="FF0000"/>
                </a:solidFill>
                <a:latin typeface="Cambria"/>
                <a:ea typeface="Cambria"/>
                <a:cs typeface="Cambria"/>
                <a:sym typeface="Cambria"/>
              </a:rPr>
              <a:t>president</a:t>
            </a:r>
            <a:r>
              <a:rPr lang="en" sz="2000">
                <a:latin typeface="Cambria"/>
                <a:ea typeface="Cambria"/>
                <a:cs typeface="Cambria"/>
                <a:sym typeface="Cambria"/>
              </a:rPr>
              <a:t> of the </a:t>
            </a:r>
            <a:r>
              <a:rPr lang="en" sz="2000" b="1">
                <a:latin typeface="Cambria"/>
                <a:ea typeface="Cambria"/>
                <a:cs typeface="Cambria"/>
                <a:sym typeface="Cambria"/>
              </a:rPr>
              <a:t>Tuskegee Institute</a:t>
            </a:r>
            <a:r>
              <a:rPr lang="en" sz="2000">
                <a:latin typeface="Cambria"/>
                <a:ea typeface="Cambria"/>
                <a:cs typeface="Cambria"/>
                <a:sym typeface="Cambria"/>
              </a:rPr>
              <a:t> (an </a:t>
            </a:r>
            <a:r>
              <a:rPr lang="en" sz="2000" b="1" i="1" u="sng">
                <a:solidFill>
                  <a:srgbClr val="FF0000"/>
                </a:solidFill>
                <a:latin typeface="Cambria"/>
                <a:ea typeface="Cambria"/>
                <a:cs typeface="Cambria"/>
                <a:sym typeface="Cambria"/>
              </a:rPr>
              <a:t>all-black</a:t>
            </a:r>
            <a:r>
              <a:rPr lang="en" sz="2000">
                <a:latin typeface="Cambria"/>
                <a:ea typeface="Cambria"/>
                <a:cs typeface="Cambria"/>
                <a:sym typeface="Cambria"/>
              </a:rPr>
              <a:t> vocational college)</a:t>
            </a:r>
            <a:endParaRPr sz="2000">
              <a:latin typeface="Cambria"/>
              <a:ea typeface="Cambria"/>
              <a:cs typeface="Cambria"/>
              <a:sym typeface="Cambria"/>
            </a:endParaRPr>
          </a:p>
          <a:p>
            <a:pPr marL="457200" lvl="0" indent="-355600" algn="l" rtl="0">
              <a:spcBef>
                <a:spcPts val="0"/>
              </a:spcBef>
              <a:spcAft>
                <a:spcPts val="0"/>
              </a:spcAft>
              <a:buSzPts val="2000"/>
              <a:buFont typeface="Cambria"/>
              <a:buChar char="●"/>
            </a:pPr>
            <a:r>
              <a:rPr lang="en" sz="2000" b="1">
                <a:latin typeface="Cambria"/>
                <a:ea typeface="Cambria"/>
                <a:cs typeface="Cambria"/>
                <a:sym typeface="Cambria"/>
              </a:rPr>
              <a:t>Washington believed that African Americans should focus on getting an “</a:t>
            </a:r>
            <a:r>
              <a:rPr lang="en" sz="2000" b="1" i="1" u="sng">
                <a:solidFill>
                  <a:srgbClr val="FF0000"/>
                </a:solidFill>
                <a:latin typeface="Cambria"/>
                <a:ea typeface="Cambria"/>
                <a:cs typeface="Cambria"/>
                <a:sym typeface="Cambria"/>
              </a:rPr>
              <a:t>industrial</a:t>
            </a:r>
            <a:r>
              <a:rPr lang="en" sz="2000" b="1">
                <a:latin typeface="Cambria"/>
                <a:ea typeface="Cambria"/>
                <a:cs typeface="Cambria"/>
                <a:sym typeface="Cambria"/>
              </a:rPr>
              <a:t>” education that would help them to get good jobs and that </a:t>
            </a:r>
            <a:r>
              <a:rPr lang="en" sz="2000" b="1" i="1">
                <a:latin typeface="Cambria"/>
                <a:ea typeface="Cambria"/>
                <a:cs typeface="Cambria"/>
                <a:sym typeface="Cambria"/>
              </a:rPr>
              <a:t>THEN </a:t>
            </a:r>
            <a:r>
              <a:rPr lang="en" sz="2000" b="1">
                <a:latin typeface="Cambria"/>
                <a:ea typeface="Cambria"/>
                <a:cs typeface="Cambria"/>
                <a:sym typeface="Cambria"/>
              </a:rPr>
              <a:t>they could work for civil rights</a:t>
            </a:r>
            <a:endParaRPr sz="2000" b="1">
              <a:latin typeface="Cambria"/>
              <a:ea typeface="Cambria"/>
              <a:cs typeface="Cambria"/>
              <a:sym typeface="Cambria"/>
            </a:endParaRPr>
          </a:p>
        </p:txBody>
      </p:sp>
      <p:pic>
        <p:nvPicPr>
          <p:cNvPr id="106" name="Google Shape;106;p20"/>
          <p:cNvPicPr preferRelativeResize="0"/>
          <p:nvPr/>
        </p:nvPicPr>
        <p:blipFill>
          <a:blip r:embed="rId3">
            <a:alphaModFix/>
          </a:blip>
          <a:stretch>
            <a:fillRect/>
          </a:stretch>
        </p:blipFill>
        <p:spPr>
          <a:xfrm>
            <a:off x="124600" y="1198400"/>
            <a:ext cx="2855700" cy="2606450"/>
          </a:xfrm>
          <a:prstGeom prst="rect">
            <a:avLst/>
          </a:prstGeom>
          <a:noFill/>
          <a:ln>
            <a:noFill/>
          </a:ln>
        </p:spPr>
      </p:pic>
      <p:pic>
        <p:nvPicPr>
          <p:cNvPr id="107" name="Google Shape;107;p20"/>
          <p:cNvPicPr preferRelativeResize="0"/>
          <p:nvPr/>
        </p:nvPicPr>
        <p:blipFill>
          <a:blip r:embed="rId4">
            <a:alphaModFix/>
          </a:blip>
          <a:stretch>
            <a:fillRect/>
          </a:stretch>
        </p:blipFill>
        <p:spPr>
          <a:xfrm>
            <a:off x="2029273" y="2879050"/>
            <a:ext cx="3376950" cy="2142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W.E.B. Du Bois</a:t>
            </a:r>
            <a:endParaRPr sz="3600"/>
          </a:p>
        </p:txBody>
      </p:sp>
      <p:sp>
        <p:nvSpPr>
          <p:cNvPr id="113" name="Google Shape;113;p21"/>
          <p:cNvSpPr txBox="1">
            <a:spLocks noGrp="1"/>
          </p:cNvSpPr>
          <p:nvPr>
            <p:ph type="body" idx="1"/>
          </p:nvPr>
        </p:nvSpPr>
        <p:spPr>
          <a:xfrm>
            <a:off x="0" y="1234050"/>
            <a:ext cx="5138400" cy="3909600"/>
          </a:xfrm>
          <a:prstGeom prst="rect">
            <a:avLst/>
          </a:prstGeom>
        </p:spPr>
        <p:txBody>
          <a:bodyPr spcFirstLastPara="1" wrap="square" lIns="91425" tIns="91425" rIns="91425" bIns="91425" anchor="t" anchorCtr="0">
            <a:normAutofit fontScale="92500"/>
          </a:bodyPr>
          <a:lstStyle/>
          <a:p>
            <a:pPr marL="457200" lvl="0" indent="-355600" algn="l" rtl="0">
              <a:spcBef>
                <a:spcPts val="0"/>
              </a:spcBef>
              <a:spcAft>
                <a:spcPts val="0"/>
              </a:spcAft>
              <a:buSzPts val="2000"/>
              <a:buFont typeface="Cambria"/>
              <a:buChar char="●"/>
            </a:pPr>
            <a:r>
              <a:rPr lang="en" sz="2000">
                <a:latin typeface="Cambria"/>
                <a:ea typeface="Cambria"/>
                <a:cs typeface="Cambria"/>
                <a:sym typeface="Cambria"/>
              </a:rPr>
              <a:t>W.E.B. Du Bois was an African-American civil rights leader at the same time as Booker T. Washington</a:t>
            </a:r>
            <a:endParaRPr sz="2000">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He was the f</a:t>
            </a:r>
            <a:r>
              <a:rPr lang="en" sz="2000" b="1">
                <a:latin typeface="Cambria"/>
                <a:ea typeface="Cambria"/>
                <a:cs typeface="Cambria"/>
                <a:sym typeface="Cambria"/>
              </a:rPr>
              <a:t>irst African-American to graduate from </a:t>
            </a:r>
            <a:r>
              <a:rPr lang="en" sz="2000" b="1" i="1" u="sng">
                <a:solidFill>
                  <a:srgbClr val="FF0000"/>
                </a:solidFill>
                <a:latin typeface="Cambria"/>
                <a:ea typeface="Cambria"/>
                <a:cs typeface="Cambria"/>
                <a:sym typeface="Cambria"/>
              </a:rPr>
              <a:t>Harvard</a:t>
            </a:r>
            <a:r>
              <a:rPr lang="en" sz="2000" b="1">
                <a:latin typeface="Cambria"/>
                <a:ea typeface="Cambria"/>
                <a:cs typeface="Cambria"/>
                <a:sym typeface="Cambria"/>
              </a:rPr>
              <a:t> Law School </a:t>
            </a:r>
            <a:r>
              <a:rPr lang="en" sz="2000">
                <a:latin typeface="Cambria"/>
                <a:ea typeface="Cambria"/>
                <a:cs typeface="Cambria"/>
                <a:sym typeface="Cambria"/>
              </a:rPr>
              <a:t>and </a:t>
            </a:r>
            <a:r>
              <a:rPr lang="en" sz="2000" b="1">
                <a:latin typeface="Cambria"/>
                <a:ea typeface="Cambria"/>
                <a:cs typeface="Cambria"/>
                <a:sym typeface="Cambria"/>
              </a:rPr>
              <a:t>help start the NAACP</a:t>
            </a:r>
            <a:endParaRPr sz="2000" b="1">
              <a:latin typeface="Cambria"/>
              <a:ea typeface="Cambria"/>
              <a:cs typeface="Cambria"/>
              <a:sym typeface="Cambria"/>
            </a:endParaRPr>
          </a:p>
          <a:p>
            <a:pPr marL="457200" lvl="0" indent="-355600" algn="l" rtl="0">
              <a:spcBef>
                <a:spcPts val="0"/>
              </a:spcBef>
              <a:spcAft>
                <a:spcPts val="0"/>
              </a:spcAft>
              <a:buSzPts val="2000"/>
              <a:buChar char="●"/>
            </a:pPr>
            <a:r>
              <a:rPr lang="en" sz="2000">
                <a:latin typeface="Cambria"/>
                <a:ea typeface="Cambria"/>
                <a:cs typeface="Cambria"/>
                <a:sym typeface="Cambria"/>
              </a:rPr>
              <a:t>Du Bois famously and publicly </a:t>
            </a:r>
            <a:r>
              <a:rPr lang="en" sz="2000" b="1" i="1" u="sng">
                <a:solidFill>
                  <a:srgbClr val="FF0000"/>
                </a:solidFill>
                <a:latin typeface="Cambria"/>
                <a:ea typeface="Cambria"/>
                <a:cs typeface="Cambria"/>
                <a:sym typeface="Cambria"/>
              </a:rPr>
              <a:t>disagreed</a:t>
            </a:r>
            <a:r>
              <a:rPr lang="en" sz="2000">
                <a:latin typeface="Cambria"/>
                <a:ea typeface="Cambria"/>
                <a:cs typeface="Cambria"/>
                <a:sym typeface="Cambria"/>
              </a:rPr>
              <a:t> with Washington</a:t>
            </a:r>
            <a:endParaRPr sz="2000">
              <a:latin typeface="Cambria"/>
              <a:ea typeface="Cambria"/>
              <a:cs typeface="Cambria"/>
              <a:sym typeface="Cambria"/>
            </a:endParaRPr>
          </a:p>
          <a:p>
            <a:pPr marL="914400" lvl="1" indent="-355600" algn="l" rtl="0">
              <a:spcBef>
                <a:spcPts val="0"/>
              </a:spcBef>
              <a:spcAft>
                <a:spcPts val="0"/>
              </a:spcAft>
              <a:buSzPts val="2000"/>
              <a:buChar char="○"/>
            </a:pPr>
            <a:r>
              <a:rPr lang="en" sz="2000">
                <a:latin typeface="Cambria"/>
                <a:ea typeface="Cambria"/>
                <a:cs typeface="Cambria"/>
                <a:sym typeface="Cambria"/>
              </a:rPr>
              <a:t>Said that </a:t>
            </a:r>
            <a:r>
              <a:rPr lang="en" sz="2000" b="1">
                <a:latin typeface="Cambria"/>
                <a:ea typeface="Cambria"/>
                <a:cs typeface="Cambria"/>
                <a:sym typeface="Cambria"/>
              </a:rPr>
              <a:t>African-Americans should get an </a:t>
            </a:r>
            <a:r>
              <a:rPr lang="en" sz="2000" b="1" i="1" u="sng">
                <a:solidFill>
                  <a:srgbClr val="FF0000"/>
                </a:solidFill>
                <a:latin typeface="Cambria"/>
                <a:ea typeface="Cambria"/>
                <a:cs typeface="Cambria"/>
                <a:sym typeface="Cambria"/>
              </a:rPr>
              <a:t>academic</a:t>
            </a:r>
            <a:r>
              <a:rPr lang="en" sz="2000" b="1">
                <a:latin typeface="Cambria"/>
                <a:ea typeface="Cambria"/>
                <a:cs typeface="Cambria"/>
                <a:sym typeface="Cambria"/>
              </a:rPr>
              <a:t> education and immediately insist on full civil rights and political freedoms</a:t>
            </a:r>
            <a:endParaRPr sz="2000" b="1">
              <a:latin typeface="Cambria"/>
              <a:ea typeface="Cambria"/>
              <a:cs typeface="Cambria"/>
              <a:sym typeface="Cambria"/>
            </a:endParaRPr>
          </a:p>
        </p:txBody>
      </p:sp>
      <p:pic>
        <p:nvPicPr>
          <p:cNvPr id="114" name="Google Shape;114;p21"/>
          <p:cNvPicPr preferRelativeResize="0"/>
          <p:nvPr/>
        </p:nvPicPr>
        <p:blipFill>
          <a:blip r:embed="rId3">
            <a:alphaModFix/>
          </a:blip>
          <a:stretch>
            <a:fillRect/>
          </a:stretch>
        </p:blipFill>
        <p:spPr>
          <a:xfrm>
            <a:off x="5309325" y="152400"/>
            <a:ext cx="3392788" cy="4838698"/>
          </a:xfrm>
          <a:prstGeom prst="rect">
            <a:avLst/>
          </a:prstGeom>
          <a:noFill/>
          <a:ln w="19050" cap="flat" cmpd="sng">
            <a:solidFill>
              <a:srgbClr val="59595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On-screen Show (16:9)</PresentationFormat>
  <Paragraphs>59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Cambria</vt:lpstr>
      <vt:lpstr>Playfair Display</vt:lpstr>
      <vt:lpstr>Montserrat</vt:lpstr>
      <vt:lpstr>Arial</vt:lpstr>
      <vt:lpstr>Oswald</vt:lpstr>
      <vt:lpstr>Pop</vt:lpstr>
      <vt:lpstr>Early Civil Rights</vt:lpstr>
      <vt:lpstr>The Reconstruction Amendments (After the Civil War)</vt:lpstr>
      <vt:lpstr>When people are oppressed, they will demand change</vt:lpstr>
      <vt:lpstr>Preventing African Americans from Voting</vt:lpstr>
      <vt:lpstr>Plessy V. Ferguson (1896)</vt:lpstr>
      <vt:lpstr>Jim Crow Laws</vt:lpstr>
      <vt:lpstr>PowerPoint Presentation</vt:lpstr>
      <vt:lpstr>Booker T. Washington</vt:lpstr>
      <vt:lpstr>W.E.B. Du Bois</vt:lpstr>
      <vt:lpstr>PowerPoint Presentation</vt:lpstr>
      <vt:lpstr>Setting the Stage</vt:lpstr>
      <vt:lpstr>Executive Order 9981: </vt:lpstr>
      <vt:lpstr>Civil Rights in the 1950s &amp; 1960s</vt:lpstr>
      <vt:lpstr>The Legal Strategy of the NAACP</vt:lpstr>
      <vt:lpstr>PowerPoint Presentation</vt:lpstr>
      <vt:lpstr>Brown v. Board of Education</vt:lpstr>
      <vt:lpstr>The Little Rock Nine</vt:lpstr>
      <vt:lpstr>PowerPoint Presentation</vt:lpstr>
      <vt:lpstr>Ruby Bridges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Civil Rights</dc:title>
  <dc:creator>Greg Scott</dc:creator>
  <cp:lastModifiedBy>Greg Scott</cp:lastModifiedBy>
  <cp:revision>1</cp:revision>
  <dcterms:modified xsi:type="dcterms:W3CDTF">2024-01-19T19:54:54Z</dcterms:modified>
</cp:coreProperties>
</file>