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8" r:id="rId1"/>
  </p:sldMasterIdLst>
  <p:notesMasterIdLst>
    <p:notesMasterId r:id="rId21"/>
  </p:notesMasterIdLst>
  <p:sldIdLst>
    <p:sldId id="256" r:id="rId2"/>
    <p:sldId id="370" r:id="rId3"/>
    <p:sldId id="369" r:id="rId4"/>
    <p:sldId id="257" r:id="rId5"/>
    <p:sldId id="365" r:id="rId6"/>
    <p:sldId id="366" r:id="rId7"/>
    <p:sldId id="274" r:id="rId8"/>
    <p:sldId id="290" r:id="rId9"/>
    <p:sldId id="348" r:id="rId10"/>
    <p:sldId id="347" r:id="rId11"/>
    <p:sldId id="350" r:id="rId12"/>
    <p:sldId id="351" r:id="rId13"/>
    <p:sldId id="353" r:id="rId14"/>
    <p:sldId id="354" r:id="rId15"/>
    <p:sldId id="355" r:id="rId16"/>
    <p:sldId id="367" r:id="rId17"/>
    <p:sldId id="357" r:id="rId18"/>
    <p:sldId id="368" r:id="rId19"/>
    <p:sldId id="359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A362E9-E38B-431C-B5F1-D2E464648619}" v="2" dt="2024-01-10T13:48:58.636"/>
  </p1510:revLst>
</p1510:revInfo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84" autoAdjust="0"/>
    <p:restoredTop sz="84767" autoAdjust="0"/>
  </p:normalViewPr>
  <p:slideViewPr>
    <p:cSldViewPr snapToGrid="0">
      <p:cViewPr>
        <p:scale>
          <a:sx n="59" d="100"/>
          <a:sy n="59" d="100"/>
        </p:scale>
        <p:origin x="859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reg Scott" userId="c650d04ab2c8d8e3" providerId="LiveId" clId="{37A362E9-E38B-431C-B5F1-D2E464648619}"/>
    <pc:docChg chg="undo custSel addSld modSld">
      <pc:chgData name="Greg Scott" userId="c650d04ab2c8d8e3" providerId="LiveId" clId="{37A362E9-E38B-431C-B5F1-D2E464648619}" dt="2024-01-10T13:49:49.912" v="275" actId="313"/>
      <pc:docMkLst>
        <pc:docMk/>
      </pc:docMkLst>
      <pc:sldChg chg="modSp mod">
        <pc:chgData name="Greg Scott" userId="c650d04ab2c8d8e3" providerId="LiveId" clId="{37A362E9-E38B-431C-B5F1-D2E464648619}" dt="2024-01-10T13:38:06.137" v="58" actId="1076"/>
        <pc:sldMkLst>
          <pc:docMk/>
          <pc:sldMk cId="521040635" sldId="256"/>
        </pc:sldMkLst>
        <pc:spChg chg="mod">
          <ac:chgData name="Greg Scott" userId="c650d04ab2c8d8e3" providerId="LiveId" clId="{37A362E9-E38B-431C-B5F1-D2E464648619}" dt="2024-01-10T13:38:06.137" v="58" actId="1076"/>
          <ac:spMkLst>
            <pc:docMk/>
            <pc:sldMk cId="521040635" sldId="256"/>
            <ac:spMk id="2" creationId="{00000000-0000-0000-0000-000000000000}"/>
          </ac:spMkLst>
        </pc:spChg>
        <pc:spChg chg="mod">
          <ac:chgData name="Greg Scott" userId="c650d04ab2c8d8e3" providerId="LiveId" clId="{37A362E9-E38B-431C-B5F1-D2E464648619}" dt="2024-01-10T13:37:32.360" v="19" actId="14100"/>
          <ac:spMkLst>
            <pc:docMk/>
            <pc:sldMk cId="521040635" sldId="256"/>
            <ac:spMk id="3" creationId="{00000000-0000-0000-0000-000000000000}"/>
          </ac:spMkLst>
        </pc:spChg>
      </pc:sldChg>
      <pc:sldChg chg="add">
        <pc:chgData name="Greg Scott" userId="c650d04ab2c8d8e3" providerId="LiveId" clId="{37A362E9-E38B-431C-B5F1-D2E464648619}" dt="2024-01-10T13:36:03.428" v="0" actId="2890"/>
        <pc:sldMkLst>
          <pc:docMk/>
          <pc:sldMk cId="2658232441" sldId="369"/>
        </pc:sldMkLst>
      </pc:sldChg>
      <pc:sldChg chg="addSp modSp add mod">
        <pc:chgData name="Greg Scott" userId="c650d04ab2c8d8e3" providerId="LiveId" clId="{37A362E9-E38B-431C-B5F1-D2E464648619}" dt="2024-01-10T13:49:49.912" v="275" actId="313"/>
        <pc:sldMkLst>
          <pc:docMk/>
          <pc:sldMk cId="1750864448" sldId="370"/>
        </pc:sldMkLst>
        <pc:spChg chg="mod">
          <ac:chgData name="Greg Scott" userId="c650d04ab2c8d8e3" providerId="LiveId" clId="{37A362E9-E38B-431C-B5F1-D2E464648619}" dt="2024-01-10T13:40:51.771" v="224" actId="20577"/>
          <ac:spMkLst>
            <pc:docMk/>
            <pc:sldMk cId="1750864448" sldId="370"/>
            <ac:spMk id="2" creationId="{00000000-0000-0000-0000-000000000000}"/>
          </ac:spMkLst>
        </pc:spChg>
        <pc:spChg chg="mod">
          <ac:chgData name="Greg Scott" userId="c650d04ab2c8d8e3" providerId="LiveId" clId="{37A362E9-E38B-431C-B5F1-D2E464648619}" dt="2024-01-10T13:38:22.815" v="65" actId="20577"/>
          <ac:spMkLst>
            <pc:docMk/>
            <pc:sldMk cId="1750864448" sldId="370"/>
            <ac:spMk id="3" creationId="{00000000-0000-0000-0000-000000000000}"/>
          </ac:spMkLst>
        </pc:spChg>
        <pc:spChg chg="add mod">
          <ac:chgData name="Greg Scott" userId="c650d04ab2c8d8e3" providerId="LiveId" clId="{37A362E9-E38B-431C-B5F1-D2E464648619}" dt="2024-01-10T13:49:49.912" v="275" actId="313"/>
          <ac:spMkLst>
            <pc:docMk/>
            <pc:sldMk cId="1750864448" sldId="370"/>
            <ac:spMk id="4" creationId="{F9E853B0-EB7B-5345-EF97-9E191EC2DEF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92D674-FCD3-4815-8A3F-6C6888A1CC2F}" type="datetimeFigureOut">
              <a:rPr lang="en-US" smtClean="0"/>
              <a:pPr/>
              <a:t>1/10/2024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3CDCA4-AC74-4843-9AC5-99BCA2766E7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3CDCA4-AC74-4843-9AC5-99BCA2766E7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5100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3CDCA4-AC74-4843-9AC5-99BCA2766E7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8856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3CDCA4-AC74-4843-9AC5-99BCA2766E7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2141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3CDCA4-AC74-4843-9AC5-99BCA2766E7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85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19" y="2166365"/>
            <a:ext cx="8603674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970315"/>
            <a:ext cx="6858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867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pPr/>
              <a:t>1/10/2024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804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764484" y="0"/>
            <a:ext cx="20574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468" y="609600"/>
            <a:ext cx="1801785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609600"/>
            <a:ext cx="5979968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22855"/>
            <a:ext cx="2057397" cy="3651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32102" y="6422855"/>
            <a:ext cx="320975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4787" y="6422855"/>
            <a:ext cx="659819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736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40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893" y="2208879"/>
            <a:ext cx="78867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893" y="3984400"/>
            <a:ext cx="78867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8182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797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pPr/>
              <a:t>1/10/2024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219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656566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428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428" y="2656564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912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141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696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48840"/>
            <a:ext cx="4572000" cy="38404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92568" y="2147487"/>
            <a:ext cx="256032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pPr/>
              <a:t>1/10/2024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275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0" y="2211494"/>
            <a:ext cx="4754880" cy="384048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85351" y="2150621"/>
            <a:ext cx="256032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733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62" y="176109"/>
            <a:ext cx="9141714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019" y="284176"/>
            <a:ext cx="777240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019" y="2011680"/>
            <a:ext cx="777240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557" y="6422855"/>
            <a:ext cx="2595043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91000" y="6422855"/>
            <a:ext cx="40606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65139" y="6422855"/>
            <a:ext cx="709698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9148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CB972422-B794-4FA8-BCC6-BAF6938A1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754" y="1949451"/>
            <a:ext cx="5665945" cy="2853741"/>
          </a:xfrm>
        </p:spPr>
        <p:txBody>
          <a:bodyPr>
            <a:normAutofit/>
          </a:bodyPr>
          <a:lstStyle/>
          <a:p>
            <a:pPr algn="l"/>
            <a:r>
              <a:rPr lang="en-US" sz="3800" b="1" dirty="0">
                <a:solidFill>
                  <a:schemeClr val="tx2"/>
                </a:solidFill>
              </a:rPr>
              <a:t>What are the four Factors of Production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397" y="1452665"/>
            <a:ext cx="2752752" cy="3237946"/>
          </a:xfrm>
        </p:spPr>
        <p:txBody>
          <a:bodyPr anchor="ctr">
            <a:normAutofit/>
          </a:bodyPr>
          <a:lstStyle/>
          <a:p>
            <a:pPr algn="r"/>
            <a:r>
              <a:rPr lang="en-US" sz="2400" b="1" dirty="0">
                <a:solidFill>
                  <a:schemeClr val="tx2"/>
                </a:solidFill>
              </a:rPr>
              <a:t>Warm-up 1/10</a:t>
            </a: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89DE9E2B-5611-49C8-862E-AD4D43A8AA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6751" cy="48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7" name="Straight Connector 11">
            <a:extLst>
              <a:ext uri="{FF2B5EF4-FFF2-40B4-BE49-F238E27FC236}">
                <a16:creationId xmlns:a16="http://schemas.microsoft.com/office/drawing/2014/main" id="{5296EC4F-8732-481B-94CB-C98E4EF29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044951" y="1836869"/>
            <a:ext cx="0" cy="3184263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13">
            <a:extLst>
              <a:ext uri="{FF2B5EF4-FFF2-40B4-BE49-F238E27FC236}">
                <a16:creationId xmlns:a16="http://schemas.microsoft.com/office/drawing/2014/main" id="{519C7155-1644-4C60-B0B5-32B1800D60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75400"/>
            <a:ext cx="9146751" cy="48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0406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CB972422-B794-4FA8-BCC6-BAF6938A1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051" y="1325880"/>
            <a:ext cx="2432627" cy="4206240"/>
          </a:xfrm>
        </p:spPr>
        <p:txBody>
          <a:bodyPr>
            <a:normAutofit/>
          </a:bodyPr>
          <a:lstStyle/>
          <a:p>
            <a:pPr algn="r"/>
            <a:r>
              <a:rPr lang="en-US" sz="2800" b="1" dirty="0">
                <a:solidFill>
                  <a:schemeClr val="tx2"/>
                </a:solidFill>
              </a:rPr>
              <a:t>Factors of Production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9DE9E2B-5611-49C8-862E-AD4D43A8AA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6751" cy="48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296EC4F-8732-481B-94CB-C98E4EF29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044951" y="1836869"/>
            <a:ext cx="0" cy="3184263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6251" y="1292750"/>
            <a:ext cx="4953998" cy="4605866"/>
          </a:xfrm>
        </p:spPr>
        <p:txBody>
          <a:bodyPr anchor="ctr">
            <a:normAutofit/>
          </a:bodyPr>
          <a:lstStyle/>
          <a:p>
            <a:r>
              <a:rPr lang="en-US" sz="1800" b="1" dirty="0">
                <a:solidFill>
                  <a:schemeClr val="tx2"/>
                </a:solidFill>
              </a:rPr>
              <a:t>What’s the difference between outputs and inputs?</a:t>
            </a:r>
          </a:p>
          <a:p>
            <a:pPr lvl="1"/>
            <a:r>
              <a:rPr lang="en-US" sz="1800" b="1" dirty="0">
                <a:solidFill>
                  <a:schemeClr val="tx2"/>
                </a:solidFill>
              </a:rPr>
              <a:t>Inputs: </a:t>
            </a:r>
            <a:r>
              <a:rPr lang="en-US" sz="1800" b="1" dirty="0">
                <a:solidFill>
                  <a:srgbClr val="FF0000"/>
                </a:solidFill>
              </a:rPr>
              <a:t>scarce resources that go into making a product</a:t>
            </a:r>
          </a:p>
          <a:p>
            <a:pPr lvl="1"/>
            <a:r>
              <a:rPr lang="en-US" sz="1800" b="1" dirty="0">
                <a:solidFill>
                  <a:schemeClr val="tx2"/>
                </a:solidFill>
              </a:rPr>
              <a:t>Outputs: </a:t>
            </a:r>
            <a:r>
              <a:rPr lang="en-US" sz="1800" b="1" dirty="0">
                <a:solidFill>
                  <a:srgbClr val="FF0000"/>
                </a:solidFill>
              </a:rPr>
              <a:t>the goods or services that are created using inputs</a:t>
            </a:r>
          </a:p>
          <a:p>
            <a:r>
              <a:rPr lang="en-US" sz="1800" b="1" dirty="0">
                <a:solidFill>
                  <a:schemeClr val="tx2"/>
                </a:solidFill>
              </a:rPr>
              <a:t>What are the factors of production?</a:t>
            </a:r>
          </a:p>
          <a:p>
            <a:pPr lvl="1"/>
            <a:r>
              <a:rPr lang="en-US" sz="1800" b="1" dirty="0">
                <a:solidFill>
                  <a:schemeClr val="tx2"/>
                </a:solidFill>
              </a:rPr>
              <a:t>Inputs used in making a product</a:t>
            </a:r>
          </a:p>
          <a:p>
            <a:pPr lvl="1"/>
            <a:r>
              <a:rPr lang="en-US" sz="1800" b="1" dirty="0">
                <a:solidFill>
                  <a:schemeClr val="tx2"/>
                </a:solidFill>
              </a:rPr>
              <a:t>The main categories are: </a:t>
            </a:r>
            <a:r>
              <a:rPr lang="en-US" sz="1800" b="1" dirty="0">
                <a:solidFill>
                  <a:srgbClr val="FF0000"/>
                </a:solidFill>
              </a:rPr>
              <a:t>land, labor, and capital</a:t>
            </a:r>
          </a:p>
          <a:p>
            <a:pPr lvl="1"/>
            <a:r>
              <a:rPr lang="en-US" sz="1800" b="1" dirty="0">
                <a:solidFill>
                  <a:schemeClr val="tx2"/>
                </a:solidFill>
              </a:rPr>
              <a:t>Land + Labor + Capital = </a:t>
            </a:r>
            <a:r>
              <a:rPr lang="en-US" sz="1800" b="1" dirty="0">
                <a:solidFill>
                  <a:srgbClr val="FF0000"/>
                </a:solidFill>
              </a:rPr>
              <a:t>Goods &amp; Services</a:t>
            </a:r>
          </a:p>
          <a:p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19C7155-1644-4C60-B0B5-32B1800D60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75400"/>
            <a:ext cx="9146751" cy="48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D6E236-0742-5523-FA23-77CACDF38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www.glscott.org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8956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CB972422-B794-4FA8-BCC6-BAF6938A1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0" y="1325880"/>
            <a:ext cx="2317078" cy="4206240"/>
          </a:xfrm>
        </p:spPr>
        <p:txBody>
          <a:bodyPr>
            <a:normAutofit/>
          </a:bodyPr>
          <a:lstStyle/>
          <a:p>
            <a:pPr algn="r"/>
            <a:r>
              <a:rPr lang="en-US" sz="2800" b="1" dirty="0">
                <a:solidFill>
                  <a:schemeClr val="tx2"/>
                </a:solidFill>
              </a:rPr>
              <a:t>Land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9DE9E2B-5611-49C8-862E-AD4D43A8AA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6751" cy="48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296EC4F-8732-481B-94CB-C98E4EF29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044951" y="1836869"/>
            <a:ext cx="0" cy="3184263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6251" y="1207034"/>
            <a:ext cx="4953998" cy="4605866"/>
          </a:xfrm>
        </p:spPr>
        <p:txBody>
          <a:bodyPr anchor="ctr">
            <a:normAutofit/>
          </a:bodyPr>
          <a:lstStyle/>
          <a:p>
            <a:r>
              <a:rPr lang="en-US" sz="1800" b="1" dirty="0">
                <a:solidFill>
                  <a:schemeClr val="tx2"/>
                </a:solidFill>
              </a:rPr>
              <a:t>What is land?</a:t>
            </a:r>
          </a:p>
          <a:p>
            <a:pPr lvl="1"/>
            <a:r>
              <a:rPr lang="en-US" sz="1800" b="1" dirty="0">
                <a:solidFill>
                  <a:schemeClr val="tx2"/>
                </a:solidFill>
              </a:rPr>
              <a:t>Land: </a:t>
            </a:r>
            <a:r>
              <a:rPr lang="en-US" sz="1800" b="1" dirty="0">
                <a:solidFill>
                  <a:srgbClr val="FF0000"/>
                </a:solidFill>
              </a:rPr>
              <a:t>ALL natural resources</a:t>
            </a:r>
          </a:p>
          <a:p>
            <a:pPr lvl="1"/>
            <a:r>
              <a:rPr lang="en-US" sz="1800" b="1" dirty="0">
                <a:solidFill>
                  <a:schemeClr val="tx2"/>
                </a:solidFill>
              </a:rPr>
              <a:t>Examples: soil, air, wood, animals, plants</a:t>
            </a:r>
            <a:endParaRPr lang="en-US" sz="1800" b="1" dirty="0">
              <a:solidFill>
                <a:srgbClr val="FF0000"/>
              </a:solidFill>
            </a:endParaRPr>
          </a:p>
          <a:p>
            <a:r>
              <a:rPr lang="en-US" sz="1800" b="1" dirty="0">
                <a:solidFill>
                  <a:schemeClr val="tx2"/>
                </a:solidFill>
              </a:rPr>
              <a:t>What are the types of natural resources?</a:t>
            </a:r>
          </a:p>
          <a:p>
            <a:pPr lvl="1"/>
            <a:r>
              <a:rPr lang="en-US" sz="1800" b="1" dirty="0">
                <a:solidFill>
                  <a:schemeClr val="tx2"/>
                </a:solidFill>
              </a:rPr>
              <a:t>Perpetual resources: </a:t>
            </a:r>
            <a:r>
              <a:rPr lang="en-US" sz="1800" b="1" dirty="0">
                <a:solidFill>
                  <a:srgbClr val="FF0000"/>
                </a:solidFill>
              </a:rPr>
              <a:t>resources we’re unlikely to use up like sunlight</a:t>
            </a:r>
          </a:p>
          <a:p>
            <a:pPr lvl="1"/>
            <a:r>
              <a:rPr lang="en-US" sz="1800" b="1" dirty="0">
                <a:solidFill>
                  <a:schemeClr val="tx2"/>
                </a:solidFill>
              </a:rPr>
              <a:t>Renewable resources: </a:t>
            </a:r>
            <a:r>
              <a:rPr lang="en-US" sz="1800" b="1" dirty="0">
                <a:solidFill>
                  <a:srgbClr val="FF0000"/>
                </a:solidFill>
              </a:rPr>
              <a:t>resources that, as they are used, can also be replaced  like forests and fish</a:t>
            </a:r>
          </a:p>
          <a:p>
            <a:pPr lvl="1"/>
            <a:r>
              <a:rPr lang="en-US" sz="1800" b="1" dirty="0">
                <a:solidFill>
                  <a:schemeClr val="tx2"/>
                </a:solidFill>
              </a:rPr>
              <a:t>Nonrenewable resources: </a:t>
            </a:r>
            <a:r>
              <a:rPr lang="en-US" sz="1800" b="1" dirty="0">
                <a:solidFill>
                  <a:srgbClr val="FF0000"/>
                </a:solidFill>
              </a:rPr>
              <a:t>resources that are used and then gone completely like oil and coal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19C7155-1644-4C60-B0B5-32B1800D60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75400"/>
            <a:ext cx="9146751" cy="48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5122" name="Picture 2" descr="Logs, Logging, Freight, Timber, Wood, Transportation">
            <a:extLst>
              <a:ext uri="{FF2B5EF4-FFF2-40B4-BE49-F238E27FC236}">
                <a16:creationId xmlns:a16="http://schemas.microsoft.com/office/drawing/2014/main" id="{844B3CCB-A1E2-41A8-964F-00E85DB6A3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828" y="5066813"/>
            <a:ext cx="2334844" cy="131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55934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CB972422-B794-4FA8-BCC6-BAF6938A1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0" y="1325880"/>
            <a:ext cx="2317078" cy="4206240"/>
          </a:xfrm>
        </p:spPr>
        <p:txBody>
          <a:bodyPr>
            <a:normAutofit/>
          </a:bodyPr>
          <a:lstStyle/>
          <a:p>
            <a:pPr algn="r"/>
            <a:r>
              <a:rPr lang="en-US" sz="2800" b="1" dirty="0">
                <a:solidFill>
                  <a:schemeClr val="tx2"/>
                </a:solidFill>
              </a:rPr>
              <a:t>Think Pair Share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9DE9E2B-5611-49C8-862E-AD4D43A8AA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6751" cy="48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296EC4F-8732-481B-94CB-C98E4EF29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044951" y="1836869"/>
            <a:ext cx="0" cy="3184263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6251" y="1126067"/>
            <a:ext cx="4953998" cy="4605866"/>
          </a:xfrm>
        </p:spPr>
        <p:txBody>
          <a:bodyPr anchor="ctr">
            <a:normAutofit/>
          </a:bodyPr>
          <a:lstStyle/>
          <a:p>
            <a:r>
              <a:rPr lang="en-US" sz="1800" b="1" dirty="0">
                <a:solidFill>
                  <a:schemeClr val="tx2"/>
                </a:solidFill>
              </a:rPr>
              <a:t>List 5 new examples of land.</a:t>
            </a:r>
          </a:p>
          <a:p>
            <a:r>
              <a:rPr lang="en-US" sz="1800" b="1" dirty="0">
                <a:solidFill>
                  <a:schemeClr val="tx2"/>
                </a:solidFill>
              </a:rPr>
              <a:t>Why is land important to the production of goods and services?</a:t>
            </a:r>
          </a:p>
          <a:p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19C7155-1644-4C60-B0B5-32B1800D60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75400"/>
            <a:ext cx="9146751" cy="48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2146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CB972422-B794-4FA8-BCC6-BAF6938A1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0" y="1325880"/>
            <a:ext cx="2317078" cy="4206240"/>
          </a:xfrm>
        </p:spPr>
        <p:txBody>
          <a:bodyPr>
            <a:normAutofit/>
          </a:bodyPr>
          <a:lstStyle/>
          <a:p>
            <a:pPr algn="r"/>
            <a:r>
              <a:rPr lang="en-US" sz="2800" b="1" dirty="0">
                <a:solidFill>
                  <a:schemeClr val="tx2"/>
                </a:solidFill>
              </a:rPr>
              <a:t>Labor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9DE9E2B-5611-49C8-862E-AD4D43A8AA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6751" cy="48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296EC4F-8732-481B-94CB-C98E4EF29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044951" y="1836869"/>
            <a:ext cx="0" cy="3184263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6251" y="1126067"/>
            <a:ext cx="4953998" cy="4605866"/>
          </a:xfrm>
        </p:spPr>
        <p:txBody>
          <a:bodyPr anchor="ctr">
            <a:normAutofit/>
          </a:bodyPr>
          <a:lstStyle/>
          <a:p>
            <a:r>
              <a:rPr lang="en-US" sz="1800" b="1" dirty="0">
                <a:solidFill>
                  <a:schemeClr val="tx2"/>
                </a:solidFill>
              </a:rPr>
              <a:t>What is labor?</a:t>
            </a:r>
          </a:p>
          <a:p>
            <a:pPr lvl="1"/>
            <a:r>
              <a:rPr lang="en-US" sz="1800" b="1" dirty="0">
                <a:solidFill>
                  <a:schemeClr val="tx2"/>
                </a:solidFill>
              </a:rPr>
              <a:t>Labor: </a:t>
            </a:r>
            <a:r>
              <a:rPr lang="en-US" sz="1800" b="1" dirty="0">
                <a:solidFill>
                  <a:srgbClr val="FF0000"/>
                </a:solidFill>
              </a:rPr>
              <a:t>the effort and time put into production for which someone is paid</a:t>
            </a:r>
          </a:p>
          <a:p>
            <a:pPr lvl="1"/>
            <a:r>
              <a:rPr lang="en-US" sz="1800" b="1" dirty="0">
                <a:solidFill>
                  <a:schemeClr val="tx2"/>
                </a:solidFill>
              </a:rPr>
              <a:t>Examples: teaching you this lesson, a plumber paid for plumbing, lawyers paid for preparing legal documents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19C7155-1644-4C60-B0B5-32B1800D60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75400"/>
            <a:ext cx="9146751" cy="48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3074" name="Picture 2" descr="Working, Workers, Construction, Military, Person, Labor">
            <a:extLst>
              <a:ext uri="{FF2B5EF4-FFF2-40B4-BE49-F238E27FC236}">
                <a16:creationId xmlns:a16="http://schemas.microsoft.com/office/drawing/2014/main" id="{B4ABF174-8039-46F5-8BD3-0D24DABCE0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0939" y="4428699"/>
            <a:ext cx="2924621" cy="194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9928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CB972422-B794-4FA8-BCC6-BAF6938A1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0" y="1325880"/>
            <a:ext cx="2317078" cy="4206240"/>
          </a:xfrm>
        </p:spPr>
        <p:txBody>
          <a:bodyPr>
            <a:normAutofit/>
          </a:bodyPr>
          <a:lstStyle/>
          <a:p>
            <a:pPr algn="r"/>
            <a:r>
              <a:rPr lang="en-US" sz="2800" b="1" dirty="0">
                <a:solidFill>
                  <a:schemeClr val="tx2"/>
                </a:solidFill>
              </a:rPr>
              <a:t>Think About It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9DE9E2B-5611-49C8-862E-AD4D43A8AA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6751" cy="48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296EC4F-8732-481B-94CB-C98E4EF29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044951" y="1836869"/>
            <a:ext cx="0" cy="3184263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6251" y="1126067"/>
            <a:ext cx="4953998" cy="4605866"/>
          </a:xfrm>
        </p:spPr>
        <p:txBody>
          <a:bodyPr anchor="ctr">
            <a:normAutofit/>
          </a:bodyPr>
          <a:lstStyle/>
          <a:p>
            <a:r>
              <a:rPr lang="en-US" sz="1800" b="1" dirty="0">
                <a:solidFill>
                  <a:schemeClr val="tx2"/>
                </a:solidFill>
              </a:rPr>
              <a:t>What labor do you plan to be paid for in your first career?</a:t>
            </a:r>
          </a:p>
          <a:p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19C7155-1644-4C60-B0B5-32B1800D60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75400"/>
            <a:ext cx="9146751" cy="48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2075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CB972422-B794-4FA8-BCC6-BAF6938A1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0" y="1325880"/>
            <a:ext cx="2317078" cy="4206240"/>
          </a:xfrm>
        </p:spPr>
        <p:txBody>
          <a:bodyPr>
            <a:normAutofit/>
          </a:bodyPr>
          <a:lstStyle/>
          <a:p>
            <a:pPr algn="r"/>
            <a:r>
              <a:rPr lang="en-US" sz="2800" b="1" dirty="0">
                <a:solidFill>
                  <a:schemeClr val="tx2"/>
                </a:solidFill>
              </a:rPr>
              <a:t>Capital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9DE9E2B-5611-49C8-862E-AD4D43A8AA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6751" cy="48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296EC4F-8732-481B-94CB-C98E4EF29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044951" y="1836869"/>
            <a:ext cx="0" cy="3184263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6251" y="1178458"/>
            <a:ext cx="4953998" cy="4605866"/>
          </a:xfrm>
        </p:spPr>
        <p:txBody>
          <a:bodyPr anchor="ctr">
            <a:normAutofit/>
          </a:bodyPr>
          <a:lstStyle/>
          <a:p>
            <a:r>
              <a:rPr lang="en-US" sz="1800" b="1" dirty="0">
                <a:solidFill>
                  <a:schemeClr val="tx2"/>
                </a:solidFill>
              </a:rPr>
              <a:t>What are the two types of capital in economics?</a:t>
            </a:r>
          </a:p>
          <a:p>
            <a:pPr lvl="1"/>
            <a:r>
              <a:rPr lang="en-US" sz="1800" b="1" dirty="0">
                <a:solidFill>
                  <a:schemeClr val="tx2"/>
                </a:solidFill>
              </a:rPr>
              <a:t>Human capital: </a:t>
            </a:r>
            <a:r>
              <a:rPr lang="en-US" sz="1800" b="1" dirty="0">
                <a:solidFill>
                  <a:srgbClr val="FF0000"/>
                </a:solidFill>
              </a:rPr>
              <a:t>the expertise, experience, skill, education, and knowledge of laborers</a:t>
            </a:r>
          </a:p>
          <a:p>
            <a:pPr lvl="2"/>
            <a:r>
              <a:rPr lang="en-US" sz="1600" b="1" dirty="0">
                <a:solidFill>
                  <a:schemeClr val="tx2"/>
                </a:solidFill>
              </a:rPr>
              <a:t>Usually, the higher the level of human capital, the more a laborer is paid</a:t>
            </a:r>
          </a:p>
          <a:p>
            <a:pPr lvl="2"/>
            <a:r>
              <a:rPr lang="en-US" sz="1800" b="1" dirty="0">
                <a:solidFill>
                  <a:schemeClr val="tx2"/>
                </a:solidFill>
              </a:rPr>
              <a:t>Example: The training and education a teacher needs to teach students</a:t>
            </a:r>
          </a:p>
          <a:p>
            <a:pPr lvl="1"/>
            <a:r>
              <a:rPr lang="en-US" sz="1800" b="1" dirty="0">
                <a:solidFill>
                  <a:schemeClr val="tx2"/>
                </a:solidFill>
              </a:rPr>
              <a:t>Physical capital (or capital goods): </a:t>
            </a:r>
            <a:r>
              <a:rPr lang="en-US" sz="1800" b="1" dirty="0">
                <a:solidFill>
                  <a:srgbClr val="FF0000"/>
                </a:solidFill>
              </a:rPr>
              <a:t>physical, man-made tools, machines, and resources involved in the production process</a:t>
            </a:r>
          </a:p>
          <a:p>
            <a:pPr lvl="2"/>
            <a:r>
              <a:rPr lang="en-US" sz="1600" b="1" dirty="0">
                <a:solidFill>
                  <a:schemeClr val="tx2"/>
                </a:solidFill>
              </a:rPr>
              <a:t>Example: An assembly line and a factory would both be physical capital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19C7155-1644-4C60-B0B5-32B1800D60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75400"/>
            <a:ext cx="9146751" cy="48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2050" name="Picture 2" descr="Dirt, Farm, Garden, Hand Tools, Handle, Labor, Metal">
            <a:extLst>
              <a:ext uri="{FF2B5EF4-FFF2-40B4-BE49-F238E27FC236}">
                <a16:creationId xmlns:a16="http://schemas.microsoft.com/office/drawing/2014/main" id="{A5E75FD5-44EC-40EB-94E9-B141B30A0B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4854" y="5100101"/>
            <a:ext cx="1699146" cy="1274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52664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CB972422-B794-4FA8-BCC6-BAF6938A1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0" y="1325880"/>
            <a:ext cx="2317078" cy="4206240"/>
          </a:xfrm>
        </p:spPr>
        <p:txBody>
          <a:bodyPr>
            <a:normAutofit/>
          </a:bodyPr>
          <a:lstStyle/>
          <a:p>
            <a:pPr algn="r"/>
            <a:r>
              <a:rPr lang="en-US" sz="2800" b="1" dirty="0">
                <a:solidFill>
                  <a:schemeClr val="tx2"/>
                </a:solidFill>
              </a:rPr>
              <a:t>Think Pair Share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9DE9E2B-5611-49C8-862E-AD4D43A8AA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6751" cy="48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296EC4F-8732-481B-94CB-C98E4EF29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044951" y="1836869"/>
            <a:ext cx="0" cy="3184263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6251" y="1126067"/>
            <a:ext cx="4953998" cy="4605866"/>
          </a:xfrm>
        </p:spPr>
        <p:txBody>
          <a:bodyPr anchor="ctr">
            <a:normAutofit/>
          </a:bodyPr>
          <a:lstStyle/>
          <a:p>
            <a:r>
              <a:rPr lang="en-US" sz="1800" b="1" dirty="0">
                <a:solidFill>
                  <a:schemeClr val="tx2"/>
                </a:solidFill>
              </a:rPr>
              <a:t>What’s the difference between labor and human capital?</a:t>
            </a:r>
          </a:p>
          <a:p>
            <a:r>
              <a:rPr lang="en-US" sz="1800" b="1" dirty="0">
                <a:solidFill>
                  <a:schemeClr val="tx2"/>
                </a:solidFill>
              </a:rPr>
              <a:t>What kind of human capital do you currently have or plan to have when you enter your first career?</a:t>
            </a:r>
          </a:p>
          <a:p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19C7155-1644-4C60-B0B5-32B1800D60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75400"/>
            <a:ext cx="9146751" cy="48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0747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CB972422-B794-4FA8-BCC6-BAF6938A1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4282" y="1325880"/>
            <a:ext cx="2871116" cy="4206240"/>
          </a:xfrm>
        </p:spPr>
        <p:txBody>
          <a:bodyPr>
            <a:normAutofit/>
          </a:bodyPr>
          <a:lstStyle/>
          <a:p>
            <a:pPr algn="r"/>
            <a:r>
              <a:rPr lang="en-US" sz="2800" b="1" dirty="0">
                <a:solidFill>
                  <a:schemeClr val="tx2"/>
                </a:solidFill>
              </a:rPr>
              <a:t>Entrepreneur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9DE9E2B-5611-49C8-862E-AD4D43A8AA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6751" cy="48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296EC4F-8732-481B-94CB-C98E4EF29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044951" y="1836869"/>
            <a:ext cx="0" cy="3184263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6251" y="1126067"/>
            <a:ext cx="4953998" cy="4605866"/>
          </a:xfrm>
        </p:spPr>
        <p:txBody>
          <a:bodyPr anchor="ctr">
            <a:normAutofit/>
          </a:bodyPr>
          <a:lstStyle/>
          <a:p>
            <a:r>
              <a:rPr lang="en-US" sz="1800" b="1" dirty="0">
                <a:solidFill>
                  <a:schemeClr val="tx2"/>
                </a:solidFill>
              </a:rPr>
              <a:t>What is an entrepreneur?</a:t>
            </a:r>
          </a:p>
          <a:p>
            <a:pPr lvl="1"/>
            <a:r>
              <a:rPr lang="en-US" sz="1800" b="1" dirty="0">
                <a:solidFill>
                  <a:schemeClr val="tx2"/>
                </a:solidFill>
              </a:rPr>
              <a:t>Entrepreneur: </a:t>
            </a:r>
            <a:r>
              <a:rPr lang="en-US" sz="1800" b="1" dirty="0">
                <a:solidFill>
                  <a:srgbClr val="FF0000"/>
                </a:solidFill>
              </a:rPr>
              <a:t>the risk taker who combines the factors of production to create goods and services</a:t>
            </a:r>
          </a:p>
          <a:p>
            <a:pPr lvl="1"/>
            <a:r>
              <a:rPr lang="en-US" sz="1800" b="1" dirty="0">
                <a:solidFill>
                  <a:schemeClr val="tx2"/>
                </a:solidFill>
              </a:rPr>
              <a:t>They are the backbone of the economy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19C7155-1644-4C60-B0B5-32B1800D60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75400"/>
            <a:ext cx="9146751" cy="48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4098" name="Picture 2" descr="Beard, Business, Walking, Businessman, Businesswoman">
            <a:extLst>
              <a:ext uri="{FF2B5EF4-FFF2-40B4-BE49-F238E27FC236}">
                <a16:creationId xmlns:a16="http://schemas.microsoft.com/office/drawing/2014/main" id="{B15798C3-D2F2-4EA5-8B85-A2823EDFE0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233" y="4538654"/>
            <a:ext cx="2956033" cy="1853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13552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CB972422-B794-4FA8-BCC6-BAF6938A1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0" y="1325880"/>
            <a:ext cx="2317078" cy="4206240"/>
          </a:xfrm>
        </p:spPr>
        <p:txBody>
          <a:bodyPr>
            <a:normAutofit/>
          </a:bodyPr>
          <a:lstStyle/>
          <a:p>
            <a:pPr algn="r"/>
            <a:r>
              <a:rPr lang="en-US" sz="2800" b="1" dirty="0">
                <a:solidFill>
                  <a:schemeClr val="tx2"/>
                </a:solidFill>
              </a:rPr>
              <a:t>Think About It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9DE9E2B-5611-49C8-862E-AD4D43A8AA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6751" cy="48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296EC4F-8732-481B-94CB-C98E4EF29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044951" y="1836869"/>
            <a:ext cx="0" cy="3184263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6251" y="1126067"/>
            <a:ext cx="4953998" cy="4605866"/>
          </a:xfrm>
        </p:spPr>
        <p:txBody>
          <a:bodyPr anchor="ctr">
            <a:normAutofit/>
          </a:bodyPr>
          <a:lstStyle/>
          <a:p>
            <a:r>
              <a:rPr lang="en-US" sz="1800" b="1" dirty="0">
                <a:solidFill>
                  <a:schemeClr val="tx2"/>
                </a:solidFill>
              </a:rPr>
              <a:t>Name a few famous entrepreneurs. What goods or services did they create?</a:t>
            </a:r>
          </a:p>
          <a:p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19C7155-1644-4C60-B0B5-32B1800D60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75400"/>
            <a:ext cx="9146751" cy="48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9466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CB972422-B794-4FA8-BCC6-BAF6938A1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8" y="1325880"/>
            <a:ext cx="2728240" cy="4206240"/>
          </a:xfrm>
        </p:spPr>
        <p:txBody>
          <a:bodyPr>
            <a:normAutofit/>
          </a:bodyPr>
          <a:lstStyle/>
          <a:p>
            <a:pPr algn="r"/>
            <a:r>
              <a:rPr lang="en-US" sz="2800" b="1" dirty="0">
                <a:solidFill>
                  <a:schemeClr val="tx2"/>
                </a:solidFill>
              </a:rPr>
              <a:t>Productivity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9DE9E2B-5611-49C8-862E-AD4D43A8AA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6751" cy="48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296EC4F-8732-481B-94CB-C98E4EF29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044951" y="1836869"/>
            <a:ext cx="0" cy="3184263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6251" y="1126067"/>
            <a:ext cx="4953998" cy="4605866"/>
          </a:xfrm>
        </p:spPr>
        <p:txBody>
          <a:bodyPr anchor="ctr">
            <a:normAutofit/>
          </a:bodyPr>
          <a:lstStyle/>
          <a:p>
            <a:r>
              <a:rPr lang="en-US" sz="1800" b="1" dirty="0">
                <a:solidFill>
                  <a:schemeClr val="tx2"/>
                </a:solidFill>
              </a:rPr>
              <a:t>How do economists measure productivity?</a:t>
            </a:r>
          </a:p>
          <a:p>
            <a:pPr marL="0" indent="0">
              <a:buNone/>
            </a:pPr>
            <a:endParaRPr lang="en-US" sz="1800" b="1" dirty="0">
              <a:solidFill>
                <a:schemeClr val="tx2"/>
              </a:solidFill>
            </a:endParaRPr>
          </a:p>
          <a:p>
            <a:pPr lvl="1"/>
            <a:r>
              <a:rPr lang="en-US" sz="1800" b="1" dirty="0">
                <a:solidFill>
                  <a:schemeClr val="tx2"/>
                </a:solidFill>
              </a:rPr>
              <a:t>Productivity =</a:t>
            </a:r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19C7155-1644-4C60-B0B5-32B1800D60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75400"/>
            <a:ext cx="9146751" cy="48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B8F9FF-2A92-419F-8B9F-D90B0354496E}"/>
              </a:ext>
            </a:extLst>
          </p:cNvPr>
          <p:cNvSpPr txBox="1"/>
          <p:nvPr/>
        </p:nvSpPr>
        <p:spPr>
          <a:xfrm>
            <a:off x="5190584" y="3448052"/>
            <a:ext cx="942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Output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Input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56F2ED0-860C-449B-81BA-0ABD9221B76E}"/>
              </a:ext>
            </a:extLst>
          </p:cNvPr>
          <p:cNvCxnSpPr>
            <a:cxnSpLocks/>
          </p:cNvCxnSpPr>
          <p:nvPr/>
        </p:nvCxnSpPr>
        <p:spPr>
          <a:xfrm>
            <a:off x="5190584" y="3790270"/>
            <a:ext cx="94297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49673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CB972422-B794-4FA8-BCC6-BAF6938A1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754" y="1949451"/>
            <a:ext cx="5665945" cy="2853741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>
                <a:solidFill>
                  <a:schemeClr val="tx2"/>
                </a:solidFill>
              </a:rPr>
              <a:t>1. Warm-up</a:t>
            </a:r>
            <a:br>
              <a:rPr lang="en-US" sz="3200" b="1" dirty="0">
                <a:solidFill>
                  <a:schemeClr val="tx2"/>
                </a:solidFill>
              </a:rPr>
            </a:br>
            <a:r>
              <a:rPr lang="en-US" sz="3200" b="1" dirty="0">
                <a:solidFill>
                  <a:schemeClr val="tx2"/>
                </a:solidFill>
              </a:rPr>
              <a:t>2. Notes FOP</a:t>
            </a:r>
            <a:br>
              <a:rPr lang="en-US" sz="3200" b="1" dirty="0">
                <a:solidFill>
                  <a:schemeClr val="tx2"/>
                </a:solidFill>
              </a:rPr>
            </a:br>
            <a:r>
              <a:rPr lang="en-US" sz="3200" b="1" dirty="0">
                <a:solidFill>
                  <a:schemeClr val="tx2"/>
                </a:solidFill>
              </a:rPr>
              <a:t>3. Notes – PPC</a:t>
            </a:r>
            <a:br>
              <a:rPr lang="en-US" sz="3200" b="1" dirty="0">
                <a:solidFill>
                  <a:schemeClr val="tx2"/>
                </a:solidFill>
              </a:rPr>
            </a:br>
            <a:r>
              <a:rPr lang="en-US" sz="3200" b="1" dirty="0">
                <a:solidFill>
                  <a:schemeClr val="tx2"/>
                </a:solidFill>
              </a:rPr>
              <a:t>4. PPC Practice</a:t>
            </a:r>
            <a:br>
              <a:rPr lang="en-US" sz="3200" b="1" dirty="0">
                <a:solidFill>
                  <a:schemeClr val="tx2"/>
                </a:solidFill>
              </a:rPr>
            </a:br>
            <a:r>
              <a:rPr lang="en-US" sz="3200" b="1" dirty="0">
                <a:solidFill>
                  <a:schemeClr val="tx2"/>
                </a:solidFill>
              </a:rPr>
              <a:t>5. Friday assignments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397" y="1452665"/>
            <a:ext cx="2752752" cy="3237946"/>
          </a:xfrm>
        </p:spPr>
        <p:txBody>
          <a:bodyPr anchor="ctr">
            <a:normAutofit/>
          </a:bodyPr>
          <a:lstStyle/>
          <a:p>
            <a:pPr algn="r"/>
            <a:r>
              <a:rPr lang="en-US" sz="2400" b="1" dirty="0">
                <a:solidFill>
                  <a:schemeClr val="tx2"/>
                </a:solidFill>
              </a:rPr>
              <a:t>Agenda</a:t>
            </a: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89DE9E2B-5611-49C8-862E-AD4D43A8AA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6751" cy="48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7" name="Straight Connector 11">
            <a:extLst>
              <a:ext uri="{FF2B5EF4-FFF2-40B4-BE49-F238E27FC236}">
                <a16:creationId xmlns:a16="http://schemas.microsoft.com/office/drawing/2014/main" id="{5296EC4F-8732-481B-94CB-C98E4EF29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044951" y="1836869"/>
            <a:ext cx="0" cy="3184263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13">
            <a:extLst>
              <a:ext uri="{FF2B5EF4-FFF2-40B4-BE49-F238E27FC236}">
                <a16:creationId xmlns:a16="http://schemas.microsoft.com/office/drawing/2014/main" id="{519C7155-1644-4C60-B0B5-32B1800D60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75400"/>
            <a:ext cx="9146751" cy="48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E853B0-EB7B-5345-EF97-9E191EC2DEF3}"/>
              </a:ext>
            </a:extLst>
          </p:cNvPr>
          <p:cNvSpPr txBox="1"/>
          <p:nvPr/>
        </p:nvSpPr>
        <p:spPr>
          <a:xfrm>
            <a:off x="1692613" y="5291847"/>
            <a:ext cx="61349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/>
              <a:t>Notes – You may use on tests and /or Quizzes</a:t>
            </a:r>
          </a:p>
        </p:txBody>
      </p:sp>
    </p:spTree>
    <p:extLst>
      <p:ext uri="{BB962C8B-B14F-4D97-AF65-F5344CB8AC3E}">
        <p14:creationId xmlns:p14="http://schemas.microsoft.com/office/powerpoint/2010/main" val="17508644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CB972422-B794-4FA8-BCC6-BAF6938A1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83500" y="2167391"/>
            <a:ext cx="4710695" cy="2523219"/>
          </a:xfrm>
        </p:spPr>
        <p:txBody>
          <a:bodyPr>
            <a:normAutofit/>
          </a:bodyPr>
          <a:lstStyle/>
          <a:p>
            <a:pPr algn="l"/>
            <a:r>
              <a:rPr lang="en-US" sz="3800" b="1" dirty="0">
                <a:solidFill>
                  <a:schemeClr val="tx2"/>
                </a:solidFill>
              </a:rPr>
              <a:t>Factors of Production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1699" y="2167391"/>
            <a:ext cx="1896450" cy="2523219"/>
          </a:xfrm>
        </p:spPr>
        <p:txBody>
          <a:bodyPr anchor="ctr">
            <a:normAutofit/>
          </a:bodyPr>
          <a:lstStyle/>
          <a:p>
            <a:pPr algn="r"/>
            <a:r>
              <a:rPr lang="en-US" sz="1800" b="1" dirty="0">
                <a:solidFill>
                  <a:schemeClr val="tx2"/>
                </a:solidFill>
              </a:rPr>
              <a:t>Foundations of Economics</a:t>
            </a: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89DE9E2B-5611-49C8-862E-AD4D43A8AA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6751" cy="48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7" name="Straight Connector 11">
            <a:extLst>
              <a:ext uri="{FF2B5EF4-FFF2-40B4-BE49-F238E27FC236}">
                <a16:creationId xmlns:a16="http://schemas.microsoft.com/office/drawing/2014/main" id="{5296EC4F-8732-481B-94CB-C98E4EF29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044951" y="1836869"/>
            <a:ext cx="0" cy="3184263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13">
            <a:extLst>
              <a:ext uri="{FF2B5EF4-FFF2-40B4-BE49-F238E27FC236}">
                <a16:creationId xmlns:a16="http://schemas.microsoft.com/office/drawing/2014/main" id="{519C7155-1644-4C60-B0B5-32B1800D60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75400"/>
            <a:ext cx="9146751" cy="48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2324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B972422-B794-4FA8-BCC6-BAF6938A1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0" y="1325880"/>
            <a:ext cx="2317078" cy="4206240"/>
          </a:xfrm>
        </p:spPr>
        <p:txBody>
          <a:bodyPr>
            <a:normAutofit/>
          </a:bodyPr>
          <a:lstStyle/>
          <a:p>
            <a:pPr algn="r"/>
            <a:r>
              <a:rPr lang="en-US" sz="2800" b="1">
                <a:solidFill>
                  <a:schemeClr val="tx2"/>
                </a:solidFill>
              </a:rPr>
              <a:t>Essential Question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9DE9E2B-5611-49C8-862E-AD4D43A8AA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6751" cy="48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296EC4F-8732-481B-94CB-C98E4EF29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044951" y="1836869"/>
            <a:ext cx="0" cy="3184263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6251" y="1126067"/>
            <a:ext cx="4953998" cy="460586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chemeClr val="tx2"/>
                </a:solidFill>
              </a:rPr>
              <a:t>What are the factors of production and how do they help us satisfy our wants?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19C7155-1644-4C60-B0B5-32B1800D60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75400"/>
            <a:ext cx="9146751" cy="48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>
            <a:extLst>
              <a:ext uri="{FF2B5EF4-FFF2-40B4-BE49-F238E27FC236}">
                <a16:creationId xmlns:a16="http://schemas.microsoft.com/office/drawing/2014/main" id="{CB972422-B794-4FA8-BCC6-BAF6938A1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0" y="1325880"/>
            <a:ext cx="2317078" cy="4206240"/>
          </a:xfrm>
        </p:spPr>
        <p:txBody>
          <a:bodyPr>
            <a:normAutofit/>
          </a:bodyPr>
          <a:lstStyle/>
          <a:p>
            <a:pPr algn="r"/>
            <a:r>
              <a:rPr lang="en-US" sz="2800" b="1" dirty="0">
                <a:solidFill>
                  <a:schemeClr val="tx2"/>
                </a:solidFill>
              </a:rPr>
              <a:t>Warm Up Activity </a:t>
            </a:r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89DE9E2B-5611-49C8-862E-AD4D43A8AA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6751" cy="48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296EC4F-8732-481B-94CB-C98E4EF29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044951" y="1836869"/>
            <a:ext cx="0" cy="3184263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6251" y="1126067"/>
            <a:ext cx="4953998" cy="460586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chemeClr val="tx2"/>
                </a:solidFill>
              </a:rPr>
              <a:t>Assume you are a businessperson who makes and sells pencils.</a:t>
            </a:r>
            <a:endParaRPr lang="en-US" sz="16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1800" b="1" dirty="0">
                <a:solidFill>
                  <a:schemeClr val="tx2"/>
                </a:solidFill>
              </a:rPr>
              <a:t>You need to calculate how much it costs you to make one pencil (cost of input/production).</a:t>
            </a:r>
          </a:p>
          <a:p>
            <a:pPr marL="0" indent="0">
              <a:buNone/>
            </a:pPr>
            <a:r>
              <a:rPr lang="en-US" sz="1800" b="1" dirty="0">
                <a:solidFill>
                  <a:schemeClr val="tx2"/>
                </a:solidFill>
              </a:rPr>
              <a:t>Make a list of every single material or resource you would need to make ONE pencil.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19C7155-1644-4C60-B0B5-32B1800D60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75400"/>
            <a:ext cx="9146751" cy="48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5721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>
            <a:extLst>
              <a:ext uri="{FF2B5EF4-FFF2-40B4-BE49-F238E27FC236}">
                <a16:creationId xmlns:a16="http://schemas.microsoft.com/office/drawing/2014/main" id="{CB972422-B794-4FA8-BCC6-BAF6938A1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0" y="1325880"/>
            <a:ext cx="2317078" cy="4206240"/>
          </a:xfrm>
        </p:spPr>
        <p:txBody>
          <a:bodyPr>
            <a:normAutofit/>
          </a:bodyPr>
          <a:lstStyle/>
          <a:p>
            <a:pPr algn="r"/>
            <a:r>
              <a:rPr lang="en-US" sz="2800" b="1" dirty="0">
                <a:solidFill>
                  <a:schemeClr val="tx2"/>
                </a:solidFill>
              </a:rPr>
              <a:t>Warm Up Activity </a:t>
            </a:r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89DE9E2B-5611-49C8-862E-AD4D43A8AA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6751" cy="48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296EC4F-8732-481B-94CB-C98E4EF29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044951" y="1836869"/>
            <a:ext cx="0" cy="3184263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6251" y="1126067"/>
            <a:ext cx="4953998" cy="460586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chemeClr val="tx2"/>
                </a:solidFill>
              </a:rPr>
              <a:t>Now, share your list with a neighbor. Did you get all of the same resources?</a:t>
            </a:r>
          </a:p>
          <a:p>
            <a:pPr marL="0" indent="0">
              <a:buNone/>
            </a:pPr>
            <a:r>
              <a:rPr lang="en-US" sz="1800" b="1" dirty="0">
                <a:solidFill>
                  <a:schemeClr val="tx2"/>
                </a:solidFill>
              </a:rPr>
              <a:t>Did your list include:</a:t>
            </a:r>
          </a:p>
          <a:p>
            <a:pPr lvl="1"/>
            <a:r>
              <a:rPr lang="en-US" sz="1600" b="1" dirty="0">
                <a:solidFill>
                  <a:schemeClr val="tx2"/>
                </a:solidFill>
              </a:rPr>
              <a:t>Raw materials (like wood, brass, and graphite)</a:t>
            </a:r>
          </a:p>
          <a:p>
            <a:pPr lvl="1"/>
            <a:r>
              <a:rPr lang="en-US" sz="1600" b="1" dirty="0">
                <a:solidFill>
                  <a:schemeClr val="tx2"/>
                </a:solidFill>
              </a:rPr>
              <a:t>Labor (factory workers, lumberjack) </a:t>
            </a:r>
          </a:p>
          <a:p>
            <a:pPr lvl="1"/>
            <a:r>
              <a:rPr lang="en-US" sz="1600" b="1" dirty="0">
                <a:solidFill>
                  <a:schemeClr val="tx2"/>
                </a:solidFill>
              </a:rPr>
              <a:t>Factory equipment</a:t>
            </a:r>
          </a:p>
          <a:p>
            <a:pPr lvl="1"/>
            <a:r>
              <a:rPr lang="en-US" sz="1600" b="1" dirty="0">
                <a:solidFill>
                  <a:schemeClr val="tx2"/>
                </a:solidFill>
              </a:rPr>
              <a:t>Warehouse</a:t>
            </a:r>
          </a:p>
          <a:p>
            <a:pPr lvl="1"/>
            <a:r>
              <a:rPr lang="en-US" sz="1600" b="1" dirty="0">
                <a:solidFill>
                  <a:schemeClr val="tx2"/>
                </a:solidFill>
              </a:rPr>
              <a:t>Shipping &amp; Transportation</a:t>
            </a:r>
          </a:p>
          <a:p>
            <a:pPr lvl="1"/>
            <a:r>
              <a:rPr lang="en-US" sz="1600" b="1" dirty="0">
                <a:solidFill>
                  <a:schemeClr val="tx2"/>
                </a:solidFill>
              </a:rPr>
              <a:t>Marketing Team</a:t>
            </a:r>
          </a:p>
          <a:p>
            <a:pPr lvl="1"/>
            <a:r>
              <a:rPr lang="en-US" sz="1600" b="1" dirty="0">
                <a:solidFill>
                  <a:schemeClr val="tx2"/>
                </a:solidFill>
              </a:rPr>
              <a:t>Bookkeeper (makes sure you’re on track with finances)</a:t>
            </a:r>
          </a:p>
          <a:p>
            <a:pPr lvl="1"/>
            <a:endParaRPr lang="en-US" sz="1600" b="1" dirty="0">
              <a:solidFill>
                <a:schemeClr val="tx2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19C7155-1644-4C60-B0B5-32B1800D60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75400"/>
            <a:ext cx="9146751" cy="48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5164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>
            <a:extLst>
              <a:ext uri="{FF2B5EF4-FFF2-40B4-BE49-F238E27FC236}">
                <a16:creationId xmlns:a16="http://schemas.microsoft.com/office/drawing/2014/main" id="{CB972422-B794-4FA8-BCC6-BAF6938A1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0" y="1325880"/>
            <a:ext cx="2317078" cy="4206240"/>
          </a:xfrm>
        </p:spPr>
        <p:txBody>
          <a:bodyPr>
            <a:normAutofit/>
          </a:bodyPr>
          <a:lstStyle/>
          <a:p>
            <a:pPr algn="r"/>
            <a:r>
              <a:rPr lang="en-US" sz="2800" b="1" dirty="0">
                <a:solidFill>
                  <a:schemeClr val="tx2"/>
                </a:solidFill>
              </a:rPr>
              <a:t>Warm Up </a:t>
            </a:r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89DE9E2B-5611-49C8-862E-AD4D43A8AA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6751" cy="48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296EC4F-8732-481B-94CB-C98E4EF29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044951" y="1836869"/>
            <a:ext cx="0" cy="3184263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6251" y="1126067"/>
            <a:ext cx="4953998" cy="460586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chemeClr val="tx2"/>
                </a:solidFill>
              </a:rPr>
              <a:t>Use the space in your notes to respond to the prompts below. Please write in complete sentences.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b="1" dirty="0">
                <a:solidFill>
                  <a:schemeClr val="tx2"/>
                </a:solidFill>
              </a:rPr>
              <a:t>What is a good? What is a service?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b="1" dirty="0">
                <a:solidFill>
                  <a:schemeClr val="tx2"/>
                </a:solidFill>
              </a:rPr>
              <a:t>What types of materials or resources go into making a good or service?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b="1" dirty="0">
                <a:solidFill>
                  <a:schemeClr val="tx2"/>
                </a:solidFill>
              </a:rPr>
              <a:t>How do goods and services affect our economy?</a:t>
            </a:r>
          </a:p>
          <a:p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19C7155-1644-4C60-B0B5-32B1800D60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75400"/>
            <a:ext cx="9146751" cy="48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CB972422-B794-4FA8-BCC6-BAF6938A1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0" y="1325880"/>
            <a:ext cx="2317078" cy="4206240"/>
          </a:xfrm>
        </p:spPr>
        <p:txBody>
          <a:bodyPr>
            <a:normAutofit/>
          </a:bodyPr>
          <a:lstStyle/>
          <a:p>
            <a:pPr algn="r"/>
            <a:r>
              <a:rPr lang="en-US" sz="2800" b="1" dirty="0">
                <a:solidFill>
                  <a:schemeClr val="tx2"/>
                </a:solidFill>
              </a:rPr>
              <a:t>Goods &amp; Services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9DE9E2B-5611-49C8-862E-AD4D43A8AA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6751" cy="48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296EC4F-8732-481B-94CB-C98E4EF29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044951" y="1836869"/>
            <a:ext cx="0" cy="3184263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6251" y="1126067"/>
            <a:ext cx="4953998" cy="4605866"/>
          </a:xfrm>
        </p:spPr>
        <p:txBody>
          <a:bodyPr anchor="ctr">
            <a:normAutofit/>
          </a:bodyPr>
          <a:lstStyle/>
          <a:p>
            <a:r>
              <a:rPr lang="en-US" sz="1800" b="1" dirty="0">
                <a:solidFill>
                  <a:schemeClr val="tx2"/>
                </a:solidFill>
              </a:rPr>
              <a:t>What are goods and services?</a:t>
            </a:r>
          </a:p>
          <a:p>
            <a:pPr lvl="1"/>
            <a:r>
              <a:rPr lang="en-US" sz="1800" b="1" dirty="0">
                <a:solidFill>
                  <a:schemeClr val="tx2"/>
                </a:solidFill>
              </a:rPr>
              <a:t>Goods: </a:t>
            </a:r>
            <a:r>
              <a:rPr lang="en-US" sz="1800" b="1" dirty="0">
                <a:solidFill>
                  <a:srgbClr val="FF0000"/>
                </a:solidFill>
              </a:rPr>
              <a:t>physical items created for selling</a:t>
            </a:r>
          </a:p>
          <a:p>
            <a:pPr lvl="2"/>
            <a:r>
              <a:rPr lang="en-US" b="1" dirty="0">
                <a:solidFill>
                  <a:schemeClr val="tx2"/>
                </a:solidFill>
              </a:rPr>
              <a:t>Example: shampoo, conditioner</a:t>
            </a:r>
          </a:p>
          <a:p>
            <a:pPr lvl="1"/>
            <a:r>
              <a:rPr lang="en-US" sz="1800" b="1" dirty="0">
                <a:solidFill>
                  <a:schemeClr val="tx2"/>
                </a:solidFill>
              </a:rPr>
              <a:t>Services: </a:t>
            </a:r>
            <a:r>
              <a:rPr lang="en-US" sz="1800" b="1" dirty="0">
                <a:solidFill>
                  <a:srgbClr val="FF0000"/>
                </a:solidFill>
              </a:rPr>
              <a:t>actions or activities done for buyers </a:t>
            </a:r>
          </a:p>
          <a:p>
            <a:pPr lvl="2"/>
            <a:r>
              <a:rPr lang="en-US" b="1" dirty="0">
                <a:solidFill>
                  <a:schemeClr val="tx2"/>
                </a:solidFill>
              </a:rPr>
              <a:t>Example: nursing, teaching</a:t>
            </a:r>
          </a:p>
          <a:p>
            <a:pPr marL="0" indent="0">
              <a:buNone/>
            </a:pP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19C7155-1644-4C60-B0B5-32B1800D60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75400"/>
            <a:ext cx="9146751" cy="48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026" name="Picture 2" descr="Baked Goods, Croissants, Puff Pastry, Bakery, Bread">
            <a:extLst>
              <a:ext uri="{FF2B5EF4-FFF2-40B4-BE49-F238E27FC236}">
                <a16:creationId xmlns:a16="http://schemas.microsoft.com/office/drawing/2014/main" id="{57397E62-2592-4912-9963-38FFB89EC5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393285"/>
            <a:ext cx="2973175" cy="1982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CB972422-B794-4FA8-BCC6-BAF6938A1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0" y="1325880"/>
            <a:ext cx="2317078" cy="4206240"/>
          </a:xfrm>
        </p:spPr>
        <p:txBody>
          <a:bodyPr>
            <a:normAutofit/>
          </a:bodyPr>
          <a:lstStyle/>
          <a:p>
            <a:pPr algn="r"/>
            <a:r>
              <a:rPr lang="en-US" sz="2800" b="1" dirty="0">
                <a:solidFill>
                  <a:schemeClr val="tx2"/>
                </a:solidFill>
              </a:rPr>
              <a:t>Think About It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9DE9E2B-5611-49C8-862E-AD4D43A8AA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6751" cy="48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296EC4F-8732-481B-94CB-C98E4EF29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044951" y="1836869"/>
            <a:ext cx="0" cy="3184263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6251" y="1126067"/>
            <a:ext cx="4953998" cy="4605866"/>
          </a:xfrm>
        </p:spPr>
        <p:txBody>
          <a:bodyPr anchor="ctr">
            <a:normAutofit/>
          </a:bodyPr>
          <a:lstStyle/>
          <a:p>
            <a:r>
              <a:rPr lang="en-US" sz="1800" b="1" dirty="0">
                <a:solidFill>
                  <a:schemeClr val="tx2"/>
                </a:solidFill>
              </a:rPr>
              <a:t>What goods and services do you (or your parents/guardians) currently pay for? </a:t>
            </a:r>
          </a:p>
          <a:p>
            <a:r>
              <a:rPr lang="en-US" sz="1800" b="1" dirty="0">
                <a:solidFill>
                  <a:schemeClr val="tx2"/>
                </a:solidFill>
              </a:rPr>
              <a:t>Why are you willing to exchange your money for these goods and services?</a:t>
            </a:r>
          </a:p>
          <a:p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19C7155-1644-4C60-B0B5-32B1800D60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75400"/>
            <a:ext cx="9146751" cy="48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4008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1561</TotalTime>
  <Words>707</Words>
  <Application>Microsoft Office PowerPoint</Application>
  <PresentationFormat>On-screen Show (4:3)</PresentationFormat>
  <Paragraphs>89</Paragraphs>
  <Slides>19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Calibri</vt:lpstr>
      <vt:lpstr>Corbel</vt:lpstr>
      <vt:lpstr>Wingdings</vt:lpstr>
      <vt:lpstr>Banded</vt:lpstr>
      <vt:lpstr>What are the four Factors of Production</vt:lpstr>
      <vt:lpstr>1. Warm-up 2. Notes FOP 3. Notes – PPC 4. PPC Practice 5. Friday assignments</vt:lpstr>
      <vt:lpstr>Factors of Production</vt:lpstr>
      <vt:lpstr>Essential Question</vt:lpstr>
      <vt:lpstr>Warm Up Activity </vt:lpstr>
      <vt:lpstr>Warm Up Activity </vt:lpstr>
      <vt:lpstr>Warm Up </vt:lpstr>
      <vt:lpstr>Goods &amp; Services</vt:lpstr>
      <vt:lpstr>Think About It</vt:lpstr>
      <vt:lpstr>Factors of Production</vt:lpstr>
      <vt:lpstr>Land</vt:lpstr>
      <vt:lpstr>Think Pair Share</vt:lpstr>
      <vt:lpstr>Labor</vt:lpstr>
      <vt:lpstr>Think About It</vt:lpstr>
      <vt:lpstr>Capital</vt:lpstr>
      <vt:lpstr>Think Pair Share</vt:lpstr>
      <vt:lpstr>Entrepreneur</vt:lpstr>
      <vt:lpstr>Think About It</vt:lpstr>
      <vt:lpstr>Productivity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 Principles of Economics</dc:title>
  <dc:creator>Katherine Poltorak</dc:creator>
  <cp:lastModifiedBy>Greg Scott</cp:lastModifiedBy>
  <cp:revision>42</cp:revision>
  <dcterms:created xsi:type="dcterms:W3CDTF">2019-01-03T19:35:32Z</dcterms:created>
  <dcterms:modified xsi:type="dcterms:W3CDTF">2024-01-10T13:49:53Z</dcterms:modified>
</cp:coreProperties>
</file>