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8"/>
      <p:bold r:id="rId29"/>
      <p:italic r:id="rId30"/>
      <p:boldItalic r:id="rId31"/>
    </p:embeddedFont>
    <p:embeddedFont>
      <p:font typeface="Coming Soon" panose="020B0604020202020204" charset="0"/>
      <p:regular r:id="rId32"/>
    </p:embeddedFont>
    <p:embeddedFont>
      <p:font typeface="Garamond" panose="02020404030301010803" pitchFamily="18" charset="0"/>
      <p:regular r:id="rId33"/>
      <p:bold r:id="rId34"/>
      <p:italic r:id="rId35"/>
      <p:boldItalic r:id="rId36"/>
    </p:embeddedFont>
    <p:embeddedFont>
      <p:font typeface="Love Ya Like A Sister" panose="020B0604020202020204" charset="0"/>
      <p:regular r:id="rId37"/>
    </p:embeddedFont>
    <p:embeddedFont>
      <p:font typeface="Oswald" panose="00000500000000000000" pitchFamily="2" charset="0"/>
      <p:regular r:id="rId38"/>
      <p:bold r:id="rId39"/>
    </p:embeddedFont>
    <p:embeddedFont>
      <p:font typeface="Proxima Nova" panose="020B0604020202020204" charset="0"/>
      <p:regular r:id="rId40"/>
      <p:bold r:id="rId41"/>
      <p:italic r:id="rId42"/>
      <p:boldItalic r:id="rId43"/>
    </p:embeddedFont>
    <p:embeddedFont>
      <p:font typeface="Roboto Condensed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CE2CCC-9A92-4A74-BF29-8E2334D5AA9E}">
  <a:tblStyle styleId="{64CE2CCC-9A92-4A74-BF29-8E2334D5AA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55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95e35f95c2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95e35f95c2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</a:t>
            </a:r>
            <a:r>
              <a:rPr lang="en" sz="28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Tennessee Valley Authority (TVA) </a:t>
            </a:r>
            <a:r>
              <a:rPr lang="en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– </a:t>
            </a:r>
            <a:r>
              <a:rPr lang="en" sz="2800">
                <a:solidFill>
                  <a:srgbClr val="FF0000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created jobs and brought hydroelectric power to the rural Tennessee River Valley area</a:t>
            </a: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,</a:t>
            </a:r>
            <a:r>
              <a:rPr lang="en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most of which had never had electricity before.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5e35f95c2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5e35f95c2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</a:t>
            </a:r>
            <a:r>
              <a:rPr lang="en" sz="28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Civilian Conservation Corps (CCC) </a:t>
            </a:r>
            <a:r>
              <a:rPr lang="en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– </a:t>
            </a:r>
            <a:r>
              <a:rPr lang="en" sz="2800">
                <a:solidFill>
                  <a:srgbClr val="FF0000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provided jobs to the young men building roads, parks, rest areas, etc.</a:t>
            </a:r>
            <a:r>
              <a:rPr lang="en" sz="28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young men lived in camps similar to the military, with most of their money being sent home to their families.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5e35f95c2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95e35f95c2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95e35f95c2_0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95e35f95c2_0_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✰ The </a:t>
            </a:r>
            <a:r>
              <a:rPr lang="en" sz="24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Works Progress Administration (WPA) 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– similar to the PWA, but also</a:t>
            </a:r>
            <a:r>
              <a:rPr lang="en" sz="24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" sz="2400">
                <a:solidFill>
                  <a:srgbClr val="FF0000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employed artists, musicians, writers, actors, etc. to do various cultural projects 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(painting murals, writing plays, doing historical research, etc.)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95e35f95c2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295e35f95c2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5e35f95c2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95e35f95c2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95e35f95c2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95e35f95c2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95e35f95c2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95e35f95c2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FDIC: Reform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TVA: Recovery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SSA: Reform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SEC: Reform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CCC:Relief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5e35f95c2_0_1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95e35f95c2_0_1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5e35f95c2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95e35f95c2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5e35f95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5e35f95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Formative Assessment - Fill in the Blank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will be able to write in the blank spaces to fill in the correct term. You can edit the word bank and sentences to fit your lesson.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Drawing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5e35f95c2_0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fairly conservative court had a reputation for interpreting the Constitution very strictly and thus </a:t>
            </a:r>
            <a:r>
              <a:rPr lang="en" sz="24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knocked down several New Deal programs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such as the Agricultural Adjustment Act </a:t>
            </a:r>
            <a:r>
              <a:rPr lang="en" sz="24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as unconstitutional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/>
          </a:p>
        </p:txBody>
      </p:sp>
      <p:sp>
        <p:nvSpPr>
          <p:cNvPr id="258" name="Google Shape;258;g295e35f95c2_0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5ddc7eb0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fairly conservative court had a reputation for interpreting the Constitution very strictly and thus </a:t>
            </a:r>
            <a:r>
              <a:rPr lang="en" sz="24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knocked down several New Deal programs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such as the Agricultural Adjustment Act </a:t>
            </a:r>
            <a:r>
              <a:rPr lang="en" sz="24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as unconstitutional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/>
          </a:p>
        </p:txBody>
      </p:sp>
      <p:sp>
        <p:nvSpPr>
          <p:cNvPr id="266" name="Google Shape;266;g295ddc7eb0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95ddc7eb0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fairly conservative court had a reputation for interpreting the Constitution very strictly and thus </a:t>
            </a:r>
            <a:r>
              <a:rPr lang="en" sz="24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knocked down several New Deal programs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such as the Agricultural Adjustment Act </a:t>
            </a:r>
            <a:r>
              <a:rPr lang="en" sz="24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as unconstitutional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/>
          </a:p>
        </p:txBody>
      </p:sp>
      <p:sp>
        <p:nvSpPr>
          <p:cNvPr id="274" name="Google Shape;274;g295ddc7eb0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95e35f95c2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95e35f95c2_0_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95e35f95c2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95e35f95c2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5e35f95c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5e35f95c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5e35f95c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**Always STAAR tested**</a:t>
            </a:r>
            <a:endParaRPr/>
          </a:p>
        </p:txBody>
      </p:sp>
      <p:sp>
        <p:nvSpPr>
          <p:cNvPr id="133" name="Google Shape;133;g295e35f95c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5e35f95c2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95e35f95c2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5e35f95c2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5e35f95c2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5e35f95c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95e35f95c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5e35f95c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295e35f95c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95e35f95c2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95e35f95c2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- Section header">
  <p:cSld name="SECTION_HEADER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6"/>
          <p:cNvSpPr txBox="1">
            <a:spLocks noGrp="1"/>
          </p:cNvSpPr>
          <p:nvPr>
            <p:ph type="body" idx="1"/>
          </p:nvPr>
        </p:nvSpPr>
        <p:spPr>
          <a:xfrm>
            <a:off x="2822775" y="2161800"/>
            <a:ext cx="34983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●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○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■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●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○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■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●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○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■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grpSp>
        <p:nvGrpSpPr>
          <p:cNvPr id="98" name="Google Shape;98;p26"/>
          <p:cNvGrpSpPr/>
          <p:nvPr/>
        </p:nvGrpSpPr>
        <p:grpSpPr>
          <a:xfrm>
            <a:off x="5609666" y="2185857"/>
            <a:ext cx="3534604" cy="3432788"/>
            <a:chOff x="6172200" y="2656118"/>
            <a:chExt cx="2971754" cy="2886151"/>
          </a:xfrm>
        </p:grpSpPr>
        <p:sp>
          <p:nvSpPr>
            <p:cNvPr id="99" name="Google Shape;99;p26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6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6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6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6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grpSp>
        <p:nvGrpSpPr>
          <p:cNvPr id="104" name="Google Shape;104;p26"/>
          <p:cNvGrpSpPr/>
          <p:nvPr/>
        </p:nvGrpSpPr>
        <p:grpSpPr>
          <a:xfrm>
            <a:off x="-22" y="-324543"/>
            <a:ext cx="3068579" cy="1910876"/>
            <a:chOff x="-32" y="-215963"/>
            <a:chExt cx="2163561" cy="1347300"/>
          </a:xfrm>
        </p:grpSpPr>
        <p:sp>
          <p:nvSpPr>
            <p:cNvPr id="105" name="Google Shape;105;p26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6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6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6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6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hyperlink" Target="http://dontchangethislink.peardeckmagic.zone?eyJ0eXBlIjoiZ29vZ2xlLXNsaWRlcy1hZGRvbi1yZXNwb25zZS1mb290ZXIiLCJsYXN0RWRpdGVkQnkiOiIxMDc0ODY3NTg1NTg2OTE3OTEzODgiLCJwcmVzZW50YXRpb25JZCI6IjFWMFlFa0FJZi0xbVZlS1M5Vkp1bW84YlFveVV3Y1plYnZ5R21ybTNLcnlNIiwiY29udGVudElkIjoiY3VzdG9tLXJlc3BvbnNlLWRyYWdnYWJsZSIsInNsaWRlSWQiOiJnMTg4Zjg4ZTQ1N2RfMF8wIiwiY29udGVudEluc3RhbmNlSWQiOiIxVjBZRWtBSWYtMW1WZUtTOVZKdW1vOGJRb3lVd2NaZWJ2eUdtcm0zS3J5TS82NDMwZmE2MS01NGM4LTRmYmYtYTM4Zi1hNTRmZTEzYWU2ZDAifQ==pearId=magic-pear-metadata-identifier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0ZW1wbGF0ZS1saWJyYXJ5IiwiY2xhc3NUaW1lIjoic3ViamVjdEFyZWFXb3JsZExhbmd1YWdlcyIsImNvbnRlbnRJZCI6Imh0dHBzOi8vZG9jcy5nb29nbGUuY29tL3ByZXNlbnRhdGlvbi9kLzF4SVFiS0ZnODlVNWJ1VHExMFRyb0RVdVNLX3JVUmRIeklCOC1VSWdWS1pzL2VkaXQjc2xpZGU9aWQuZzYzOTRkZTk1NGVfMF8xOSIsInNsaWRlSWQiOiJnNjM5NGRlOTU0ZV8wXzE5IiwicHJlc2VudGF0aW9uSWQiOiIxeElRYktGZzg5VTVidVRxMTBUcm9EVXVTS19yVVJkSHpJQjgtVUlnVktacyIsInRlbXBsYXRlTmFtZSI6IkZpbGwgaW4gdGhlIGJsYW5rcyB3aXRoIHRoZSBhcHByb3ByaWF0ZSB3b3JkcyIsImxhc3RFZGl0ZWRCeSI6IjEwODkyMzUyNjcwOTI4OTc3NjIzNCIsImNvbnRlbnRJbnN0YW5jZUlkIjoiOWRkNzZmNjk1NDNjNDI1NGEzZjgzMzkyNmUyNjkyN2EifQ==pearId=magic-pear-metadata-identifi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FJB4--Fl3Q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ve Ya Like A Sister"/>
                <a:ea typeface="Love Ya Like A Sister"/>
                <a:cs typeface="Love Ya Like A Sister"/>
                <a:sym typeface="Love Ya Like A Sister"/>
              </a:rPr>
              <a:t>FDR: Alphabet Agencies &amp; Court Packing</a:t>
            </a:r>
            <a:endParaRPr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16" name="Google Shape;116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 7: #3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/>
          <p:nvPr/>
        </p:nvSpPr>
        <p:spPr>
          <a:xfrm>
            <a:off x="5918075" y="2503000"/>
            <a:ext cx="3225900" cy="265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6"/>
          <p:cNvSpPr txBox="1">
            <a:spLocks noGrp="1"/>
          </p:cNvSpPr>
          <p:nvPr>
            <p:ph type="title"/>
          </p:nvPr>
        </p:nvSpPr>
        <p:spPr>
          <a:xfrm>
            <a:off x="120000" y="91575"/>
            <a:ext cx="86613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Times New Roman"/>
                <a:ea typeface="Times New Roman"/>
                <a:cs typeface="Times New Roman"/>
                <a:sym typeface="Times New Roman"/>
              </a:rPr>
              <a:t>Tennessee Valley Authority:TVA</a:t>
            </a:r>
            <a:r>
              <a:rPr lang="en" sz="3600">
                <a:latin typeface="Times New Roman"/>
                <a:ea typeface="Times New Roman"/>
                <a:cs typeface="Times New Roman"/>
                <a:sym typeface="Times New Roman"/>
              </a:rPr>
              <a:t>:1933 - present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36"/>
          <p:cNvSpPr txBox="1"/>
          <p:nvPr/>
        </p:nvSpPr>
        <p:spPr>
          <a:xfrm>
            <a:off x="274750" y="890225"/>
            <a:ext cx="5099700" cy="4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Garamond"/>
              <a:buChar char="●"/>
            </a:pPr>
            <a:r>
              <a:rPr lang="en" sz="3600">
                <a:latin typeface="Garamond"/>
                <a:ea typeface="Garamond"/>
                <a:cs typeface="Garamond"/>
                <a:sym typeface="Garamond"/>
              </a:rPr>
              <a:t>Provided jobs </a:t>
            </a:r>
            <a:endParaRPr sz="3600">
              <a:latin typeface="Garamond"/>
              <a:ea typeface="Garamond"/>
              <a:cs typeface="Garamond"/>
              <a:sym typeface="Garamond"/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Garamond"/>
              <a:buChar char="○"/>
            </a:pPr>
            <a:r>
              <a:rPr lang="en" sz="3600">
                <a:latin typeface="Garamond"/>
                <a:ea typeface="Garamond"/>
                <a:cs typeface="Garamond"/>
                <a:sym typeface="Garamond"/>
              </a:rPr>
              <a:t>to build dams for flood control </a:t>
            </a:r>
            <a:endParaRPr sz="3600">
              <a:latin typeface="Garamond"/>
              <a:ea typeface="Garamond"/>
              <a:cs typeface="Garamond"/>
              <a:sym typeface="Garamond"/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Garamond"/>
              <a:buChar char="○"/>
            </a:pPr>
            <a:r>
              <a:rPr lang="en" sz="3600">
                <a:latin typeface="Garamond"/>
                <a:ea typeface="Garamond"/>
                <a:cs typeface="Garamond"/>
                <a:sym typeface="Garamond"/>
              </a:rPr>
              <a:t>Brought electricity to rural areas of Tennessee. </a:t>
            </a:r>
            <a:endParaRPr sz="360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i="1"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78" name="Google Shape;1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325" y="1077050"/>
            <a:ext cx="3505925" cy="300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/>
          <p:nvPr/>
        </p:nvSpPr>
        <p:spPr>
          <a:xfrm>
            <a:off x="5918075" y="2503000"/>
            <a:ext cx="3225900" cy="265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7"/>
          <p:cNvSpPr txBox="1">
            <a:spLocks noGrp="1"/>
          </p:cNvSpPr>
          <p:nvPr>
            <p:ph type="title"/>
          </p:nvPr>
        </p:nvSpPr>
        <p:spPr>
          <a:xfrm>
            <a:off x="80475" y="69600"/>
            <a:ext cx="81843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77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Civilian Conservation Corps:</a:t>
            </a:r>
            <a:r>
              <a:rPr lang="en" sz="287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" sz="2933">
                <a:latin typeface="Times New Roman"/>
                <a:ea typeface="Times New Roman"/>
                <a:cs typeface="Times New Roman"/>
                <a:sym typeface="Times New Roman"/>
              </a:rPr>
              <a:t>CCC):1933 </a:t>
            </a:r>
            <a:r>
              <a:rPr lang="en" sz="3155"/>
              <a:t>- </a:t>
            </a: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1942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37"/>
          <p:cNvSpPr txBox="1"/>
          <p:nvPr/>
        </p:nvSpPr>
        <p:spPr>
          <a:xfrm>
            <a:off x="153875" y="1133725"/>
            <a:ext cx="5517300" cy="3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Font typeface="Garamond"/>
              <a:buChar char="●"/>
            </a:pPr>
            <a:r>
              <a:rPr lang="en" sz="3100">
                <a:latin typeface="Garamond"/>
                <a:ea typeface="Garamond"/>
                <a:cs typeface="Garamond"/>
                <a:sym typeface="Garamond"/>
              </a:rPr>
              <a:t>Provided jobs to young men </a:t>
            </a:r>
            <a:endParaRPr sz="31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Font typeface="Garamond"/>
              <a:buChar char="●"/>
            </a:pPr>
            <a:r>
              <a:rPr lang="en" sz="3100">
                <a:latin typeface="Garamond"/>
                <a:ea typeface="Garamond"/>
                <a:cs typeface="Garamond"/>
                <a:sym typeface="Garamond"/>
              </a:rPr>
              <a:t>250 thousand attended camps to perform reforestation &amp; conservation  </a:t>
            </a:r>
            <a:endParaRPr sz="3100">
              <a:latin typeface="Garamond"/>
              <a:ea typeface="Garamond"/>
              <a:cs typeface="Garamond"/>
              <a:sym typeface="Garamond"/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Garamond"/>
              <a:buChar char="○"/>
            </a:pPr>
            <a:r>
              <a:rPr lang="en" sz="3100">
                <a:latin typeface="Garamond"/>
                <a:ea typeface="Garamond"/>
                <a:cs typeface="Garamond"/>
                <a:sym typeface="Garamond"/>
              </a:rPr>
              <a:t>Repaired roads &amp; parks</a:t>
            </a:r>
            <a:endParaRPr sz="31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6" name="Google Shape;186;p37"/>
          <p:cNvSpPr txBox="1"/>
          <p:nvPr/>
        </p:nvSpPr>
        <p:spPr>
          <a:xfrm>
            <a:off x="2939000" y="4343425"/>
            <a:ext cx="2506500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unemployment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87" name="Google Shape;187;p37"/>
          <p:cNvCxnSpPr/>
          <p:nvPr/>
        </p:nvCxnSpPr>
        <p:spPr>
          <a:xfrm>
            <a:off x="3820800" y="4180975"/>
            <a:ext cx="1044300" cy="905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37"/>
          <p:cNvCxnSpPr/>
          <p:nvPr/>
        </p:nvCxnSpPr>
        <p:spPr>
          <a:xfrm rot="10800000" flipH="1">
            <a:off x="3820800" y="4050325"/>
            <a:ext cx="1249200" cy="873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9" name="Google Shape;189;p37"/>
          <p:cNvPicPr preferRelativeResize="0"/>
          <p:nvPr/>
        </p:nvPicPr>
        <p:blipFill rotWithShape="1">
          <a:blip r:embed="rId3">
            <a:alphaModFix/>
          </a:blip>
          <a:srcRect t="140100" b="-140100"/>
          <a:stretch/>
        </p:blipFill>
        <p:spPr>
          <a:xfrm>
            <a:off x="4810123" y="2192713"/>
            <a:ext cx="1447601" cy="144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3475" y="989125"/>
            <a:ext cx="3315101" cy="415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000" y="4050327"/>
            <a:ext cx="2939000" cy="96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/>
          <p:nvPr/>
        </p:nvSpPr>
        <p:spPr>
          <a:xfrm>
            <a:off x="261169" y="321788"/>
            <a:ext cx="5666100" cy="17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✰ </a:t>
            </a: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</a:t>
            </a:r>
            <a:r>
              <a:rPr lang="en" sz="25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Public Works Administration (PWA) </a:t>
            </a: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– 1933-1939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the government </a:t>
            </a:r>
            <a:r>
              <a:rPr lang="en" sz="2500">
                <a:solidFill>
                  <a:schemeClr val="dk1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provided jobs to adult men to build schools bridges, libraries, courthouses, etc.</a:t>
            </a:r>
            <a:endParaRPr sz="1700">
              <a:solidFill>
                <a:schemeClr val="dk1"/>
              </a:solidFill>
              <a:highlight>
                <a:srgbClr val="FFFF00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7" name="Google Shape;197;p38"/>
          <p:cNvSpPr txBox="1"/>
          <p:nvPr/>
        </p:nvSpPr>
        <p:spPr>
          <a:xfrm>
            <a:off x="155344" y="2671631"/>
            <a:ext cx="6114300" cy="2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✰ 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</a:t>
            </a:r>
            <a:r>
              <a:rPr lang="en" sz="24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National Youth Administration (NYA) 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–1935-1945</a:t>
            </a:r>
            <a:endParaRPr sz="24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originally part of the WPA, the NYA </a:t>
            </a:r>
            <a:r>
              <a:rPr lang="en" sz="2400">
                <a:solidFill>
                  <a:schemeClr val="dk1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paid high school students a small monthly wage to do various part time work that included job training.</a:t>
            </a:r>
            <a:endParaRPr sz="2400">
              <a:solidFill>
                <a:schemeClr val="dk1"/>
              </a:solidFill>
              <a:highlight>
                <a:srgbClr val="FFFF00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8" name="Google Shape;198;p38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1600" y="321786"/>
            <a:ext cx="2362200" cy="190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8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9383" y="2491070"/>
            <a:ext cx="2726620" cy="1998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/>
          <p:nvPr/>
        </p:nvSpPr>
        <p:spPr>
          <a:xfrm>
            <a:off x="5918075" y="2503000"/>
            <a:ext cx="3225900" cy="265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5" name="Google Shape;205;p39"/>
          <p:cNvSpPr txBox="1">
            <a:spLocks noGrp="1"/>
          </p:cNvSpPr>
          <p:nvPr>
            <p:ph type="title"/>
          </p:nvPr>
        </p:nvSpPr>
        <p:spPr>
          <a:xfrm>
            <a:off x="120000" y="48950"/>
            <a:ext cx="6087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Times New Roman"/>
                <a:ea typeface="Times New Roman"/>
                <a:cs typeface="Times New Roman"/>
                <a:sym typeface="Times New Roman"/>
              </a:rPr>
              <a:t>Works Progress Administration:(WPA)</a:t>
            </a:r>
            <a:r>
              <a:rPr lang="en" sz="3600"/>
              <a:t>:1935 - 1943</a:t>
            </a:r>
            <a:endParaRPr sz="3600"/>
          </a:p>
        </p:txBody>
      </p:sp>
      <p:sp>
        <p:nvSpPr>
          <p:cNvPr id="206" name="Google Shape;206;p39"/>
          <p:cNvSpPr txBox="1"/>
          <p:nvPr/>
        </p:nvSpPr>
        <p:spPr>
          <a:xfrm>
            <a:off x="120000" y="1340825"/>
            <a:ext cx="5045400" cy="3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Times New Roman"/>
              <a:buChar char="●"/>
            </a:pPr>
            <a:r>
              <a:rPr lang="en" sz="3600">
                <a:latin typeface="Times New Roman"/>
                <a:ea typeface="Times New Roman"/>
                <a:cs typeface="Times New Roman"/>
                <a:sym typeface="Times New Roman"/>
              </a:rPr>
              <a:t>Employed 8.5 million workers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Times New Roman"/>
              <a:buChar char="●"/>
            </a:pPr>
            <a:r>
              <a:rPr lang="en" sz="3600">
                <a:latin typeface="Times New Roman"/>
                <a:ea typeface="Times New Roman"/>
                <a:cs typeface="Times New Roman"/>
                <a:sym typeface="Times New Roman"/>
              </a:rPr>
              <a:t>Projects in art, theater, culture, etc.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07" name="Google Shape;20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299" y="2327619"/>
            <a:ext cx="2651601" cy="26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6075" y="291650"/>
            <a:ext cx="3380625" cy="18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0675" y="3713175"/>
            <a:ext cx="2016999" cy="119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0"/>
          <p:cNvSpPr txBox="1"/>
          <p:nvPr/>
        </p:nvSpPr>
        <p:spPr>
          <a:xfrm>
            <a:off x="157925" y="101900"/>
            <a:ext cx="6139500" cy="1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aramond"/>
              <a:buChar char="●"/>
            </a:pPr>
            <a:r>
              <a:rPr lang="en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Most of the programs for the New Deal expired after the Great Depression.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914400" marR="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aramond"/>
              <a:buChar char="○"/>
            </a:pPr>
            <a:r>
              <a:rPr lang="en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Two important New Deal programs, however, still exist and affect Americans today.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5" name="Google Shape;215;p40"/>
          <p:cNvSpPr txBox="1"/>
          <p:nvPr/>
        </p:nvSpPr>
        <p:spPr>
          <a:xfrm>
            <a:off x="219800" y="1582700"/>
            <a:ext cx="5278200" cy="31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Garamond"/>
              <a:buChar char="●"/>
            </a:pPr>
            <a:r>
              <a:rPr lang="en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" sz="26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Wagner Act:</a:t>
            </a:r>
            <a:r>
              <a:rPr lang="en" sz="2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(National Labor Relations Act) – </a:t>
            </a:r>
            <a:r>
              <a:rPr lang="en" sz="2600">
                <a:solidFill>
                  <a:srgbClr val="FF0000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protects the rights of the workers to join unions and to collectively bargain (negotiate) with their employers</a:t>
            </a:r>
            <a:r>
              <a:rPr lang="en" sz="2600">
                <a:solidFill>
                  <a:schemeClr val="dk1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.</a:t>
            </a:r>
            <a:r>
              <a:rPr lang="en" sz="2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It also created the National Labor Relations Board to oversee all of this.</a:t>
            </a:r>
            <a:endParaRPr sz="18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16" name="Google Shape;216;p40" descr="Image result for the Wagner A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9050" y="1670550"/>
            <a:ext cx="3407025" cy="2716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"/>
          <p:cNvSpPr txBox="1"/>
          <p:nvPr/>
        </p:nvSpPr>
        <p:spPr>
          <a:xfrm>
            <a:off x="169675" y="153875"/>
            <a:ext cx="5094600" cy="4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Social Security Act:</a:t>
            </a:r>
            <a:r>
              <a:rPr lang="en" sz="2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(SSA)– created many different programs.</a:t>
            </a:r>
            <a:endParaRPr sz="2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Char char="●"/>
            </a:pPr>
            <a:r>
              <a:rPr lang="en" sz="26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Main Program: </a:t>
            </a:r>
            <a:r>
              <a:rPr lang="en" sz="2600" b="1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provides retirement money (benefits)to the elderly and the permanently disabled</a:t>
            </a:r>
            <a:r>
              <a:rPr lang="en" sz="26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 </a:t>
            </a:r>
            <a:endParaRPr sz="26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914400" marR="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Garamond"/>
              <a:buChar char="○"/>
            </a:pPr>
            <a:r>
              <a:rPr lang="en" sz="2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It was created by the Labor Secretary Francis Perkins</a:t>
            </a:r>
            <a:endParaRPr sz="2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914400" marR="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Garamond"/>
              <a:buChar char="○"/>
            </a:pPr>
            <a:r>
              <a:rPr lang="en" sz="2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first woman named to a presidential cabinet in U.S. history.</a:t>
            </a:r>
            <a:endParaRPr sz="2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22" name="Google Shape;22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1450" y="1979500"/>
            <a:ext cx="3242175" cy="28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575" y="461900"/>
            <a:ext cx="1005950" cy="126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>
            <a:spLocks noGrp="1"/>
          </p:cNvSpPr>
          <p:nvPr>
            <p:ph type="title"/>
          </p:nvPr>
        </p:nvSpPr>
        <p:spPr>
          <a:xfrm>
            <a:off x="146850" y="192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Home Owners Loan Corporation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:(HOLC)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1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Garamond"/>
              <a:buChar char="●"/>
            </a:pPr>
            <a:r>
              <a:rPr lang="en" sz="2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Loaned money at a low interest rate to homeowners who could not make their mortgage payments.</a:t>
            </a:r>
            <a:endParaRPr sz="26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30" name="Google Shape;2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917350"/>
            <a:ext cx="4203450" cy="37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" name="Google Shape;235;p43"/>
          <p:cNvGraphicFramePr/>
          <p:nvPr/>
        </p:nvGraphicFramePr>
        <p:xfrm>
          <a:off x="123619" y="5802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{64CE2CCC-9A92-4A74-BF29-8E2334D5AA9E}</a:tableStyleId>
              </a:tblPr>
              <a:tblGrid>
                <a:gridCol w="9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0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</a:rPr>
                        <a:t>FDIC: 1933 - Present</a:t>
                      </a:r>
                      <a:endParaRPr sz="14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Federal Deposit Insurance Corporation; </a:t>
                      </a:r>
                      <a:r>
                        <a:rPr lang="en" sz="14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Protects citizens from potential bank failures; Ensures savings</a:t>
                      </a:r>
                      <a:endParaRPr sz="1100">
                        <a:highlight>
                          <a:srgbClr val="FFFF00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TVA: 1933 - Present</a:t>
                      </a:r>
                      <a:endParaRPr sz="14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Tennessee Valley Authority; </a:t>
                      </a:r>
                      <a:r>
                        <a:rPr lang="en" sz="1400">
                          <a:highlight>
                            <a:srgbClr val="FFFF00"/>
                          </a:highlight>
                        </a:rPr>
                        <a:t>Provided jobs to build dams</a:t>
                      </a:r>
                      <a:r>
                        <a:rPr lang="en" sz="1400"/>
                        <a:t> for flood control and electricity</a:t>
                      </a:r>
                      <a:endParaRPr sz="14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The Social Security Act </a:t>
                      </a:r>
                      <a:endParaRPr sz="14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created many different programs, but main programs </a:t>
                      </a:r>
                      <a:r>
                        <a:rPr lang="en" sz="1400">
                          <a:highlight>
                            <a:srgbClr val="FFFF00"/>
                          </a:highlight>
                        </a:rPr>
                        <a:t>provides retirement money (benefits)to the elderly</a:t>
                      </a:r>
                      <a:r>
                        <a:rPr lang="en" sz="1400"/>
                        <a:t> and the permanently disabled</a:t>
                      </a:r>
                      <a:endParaRPr sz="14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SEC: 1934 - Present</a:t>
                      </a:r>
                      <a:endParaRPr sz="14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Securities Exchange Commission; </a:t>
                      </a:r>
                      <a:r>
                        <a:rPr lang="en" sz="1400">
                          <a:highlight>
                            <a:srgbClr val="FFFF00"/>
                          </a:highlight>
                        </a:rPr>
                        <a:t>Regulates the stock market</a:t>
                      </a:r>
                      <a:r>
                        <a:rPr lang="en" sz="1400"/>
                        <a:t>; The “stock cops”</a:t>
                      </a:r>
                      <a:endParaRPr sz="14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CCC: 1933 - 1942</a:t>
                      </a:r>
                      <a:endParaRPr sz="14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Civilian Conservation Corps; </a:t>
                      </a:r>
                      <a:r>
                        <a:rPr lang="en" sz="1400">
                          <a:highlight>
                            <a:srgbClr val="FFFF00"/>
                          </a:highlight>
                        </a:rPr>
                        <a:t>Provided jobs for young men</a:t>
                      </a:r>
                      <a:r>
                        <a:rPr lang="en" sz="1400"/>
                        <a:t>; Reforestation, conservation</a:t>
                      </a:r>
                      <a:endParaRPr sz="14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6" name="Google Shape;236;p43"/>
          <p:cNvPicPr preferRelativeResize="0"/>
          <p:nvPr/>
        </p:nvPicPr>
        <p:blipFill rotWithShape="1">
          <a:blip r:embed="rId3">
            <a:alphaModFix/>
          </a:blip>
          <a:srcRect l="10119" r="12216"/>
          <a:stretch/>
        </p:blipFill>
        <p:spPr>
          <a:xfrm>
            <a:off x="7551601" y="665194"/>
            <a:ext cx="1076756" cy="69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4972" y="1390406"/>
            <a:ext cx="1269994" cy="74611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3">
            <a:hlinkClick r:id="rId5"/>
          </p:cNvPr>
          <p:cNvSpPr/>
          <p:nvPr/>
        </p:nvSpPr>
        <p:spPr>
          <a:xfrm>
            <a:off x="0" y="3905250"/>
            <a:ext cx="9600" cy="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3"/>
          <p:cNvSpPr txBox="1"/>
          <p:nvPr/>
        </p:nvSpPr>
        <p:spPr>
          <a:xfrm>
            <a:off x="1084050" y="134531"/>
            <a:ext cx="697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highlight>
                  <a:srgbClr val="E06666"/>
                </a:highlight>
              </a:rPr>
              <a:t> Relief </a:t>
            </a:r>
            <a:r>
              <a:rPr lang="en" sz="1900"/>
              <a:t>         </a:t>
            </a:r>
            <a:r>
              <a:rPr lang="en" sz="1900">
                <a:highlight>
                  <a:srgbClr val="3087B7"/>
                </a:highlight>
              </a:rPr>
              <a:t>Recovery </a:t>
            </a:r>
            <a:r>
              <a:rPr lang="en" sz="1900"/>
              <a:t>         </a:t>
            </a:r>
            <a:r>
              <a:rPr lang="en" sz="1900">
                <a:highlight>
                  <a:srgbClr val="CCCCCC"/>
                </a:highlight>
              </a:rPr>
              <a:t>Reform</a:t>
            </a:r>
            <a:endParaRPr sz="1900">
              <a:highlight>
                <a:srgbClr val="CCCCCC"/>
              </a:highlight>
            </a:endParaRPr>
          </a:p>
        </p:txBody>
      </p:sp>
      <p:pic>
        <p:nvPicPr>
          <p:cNvPr id="240" name="Google Shape;24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5774" y="3792919"/>
            <a:ext cx="568408" cy="8819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43"/>
          <p:cNvGrpSpPr/>
          <p:nvPr/>
        </p:nvGrpSpPr>
        <p:grpSpPr>
          <a:xfrm>
            <a:off x="7694498" y="3074270"/>
            <a:ext cx="790950" cy="640116"/>
            <a:chOff x="7220433" y="203200"/>
            <a:chExt cx="4716456" cy="2930934"/>
          </a:xfrm>
        </p:grpSpPr>
        <p:pic>
          <p:nvPicPr>
            <p:cNvPr id="242" name="Google Shape;242;p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20433" y="876200"/>
              <a:ext cx="1908066" cy="1908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4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300767" y="203200"/>
              <a:ext cx="2636123" cy="29309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4" name="Google Shape;24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3954" y="2191091"/>
            <a:ext cx="1132052" cy="828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>
            <a:spLocks noGrp="1"/>
          </p:cNvSpPr>
          <p:nvPr>
            <p:ph type="title"/>
          </p:nvPr>
        </p:nvSpPr>
        <p:spPr>
          <a:xfrm>
            <a:off x="311700" y="247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00">
                <a:latin typeface="Love Ya Like A Sister"/>
                <a:ea typeface="Love Ya Like A Sister"/>
                <a:cs typeface="Love Ya Like A Sister"/>
                <a:sym typeface="Love Ya Like A Sister"/>
              </a:rPr>
              <a:t>Quick Check</a:t>
            </a:r>
            <a:endParaRPr sz="48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50" name="Google Shape;250;p44"/>
          <p:cNvSpPr txBox="1">
            <a:spLocks noGrp="1"/>
          </p:cNvSpPr>
          <p:nvPr>
            <p:ph type="body" idx="1"/>
          </p:nvPr>
        </p:nvSpPr>
        <p:spPr>
          <a:xfrm>
            <a:off x="311700" y="1460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Times New Roman"/>
              <a:buChar char="●"/>
            </a:pPr>
            <a:r>
              <a:rPr lang="en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New Deal ended the Great Depression</a:t>
            </a:r>
            <a:endParaRPr sz="3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True or False</a:t>
            </a:r>
            <a:endParaRPr sz="3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●"/>
            </a:pPr>
            <a:r>
              <a:rPr lang="en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many terms do you think FDR served???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3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Love Ya Like A Sister"/>
                <a:ea typeface="Love Ya Like A Sister"/>
                <a:cs typeface="Love Ya Like A Sister"/>
                <a:sym typeface="Love Ya Like A Sister"/>
              </a:rPr>
              <a:t>Court Packing</a:t>
            </a:r>
            <a:endParaRPr sz="40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/>
        </p:nvSpPr>
        <p:spPr>
          <a:xfrm>
            <a:off x="87926" y="123175"/>
            <a:ext cx="86778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A3534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" sz="2300" b="1">
                <a:solidFill>
                  <a:srgbClr val="0A3534"/>
                </a:solidFill>
                <a:latin typeface="Coming Soon"/>
                <a:ea typeface="Coming Soon"/>
                <a:cs typeface="Coming Soon"/>
                <a:sym typeface="Coming Soon"/>
              </a:rPr>
              <a:t>VOCAB REVIEW: Can you match the term with the definition?</a:t>
            </a:r>
            <a:endParaRPr sz="900" i="1">
              <a:solidFill>
                <a:srgbClr val="0A3534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22" name="Google Shape;122;p28"/>
          <p:cNvSpPr/>
          <p:nvPr/>
        </p:nvSpPr>
        <p:spPr>
          <a:xfrm flipH="1">
            <a:off x="672125" y="1139275"/>
            <a:ext cx="1970700" cy="38943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8"/>
          <p:cNvSpPr txBox="1"/>
          <p:nvPr/>
        </p:nvSpPr>
        <p:spPr>
          <a:xfrm>
            <a:off x="831250" y="1139275"/>
            <a:ext cx="1685700" cy="3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Word Bank</a:t>
            </a:r>
            <a:endParaRPr sz="1700"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666666"/>
                </a:solidFill>
                <a:latin typeface="Coming Soon"/>
                <a:ea typeface="Coming Soon"/>
                <a:cs typeface="Coming Soon"/>
                <a:sym typeface="Coming Soon"/>
              </a:rPr>
              <a:t>Relief</a:t>
            </a:r>
            <a:endParaRPr sz="1700" i="1">
              <a:solidFill>
                <a:srgbClr val="666666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666666"/>
                </a:solidFill>
                <a:latin typeface="Coming Soon"/>
                <a:ea typeface="Coming Soon"/>
                <a:cs typeface="Coming Soon"/>
                <a:sym typeface="Coming Soon"/>
              </a:rPr>
              <a:t>Recovery</a:t>
            </a:r>
            <a:endParaRPr sz="1700" i="1">
              <a:solidFill>
                <a:srgbClr val="666666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666666"/>
                </a:solidFill>
                <a:latin typeface="Coming Soon"/>
                <a:ea typeface="Coming Soon"/>
                <a:cs typeface="Coming Soon"/>
                <a:sym typeface="Coming Soon"/>
              </a:rPr>
              <a:t>Fireside Chats</a:t>
            </a:r>
            <a:endParaRPr sz="1700" i="1">
              <a:solidFill>
                <a:srgbClr val="666666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666666"/>
                </a:solidFill>
                <a:latin typeface="Coming Soon"/>
                <a:ea typeface="Coming Soon"/>
                <a:cs typeface="Coming Soon"/>
                <a:sym typeface="Coming Soon"/>
              </a:rPr>
              <a:t>New Deal</a:t>
            </a:r>
            <a:endParaRPr sz="1700" i="1">
              <a:solidFill>
                <a:srgbClr val="666666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666666"/>
                </a:solidFill>
                <a:latin typeface="Coming Soon"/>
                <a:ea typeface="Coming Soon"/>
                <a:cs typeface="Coming Soon"/>
                <a:sym typeface="Coming Soon"/>
              </a:rPr>
              <a:t>Reform</a:t>
            </a:r>
            <a:endParaRPr sz="1700" i="1">
              <a:solidFill>
                <a:srgbClr val="666666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24" name="Google Shape;124;p28"/>
          <p:cNvSpPr txBox="1"/>
          <p:nvPr/>
        </p:nvSpPr>
        <p:spPr>
          <a:xfrm>
            <a:off x="3944925" y="791450"/>
            <a:ext cx="4665000" cy="4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ts val="1900"/>
              <a:buFont typeface="Coming Soon"/>
              <a:buChar char="●"/>
            </a:pPr>
            <a:r>
              <a:rPr lang="en" sz="1900">
                <a:solidFill>
                  <a:srgbClr val="0066FF"/>
                </a:solidFill>
                <a:latin typeface="Coming Soon"/>
                <a:ea typeface="Coming Soon"/>
                <a:cs typeface="Coming Soon"/>
                <a:sym typeface="Coming Soon"/>
              </a:rPr>
              <a:t>Radio speeches about current issues and proposed New Deal policies</a:t>
            </a:r>
            <a:endParaRPr sz="1900">
              <a:solidFill>
                <a:srgbClr val="0066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66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34290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Font typeface="Coming Soon"/>
              <a:buChar char="●"/>
            </a:pPr>
            <a:r>
              <a:rPr lang="en" sz="1900">
                <a:solidFill>
                  <a:srgbClr val="FF0000"/>
                </a:solidFill>
                <a:latin typeface="Coming Soon"/>
                <a:ea typeface="Coming Soon"/>
                <a:cs typeface="Coming Soon"/>
                <a:sym typeface="Coming Soon"/>
              </a:rPr>
              <a:t>Programs to help the poor</a:t>
            </a:r>
            <a:endParaRPr sz="1900">
              <a:solidFill>
                <a:srgbClr val="FF0000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34290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ts val="1900"/>
              <a:buFont typeface="Garamond"/>
              <a:buChar char="●"/>
            </a:pPr>
            <a:r>
              <a:rPr lang="en" sz="1900">
                <a:solidFill>
                  <a:srgbClr val="0066FF"/>
                </a:solidFill>
                <a:latin typeface="Coming Soon"/>
                <a:ea typeface="Coming Soon"/>
                <a:cs typeface="Coming Soon"/>
                <a:sym typeface="Coming Soon"/>
              </a:rPr>
              <a:t>FDR’s plan to fix the Great Depression</a:t>
            </a:r>
            <a:endParaRPr sz="1900">
              <a:solidFill>
                <a:srgbClr val="0066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66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34290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Font typeface="Coming Soon"/>
              <a:buChar char="●"/>
            </a:pPr>
            <a:r>
              <a:rPr lang="en" sz="1900">
                <a:solidFill>
                  <a:srgbClr val="FF0000"/>
                </a:solidFill>
                <a:latin typeface="Coming Soon"/>
                <a:ea typeface="Coming Soon"/>
                <a:cs typeface="Coming Soon"/>
                <a:sym typeface="Coming Soon"/>
              </a:rPr>
              <a:t>Fixing the economy with programs to help business recover</a:t>
            </a:r>
            <a:endParaRPr sz="1900">
              <a:solidFill>
                <a:srgbClr val="FF0000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ts val="1900"/>
              <a:buFont typeface="Coming Soon"/>
              <a:buChar char="●"/>
            </a:pPr>
            <a:r>
              <a:rPr lang="en" sz="1900">
                <a:solidFill>
                  <a:srgbClr val="0066FF"/>
                </a:solidFill>
                <a:latin typeface="Coming Soon"/>
                <a:ea typeface="Coming Soon"/>
                <a:cs typeface="Coming Soon"/>
                <a:sym typeface="Coming Soon"/>
              </a:rPr>
              <a:t>Financial fixes to help with the lack of banking rules.</a:t>
            </a:r>
            <a:endParaRPr sz="1900">
              <a:solidFill>
                <a:srgbClr val="0066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25" name="Google Shape;125;p28">
            <a:hlinkClick r:id="rId3"/>
          </p:cNvPr>
          <p:cNvSpPr/>
          <p:nvPr/>
        </p:nvSpPr>
        <p:spPr>
          <a:xfrm>
            <a:off x="-47625" y="-47625"/>
            <a:ext cx="9600" cy="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 txBox="1"/>
          <p:nvPr/>
        </p:nvSpPr>
        <p:spPr>
          <a:xfrm>
            <a:off x="131975" y="79850"/>
            <a:ext cx="8009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FDR Court-packing: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p46"/>
          <p:cNvSpPr txBox="1"/>
          <p:nvPr/>
        </p:nvSpPr>
        <p:spPr>
          <a:xfrm>
            <a:off x="236975" y="868250"/>
            <a:ext cx="5412900" cy="4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aramond"/>
                <a:ea typeface="Garamond"/>
                <a:cs typeface="Garamond"/>
                <a:sym typeface="Garamond"/>
              </a:rPr>
              <a:t>Powerful Democrat president; House and the Senate Democrat controlled as well.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marL="6858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aramond"/>
              <a:buChar char="○"/>
            </a:pPr>
            <a:r>
              <a:rPr lang="en" sz="2200">
                <a:latin typeface="Garamond"/>
                <a:ea typeface="Garamond"/>
                <a:cs typeface="Garamond"/>
                <a:sym typeface="Garamond"/>
              </a:rPr>
              <a:t>This meant Congress would approve of his programs and would make them laws.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marL="6858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aramond"/>
              <a:buChar char="○"/>
            </a:pPr>
            <a:r>
              <a:rPr lang="en" sz="2200">
                <a:latin typeface="Garamond"/>
                <a:ea typeface="Garamond"/>
                <a:cs typeface="Garamond"/>
                <a:sym typeface="Garamond"/>
              </a:rPr>
              <a:t>3 Supreme Court Justices said some of the laws gave FDR too much power (unconstitutional)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marL="6858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aramond"/>
                <a:ea typeface="Garamond"/>
                <a:cs typeface="Garamond"/>
                <a:sym typeface="Garamond"/>
              </a:rPr>
              <a:t>**Remember there are 3 branches of government**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  <a:p>
            <a:pPr marL="6858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62" name="Google Shape;262;p46" descr="Image result for court pack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1438" y="2763844"/>
            <a:ext cx="2784619" cy="23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6" descr="Image result for court pack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9881" y="699000"/>
            <a:ext cx="3394389" cy="1843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/>
          <p:nvPr/>
        </p:nvSpPr>
        <p:spPr>
          <a:xfrm>
            <a:off x="131975" y="79850"/>
            <a:ext cx="8009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FDR Court-packing: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p47"/>
          <p:cNvSpPr txBox="1"/>
          <p:nvPr/>
        </p:nvSpPr>
        <p:spPr>
          <a:xfrm>
            <a:off x="236975" y="868250"/>
            <a:ext cx="5412900" cy="4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SzPts val="2700"/>
              <a:buFont typeface="Garamond"/>
              <a:buChar char="●"/>
            </a:pPr>
            <a:r>
              <a:rPr lang="en" sz="2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There was just one thing holding back FDR’s New Deal – the </a:t>
            </a:r>
            <a:r>
              <a:rPr lang="en" sz="2700">
                <a:solidFill>
                  <a:srgbClr val="980000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Supreme Court</a:t>
            </a:r>
            <a:r>
              <a:rPr lang="en" sz="2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 </a:t>
            </a:r>
            <a:endParaRPr sz="2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aramond"/>
              <a:buChar char="●"/>
            </a:pPr>
            <a:r>
              <a:rPr lang="en" sz="2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Plan: FDR would appoint six new Supreme Court Justices who would not overturn his laws and programs. *very sneaky**</a:t>
            </a:r>
            <a:endParaRPr sz="2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70" name="Google Shape;270;p47" descr="Image result for court pack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1438" y="2763844"/>
            <a:ext cx="2784619" cy="23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7" descr="Image result for court pack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9881" y="699000"/>
            <a:ext cx="3394389" cy="1843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 txBox="1"/>
          <p:nvPr/>
        </p:nvSpPr>
        <p:spPr>
          <a:xfrm>
            <a:off x="131975" y="79850"/>
            <a:ext cx="8009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FDR Court-packing: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48"/>
          <p:cNvSpPr txBox="1"/>
          <p:nvPr/>
        </p:nvSpPr>
        <p:spPr>
          <a:xfrm>
            <a:off x="236975" y="610850"/>
            <a:ext cx="5412900" cy="43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SzPts val="2000"/>
              <a:buFont typeface="Garamond"/>
              <a:buChar char="●"/>
            </a:pPr>
            <a:r>
              <a:rPr lang="en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Americans worried, especially Congress, who worried that it would violate the</a:t>
            </a:r>
            <a:r>
              <a:rPr lang="en" sz="20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principle of Separation of Powers.</a:t>
            </a:r>
            <a:r>
              <a:rPr lang="en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(abusing power)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685800" marR="0" lvl="1" indent="-292100" algn="l" rtl="0">
              <a:spcBef>
                <a:spcPts val="0"/>
              </a:spcBef>
              <a:spcAft>
                <a:spcPts val="0"/>
              </a:spcAft>
              <a:buSzPts val="2000"/>
              <a:buFont typeface="Garamond"/>
              <a:buChar char="○"/>
            </a:pPr>
            <a:r>
              <a:rPr lang="en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Congress rejects his appointment because it would give FDR give the president too much power.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ramond"/>
              <a:buChar char="●"/>
            </a:pPr>
            <a:r>
              <a:rPr lang="en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 the end, Roosevelt didn’t get his way and his reputation was hurt, but the more conservative judges retired and were replaced with judges more friendly to the New Deal anyway.</a:t>
            </a:r>
            <a:endParaRPr sz="1200"/>
          </a:p>
        </p:txBody>
      </p:sp>
      <p:pic>
        <p:nvPicPr>
          <p:cNvPr id="278" name="Google Shape;278;p48" descr="Image result for court pack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1438" y="2763844"/>
            <a:ext cx="2784619" cy="23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8" descr="Image result for court pack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9881" y="699000"/>
            <a:ext cx="3394389" cy="1843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9" descr="Here's everything you need to know about Franklin D. Roosevelt, the 32nd President of the United States, in just 60 seconds. &#10;&#10;Explore the full Presidents collection on PBS LearningMedia: http://to.pbs.org/presidentslm and on YouTube: https://www.youtube.com/user/60secondpresidents?sub_confirmation=1&#10;&#10;60-Second Presidents is a collaboration between PBS LearningMedia and PBS Digital Studios, and is produced by Kornhaber Brown." title="Franklin D. Roosevelt | 60-Second Presidents | PB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" y="114300"/>
            <a:ext cx="8750926" cy="494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0"/>
          <p:cNvSpPr txBox="1"/>
          <p:nvPr/>
        </p:nvSpPr>
        <p:spPr>
          <a:xfrm>
            <a:off x="863599" y="102881"/>
            <a:ext cx="7416900" cy="531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What DID end the Great Depression?</a:t>
            </a:r>
            <a:endParaRPr sz="1100"/>
          </a:p>
        </p:txBody>
      </p:sp>
      <p:sp>
        <p:nvSpPr>
          <p:cNvPr id="290" name="Google Shape;290;p50"/>
          <p:cNvSpPr txBox="1"/>
          <p:nvPr/>
        </p:nvSpPr>
        <p:spPr>
          <a:xfrm>
            <a:off x="423338" y="897525"/>
            <a:ext cx="3569400" cy="15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SzPts val="1800"/>
              <a:buFont typeface="Garamond"/>
              <a:buChar char="●"/>
            </a:pPr>
            <a:r>
              <a:rPr lang="en" sz="1800">
                <a:latin typeface="Garamond"/>
                <a:ea typeface="Garamond"/>
                <a:cs typeface="Garamond"/>
                <a:sym typeface="Garamond"/>
              </a:rPr>
              <a:t>Historians agree that while the New Deal helped a lot with the Great Depression, it didn’t do enough to actually end it. So, how did the Great Depression end?</a:t>
            </a:r>
            <a:endParaRPr sz="1100"/>
          </a:p>
        </p:txBody>
      </p:sp>
      <p:sp>
        <p:nvSpPr>
          <p:cNvPr id="291" name="Google Shape;291;p50"/>
          <p:cNvSpPr txBox="1"/>
          <p:nvPr/>
        </p:nvSpPr>
        <p:spPr>
          <a:xfrm>
            <a:off x="308269" y="2553863"/>
            <a:ext cx="3327900" cy="2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aramond"/>
              <a:buChar char="●"/>
            </a:pPr>
            <a:r>
              <a:rPr lang="en" sz="2200">
                <a:solidFill>
                  <a:schemeClr val="dk1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It was a massive military spending in preparation for and during World War II that actually helped pull the American economy out of the Great Depression.</a:t>
            </a:r>
            <a:endParaRPr sz="14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pic>
        <p:nvPicPr>
          <p:cNvPr id="292" name="Google Shape;292;p50" descr="Image result for US prepares for WWI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3500" y="793735"/>
            <a:ext cx="2299126" cy="207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0" descr="Image result for women working in factories during wwi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0894" y="816657"/>
            <a:ext cx="2299107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0" descr="World War II: Causes and Timeline | HISTORY.com - HISTOR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0000" y="3028725"/>
            <a:ext cx="2471325" cy="172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2863" y="3395344"/>
            <a:ext cx="2500313" cy="15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ve Ya Like A Sister"/>
                <a:ea typeface="Love Ya Like A Sister"/>
                <a:cs typeface="Love Ya Like A Sister"/>
                <a:sym typeface="Love Ya Like A Sister"/>
              </a:rPr>
              <a:t>The Second Hundred Days</a:t>
            </a:r>
            <a:endParaRPr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/>
        </p:nvSpPr>
        <p:spPr>
          <a:xfrm>
            <a:off x="131875" y="131875"/>
            <a:ext cx="4286400" cy="49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Eleanor Roosevelt</a:t>
            </a:r>
            <a:r>
              <a:rPr lang="en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en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FDR’s wife 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685800" marR="0" lvl="1" indent="-234950" algn="l" rtl="0">
              <a:spcBef>
                <a:spcPts val="0"/>
              </a:spcBef>
              <a:spcAft>
                <a:spcPts val="0"/>
              </a:spcAft>
              <a:buSzPts val="1100"/>
              <a:buFont typeface="Garamond"/>
              <a:buChar char="○"/>
            </a:pPr>
            <a:r>
              <a:rPr lang="en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Considered by most historians to be the most-loved first lady in presidential history. 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SzPts val="1200"/>
              <a:buFont typeface="Garamond"/>
              <a:buChar char="●"/>
            </a:pPr>
            <a:r>
              <a:rPr lang="en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She </a:t>
            </a:r>
            <a:r>
              <a:rPr lang="en" sz="22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had a deep concern for the poor</a:t>
            </a:r>
            <a:r>
              <a:rPr lang="en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SzPts val="1200"/>
              <a:buFont typeface="Garamond"/>
              <a:buChar char="●"/>
            </a:pPr>
            <a:r>
              <a:rPr lang="en" sz="22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W</a:t>
            </a:r>
            <a:r>
              <a:rPr lang="en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as outspoken in her support</a:t>
            </a:r>
            <a:r>
              <a:rPr lang="en" sz="22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 for African- Americans</a:t>
            </a:r>
            <a:endParaRPr sz="2200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685800" marR="0" lvl="1" indent="-304800" algn="l" rtl="0">
              <a:spcBef>
                <a:spcPts val="0"/>
              </a:spcBef>
              <a:spcAft>
                <a:spcPts val="0"/>
              </a:spcAft>
              <a:buSzPts val="2200"/>
              <a:buFont typeface="Garamond"/>
              <a:buChar char="○"/>
            </a:pPr>
            <a:r>
              <a:rPr lang="en" sz="2200">
                <a:solidFill>
                  <a:schemeClr val="dk1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(promoted freedom and equality). </a:t>
            </a:r>
            <a:endParaRPr sz="2200">
              <a:solidFill>
                <a:schemeClr val="dk1"/>
              </a:solidFill>
              <a:highlight>
                <a:srgbClr val="FFFF00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Garamond"/>
              <a:buChar char="●"/>
            </a:pPr>
            <a:r>
              <a:rPr lang="en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 1934, she </a:t>
            </a:r>
            <a:r>
              <a:rPr lang="en" sz="22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convinced FDR to get Congress to </a:t>
            </a:r>
            <a:r>
              <a:rPr lang="en" sz="2200">
                <a:solidFill>
                  <a:srgbClr val="FF0000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provide more extensive relief for farmers and workers.</a:t>
            </a:r>
            <a:endParaRPr sz="1100">
              <a:solidFill>
                <a:srgbClr val="FF0000"/>
              </a:solidFill>
              <a:highlight>
                <a:srgbClr val="FFFF00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36" name="Google Shape;136;p30" descr="Image result for eleanor roosevelt with large group of childr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8275" y="186825"/>
            <a:ext cx="4359000" cy="22310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975" y="2417875"/>
            <a:ext cx="2158575" cy="25058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8075" y="2870675"/>
            <a:ext cx="2395900" cy="1600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>
                <a:latin typeface="Love Ya Like A Sister"/>
                <a:ea typeface="Love Ya Like A Sister"/>
                <a:cs typeface="Love Ya Like A Sister"/>
                <a:sym typeface="Love Ya Like A Sister"/>
              </a:rPr>
              <a:t>FDR &amp; Minorities</a:t>
            </a:r>
            <a:endParaRPr sz="392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" name="Google Shape;148;p32"/>
          <p:cNvGraphicFramePr/>
          <p:nvPr/>
        </p:nvGraphicFramePr>
        <p:xfrm>
          <a:off x="375500" y="278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{64CE2CCC-9A92-4A74-BF29-8E2334D5AA9E}</a:tableStyleId>
              </a:tblPr>
              <a:tblGrid>
                <a:gridCol w="413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7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Women:</a:t>
                      </a:r>
                      <a:endParaRPr sz="2500" b="1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  <a:p>
                      <a:pPr marL="457200" lvl="0" indent="-361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Garamond"/>
                        <a:buChar char="●"/>
                      </a:pPr>
                      <a:r>
                        <a:rPr lang="en" sz="21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Appointed women to government positions</a:t>
                      </a:r>
                      <a:endParaRPr sz="2100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  <a:p>
                      <a:pPr marL="457200" lvl="0" indent="-361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Garamond"/>
                        <a:buChar char="●"/>
                      </a:pPr>
                      <a:r>
                        <a:rPr lang="en" sz="21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More options in the workplace</a:t>
                      </a:r>
                      <a:endParaRPr sz="2100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Mexican Americans:</a:t>
                      </a:r>
                      <a:endParaRPr sz="2100" b="1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  <a:p>
                      <a:pPr marL="457200" lvl="0" indent="-361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Garamond"/>
                        <a:buChar char="●"/>
                      </a:pPr>
                      <a:r>
                        <a:rPr lang="en" sz="21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Large numbers deported to free up jobs for Americans</a:t>
                      </a:r>
                      <a:endParaRPr sz="2100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1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African Americans:</a:t>
                      </a:r>
                      <a:endParaRPr sz="2100" b="1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  <a:p>
                      <a:pPr marL="457200" lvl="0" indent="-361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Garamond"/>
                        <a:buChar char="●"/>
                      </a:pPr>
                      <a:r>
                        <a:rPr lang="en" sz="21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Played key roles in government</a:t>
                      </a:r>
                      <a:endParaRPr sz="2100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  <a:p>
                      <a:pPr marL="457200" lvl="0" indent="-361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Garamond"/>
                        <a:buChar char="●"/>
                      </a:pPr>
                      <a:r>
                        <a:rPr lang="en" sz="21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FDR did not support Civil Rights</a:t>
                      </a:r>
                      <a:endParaRPr sz="2100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Native Americans:</a:t>
                      </a:r>
                      <a:endParaRPr sz="2100" b="1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  <a:p>
                      <a:pPr marL="457200" lvl="0" indent="-361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Garamond"/>
                        <a:buChar char="●"/>
                      </a:pPr>
                      <a:r>
                        <a:rPr lang="en" sz="21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Citizenship</a:t>
                      </a:r>
                      <a:endParaRPr sz="2100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  <a:p>
                      <a:pPr marL="457200" lvl="0" indent="-361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Garamond"/>
                        <a:buChar char="●"/>
                      </a:pPr>
                      <a:r>
                        <a:rPr lang="en" sz="21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Return of some Native American lands</a:t>
                      </a:r>
                      <a:endParaRPr sz="2100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100" y="197975"/>
            <a:ext cx="905950" cy="11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9600" y="1432550"/>
            <a:ext cx="2199550" cy="11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8400" y="3780700"/>
            <a:ext cx="2370650" cy="12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7600" y="3912572"/>
            <a:ext cx="2905125" cy="12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ve Ya Like A Sister"/>
                <a:ea typeface="Love Ya Like A Sister"/>
                <a:cs typeface="Love Ya Like A Sister"/>
                <a:sym typeface="Love Ya Like A Sister"/>
              </a:rPr>
              <a:t>Alphabet Agencies</a:t>
            </a:r>
            <a:endParaRPr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/>
        </p:nvSpPr>
        <p:spPr>
          <a:xfrm>
            <a:off x="186825" y="329700"/>
            <a:ext cx="5363400" cy="44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mes New Roman"/>
              <a:buChar char="●"/>
            </a:pPr>
            <a:r>
              <a:rPr lang="en" sz="3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Over the course of the New Deal and the Second New Deal, FDR initiated many programs with </a:t>
            </a:r>
            <a:r>
              <a:rPr lang="en" sz="32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acronyms.</a:t>
            </a:r>
            <a:endParaRPr sz="32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ramond"/>
              <a:buChar char="○"/>
            </a:pPr>
            <a:r>
              <a:rPr lang="en" sz="3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These have come to be commonly called </a:t>
            </a:r>
            <a:r>
              <a:rPr lang="en" sz="32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Alphabet Agencies</a:t>
            </a:r>
            <a:r>
              <a:rPr lang="en" sz="2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 </a:t>
            </a:r>
            <a:endParaRPr sz="2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ramond"/>
              <a:buChar char="■"/>
            </a:pPr>
            <a:r>
              <a:rPr lang="en" sz="29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Relief organizations</a:t>
            </a:r>
            <a:endParaRPr sz="22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3" name="Google Shape;1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625" y="493100"/>
            <a:ext cx="3144625" cy="39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>
            <a:spLocks noGrp="1"/>
          </p:cNvSpPr>
          <p:nvPr>
            <p:ph type="title"/>
          </p:nvPr>
        </p:nvSpPr>
        <p:spPr>
          <a:xfrm>
            <a:off x="212775" y="93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Agricultural Adjustment Administration: AAA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35"/>
          <p:cNvSpPr txBox="1">
            <a:spLocks noGrp="1"/>
          </p:cNvSpPr>
          <p:nvPr>
            <p:ph type="body" idx="1"/>
          </p:nvPr>
        </p:nvSpPr>
        <p:spPr>
          <a:xfrm>
            <a:off x="311700" y="736350"/>
            <a:ext cx="5018700" cy="38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Garamond"/>
              <a:buChar char="●"/>
            </a:pPr>
            <a:r>
              <a:rPr lang="en" sz="29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Protected farmers from price drops by providing crop subsidies to reduce production.</a:t>
            </a:r>
            <a:endParaRPr sz="29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Garamond"/>
              <a:buChar char="●"/>
            </a:pPr>
            <a:r>
              <a:rPr lang="en" sz="29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Farmers paid to not grow too much food.</a:t>
            </a:r>
            <a:endParaRPr sz="29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Garamond"/>
              <a:buChar char="●"/>
            </a:pPr>
            <a:r>
              <a:rPr lang="en" sz="29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Help keep prices for crops stable</a:t>
            </a:r>
            <a:endParaRPr sz="29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70" name="Google Shape;1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0399" y="1170125"/>
            <a:ext cx="3529276" cy="26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1225</Words>
  <Application>Microsoft Office PowerPoint</Application>
  <PresentationFormat>On-screen Show (16:9)</PresentationFormat>
  <Paragraphs>128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Bookman Old Style</vt:lpstr>
      <vt:lpstr>Roboto Condensed</vt:lpstr>
      <vt:lpstr>Oswald</vt:lpstr>
      <vt:lpstr>Times New Roman</vt:lpstr>
      <vt:lpstr>Love Ya Like A Sister</vt:lpstr>
      <vt:lpstr>Garamond</vt:lpstr>
      <vt:lpstr>Proxima Nova</vt:lpstr>
      <vt:lpstr>Coming Soon</vt:lpstr>
      <vt:lpstr>Simple Light</vt:lpstr>
      <vt:lpstr>Simple Light</vt:lpstr>
      <vt:lpstr>FDR: Alphabet Agencies &amp; Court Packing</vt:lpstr>
      <vt:lpstr>PowerPoint Presentation</vt:lpstr>
      <vt:lpstr>The Second Hundred Days</vt:lpstr>
      <vt:lpstr>PowerPoint Presentation</vt:lpstr>
      <vt:lpstr>FDR &amp; Minorities</vt:lpstr>
      <vt:lpstr>PowerPoint Presentation</vt:lpstr>
      <vt:lpstr>Alphabet Agencies</vt:lpstr>
      <vt:lpstr>PowerPoint Presentation</vt:lpstr>
      <vt:lpstr>Agricultural Adjustment Administration: AAA</vt:lpstr>
      <vt:lpstr>Tennessee Valley Authority:TVA:1933 - present</vt:lpstr>
      <vt:lpstr>Civilian Conservation Corps:(CCC):1933 - 1942</vt:lpstr>
      <vt:lpstr>PowerPoint Presentation</vt:lpstr>
      <vt:lpstr>Works Progress Administration:(WPA):1935 - 1943</vt:lpstr>
      <vt:lpstr>PowerPoint Presentation</vt:lpstr>
      <vt:lpstr>PowerPoint Presentation</vt:lpstr>
      <vt:lpstr>Home Owners Loan Corporation:(HOLC)</vt:lpstr>
      <vt:lpstr>PowerPoint Presentation</vt:lpstr>
      <vt:lpstr>Quick Check</vt:lpstr>
      <vt:lpstr>Court Packing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FDR: Alphabet Agencies &amp; Court Packing</dc:title>
  <dc:creator>Greg Scott</dc:creator>
  <cp:lastModifiedBy>Greg Scott</cp:lastModifiedBy>
  <cp:revision>1</cp:revision>
  <dcterms:modified xsi:type="dcterms:W3CDTF">2023-11-01T19:42:40Z</dcterms:modified>
</cp:coreProperties>
</file>