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61" r:id="rId3"/>
    <p:sldId id="262" r:id="rId4"/>
    <p:sldId id="263" r:id="rId5"/>
    <p:sldId id="265" r:id="rId6"/>
    <p:sldId id="266" r:id="rId7"/>
    <p:sldId id="267" r:id="rId8"/>
    <p:sldId id="269" r:id="rId9"/>
    <p:sldId id="270" r:id="rId10"/>
    <p:sldId id="271" r:id="rId11"/>
    <p:sldId id="274" r:id="rId12"/>
    <p:sldId id="275" r:id="rId13"/>
    <p:sldId id="276" r:id="rId14"/>
    <p:sldId id="277" r:id="rId15"/>
    <p:sldId id="278" r:id="rId16"/>
    <p:sldId id="279" r:id="rId17"/>
    <p:sldId id="281" r:id="rId18"/>
    <p:sldId id="282" r:id="rId19"/>
    <p:sldId id="283" r:id="rId20"/>
    <p:sldId id="284" r:id="rId21"/>
    <p:sldId id="285" r:id="rId22"/>
    <p:sldId id="286" r:id="rId23"/>
    <p:sldId id="287" r:id="rId24"/>
    <p:sldId id="28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8E755-6FDB-4CC7-8EF3-F4365005845D}" v="1" dt="2024-04-04T18:39:01.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8" d="100"/>
          <a:sy n="68" d="100"/>
        </p:scale>
        <p:origin x="708"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D6304D-54A0-CE70-1E70-2B167DAAE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A01664E-63FA-F35C-EF30-3DB5816338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4BEF85-FE5A-4A2B-A445-DF9F90D8F10A}" type="datetimeFigureOut">
              <a:rPr lang="en-US" smtClean="0"/>
              <a:t>4/4/2024</a:t>
            </a:fld>
            <a:endParaRPr lang="en-US"/>
          </a:p>
        </p:txBody>
      </p:sp>
      <p:sp>
        <p:nvSpPr>
          <p:cNvPr id="4" name="Footer Placeholder 3">
            <a:extLst>
              <a:ext uri="{FF2B5EF4-FFF2-40B4-BE49-F238E27FC236}">
                <a16:creationId xmlns:a16="http://schemas.microsoft.com/office/drawing/2014/main" id="{8F5F0156-7F27-AF04-5F4D-32291CAC52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C3465125-1ADD-5886-B52F-29E83D66ED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B183EB-AD03-4367-9EF5-C5DCBA1D9012}" type="slidenum">
              <a:rPr lang="en-US" smtClean="0"/>
              <a:t>‹#›</a:t>
            </a:fld>
            <a:endParaRPr lang="en-US"/>
          </a:p>
        </p:txBody>
      </p:sp>
    </p:spTree>
    <p:extLst>
      <p:ext uri="{BB962C8B-B14F-4D97-AF65-F5344CB8AC3E}">
        <p14:creationId xmlns:p14="http://schemas.microsoft.com/office/powerpoint/2010/main" val="19670065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CE6F8-2825-400B-9D24-EB24C6319C5E}" type="datetimeFigureOut">
              <a:rPr lang="en-US" smtClean="0"/>
              <a:t>4/4/2024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0F571-B234-4C01-B4CC-B07BB10D4204}" type="slidenum">
              <a:rPr lang="en-US" smtClean="0"/>
              <a:t>‹#›</a:t>
            </a:fld>
            <a:endParaRPr lang="en-US"/>
          </a:p>
        </p:txBody>
      </p:sp>
    </p:spTree>
    <p:extLst>
      <p:ext uri="{BB962C8B-B14F-4D97-AF65-F5344CB8AC3E}">
        <p14:creationId xmlns:p14="http://schemas.microsoft.com/office/powerpoint/2010/main" val="18646087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6994D5-E788-9844-9AD5-6935CB4CEF5D}"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353073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994D5-E788-9844-9AD5-6935CB4CEF5D}"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48769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994D5-E788-9844-9AD5-6935CB4CEF5D}"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173717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994D5-E788-9844-9AD5-6935CB4CEF5D}"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396055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994D5-E788-9844-9AD5-6935CB4CEF5D}"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166903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6994D5-E788-9844-9AD5-6935CB4CEF5D}"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114873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6994D5-E788-9844-9AD5-6935CB4CEF5D}"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58738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6994D5-E788-9844-9AD5-6935CB4CEF5D}"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48474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994D5-E788-9844-9AD5-6935CB4CEF5D}"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80608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6994D5-E788-9844-9AD5-6935CB4CEF5D}"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229404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6994D5-E788-9844-9AD5-6935CB4CEF5D}"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77538-9280-784B-8EF4-8F198920D631}" type="slidenum">
              <a:rPr lang="en-US" smtClean="0"/>
              <a:t>‹#›</a:t>
            </a:fld>
            <a:endParaRPr lang="en-US"/>
          </a:p>
        </p:txBody>
      </p:sp>
    </p:spTree>
    <p:extLst>
      <p:ext uri="{BB962C8B-B14F-4D97-AF65-F5344CB8AC3E}">
        <p14:creationId xmlns:p14="http://schemas.microsoft.com/office/powerpoint/2010/main" val="17805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994D5-E788-9844-9AD5-6935CB4CEF5D}" type="datetimeFigureOut">
              <a:rPr lang="en-US" smtClean="0"/>
              <a:t>4/4/2024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7538-9280-784B-8EF4-8F198920D631}" type="slidenum">
              <a:rPr lang="en-US" smtClean="0"/>
              <a:t>‹#›</a:t>
            </a:fld>
            <a:endParaRPr lang="en-US"/>
          </a:p>
        </p:txBody>
      </p:sp>
    </p:spTree>
    <p:extLst>
      <p:ext uri="{BB962C8B-B14F-4D97-AF65-F5344CB8AC3E}">
        <p14:creationId xmlns:p14="http://schemas.microsoft.com/office/powerpoint/2010/main" val="472491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DC0202"/>
                </a:solidFill>
              </a:rPr>
              <a:t>The Federal </a:t>
            </a:r>
            <a:r>
              <a:rPr lang="en-US" sz="2400" b="1" dirty="0"/>
              <a:t>Reserve System</a:t>
            </a:r>
          </a:p>
        </p:txBody>
      </p:sp>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ECON_SC_L03_R112077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665216" cy="4188460"/>
          </a:xfrm>
          <a:prstGeom prst="rect">
            <a:avLst/>
          </a:prstGeom>
        </p:spPr>
      </p:pic>
    </p:spTree>
    <p:extLst>
      <p:ext uri="{BB962C8B-B14F-4D97-AF65-F5344CB8AC3E}">
        <p14:creationId xmlns:p14="http://schemas.microsoft.com/office/powerpoint/2010/main" val="81958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25447"/>
            <a:ext cx="7620000" cy="461665"/>
          </a:xfrm>
          <a:prstGeom prst="rect">
            <a:avLst/>
          </a:prstGeom>
          <a:noFill/>
        </p:spPr>
        <p:txBody>
          <a:bodyPr vert="horz" rtlCol="0">
            <a:spAutoFit/>
          </a:bodyPr>
          <a:lstStyle/>
          <a:p>
            <a:r>
              <a:rPr lang="en-US" sz="2400" b="1" dirty="0">
                <a:solidFill>
                  <a:srgbClr val="0072BC"/>
                </a:solidFill>
              </a:rPr>
              <a:t>The Structure of the Federal Reserve System</a:t>
            </a:r>
          </a:p>
        </p:txBody>
      </p:sp>
      <p:pic>
        <p:nvPicPr>
          <p:cNvPr id="3" name="Picture 2" descr="ECON_SC_L03_M00133_FUL.png"/>
          <p:cNvPicPr>
            <a:picLocks/>
          </p:cNvPicPr>
          <p:nvPr/>
        </p:nvPicPr>
        <p:blipFill>
          <a:blip r:embed="rId2">
            <a:extLst>
              <a:ext uri="{28A0092B-C50C-407E-A947-70E740481C1C}">
                <a14:useLocalDpi xmlns:a14="http://schemas.microsoft.com/office/drawing/2010/main" val="0"/>
              </a:ext>
            </a:extLst>
          </a:blip>
          <a:stretch>
            <a:fillRect/>
          </a:stretch>
        </p:blipFill>
        <p:spPr>
          <a:xfrm>
            <a:off x="673281" y="948267"/>
            <a:ext cx="7815580" cy="4188460"/>
          </a:xfrm>
          <a:prstGeom prst="rect">
            <a:avLst/>
          </a:prstGeom>
        </p:spPr>
      </p:pic>
      <p:sp>
        <p:nvSpPr>
          <p:cNvPr id="4" name="TextBox 3"/>
          <p:cNvSpPr txBox="1"/>
          <p:nvPr/>
        </p:nvSpPr>
        <p:spPr>
          <a:xfrm>
            <a:off x="-1" y="5136727"/>
            <a:ext cx="9085943" cy="1200329"/>
          </a:xfrm>
          <a:prstGeom prst="rect">
            <a:avLst/>
          </a:prstGeom>
          <a:noFill/>
        </p:spPr>
        <p:txBody>
          <a:bodyPr vert="horz" wrap="square" rtlCol="0">
            <a:spAutoFit/>
          </a:bodyPr>
          <a:lstStyle/>
          <a:p>
            <a:r>
              <a:rPr lang="en-US" sz="2400" dirty="0"/>
              <a:t>The </a:t>
            </a:r>
            <a:r>
              <a:rPr lang="en-US" sz="2400" b="1" i="1" dirty="0">
                <a:solidFill>
                  <a:srgbClr val="FF0000"/>
                </a:solidFill>
              </a:rPr>
              <a:t>12</a:t>
            </a:r>
            <a:r>
              <a:rPr lang="en-US" sz="2400" dirty="0"/>
              <a:t> District Banks are different sizes as measured by their assets. The New York Reserve Bank has a small geographic area but the </a:t>
            </a:r>
            <a:r>
              <a:rPr lang="en-US" sz="2400" b="1" i="1" dirty="0">
                <a:solidFill>
                  <a:srgbClr val="FF0000"/>
                </a:solidFill>
              </a:rPr>
              <a:t>largest </a:t>
            </a:r>
            <a:r>
              <a:rPr lang="en-US" sz="2400" dirty="0"/>
              <a:t>number of assets.</a:t>
            </a:r>
          </a:p>
        </p:txBody>
      </p:sp>
    </p:spTree>
    <p:extLst>
      <p:ext uri="{BB962C8B-B14F-4D97-AF65-F5344CB8AC3E}">
        <p14:creationId xmlns:p14="http://schemas.microsoft.com/office/powerpoint/2010/main" val="66840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The Fed’s Roles: Serving the Government</a:t>
            </a:r>
          </a:p>
        </p:txBody>
      </p:sp>
      <p:pic>
        <p:nvPicPr>
          <p:cNvPr id="3" name="Picture 2" descr="ECON_SC_L03_R1120794_FUL.png"/>
          <p:cNvPicPr>
            <a:picLocks/>
          </p:cNvPicPr>
          <p:nvPr/>
        </p:nvPicPr>
        <p:blipFill>
          <a:blip r:embed="rId2">
            <a:extLst>
              <a:ext uri="{28A0092B-C50C-407E-A947-70E740481C1C}">
                <a14:useLocalDpi xmlns:a14="http://schemas.microsoft.com/office/drawing/2010/main" val="0"/>
              </a:ext>
            </a:extLst>
          </a:blip>
          <a:stretch>
            <a:fillRect/>
          </a:stretch>
        </p:blipFill>
        <p:spPr>
          <a:xfrm>
            <a:off x="889387" y="1231612"/>
            <a:ext cx="3558032" cy="4179824"/>
          </a:xfrm>
          <a:prstGeom prst="rect">
            <a:avLst/>
          </a:prstGeom>
        </p:spPr>
      </p:pic>
      <p:sp>
        <p:nvSpPr>
          <p:cNvPr id="4" name="TextBox 3"/>
          <p:cNvSpPr txBox="1"/>
          <p:nvPr/>
        </p:nvSpPr>
        <p:spPr>
          <a:xfrm>
            <a:off x="279400" y="5225144"/>
            <a:ext cx="8661399" cy="1384995"/>
          </a:xfrm>
          <a:prstGeom prst="rect">
            <a:avLst/>
          </a:prstGeom>
          <a:noFill/>
        </p:spPr>
        <p:txBody>
          <a:bodyPr vert="horz" wrap="square" rtlCol="0">
            <a:spAutoFit/>
          </a:bodyPr>
          <a:lstStyle/>
          <a:p>
            <a:r>
              <a:rPr lang="en-US" sz="2800" dirty="0"/>
              <a:t>Mobile banking has become increasingly popular in recent years. One of the Fed role’s is to process </a:t>
            </a:r>
            <a:r>
              <a:rPr lang="en-US" sz="2800" b="1" i="1" dirty="0">
                <a:solidFill>
                  <a:srgbClr val="FF0000"/>
                </a:solidFill>
              </a:rPr>
              <a:t>electronic transactions.</a:t>
            </a:r>
          </a:p>
        </p:txBody>
      </p:sp>
    </p:spTree>
    <p:extLst>
      <p:ext uri="{BB962C8B-B14F-4D97-AF65-F5344CB8AC3E}">
        <p14:creationId xmlns:p14="http://schemas.microsoft.com/office/powerpoint/2010/main" val="212818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04167"/>
            <a:ext cx="7620000" cy="461665"/>
          </a:xfrm>
          <a:prstGeom prst="rect">
            <a:avLst/>
          </a:prstGeom>
          <a:noFill/>
        </p:spPr>
        <p:txBody>
          <a:bodyPr vert="horz" rtlCol="0">
            <a:spAutoFit/>
          </a:bodyPr>
          <a:lstStyle/>
          <a:p>
            <a:r>
              <a:rPr lang="en-US" sz="2400" b="1" dirty="0">
                <a:solidFill>
                  <a:srgbClr val="0072BC"/>
                </a:solidFill>
              </a:rPr>
              <a:t>The Fed’s Roles: Serving the Government</a:t>
            </a:r>
          </a:p>
        </p:txBody>
      </p:sp>
      <p:pic>
        <p:nvPicPr>
          <p:cNvPr id="3" name="Picture 2" descr="ECON_SC_L03_T00138_FUL.png"/>
          <p:cNvPicPr>
            <a:picLocks/>
          </p:cNvPicPr>
          <p:nvPr/>
        </p:nvPicPr>
        <p:blipFill>
          <a:blip r:embed="rId2">
            <a:extLst>
              <a:ext uri="{28A0092B-C50C-407E-A947-70E740481C1C}">
                <a14:useLocalDpi xmlns:a14="http://schemas.microsoft.com/office/drawing/2010/main" val="0"/>
              </a:ext>
            </a:extLst>
          </a:blip>
          <a:stretch>
            <a:fillRect/>
          </a:stretch>
        </p:blipFill>
        <p:spPr>
          <a:xfrm>
            <a:off x="332619" y="1195009"/>
            <a:ext cx="7815580" cy="4188460"/>
          </a:xfrm>
          <a:prstGeom prst="rect">
            <a:avLst/>
          </a:prstGeom>
        </p:spPr>
      </p:pic>
      <p:sp>
        <p:nvSpPr>
          <p:cNvPr id="4" name="TextBox 3"/>
          <p:cNvSpPr txBox="1"/>
          <p:nvPr/>
        </p:nvSpPr>
        <p:spPr>
          <a:xfrm>
            <a:off x="332619" y="5383469"/>
            <a:ext cx="8709781" cy="954107"/>
          </a:xfrm>
          <a:prstGeom prst="rect">
            <a:avLst/>
          </a:prstGeom>
          <a:noFill/>
        </p:spPr>
        <p:txBody>
          <a:bodyPr vert="horz" wrap="square" rtlCol="0">
            <a:spAutoFit/>
          </a:bodyPr>
          <a:lstStyle/>
          <a:p>
            <a:r>
              <a:rPr lang="en-US" sz="2800" dirty="0"/>
              <a:t>Federal Reserve Notes have various codes and markings that help identify the bill and the issuing bank.</a:t>
            </a:r>
          </a:p>
        </p:txBody>
      </p:sp>
    </p:spTree>
    <p:extLst>
      <p:ext uri="{BB962C8B-B14F-4D97-AF65-F5344CB8AC3E}">
        <p14:creationId xmlns:p14="http://schemas.microsoft.com/office/powerpoint/2010/main" val="382462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171" y="404167"/>
            <a:ext cx="7620000" cy="461665"/>
          </a:xfrm>
          <a:prstGeom prst="rect">
            <a:avLst/>
          </a:prstGeom>
          <a:noFill/>
        </p:spPr>
        <p:txBody>
          <a:bodyPr vert="horz" rtlCol="0">
            <a:spAutoFit/>
          </a:bodyPr>
          <a:lstStyle/>
          <a:p>
            <a:r>
              <a:rPr lang="en-US" sz="2400" b="1" dirty="0">
                <a:solidFill>
                  <a:srgbClr val="0072BC"/>
                </a:solidFill>
              </a:rPr>
              <a:t>The Fed’s Roles: Serving and Regulating Banks</a:t>
            </a:r>
          </a:p>
        </p:txBody>
      </p:sp>
      <p:sp>
        <p:nvSpPr>
          <p:cNvPr id="3" name="TextBox 2"/>
          <p:cNvSpPr txBox="1"/>
          <p:nvPr/>
        </p:nvSpPr>
        <p:spPr>
          <a:xfrm>
            <a:off x="279399" y="1320800"/>
            <a:ext cx="8763001" cy="4171573"/>
          </a:xfrm>
          <a:prstGeom prst="rect">
            <a:avLst/>
          </a:prstGeom>
          <a:noFill/>
        </p:spPr>
        <p:txBody>
          <a:bodyPr vert="horz" wrap="square" rtlCol="0">
            <a:spAutoFit/>
          </a:bodyPr>
          <a:lstStyle/>
          <a:p>
            <a:r>
              <a:rPr lang="en-US" sz="3200" dirty="0"/>
              <a:t>The Federal Reserve also provides services to banks throughout the nation. It </a:t>
            </a:r>
            <a:r>
              <a:rPr lang="en-US" sz="3200" b="1" i="1" dirty="0">
                <a:solidFill>
                  <a:srgbClr val="FF0000"/>
                </a:solidFill>
              </a:rPr>
              <a:t>clears checks</a:t>
            </a:r>
            <a:r>
              <a:rPr lang="en-US" sz="3200" dirty="0"/>
              <a:t>, safeguards bank resources, and lends funds to help banks that need to borrow in order to maintain their legally required reserves. </a:t>
            </a:r>
          </a:p>
          <a:p>
            <a:endParaRPr lang="en-US" sz="3200" dirty="0"/>
          </a:p>
          <a:p>
            <a:r>
              <a:rPr lang="en-US" sz="3200" dirty="0"/>
              <a:t>It also coordinates the activities of a number of state and federal regulatory authorities.</a:t>
            </a:r>
          </a:p>
        </p:txBody>
      </p:sp>
    </p:spTree>
    <p:extLst>
      <p:ext uri="{BB962C8B-B14F-4D97-AF65-F5344CB8AC3E}">
        <p14:creationId xmlns:p14="http://schemas.microsoft.com/office/powerpoint/2010/main" val="262492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Fed’s Roles: Serving and Regulating Banks</a:t>
            </a:r>
          </a:p>
        </p:txBody>
      </p:sp>
      <p:sp>
        <p:nvSpPr>
          <p:cNvPr id="3" name="TextBox 2"/>
          <p:cNvSpPr txBox="1"/>
          <p:nvPr/>
        </p:nvSpPr>
        <p:spPr>
          <a:xfrm>
            <a:off x="1832428" y="1649186"/>
            <a:ext cx="6066972" cy="2677656"/>
          </a:xfrm>
          <a:prstGeom prst="rect">
            <a:avLst/>
          </a:prstGeom>
          <a:noFill/>
        </p:spPr>
        <p:txBody>
          <a:bodyPr vert="horz" wrap="square" rtlCol="0">
            <a:spAutoFit/>
          </a:bodyPr>
          <a:lstStyle/>
          <a:p>
            <a:pPr marL="342900" indent="-342900">
              <a:buChar char="•"/>
            </a:pPr>
            <a:r>
              <a:rPr lang="en-US" sz="2800" b="1" i="1" dirty="0">
                <a:solidFill>
                  <a:srgbClr val="FF0000"/>
                </a:solidFill>
              </a:rPr>
              <a:t>Clearing Checks</a:t>
            </a:r>
          </a:p>
          <a:p>
            <a:pPr marL="342900" indent="-342900">
              <a:buChar char="•"/>
            </a:pPr>
            <a:r>
              <a:rPr lang="en-US" sz="2800" dirty="0"/>
              <a:t>Supervising Banking Practices</a:t>
            </a:r>
          </a:p>
          <a:p>
            <a:pPr marL="342900" indent="-342900">
              <a:buChar char="•"/>
            </a:pPr>
            <a:r>
              <a:rPr lang="en-US" sz="2800" b="1" i="1" dirty="0">
                <a:solidFill>
                  <a:srgbClr val="FF0000"/>
                </a:solidFill>
              </a:rPr>
              <a:t>Acting as Lender of Last Resort</a:t>
            </a:r>
          </a:p>
          <a:p>
            <a:pPr marL="342900" indent="-342900">
              <a:buChar char="•"/>
            </a:pPr>
            <a:r>
              <a:rPr lang="en-US" sz="2800" dirty="0"/>
              <a:t>The Fed’s Expanded Role</a:t>
            </a:r>
          </a:p>
          <a:p>
            <a:pPr marL="342900" indent="-342900">
              <a:buChar char="•"/>
            </a:pPr>
            <a:r>
              <a:rPr lang="en-US" sz="2800" dirty="0"/>
              <a:t>Monitoring Reserves</a:t>
            </a:r>
          </a:p>
          <a:p>
            <a:pPr marL="342900" indent="-342900">
              <a:buChar char="•"/>
            </a:pPr>
            <a:r>
              <a:rPr lang="en-US" sz="2800" b="1" i="1" dirty="0">
                <a:solidFill>
                  <a:srgbClr val="FF0000"/>
                </a:solidFill>
              </a:rPr>
              <a:t>Conducting Bank Examinations</a:t>
            </a:r>
            <a:endParaRPr lang="en-US" sz="1600" b="1" i="1" dirty="0">
              <a:solidFill>
                <a:srgbClr val="FF0000"/>
              </a:solidFill>
            </a:endParaRPr>
          </a:p>
        </p:txBody>
      </p:sp>
    </p:spTree>
    <p:extLst>
      <p:ext uri="{BB962C8B-B14F-4D97-AF65-F5344CB8AC3E}">
        <p14:creationId xmlns:p14="http://schemas.microsoft.com/office/powerpoint/2010/main" val="344319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56560"/>
            <a:ext cx="7620000" cy="461665"/>
          </a:xfrm>
          <a:prstGeom prst="rect">
            <a:avLst/>
          </a:prstGeom>
          <a:noFill/>
        </p:spPr>
        <p:txBody>
          <a:bodyPr vert="horz" rtlCol="0">
            <a:spAutoFit/>
          </a:bodyPr>
          <a:lstStyle/>
          <a:p>
            <a:r>
              <a:rPr lang="en-US" sz="2400" b="1" dirty="0">
                <a:solidFill>
                  <a:srgbClr val="0072BC"/>
                </a:solidFill>
              </a:rPr>
              <a:t>The Fed’s Roles: Serving and Regulating Banks</a:t>
            </a:r>
          </a:p>
        </p:txBody>
      </p:sp>
      <p:pic>
        <p:nvPicPr>
          <p:cNvPr id="3" name="Picture 2" descr="ECON_SC_L03_T00135_FUL.png"/>
          <p:cNvPicPr>
            <a:picLocks/>
          </p:cNvPicPr>
          <p:nvPr/>
        </p:nvPicPr>
        <p:blipFill>
          <a:blip r:embed="rId2">
            <a:extLst>
              <a:ext uri="{28A0092B-C50C-407E-A947-70E740481C1C}">
                <a14:useLocalDpi xmlns:a14="http://schemas.microsoft.com/office/drawing/2010/main" val="0"/>
              </a:ext>
            </a:extLst>
          </a:blip>
          <a:stretch>
            <a:fillRect/>
          </a:stretch>
        </p:blipFill>
        <p:spPr>
          <a:xfrm>
            <a:off x="664210" y="818225"/>
            <a:ext cx="7815580" cy="4049486"/>
          </a:xfrm>
          <a:prstGeom prst="rect">
            <a:avLst/>
          </a:prstGeom>
        </p:spPr>
      </p:pic>
      <p:sp>
        <p:nvSpPr>
          <p:cNvPr id="4" name="TextBox 3"/>
          <p:cNvSpPr txBox="1"/>
          <p:nvPr/>
        </p:nvSpPr>
        <p:spPr>
          <a:xfrm>
            <a:off x="145143" y="4298215"/>
            <a:ext cx="8896048" cy="2246769"/>
          </a:xfrm>
          <a:prstGeom prst="rect">
            <a:avLst/>
          </a:prstGeom>
          <a:noFill/>
        </p:spPr>
        <p:txBody>
          <a:bodyPr vert="horz" wrap="square" rtlCol="0">
            <a:spAutoFit/>
          </a:bodyPr>
          <a:lstStyle/>
          <a:p>
            <a:r>
              <a:rPr lang="en-US" sz="2800" dirty="0"/>
              <a:t>Between 2000 and 2009, consumers’ use of checks decreased while most other types of noncash transactions increased. Analyze Charts What technological developments occurred during these years that made the changes in non-cash transactions possible?</a:t>
            </a:r>
          </a:p>
        </p:txBody>
      </p:sp>
    </p:spTree>
    <p:extLst>
      <p:ext uri="{BB962C8B-B14F-4D97-AF65-F5344CB8AC3E}">
        <p14:creationId xmlns:p14="http://schemas.microsoft.com/office/powerpoint/2010/main" val="198521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04167"/>
            <a:ext cx="7620000" cy="461665"/>
          </a:xfrm>
          <a:prstGeom prst="rect">
            <a:avLst/>
          </a:prstGeom>
          <a:noFill/>
        </p:spPr>
        <p:txBody>
          <a:bodyPr vert="horz" rtlCol="0">
            <a:spAutoFit/>
          </a:bodyPr>
          <a:lstStyle/>
          <a:p>
            <a:r>
              <a:rPr lang="en-US" sz="2400" b="1" dirty="0">
                <a:solidFill>
                  <a:srgbClr val="0072BC"/>
                </a:solidFill>
              </a:rPr>
              <a:t>The Fed’s Roles: Regulating the Money Supply</a:t>
            </a:r>
          </a:p>
        </p:txBody>
      </p:sp>
      <p:sp>
        <p:nvSpPr>
          <p:cNvPr id="3" name="TextBox 2"/>
          <p:cNvSpPr txBox="1"/>
          <p:nvPr/>
        </p:nvSpPr>
        <p:spPr>
          <a:xfrm>
            <a:off x="553357" y="1010557"/>
            <a:ext cx="8037286" cy="6001643"/>
          </a:xfrm>
          <a:prstGeom prst="rect">
            <a:avLst/>
          </a:prstGeom>
          <a:noFill/>
        </p:spPr>
        <p:txBody>
          <a:bodyPr vert="horz" wrap="square" rtlCol="0">
            <a:spAutoFit/>
          </a:bodyPr>
          <a:lstStyle/>
          <a:p>
            <a:r>
              <a:rPr lang="en-US" sz="2800" dirty="0"/>
              <a:t>The Federal Reserve is best known for its role in regulating the nation’s money supply. To do so, it uses several tools: setting the discount rate, setting reserve requirements, setting the federal funds rate target, and using open market operations to meet that target. </a:t>
            </a:r>
          </a:p>
          <a:p>
            <a:endParaRPr lang="en-US" sz="2800" dirty="0"/>
          </a:p>
          <a:p>
            <a:r>
              <a:rPr lang="en-US" sz="2800" dirty="0"/>
              <a:t>Economists and the Fed watch several indicators of the money supply.</a:t>
            </a:r>
          </a:p>
          <a:p>
            <a:r>
              <a:rPr lang="en-US" sz="2800" b="1" i="1" dirty="0">
                <a:solidFill>
                  <a:srgbClr val="FF0000"/>
                </a:solidFill>
              </a:rPr>
              <a:t>M1</a:t>
            </a:r>
            <a:r>
              <a:rPr lang="en-US" sz="2800" dirty="0"/>
              <a:t> is a measure of the funds that are easily accessible or in circulation. </a:t>
            </a:r>
          </a:p>
          <a:p>
            <a:r>
              <a:rPr lang="en-US" sz="2800" b="1" dirty="0">
                <a:solidFill>
                  <a:srgbClr val="FF0000"/>
                </a:solidFill>
              </a:rPr>
              <a:t>M2</a:t>
            </a:r>
            <a:r>
              <a:rPr lang="en-US" sz="2800" dirty="0"/>
              <a:t> includes the funds counted in M1 as well as money market accounts and savings instruments. </a:t>
            </a:r>
          </a:p>
          <a:p>
            <a:endParaRPr lang="en-US" sz="2000" dirty="0"/>
          </a:p>
        </p:txBody>
      </p:sp>
    </p:spTree>
    <p:extLst>
      <p:ext uri="{BB962C8B-B14F-4D97-AF65-F5344CB8AC3E}">
        <p14:creationId xmlns:p14="http://schemas.microsoft.com/office/powerpoint/2010/main" val="349840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8590"/>
            <a:ext cx="7620000" cy="461665"/>
          </a:xfrm>
          <a:prstGeom prst="rect">
            <a:avLst/>
          </a:prstGeom>
          <a:noFill/>
        </p:spPr>
        <p:txBody>
          <a:bodyPr vert="horz" rtlCol="0">
            <a:spAutoFit/>
          </a:bodyPr>
          <a:lstStyle/>
          <a:p>
            <a:r>
              <a:rPr lang="en-US" sz="2400" b="1" dirty="0">
                <a:solidFill>
                  <a:srgbClr val="0072BC"/>
                </a:solidFill>
              </a:rPr>
              <a:t>The Fed’s Roles: Regulating the Money Supply</a:t>
            </a:r>
          </a:p>
        </p:txBody>
      </p:sp>
      <p:pic>
        <p:nvPicPr>
          <p:cNvPr id="3" name="Picture 2" descr="ECON_SC_L03_R115074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800255"/>
            <a:ext cx="8290560" cy="4188460"/>
          </a:xfrm>
          <a:prstGeom prst="rect">
            <a:avLst/>
          </a:prstGeom>
        </p:spPr>
      </p:pic>
      <p:sp>
        <p:nvSpPr>
          <p:cNvPr id="4" name="TextBox 3"/>
          <p:cNvSpPr txBox="1"/>
          <p:nvPr/>
        </p:nvSpPr>
        <p:spPr>
          <a:xfrm>
            <a:off x="148771" y="5486061"/>
            <a:ext cx="8937171" cy="830997"/>
          </a:xfrm>
          <a:prstGeom prst="rect">
            <a:avLst/>
          </a:prstGeom>
          <a:noFill/>
        </p:spPr>
        <p:txBody>
          <a:bodyPr vert="horz" wrap="square" rtlCol="0">
            <a:spAutoFit/>
          </a:bodyPr>
          <a:lstStyle/>
          <a:p>
            <a:r>
              <a:rPr lang="en-US" sz="2400" dirty="0"/>
              <a:t>When interest rates are low, </a:t>
            </a:r>
            <a:r>
              <a:rPr lang="en-US" sz="2400" b="1" i="1" dirty="0">
                <a:solidFill>
                  <a:srgbClr val="FF0000"/>
                </a:solidFill>
              </a:rPr>
              <a:t>credit is easier</a:t>
            </a:r>
            <a:r>
              <a:rPr lang="en-US" sz="2400" dirty="0"/>
              <a:t>, and people are more willing to buy luxury goods.</a:t>
            </a:r>
          </a:p>
        </p:txBody>
      </p:sp>
    </p:spTree>
    <p:extLst>
      <p:ext uri="{BB962C8B-B14F-4D97-AF65-F5344CB8AC3E}">
        <p14:creationId xmlns:p14="http://schemas.microsoft.com/office/powerpoint/2010/main" val="4097730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76" y="368905"/>
            <a:ext cx="7620000" cy="461665"/>
          </a:xfrm>
          <a:prstGeom prst="rect">
            <a:avLst/>
          </a:prstGeom>
          <a:noFill/>
        </p:spPr>
        <p:txBody>
          <a:bodyPr vert="horz" rtlCol="0">
            <a:spAutoFit/>
          </a:bodyPr>
          <a:lstStyle/>
          <a:p>
            <a:r>
              <a:rPr lang="en-US" sz="2400" b="1">
                <a:solidFill>
                  <a:srgbClr val="0072BC"/>
                </a:solidFill>
              </a:rPr>
              <a:t>The Fed’s Roles: Regulating the Money Supply</a:t>
            </a:r>
          </a:p>
        </p:txBody>
      </p:sp>
      <p:pic>
        <p:nvPicPr>
          <p:cNvPr id="3" name="Picture 2" descr="ECON_SC_L03_T00140_FUL.png"/>
          <p:cNvPicPr>
            <a:picLocks/>
          </p:cNvPicPr>
          <p:nvPr/>
        </p:nvPicPr>
        <p:blipFill>
          <a:blip r:embed="rId2">
            <a:extLst>
              <a:ext uri="{28A0092B-C50C-407E-A947-70E740481C1C}">
                <a14:useLocalDpi xmlns:a14="http://schemas.microsoft.com/office/drawing/2010/main" val="0"/>
              </a:ext>
            </a:extLst>
          </a:blip>
          <a:stretch>
            <a:fillRect/>
          </a:stretch>
        </p:blipFill>
        <p:spPr>
          <a:xfrm>
            <a:off x="705152" y="957943"/>
            <a:ext cx="7815580" cy="4188460"/>
          </a:xfrm>
          <a:prstGeom prst="rect">
            <a:avLst/>
          </a:prstGeom>
        </p:spPr>
      </p:pic>
      <p:sp>
        <p:nvSpPr>
          <p:cNvPr id="4" name="TextBox 3"/>
          <p:cNvSpPr txBox="1"/>
          <p:nvPr/>
        </p:nvSpPr>
        <p:spPr>
          <a:xfrm>
            <a:off x="429381" y="5210628"/>
            <a:ext cx="8443686" cy="1200329"/>
          </a:xfrm>
          <a:prstGeom prst="rect">
            <a:avLst/>
          </a:prstGeom>
          <a:noFill/>
        </p:spPr>
        <p:txBody>
          <a:bodyPr vert="horz" wrap="square" rtlCol="0">
            <a:spAutoFit/>
          </a:bodyPr>
          <a:lstStyle/>
          <a:p>
            <a:r>
              <a:rPr lang="en-US" sz="2400" dirty="0"/>
              <a:t>The </a:t>
            </a:r>
            <a:r>
              <a:rPr lang="en-US" sz="2400" b="1" i="1" dirty="0">
                <a:solidFill>
                  <a:srgbClr val="FF0000"/>
                </a:solidFill>
              </a:rPr>
              <a:t>prime interest rate</a:t>
            </a:r>
            <a:r>
              <a:rPr lang="en-US" sz="2400" dirty="0"/>
              <a:t> is not set by the Fed but by banks: it is the rate charged by the top 25 commercial banks. Analyze Charts When was it cheaper to borrow money, in 2000 or 2010? Why?</a:t>
            </a:r>
          </a:p>
        </p:txBody>
      </p:sp>
    </p:spTree>
    <p:extLst>
      <p:ext uri="{BB962C8B-B14F-4D97-AF65-F5344CB8AC3E}">
        <p14:creationId xmlns:p14="http://schemas.microsoft.com/office/powerpoint/2010/main" val="111707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A Review of U.S. Banking History</a:t>
            </a:r>
          </a:p>
        </p:txBody>
      </p:sp>
      <p:sp>
        <p:nvSpPr>
          <p:cNvPr id="3" name="TextBox 2"/>
          <p:cNvSpPr txBox="1"/>
          <p:nvPr/>
        </p:nvSpPr>
        <p:spPr>
          <a:xfrm>
            <a:off x="279400" y="1460500"/>
            <a:ext cx="8245324" cy="3108543"/>
          </a:xfrm>
          <a:prstGeom prst="rect">
            <a:avLst/>
          </a:prstGeom>
          <a:noFill/>
        </p:spPr>
        <p:txBody>
          <a:bodyPr vert="horz" wrap="square" rtlCol="0">
            <a:spAutoFit/>
          </a:bodyPr>
          <a:lstStyle/>
          <a:p>
            <a:pPr marL="457200" indent="-457200">
              <a:buAutoNum type="arabicParenR"/>
            </a:pPr>
            <a:r>
              <a:rPr lang="en-US" sz="2800" dirty="0"/>
              <a:t>Why did Congress decide to act to create a central bank in the early twentieth century?</a:t>
            </a:r>
          </a:p>
          <a:p>
            <a:endParaRPr lang="en-US" sz="2800" dirty="0"/>
          </a:p>
          <a:p>
            <a:r>
              <a:rPr lang="en-US" sz="2800" dirty="0"/>
              <a:t>A.  alarm over a financial panic</a:t>
            </a:r>
          </a:p>
          <a:p>
            <a:r>
              <a:rPr lang="en-US" sz="2800" dirty="0"/>
              <a:t>B.  desire to legislate reserve requirements</a:t>
            </a:r>
          </a:p>
          <a:p>
            <a:r>
              <a:rPr lang="en-US" sz="2800" dirty="0"/>
              <a:t>C.  electoral victory of the Federalist party</a:t>
            </a:r>
          </a:p>
          <a:p>
            <a:r>
              <a:rPr lang="en-US" sz="2800" dirty="0"/>
              <a:t>D.  lack of business expansion</a:t>
            </a:r>
          </a:p>
        </p:txBody>
      </p:sp>
    </p:spTree>
    <p:extLst>
      <p:ext uri="{BB962C8B-B14F-4D97-AF65-F5344CB8AC3E}">
        <p14:creationId xmlns:p14="http://schemas.microsoft.com/office/powerpoint/2010/main" val="38721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 Review of U.S. Banking History</a:t>
            </a:r>
          </a:p>
        </p:txBody>
      </p:sp>
      <p:pic>
        <p:nvPicPr>
          <p:cNvPr id="3" name="Picture 2" descr="ECON_SC_L03_T00128_FUL.png"/>
          <p:cNvPicPr>
            <a:picLocks/>
          </p:cNvPicPr>
          <p:nvPr/>
        </p:nvPicPr>
        <p:blipFill>
          <a:blip r:embed="rId2">
            <a:extLst>
              <a:ext uri="{28A0092B-C50C-407E-A947-70E740481C1C}">
                <a14:useLocalDpi xmlns:a14="http://schemas.microsoft.com/office/drawing/2010/main" val="0"/>
              </a:ext>
            </a:extLst>
          </a:blip>
          <a:stretch>
            <a:fillRect/>
          </a:stretch>
        </p:blipFill>
        <p:spPr>
          <a:xfrm>
            <a:off x="664210" y="1334770"/>
            <a:ext cx="7815580" cy="4188460"/>
          </a:xfrm>
          <a:prstGeom prst="rect">
            <a:avLst/>
          </a:prstGeom>
        </p:spPr>
      </p:pic>
      <p:sp>
        <p:nvSpPr>
          <p:cNvPr id="4" name="TextBox 3"/>
          <p:cNvSpPr txBox="1"/>
          <p:nvPr/>
        </p:nvSpPr>
        <p:spPr>
          <a:xfrm>
            <a:off x="406399" y="5225143"/>
            <a:ext cx="8577943" cy="1015663"/>
          </a:xfrm>
          <a:prstGeom prst="rect">
            <a:avLst/>
          </a:prstGeom>
          <a:noFill/>
        </p:spPr>
        <p:txBody>
          <a:bodyPr vert="horz" wrap="square" rtlCol="0">
            <a:spAutoFit/>
          </a:bodyPr>
          <a:lstStyle/>
          <a:p>
            <a:r>
              <a:rPr lang="en-US" sz="2000" dirty="0"/>
              <a:t>Central banks have three core functions, which include overseeing aspects of the whole economy and serving as the government’s banker. Analyze Information What is the overall purpose behind the first two functions?</a:t>
            </a:r>
          </a:p>
        </p:txBody>
      </p:sp>
    </p:spTree>
    <p:extLst>
      <p:ext uri="{BB962C8B-B14F-4D97-AF65-F5344CB8AC3E}">
        <p14:creationId xmlns:p14="http://schemas.microsoft.com/office/powerpoint/2010/main" val="4200717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History of the Federal Reserve System</a:t>
            </a:r>
          </a:p>
        </p:txBody>
      </p:sp>
      <p:sp>
        <p:nvSpPr>
          <p:cNvPr id="3" name="TextBox 2"/>
          <p:cNvSpPr txBox="1"/>
          <p:nvPr/>
        </p:nvSpPr>
        <p:spPr>
          <a:xfrm>
            <a:off x="566057" y="1460500"/>
            <a:ext cx="7620000" cy="3108543"/>
          </a:xfrm>
          <a:prstGeom prst="rect">
            <a:avLst/>
          </a:prstGeom>
          <a:noFill/>
        </p:spPr>
        <p:txBody>
          <a:bodyPr vert="horz" wrap="square" rtlCol="0">
            <a:spAutoFit/>
          </a:bodyPr>
          <a:lstStyle/>
          <a:p>
            <a:r>
              <a:rPr lang="en-US" sz="2800" dirty="0"/>
              <a:t>2) In which financial crisis did the Fed respond </a:t>
            </a:r>
          </a:p>
          <a:p>
            <a:r>
              <a:rPr lang="en-US" sz="2800" dirty="0"/>
              <a:t>	most aggressively?</a:t>
            </a:r>
          </a:p>
          <a:p>
            <a:endParaRPr lang="en-US" sz="2800" dirty="0"/>
          </a:p>
          <a:p>
            <a:r>
              <a:rPr lang="en-US" sz="2800" dirty="0"/>
              <a:t>A.  the Panic of 1907</a:t>
            </a:r>
          </a:p>
          <a:p>
            <a:r>
              <a:rPr lang="en-US" sz="2800" dirty="0"/>
              <a:t>B.  the Great Depression</a:t>
            </a:r>
          </a:p>
          <a:p>
            <a:r>
              <a:rPr lang="en-US" sz="2800" dirty="0"/>
              <a:t>C.  the early 1950s</a:t>
            </a:r>
          </a:p>
          <a:p>
            <a:r>
              <a:rPr lang="en-US" sz="2800" dirty="0"/>
              <a:t>D.  2008</a:t>
            </a:r>
            <a:endParaRPr lang="en-US" sz="1600" dirty="0"/>
          </a:p>
        </p:txBody>
      </p:sp>
    </p:spTree>
    <p:extLst>
      <p:ext uri="{BB962C8B-B14F-4D97-AF65-F5344CB8AC3E}">
        <p14:creationId xmlns:p14="http://schemas.microsoft.com/office/powerpoint/2010/main" val="140970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Structure of the Federal Reserve System</a:t>
            </a:r>
          </a:p>
        </p:txBody>
      </p:sp>
      <p:sp>
        <p:nvSpPr>
          <p:cNvPr id="3" name="TextBox 2"/>
          <p:cNvSpPr txBox="1"/>
          <p:nvPr/>
        </p:nvSpPr>
        <p:spPr>
          <a:xfrm>
            <a:off x="279400" y="1460500"/>
            <a:ext cx="8467876" cy="3539430"/>
          </a:xfrm>
          <a:prstGeom prst="rect">
            <a:avLst/>
          </a:prstGeom>
          <a:noFill/>
        </p:spPr>
        <p:txBody>
          <a:bodyPr vert="horz" wrap="square" rtlCol="0">
            <a:spAutoFit/>
          </a:bodyPr>
          <a:lstStyle/>
          <a:p>
            <a:r>
              <a:rPr lang="en-US" sz="2800" dirty="0"/>
              <a:t>3) How does the president of the Federal Reserve Bank </a:t>
            </a:r>
          </a:p>
          <a:p>
            <a:r>
              <a:rPr lang="en-US" sz="2800" dirty="0"/>
              <a:t>	of New York differ from the other Federal Reserve 	Bank presidents?</a:t>
            </a:r>
          </a:p>
          <a:p>
            <a:endParaRPr lang="en-US" sz="2800" dirty="0"/>
          </a:p>
          <a:p>
            <a:r>
              <a:rPr lang="en-US" sz="2800" dirty="0"/>
              <a:t>A.  serves for life</a:t>
            </a:r>
          </a:p>
          <a:p>
            <a:r>
              <a:rPr lang="en-US" sz="2800" dirty="0"/>
              <a:t>B.  has permanent seat on FOMC</a:t>
            </a:r>
          </a:p>
          <a:p>
            <a:r>
              <a:rPr lang="en-US" sz="2800" dirty="0"/>
              <a:t>C.  serves as chair of the Fed</a:t>
            </a:r>
          </a:p>
          <a:p>
            <a:r>
              <a:rPr lang="en-US" sz="2800" dirty="0"/>
              <a:t>D.  serves on the Board of Governors</a:t>
            </a:r>
          </a:p>
        </p:txBody>
      </p:sp>
    </p:spTree>
    <p:extLst>
      <p:ext uri="{BB962C8B-B14F-4D97-AF65-F5344CB8AC3E}">
        <p14:creationId xmlns:p14="http://schemas.microsoft.com/office/powerpoint/2010/main" val="347608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Fed’s Roles: Serving the Government</a:t>
            </a:r>
          </a:p>
        </p:txBody>
      </p:sp>
      <p:sp>
        <p:nvSpPr>
          <p:cNvPr id="3" name="TextBox 2"/>
          <p:cNvSpPr txBox="1"/>
          <p:nvPr/>
        </p:nvSpPr>
        <p:spPr>
          <a:xfrm>
            <a:off x="279399" y="1460500"/>
            <a:ext cx="8530771" cy="2677656"/>
          </a:xfrm>
          <a:prstGeom prst="rect">
            <a:avLst/>
          </a:prstGeom>
          <a:noFill/>
        </p:spPr>
        <p:txBody>
          <a:bodyPr vert="horz" wrap="square" rtlCol="0">
            <a:spAutoFit/>
          </a:bodyPr>
          <a:lstStyle/>
          <a:p>
            <a:r>
              <a:rPr lang="en-US" sz="2800" dirty="0"/>
              <a:t>4) What body issues paper money in the United States?</a:t>
            </a:r>
          </a:p>
          <a:p>
            <a:endParaRPr lang="en-US" sz="2800" dirty="0"/>
          </a:p>
          <a:p>
            <a:r>
              <a:rPr lang="en-US" sz="2800" dirty="0"/>
              <a:t>A.  Federal Reserve Banks</a:t>
            </a:r>
          </a:p>
          <a:p>
            <a:r>
              <a:rPr lang="en-US" sz="2800" dirty="0"/>
              <a:t>B.  the Federal Open Market Committee</a:t>
            </a:r>
          </a:p>
          <a:p>
            <a:r>
              <a:rPr lang="en-US" sz="2800" dirty="0"/>
              <a:t>C.  the United States Mint</a:t>
            </a:r>
          </a:p>
          <a:p>
            <a:r>
              <a:rPr lang="en-US" sz="2800" dirty="0"/>
              <a:t>D.  the United States Treasury</a:t>
            </a:r>
            <a:endParaRPr lang="en-US" sz="1600" dirty="0"/>
          </a:p>
        </p:txBody>
      </p:sp>
    </p:spTree>
    <p:extLst>
      <p:ext uri="{BB962C8B-B14F-4D97-AF65-F5344CB8AC3E}">
        <p14:creationId xmlns:p14="http://schemas.microsoft.com/office/powerpoint/2010/main" val="99549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Fed’s Roles: Serving and Regulating Banks</a:t>
            </a:r>
          </a:p>
        </p:txBody>
      </p:sp>
      <p:sp>
        <p:nvSpPr>
          <p:cNvPr id="3" name="TextBox 2"/>
          <p:cNvSpPr txBox="1"/>
          <p:nvPr/>
        </p:nvSpPr>
        <p:spPr>
          <a:xfrm>
            <a:off x="279400" y="1460500"/>
            <a:ext cx="8525934" cy="3108543"/>
          </a:xfrm>
          <a:prstGeom prst="rect">
            <a:avLst/>
          </a:prstGeom>
          <a:noFill/>
        </p:spPr>
        <p:txBody>
          <a:bodyPr vert="horz" wrap="square" rtlCol="0">
            <a:spAutoFit/>
          </a:bodyPr>
          <a:lstStyle/>
          <a:p>
            <a:r>
              <a:rPr lang="en-US" sz="2800" dirty="0"/>
              <a:t>5) What might cause Federal Reserve examiners to take </a:t>
            </a:r>
          </a:p>
          <a:p>
            <a:r>
              <a:rPr lang="en-US" sz="2800" dirty="0"/>
              <a:t>	action against a bank?</a:t>
            </a:r>
          </a:p>
          <a:p>
            <a:endParaRPr lang="en-US" sz="2800" dirty="0"/>
          </a:p>
          <a:p>
            <a:r>
              <a:rPr lang="en-US" sz="2800" dirty="0"/>
              <a:t>A.  following truth-in-lending rules</a:t>
            </a:r>
          </a:p>
          <a:p>
            <a:r>
              <a:rPr lang="en-US" sz="2800" dirty="0"/>
              <a:t>B.  issuing risky loans</a:t>
            </a:r>
          </a:p>
          <a:p>
            <a:r>
              <a:rPr lang="en-US" sz="2800" dirty="0"/>
              <a:t>C.  making loans</a:t>
            </a:r>
          </a:p>
          <a:p>
            <a:r>
              <a:rPr lang="en-US" sz="2800" dirty="0"/>
              <a:t>D.  reporting reserves</a:t>
            </a:r>
            <a:endParaRPr lang="en-US" dirty="0"/>
          </a:p>
        </p:txBody>
      </p:sp>
    </p:spTree>
    <p:extLst>
      <p:ext uri="{BB962C8B-B14F-4D97-AF65-F5344CB8AC3E}">
        <p14:creationId xmlns:p14="http://schemas.microsoft.com/office/powerpoint/2010/main" val="392593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Fed’s Roles: Regulating the Money Supply</a:t>
            </a:r>
          </a:p>
        </p:txBody>
      </p:sp>
      <p:sp>
        <p:nvSpPr>
          <p:cNvPr id="3" name="TextBox 2"/>
          <p:cNvSpPr txBox="1"/>
          <p:nvPr/>
        </p:nvSpPr>
        <p:spPr>
          <a:xfrm>
            <a:off x="279400" y="1460500"/>
            <a:ext cx="7620000" cy="2677656"/>
          </a:xfrm>
          <a:prstGeom prst="rect">
            <a:avLst/>
          </a:prstGeom>
          <a:noFill/>
        </p:spPr>
        <p:txBody>
          <a:bodyPr vert="horz" rtlCol="0">
            <a:spAutoFit/>
          </a:bodyPr>
          <a:lstStyle/>
          <a:p>
            <a:r>
              <a:rPr lang="en-US" sz="2800" dirty="0"/>
              <a:t>6) How does the Fed try to control inflation?</a:t>
            </a:r>
          </a:p>
          <a:p>
            <a:endParaRPr lang="en-US" sz="2800" dirty="0"/>
          </a:p>
          <a:p>
            <a:r>
              <a:rPr lang="en-US" sz="2800" dirty="0"/>
              <a:t>A.  controlling prices</a:t>
            </a:r>
          </a:p>
          <a:p>
            <a:r>
              <a:rPr lang="en-US" sz="2800" dirty="0"/>
              <a:t>B.  clearing checks</a:t>
            </a:r>
          </a:p>
          <a:p>
            <a:r>
              <a:rPr lang="en-US" sz="2800" dirty="0"/>
              <a:t>C.  regulating banks</a:t>
            </a:r>
          </a:p>
          <a:p>
            <a:r>
              <a:rPr lang="en-US" sz="2800" dirty="0"/>
              <a:t>D.  regulating the money supply</a:t>
            </a:r>
            <a:endParaRPr lang="en-US" sz="1600" dirty="0"/>
          </a:p>
        </p:txBody>
      </p:sp>
    </p:spTree>
    <p:extLst>
      <p:ext uri="{BB962C8B-B14F-4D97-AF65-F5344CB8AC3E}">
        <p14:creationId xmlns:p14="http://schemas.microsoft.com/office/powerpoint/2010/main" val="204800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571" y="270579"/>
            <a:ext cx="7620000" cy="461665"/>
          </a:xfrm>
          <a:prstGeom prst="rect">
            <a:avLst/>
          </a:prstGeom>
          <a:noFill/>
        </p:spPr>
        <p:txBody>
          <a:bodyPr vert="horz" rtlCol="0">
            <a:spAutoFit/>
          </a:bodyPr>
          <a:lstStyle/>
          <a:p>
            <a:r>
              <a:rPr lang="en-US" sz="2400" b="1" dirty="0">
                <a:solidFill>
                  <a:srgbClr val="0072BC"/>
                </a:solidFill>
              </a:rPr>
              <a:t>A Review of U.S. Banking History</a:t>
            </a:r>
          </a:p>
        </p:txBody>
      </p:sp>
      <p:pic>
        <p:nvPicPr>
          <p:cNvPr id="3" name="Picture 2" descr="ECON_SC_L03_A00130_FUL.png"/>
          <p:cNvPicPr>
            <a:picLocks/>
          </p:cNvPicPr>
          <p:nvPr/>
        </p:nvPicPr>
        <p:blipFill>
          <a:blip r:embed="rId2">
            <a:extLst>
              <a:ext uri="{28A0092B-C50C-407E-A947-70E740481C1C}">
                <a14:useLocalDpi xmlns:a14="http://schemas.microsoft.com/office/drawing/2010/main" val="0"/>
              </a:ext>
            </a:extLst>
          </a:blip>
          <a:stretch>
            <a:fillRect/>
          </a:stretch>
        </p:blipFill>
        <p:spPr>
          <a:xfrm>
            <a:off x="516467" y="962780"/>
            <a:ext cx="7815580" cy="4188460"/>
          </a:xfrm>
          <a:prstGeom prst="rect">
            <a:avLst/>
          </a:prstGeom>
        </p:spPr>
      </p:pic>
      <p:sp>
        <p:nvSpPr>
          <p:cNvPr id="4" name="TextBox 3"/>
          <p:cNvSpPr txBox="1"/>
          <p:nvPr/>
        </p:nvSpPr>
        <p:spPr>
          <a:xfrm>
            <a:off x="453571" y="5295055"/>
            <a:ext cx="8337248" cy="1200329"/>
          </a:xfrm>
          <a:prstGeom prst="rect">
            <a:avLst/>
          </a:prstGeom>
          <a:noFill/>
        </p:spPr>
        <p:txBody>
          <a:bodyPr vert="horz" wrap="square" rtlCol="0">
            <a:spAutoFit/>
          </a:bodyPr>
          <a:lstStyle/>
          <a:p>
            <a:r>
              <a:rPr lang="en-US" sz="2400" dirty="0"/>
              <a:t>One reason why the United States established a central banking system was to avoid financial </a:t>
            </a:r>
            <a:r>
              <a:rPr lang="en-US" sz="2400" b="1" i="1" dirty="0">
                <a:solidFill>
                  <a:srgbClr val="FF0000"/>
                </a:solidFill>
              </a:rPr>
              <a:t>speculation</a:t>
            </a:r>
            <a:r>
              <a:rPr lang="en-US" sz="2400" dirty="0"/>
              <a:t> and </a:t>
            </a:r>
            <a:r>
              <a:rPr lang="en-US" sz="2400" b="1" i="1" dirty="0">
                <a:solidFill>
                  <a:srgbClr val="FF0000"/>
                </a:solidFill>
              </a:rPr>
              <a:t>panics</a:t>
            </a:r>
            <a:r>
              <a:rPr lang="en-US" sz="2400" dirty="0"/>
              <a:t>. Analyze Information How can a central bank help achieve that goal?</a:t>
            </a:r>
          </a:p>
        </p:txBody>
      </p:sp>
    </p:spTree>
    <p:extLst>
      <p:ext uri="{BB962C8B-B14F-4D97-AF65-F5344CB8AC3E}">
        <p14:creationId xmlns:p14="http://schemas.microsoft.com/office/powerpoint/2010/main" val="31765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History of the Federal Reserve System</a:t>
            </a:r>
          </a:p>
        </p:txBody>
      </p:sp>
      <p:sp>
        <p:nvSpPr>
          <p:cNvPr id="3" name="TextBox 2"/>
          <p:cNvSpPr txBox="1"/>
          <p:nvPr/>
        </p:nvSpPr>
        <p:spPr>
          <a:xfrm>
            <a:off x="190500" y="1460500"/>
            <a:ext cx="8763000" cy="4031873"/>
          </a:xfrm>
          <a:prstGeom prst="rect">
            <a:avLst/>
          </a:prstGeom>
          <a:noFill/>
        </p:spPr>
        <p:txBody>
          <a:bodyPr vert="horz" wrap="square" rtlCol="0">
            <a:spAutoFit/>
          </a:bodyPr>
          <a:lstStyle/>
          <a:p>
            <a:r>
              <a:rPr lang="en-US" sz="3200" dirty="0"/>
              <a:t>Attempting to prevent problems such as the Panic of 1907, Congress passed the Federal Reserve Act in 1913.</a:t>
            </a:r>
          </a:p>
          <a:p>
            <a:endParaRPr lang="en-US" sz="3200" dirty="0"/>
          </a:p>
          <a:p>
            <a:r>
              <a:rPr lang="en-US" sz="3200" dirty="0"/>
              <a:t>The resulting Federal Reserve System, now often referred to simply as “</a:t>
            </a:r>
            <a:r>
              <a:rPr lang="en-US" sz="3200" b="1" i="1" dirty="0">
                <a:solidFill>
                  <a:srgbClr val="FF0000"/>
                </a:solidFill>
              </a:rPr>
              <a:t>the Fed</a:t>
            </a:r>
            <a:r>
              <a:rPr lang="en-US" sz="3200" dirty="0"/>
              <a:t>,” consisted of a group of </a:t>
            </a:r>
            <a:r>
              <a:rPr lang="en-US" sz="3200" b="1" i="1" dirty="0">
                <a:solidFill>
                  <a:srgbClr val="FF0000"/>
                </a:solidFill>
              </a:rPr>
              <a:t>12 independent regional banks</a:t>
            </a:r>
            <a:r>
              <a:rPr lang="en-US" sz="3200" dirty="0"/>
              <a:t>. These banks could lend to other banks in times of need.</a:t>
            </a:r>
          </a:p>
        </p:txBody>
      </p:sp>
    </p:spTree>
    <p:extLst>
      <p:ext uri="{BB962C8B-B14F-4D97-AF65-F5344CB8AC3E}">
        <p14:creationId xmlns:p14="http://schemas.microsoft.com/office/powerpoint/2010/main" val="385006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History of the Federal Reserve System</a:t>
            </a:r>
          </a:p>
        </p:txBody>
      </p:sp>
      <p:pic>
        <p:nvPicPr>
          <p:cNvPr id="3" name="Picture 2" descr="ECON_SC_L03_R112075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739388" cy="4188460"/>
          </a:xfrm>
          <a:prstGeom prst="rect">
            <a:avLst/>
          </a:prstGeom>
        </p:spPr>
      </p:pic>
      <p:sp>
        <p:nvSpPr>
          <p:cNvPr id="4" name="TextBox 3"/>
          <p:cNvSpPr txBox="1"/>
          <p:nvPr/>
        </p:nvSpPr>
        <p:spPr>
          <a:xfrm>
            <a:off x="4267200" y="1756229"/>
            <a:ext cx="4746172" cy="3046988"/>
          </a:xfrm>
          <a:prstGeom prst="rect">
            <a:avLst/>
          </a:prstGeom>
          <a:noFill/>
        </p:spPr>
        <p:txBody>
          <a:bodyPr vert="horz" wrap="square" rtlCol="0">
            <a:spAutoFit/>
          </a:bodyPr>
          <a:lstStyle/>
          <a:p>
            <a:r>
              <a:rPr lang="en-US" sz="3200" dirty="0"/>
              <a:t>After almost a year of debate, Congress passed the </a:t>
            </a:r>
            <a:r>
              <a:rPr lang="en-US" sz="3200" b="1" i="1" dirty="0">
                <a:solidFill>
                  <a:srgbClr val="FF0000"/>
                </a:solidFill>
              </a:rPr>
              <a:t>Federal Reserve Act </a:t>
            </a:r>
            <a:r>
              <a:rPr lang="en-US" sz="3200" dirty="0"/>
              <a:t>in December 1913, and President Woodrow Wilson signed it into law.</a:t>
            </a:r>
          </a:p>
        </p:txBody>
      </p:sp>
    </p:spTree>
    <p:extLst>
      <p:ext uri="{BB962C8B-B14F-4D97-AF65-F5344CB8AC3E}">
        <p14:creationId xmlns:p14="http://schemas.microsoft.com/office/powerpoint/2010/main" val="55570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History of the Federal Reserve System</a:t>
            </a:r>
          </a:p>
        </p:txBody>
      </p:sp>
      <p:pic>
        <p:nvPicPr>
          <p:cNvPr id="3" name="Picture 2" descr="ECON_SC_L03_T0013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5580" cy="4188460"/>
          </a:xfrm>
          <a:prstGeom prst="rect">
            <a:avLst/>
          </a:prstGeom>
        </p:spPr>
      </p:pic>
      <p:sp>
        <p:nvSpPr>
          <p:cNvPr id="4" name="TextBox 3"/>
          <p:cNvSpPr txBox="1"/>
          <p:nvPr/>
        </p:nvSpPr>
        <p:spPr>
          <a:xfrm>
            <a:off x="279399" y="5778500"/>
            <a:ext cx="8588829" cy="369332"/>
          </a:xfrm>
          <a:prstGeom prst="rect">
            <a:avLst/>
          </a:prstGeom>
          <a:noFill/>
        </p:spPr>
        <p:txBody>
          <a:bodyPr vert="horz" wrap="square" rtlCol="0">
            <a:spAutoFit/>
          </a:bodyPr>
          <a:lstStyle/>
          <a:p>
            <a:r>
              <a:rPr lang="en-US" dirty="0"/>
              <a:t>Analyze Graphs What year did bank failures reach their peak, and what was that peak?</a:t>
            </a:r>
          </a:p>
        </p:txBody>
      </p:sp>
    </p:spTree>
    <p:extLst>
      <p:ext uri="{BB962C8B-B14F-4D97-AF65-F5344CB8AC3E}">
        <p14:creationId xmlns:p14="http://schemas.microsoft.com/office/powerpoint/2010/main" val="62782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Structure of the Federal Reserve System</a:t>
            </a:r>
          </a:p>
        </p:txBody>
      </p:sp>
      <p:sp>
        <p:nvSpPr>
          <p:cNvPr id="3" name="TextBox 2"/>
          <p:cNvSpPr txBox="1"/>
          <p:nvPr/>
        </p:nvSpPr>
        <p:spPr>
          <a:xfrm>
            <a:off x="279399" y="1460500"/>
            <a:ext cx="8521095" cy="4524315"/>
          </a:xfrm>
          <a:prstGeom prst="rect">
            <a:avLst/>
          </a:prstGeom>
          <a:noFill/>
        </p:spPr>
        <p:txBody>
          <a:bodyPr vert="horz" wrap="square" rtlCol="0">
            <a:spAutoFit/>
          </a:bodyPr>
          <a:lstStyle/>
          <a:p>
            <a:r>
              <a:rPr lang="en-US" sz="3200" dirty="0"/>
              <a:t>The Federal Reserve System is </a:t>
            </a:r>
            <a:r>
              <a:rPr lang="en-US" sz="3200" b="1" i="1" dirty="0">
                <a:solidFill>
                  <a:srgbClr val="FF0000"/>
                </a:solidFill>
              </a:rPr>
              <a:t>privately owned</a:t>
            </a:r>
            <a:r>
              <a:rPr lang="en-US" sz="3200" dirty="0"/>
              <a:t> by the member banks themselves, but it is publicly controlled by the federal government. </a:t>
            </a:r>
          </a:p>
          <a:p>
            <a:endParaRPr lang="en-US" sz="3200" dirty="0"/>
          </a:p>
          <a:p>
            <a:r>
              <a:rPr lang="en-US" sz="3200" dirty="0"/>
              <a:t>Like so many American institutions, the structure of the Federal Reserve System represents compromises between centralized power and regional powers. Figure 6.2 illustrates that structure.</a:t>
            </a:r>
          </a:p>
        </p:txBody>
      </p:sp>
    </p:spTree>
    <p:extLst>
      <p:ext uri="{BB962C8B-B14F-4D97-AF65-F5344CB8AC3E}">
        <p14:creationId xmlns:p14="http://schemas.microsoft.com/office/powerpoint/2010/main" val="316001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63407"/>
            <a:ext cx="7620000" cy="461665"/>
          </a:xfrm>
          <a:prstGeom prst="rect">
            <a:avLst/>
          </a:prstGeom>
          <a:noFill/>
        </p:spPr>
        <p:txBody>
          <a:bodyPr vert="horz" rtlCol="0">
            <a:spAutoFit/>
          </a:bodyPr>
          <a:lstStyle/>
          <a:p>
            <a:r>
              <a:rPr lang="en-US" sz="2400" b="1" dirty="0">
                <a:solidFill>
                  <a:srgbClr val="0072BC"/>
                </a:solidFill>
              </a:rPr>
              <a:t>The Structure of the Federal Reserve System</a:t>
            </a:r>
          </a:p>
        </p:txBody>
      </p:sp>
      <p:pic>
        <p:nvPicPr>
          <p:cNvPr id="3" name="Picture 2" descr="ECON_SC_L03_A00132_FUL.png"/>
          <p:cNvPicPr>
            <a:picLocks/>
          </p:cNvPicPr>
          <p:nvPr/>
        </p:nvPicPr>
        <p:blipFill>
          <a:blip r:embed="rId2">
            <a:extLst>
              <a:ext uri="{28A0092B-C50C-407E-A947-70E740481C1C}">
                <a14:useLocalDpi xmlns:a14="http://schemas.microsoft.com/office/drawing/2010/main" val="0"/>
              </a:ext>
            </a:extLst>
          </a:blip>
          <a:stretch>
            <a:fillRect/>
          </a:stretch>
        </p:blipFill>
        <p:spPr>
          <a:xfrm>
            <a:off x="664210" y="925072"/>
            <a:ext cx="7815580" cy="4188460"/>
          </a:xfrm>
          <a:prstGeom prst="rect">
            <a:avLst/>
          </a:prstGeom>
        </p:spPr>
      </p:pic>
      <p:sp>
        <p:nvSpPr>
          <p:cNvPr id="4" name="TextBox 3"/>
          <p:cNvSpPr txBox="1"/>
          <p:nvPr/>
        </p:nvSpPr>
        <p:spPr>
          <a:xfrm>
            <a:off x="859790" y="5195975"/>
            <a:ext cx="7620000" cy="1200329"/>
          </a:xfrm>
          <a:prstGeom prst="rect">
            <a:avLst/>
          </a:prstGeom>
          <a:noFill/>
        </p:spPr>
        <p:txBody>
          <a:bodyPr vert="horz" rtlCol="0">
            <a:spAutoFit/>
          </a:bodyPr>
          <a:lstStyle/>
          <a:p>
            <a:r>
              <a:rPr lang="en-US" sz="2400" dirty="0"/>
              <a:t>The Federal Reserve System is made up of three levels. Analyze Charts At which level would a nationally chartered bank in your community fit?</a:t>
            </a:r>
          </a:p>
        </p:txBody>
      </p:sp>
    </p:spTree>
    <p:extLst>
      <p:ext uri="{BB962C8B-B14F-4D97-AF65-F5344CB8AC3E}">
        <p14:creationId xmlns:p14="http://schemas.microsoft.com/office/powerpoint/2010/main" val="7422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605" y="189655"/>
            <a:ext cx="7620000" cy="461665"/>
          </a:xfrm>
          <a:prstGeom prst="rect">
            <a:avLst/>
          </a:prstGeom>
          <a:noFill/>
        </p:spPr>
        <p:txBody>
          <a:bodyPr vert="horz" rtlCol="0">
            <a:spAutoFit/>
          </a:bodyPr>
          <a:lstStyle/>
          <a:p>
            <a:r>
              <a:rPr lang="en-US" sz="2400" b="1" dirty="0">
                <a:solidFill>
                  <a:srgbClr val="0072BC"/>
                </a:solidFill>
              </a:rPr>
              <a:t>The Structure of the Federal Reserve System</a:t>
            </a:r>
          </a:p>
        </p:txBody>
      </p:sp>
      <p:pic>
        <p:nvPicPr>
          <p:cNvPr id="3" name="Picture 2" descr="ECON_SC_L03_R1120777_FUL.png"/>
          <p:cNvPicPr>
            <a:picLocks/>
          </p:cNvPicPr>
          <p:nvPr/>
        </p:nvPicPr>
        <p:blipFill>
          <a:blip r:embed="rId2">
            <a:extLst>
              <a:ext uri="{28A0092B-C50C-407E-A947-70E740481C1C}">
                <a14:useLocalDpi xmlns:a14="http://schemas.microsoft.com/office/drawing/2010/main" val="0"/>
              </a:ext>
            </a:extLst>
          </a:blip>
          <a:stretch>
            <a:fillRect/>
          </a:stretch>
        </p:blipFill>
        <p:spPr>
          <a:xfrm>
            <a:off x="1435704" y="651320"/>
            <a:ext cx="5665216" cy="4188460"/>
          </a:xfrm>
          <a:prstGeom prst="rect">
            <a:avLst/>
          </a:prstGeom>
        </p:spPr>
      </p:pic>
      <p:sp>
        <p:nvSpPr>
          <p:cNvPr id="4" name="TextBox 3"/>
          <p:cNvSpPr txBox="1"/>
          <p:nvPr/>
        </p:nvSpPr>
        <p:spPr>
          <a:xfrm>
            <a:off x="511628" y="4990877"/>
            <a:ext cx="8332410" cy="1384995"/>
          </a:xfrm>
          <a:prstGeom prst="rect">
            <a:avLst/>
          </a:prstGeom>
          <a:noFill/>
        </p:spPr>
        <p:txBody>
          <a:bodyPr vert="horz" wrap="square" rtlCol="0">
            <a:spAutoFit/>
          </a:bodyPr>
          <a:lstStyle/>
          <a:p>
            <a:r>
              <a:rPr lang="en-US" sz="2800" dirty="0"/>
              <a:t>Janet Yellen succeeded Ben Bernanke as Chairman of the Fed in 2014.  Currently, appointed by President Biden as Secretary of the Treasury</a:t>
            </a:r>
          </a:p>
        </p:txBody>
      </p:sp>
    </p:spTree>
    <p:extLst>
      <p:ext uri="{BB962C8B-B14F-4D97-AF65-F5344CB8AC3E}">
        <p14:creationId xmlns:p14="http://schemas.microsoft.com/office/powerpoint/2010/main" val="3893531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234</TotalTime>
  <Words>1028</Words>
  <Application>Microsoft Office PowerPoint</Application>
  <PresentationFormat>On-screen Show (4:3)</PresentationFormat>
  <Paragraphs>95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Sherman</dc:creator>
  <cp:lastModifiedBy>Greg Scott</cp:lastModifiedBy>
  <cp:revision>4</cp:revision>
  <dcterms:created xsi:type="dcterms:W3CDTF">2014-12-04T20:00:12Z</dcterms:created>
  <dcterms:modified xsi:type="dcterms:W3CDTF">2024-04-04T18:39:12Z</dcterms:modified>
</cp:coreProperties>
</file>