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55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f817bcf35e_1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f817bcf35e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f817bcf35e_1_3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f817bcf35e_1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817bcf35e_1_3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f817bcf35e_1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817bcf35e_1_3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gf817bcf35e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f817bcf35e_1_3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f817bcf35e_1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f817bcf35e_1_3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f817bcf35e_1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f817bcf35e_1_3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f817bcf35e_1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f817bcf35e_1_3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3" name="Google Shape;313;gf817bcf35e_1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817bcf35e_1_3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f817bcf35e_1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f817bcf35e_1_2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f817bcf35e_1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f817bcf35e_1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gf817bcf35e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817bcf35e_1_2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f817bcf35e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f817bcf35e_1_2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f817bcf35e_1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f817bcf35e_1_2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f817bcf35e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817bcf35e_1_2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f817bcf35e_1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f817bcf35e_1_2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gf817bcf35e_1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f817bcf35e_1_2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f817bcf35e_1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629841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2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>
            <a:spLocks noGrp="1"/>
          </p:cNvSpPr>
          <p:nvPr>
            <p:ph type="title"/>
          </p:nvPr>
        </p:nvSpPr>
        <p:spPr>
          <a:xfrm rot="5400000">
            <a:off x="5350049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body" idx="1"/>
          </p:nvPr>
        </p:nvSpPr>
        <p:spPr>
          <a:xfrm rot="5400000">
            <a:off x="1349474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4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54" name="Google Shape;254;p34"/>
          <p:cNvSpPr/>
          <p:nvPr/>
        </p:nvSpPr>
        <p:spPr>
          <a:xfrm>
            <a:off x="612875" y="100"/>
            <a:ext cx="67725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 EXPORTS (EXPORT)</a:t>
            </a:r>
            <a:endParaRPr sz="1100"/>
          </a:p>
        </p:txBody>
      </p:sp>
      <p:sp>
        <p:nvSpPr>
          <p:cNvPr id="255" name="Google Shape;255;p34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256" name="Google Shape;256;p34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57" name="Google Shape;257;p34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58" name="Google Shape;258;p34"/>
          <p:cNvSpPr txBox="1"/>
          <p:nvPr/>
        </p:nvSpPr>
        <p:spPr>
          <a:xfrm>
            <a:off x="5900480" y="251445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5"/>
          <p:cNvSpPr/>
          <p:nvPr/>
        </p:nvSpPr>
        <p:spPr>
          <a:xfrm>
            <a:off x="527152" y="77770"/>
            <a:ext cx="5714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3: EXCLUDED FROM GDP</a:t>
            </a:r>
            <a:endParaRPr sz="1100"/>
          </a:p>
        </p:txBody>
      </p:sp>
      <p:sp>
        <p:nvSpPr>
          <p:cNvPr id="264" name="Google Shape;264;p35"/>
          <p:cNvSpPr/>
          <p:nvPr/>
        </p:nvSpPr>
        <p:spPr>
          <a:xfrm>
            <a:off x="85321" y="801468"/>
            <a:ext cx="8764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Directions: For each of the following slides, find pictures online for the four components of GDP.  Define each and explain how your picture relates to the component. 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5"/>
          <p:cNvSpPr txBox="1"/>
          <p:nvPr/>
        </p:nvSpPr>
        <p:spPr>
          <a:xfrm>
            <a:off x="237272" y="1478869"/>
            <a:ext cx="64464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6858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Intermediate products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Second-Hand sales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Nonmarket Transactions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Underground Economy (Black Market)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Transfer Payment (Cash Transfers )</a:t>
            </a:r>
            <a:endParaRPr sz="1100"/>
          </a:p>
        </p:txBody>
      </p:sp>
      <p:pic>
        <p:nvPicPr>
          <p:cNvPr id="266" name="Google Shape;26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053" y="3018698"/>
            <a:ext cx="8984428" cy="1424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6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6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1124900" y="100"/>
            <a:ext cx="6617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INTERMEDIATE PRODUCTS</a:t>
            </a:r>
            <a:endParaRPr sz="1100"/>
          </a:p>
        </p:txBody>
      </p:sp>
      <p:sp>
        <p:nvSpPr>
          <p:cNvPr id="274" name="Google Shape;274;p36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76" name="Google Shape;276;p36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77" name="Google Shape;277;p36"/>
          <p:cNvSpPr txBox="1"/>
          <p:nvPr/>
        </p:nvSpPr>
        <p:spPr>
          <a:xfrm>
            <a:off x="5900480" y="251445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7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84" name="Google Shape;284;p37"/>
          <p:cNvSpPr/>
          <p:nvPr/>
        </p:nvSpPr>
        <p:spPr>
          <a:xfrm>
            <a:off x="1435226" y="100"/>
            <a:ext cx="5867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SECOND-HAND SALES</a:t>
            </a:r>
            <a:endParaRPr sz="1100"/>
          </a:p>
        </p:txBody>
      </p:sp>
      <p:sp>
        <p:nvSpPr>
          <p:cNvPr id="285" name="Google Shape;285;p37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286" name="Google Shape;286;p37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87" name="Google Shape;287;p37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88" name="Google Shape;288;p37"/>
          <p:cNvSpPr txBox="1"/>
          <p:nvPr/>
        </p:nvSpPr>
        <p:spPr>
          <a:xfrm>
            <a:off x="5900480" y="251445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8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8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581850" y="100"/>
            <a:ext cx="7668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NON-MARKET TRANSACTIONS</a:t>
            </a:r>
            <a:endParaRPr sz="1100"/>
          </a:p>
        </p:txBody>
      </p:sp>
      <p:sp>
        <p:nvSpPr>
          <p:cNvPr id="296" name="Google Shape;296;p38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297" name="Google Shape;297;p38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98" name="Google Shape;298;p38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5900480" y="251445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9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9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306" name="Google Shape;306;p39"/>
          <p:cNvSpPr/>
          <p:nvPr/>
        </p:nvSpPr>
        <p:spPr>
          <a:xfrm>
            <a:off x="1629177" y="100"/>
            <a:ext cx="4848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BLACK MARKET</a:t>
            </a:r>
            <a:endParaRPr sz="1100"/>
          </a:p>
        </p:txBody>
      </p:sp>
      <p:sp>
        <p:nvSpPr>
          <p:cNvPr id="307" name="Google Shape;307;p39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308" name="Google Shape;308;p39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309" name="Google Shape;309;p39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310" name="Google Shape;310;p39"/>
          <p:cNvSpPr txBox="1"/>
          <p:nvPr/>
        </p:nvSpPr>
        <p:spPr>
          <a:xfrm>
            <a:off x="5900480" y="251445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0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0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317" name="Google Shape;317;p40"/>
          <p:cNvSpPr txBox="1"/>
          <p:nvPr/>
        </p:nvSpPr>
        <p:spPr>
          <a:xfrm>
            <a:off x="5900480" y="251445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0"/>
          <p:cNvSpPr/>
          <p:nvPr/>
        </p:nvSpPr>
        <p:spPr>
          <a:xfrm>
            <a:off x="1435224" y="100"/>
            <a:ext cx="5740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TRANSFER PAYMENTS</a:t>
            </a:r>
            <a:endParaRPr sz="1100"/>
          </a:p>
        </p:txBody>
      </p:sp>
      <p:sp>
        <p:nvSpPr>
          <p:cNvPr id="319" name="Google Shape;319;p40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320" name="Google Shape;320;p40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321" name="Google Shape;321;p40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1"/>
          <p:cNvSpPr txBox="1">
            <a:spLocks noGrp="1"/>
          </p:cNvSpPr>
          <p:nvPr>
            <p:ph type="body" idx="1"/>
          </p:nvPr>
        </p:nvSpPr>
        <p:spPr>
          <a:xfrm>
            <a:off x="392144" y="278273"/>
            <a:ext cx="8330100" cy="46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 sz="2700">
                <a:solidFill>
                  <a:srgbClr val="C00000"/>
                </a:solidFill>
              </a:rPr>
              <a:t>Great Job, you completed the project!</a:t>
            </a:r>
            <a:endParaRPr sz="1800">
              <a:solidFill>
                <a:srgbClr val="C00000"/>
              </a:solidFill>
            </a:endParaRPr>
          </a:p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0070C0"/>
                </a:solidFill>
              </a:rPr>
              <a:t>Please answer the following reflection questions based on what you learned throughout the activity.</a:t>
            </a:r>
            <a:endParaRPr sz="1400">
              <a:solidFill>
                <a:srgbClr val="0070C0"/>
              </a:solidFill>
            </a:endParaRPr>
          </a:p>
          <a:p>
            <a:pPr marL="3429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solidFill>
                  <a:srgbClr val="002060"/>
                </a:solidFill>
              </a:rPr>
              <a:t>List 1-3 things that you learned about gross domestic product.</a:t>
            </a:r>
            <a:endParaRPr/>
          </a:p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342900" lvl="0" indent="-254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-US">
                <a:solidFill>
                  <a:srgbClr val="002060"/>
                </a:solidFill>
              </a:rPr>
              <a:t>List 1-3 things that you want to know more about gross domestic product.</a:t>
            </a:r>
            <a:endParaRPr/>
          </a:p>
          <a:p>
            <a:pPr marL="8890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br>
              <a:rPr lang="en-US" sz="1400"/>
            </a:br>
            <a:br>
              <a:rPr lang="en-US" sz="1400"/>
            </a:br>
            <a:endParaRPr sz="1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solidFill>
                <a:srgbClr val="7030A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>
              <a:solidFill>
                <a:srgbClr val="7030A0"/>
              </a:solidFill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400">
              <a:solidFill>
                <a:srgbClr val="0070C0"/>
              </a:solidFill>
            </a:endParaRPr>
          </a:p>
        </p:txBody>
      </p:sp>
      <p:sp>
        <p:nvSpPr>
          <p:cNvPr id="327" name="Google Shape;327;p41"/>
          <p:cNvSpPr txBox="1">
            <a:spLocks noGrp="1"/>
          </p:cNvSpPr>
          <p:nvPr>
            <p:ph type="body" idx="1"/>
          </p:nvPr>
        </p:nvSpPr>
        <p:spPr>
          <a:xfrm>
            <a:off x="745751" y="1921750"/>
            <a:ext cx="73107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A61C00"/>
              </a:solidFill>
            </a:endParaRPr>
          </a:p>
        </p:txBody>
      </p:sp>
      <p:sp>
        <p:nvSpPr>
          <p:cNvPr id="328" name="Google Shape;328;p41"/>
          <p:cNvSpPr txBox="1">
            <a:spLocks noGrp="1"/>
          </p:cNvSpPr>
          <p:nvPr>
            <p:ph type="body" idx="1"/>
          </p:nvPr>
        </p:nvSpPr>
        <p:spPr>
          <a:xfrm>
            <a:off x="745750" y="3699707"/>
            <a:ext cx="73107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A61C00"/>
              </a:solidFill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77588" y="77587"/>
            <a:ext cx="8963316" cy="4982135"/>
          </a:xfrm>
          <a:custGeom>
            <a:avLst/>
            <a:gdLst/>
            <a:ahLst/>
            <a:cxnLst/>
            <a:rect l="l" t="t" r="r" b="b"/>
            <a:pathLst>
              <a:path w="10452847" h="10488706" extrusionOk="0">
                <a:moveTo>
                  <a:pt x="0" y="0"/>
                </a:moveTo>
                <a:cubicBezTo>
                  <a:pt x="135211" y="-28091"/>
                  <a:pt x="305673" y="47033"/>
                  <a:pt x="476185" y="0"/>
                </a:cubicBezTo>
                <a:cubicBezTo>
                  <a:pt x="646698" y="-47033"/>
                  <a:pt x="613535" y="11399"/>
                  <a:pt x="743314" y="0"/>
                </a:cubicBezTo>
                <a:cubicBezTo>
                  <a:pt x="873093" y="-11399"/>
                  <a:pt x="1272879" y="23508"/>
                  <a:pt x="1533084" y="0"/>
                </a:cubicBezTo>
                <a:cubicBezTo>
                  <a:pt x="1793289" y="-23508"/>
                  <a:pt x="1889209" y="4222"/>
                  <a:pt x="2009269" y="0"/>
                </a:cubicBezTo>
                <a:cubicBezTo>
                  <a:pt x="2129329" y="-4222"/>
                  <a:pt x="2341619" y="13334"/>
                  <a:pt x="2485455" y="0"/>
                </a:cubicBezTo>
                <a:cubicBezTo>
                  <a:pt x="2629291" y="-13334"/>
                  <a:pt x="3069592" y="35755"/>
                  <a:pt x="3275225" y="0"/>
                </a:cubicBezTo>
                <a:cubicBezTo>
                  <a:pt x="3480858" y="-35755"/>
                  <a:pt x="3520995" y="27165"/>
                  <a:pt x="3646882" y="0"/>
                </a:cubicBezTo>
                <a:cubicBezTo>
                  <a:pt x="3772769" y="-27165"/>
                  <a:pt x="4233164" y="32631"/>
                  <a:pt x="4436653" y="0"/>
                </a:cubicBezTo>
                <a:cubicBezTo>
                  <a:pt x="4640142" y="-32631"/>
                  <a:pt x="4930619" y="30374"/>
                  <a:pt x="5226423" y="0"/>
                </a:cubicBezTo>
                <a:cubicBezTo>
                  <a:pt x="5522227" y="-30374"/>
                  <a:pt x="5576782" y="30155"/>
                  <a:pt x="5807137" y="0"/>
                </a:cubicBezTo>
                <a:cubicBezTo>
                  <a:pt x="6037492" y="-30155"/>
                  <a:pt x="6223694" y="10021"/>
                  <a:pt x="6596908" y="0"/>
                </a:cubicBezTo>
                <a:cubicBezTo>
                  <a:pt x="6970122" y="-10021"/>
                  <a:pt x="6852960" y="30293"/>
                  <a:pt x="7073093" y="0"/>
                </a:cubicBezTo>
                <a:cubicBezTo>
                  <a:pt x="7293226" y="-30293"/>
                  <a:pt x="7327797" y="21748"/>
                  <a:pt x="7549278" y="0"/>
                </a:cubicBezTo>
                <a:cubicBezTo>
                  <a:pt x="7770760" y="-21748"/>
                  <a:pt x="7923803" y="37998"/>
                  <a:pt x="8234521" y="0"/>
                </a:cubicBezTo>
                <a:cubicBezTo>
                  <a:pt x="8545239" y="-37998"/>
                  <a:pt x="8572796" y="3164"/>
                  <a:pt x="8710706" y="0"/>
                </a:cubicBezTo>
                <a:cubicBezTo>
                  <a:pt x="8848617" y="-3164"/>
                  <a:pt x="9164638" y="85133"/>
                  <a:pt x="9500476" y="0"/>
                </a:cubicBezTo>
                <a:cubicBezTo>
                  <a:pt x="9836314" y="-85133"/>
                  <a:pt x="10213883" y="10306"/>
                  <a:pt x="10452847" y="0"/>
                </a:cubicBezTo>
                <a:cubicBezTo>
                  <a:pt x="10497851" y="199504"/>
                  <a:pt x="10440172" y="464620"/>
                  <a:pt x="10452847" y="582706"/>
                </a:cubicBezTo>
                <a:cubicBezTo>
                  <a:pt x="10465522" y="700792"/>
                  <a:pt x="10419080" y="1014134"/>
                  <a:pt x="10452847" y="1270299"/>
                </a:cubicBezTo>
                <a:cubicBezTo>
                  <a:pt x="10486614" y="1526464"/>
                  <a:pt x="10440415" y="1421141"/>
                  <a:pt x="10452847" y="1538344"/>
                </a:cubicBezTo>
                <a:cubicBezTo>
                  <a:pt x="10465279" y="1655548"/>
                  <a:pt x="10437005" y="1802596"/>
                  <a:pt x="10452847" y="1911275"/>
                </a:cubicBezTo>
                <a:cubicBezTo>
                  <a:pt x="10468689" y="2019954"/>
                  <a:pt x="10425182" y="2436833"/>
                  <a:pt x="10452847" y="2598868"/>
                </a:cubicBezTo>
                <a:cubicBezTo>
                  <a:pt x="10480512" y="2760903"/>
                  <a:pt x="10450450" y="2857388"/>
                  <a:pt x="10452847" y="3076687"/>
                </a:cubicBezTo>
                <a:cubicBezTo>
                  <a:pt x="10455244" y="3295986"/>
                  <a:pt x="10413139" y="3366631"/>
                  <a:pt x="10452847" y="3449619"/>
                </a:cubicBezTo>
                <a:cubicBezTo>
                  <a:pt x="10492555" y="3532607"/>
                  <a:pt x="10442306" y="3903574"/>
                  <a:pt x="10452847" y="4137212"/>
                </a:cubicBezTo>
                <a:cubicBezTo>
                  <a:pt x="10463388" y="4370850"/>
                  <a:pt x="10404903" y="4477955"/>
                  <a:pt x="10452847" y="4719918"/>
                </a:cubicBezTo>
                <a:cubicBezTo>
                  <a:pt x="10500791" y="4961881"/>
                  <a:pt x="10439938" y="5058596"/>
                  <a:pt x="10452847" y="5302624"/>
                </a:cubicBezTo>
                <a:cubicBezTo>
                  <a:pt x="10465756" y="5546652"/>
                  <a:pt x="10436440" y="5846122"/>
                  <a:pt x="10452847" y="6095104"/>
                </a:cubicBezTo>
                <a:cubicBezTo>
                  <a:pt x="10469254" y="6344086"/>
                  <a:pt x="10401231" y="6553296"/>
                  <a:pt x="10452847" y="6782697"/>
                </a:cubicBezTo>
                <a:cubicBezTo>
                  <a:pt x="10504463" y="7012098"/>
                  <a:pt x="10431125" y="6991094"/>
                  <a:pt x="10452847" y="7050741"/>
                </a:cubicBezTo>
                <a:cubicBezTo>
                  <a:pt x="10474569" y="7110388"/>
                  <a:pt x="10415979" y="7370319"/>
                  <a:pt x="10452847" y="7528560"/>
                </a:cubicBezTo>
                <a:cubicBezTo>
                  <a:pt x="10489715" y="7686801"/>
                  <a:pt x="10416462" y="8034021"/>
                  <a:pt x="10452847" y="8321040"/>
                </a:cubicBezTo>
                <a:cubicBezTo>
                  <a:pt x="10489232" y="8608059"/>
                  <a:pt x="10405507" y="8693361"/>
                  <a:pt x="10452847" y="8903746"/>
                </a:cubicBezTo>
                <a:cubicBezTo>
                  <a:pt x="10500187" y="9114131"/>
                  <a:pt x="10420884" y="9378250"/>
                  <a:pt x="10452847" y="9591339"/>
                </a:cubicBezTo>
                <a:cubicBezTo>
                  <a:pt x="10484810" y="9804428"/>
                  <a:pt x="10438122" y="10169573"/>
                  <a:pt x="10452847" y="10488706"/>
                </a:cubicBezTo>
                <a:cubicBezTo>
                  <a:pt x="10227198" y="10535402"/>
                  <a:pt x="10115641" y="10476113"/>
                  <a:pt x="9872133" y="10488706"/>
                </a:cubicBezTo>
                <a:cubicBezTo>
                  <a:pt x="9628625" y="10501299"/>
                  <a:pt x="9376606" y="10421567"/>
                  <a:pt x="9186891" y="10488706"/>
                </a:cubicBezTo>
                <a:cubicBezTo>
                  <a:pt x="8997176" y="10555845"/>
                  <a:pt x="8976997" y="10488282"/>
                  <a:pt x="8815234" y="10488706"/>
                </a:cubicBezTo>
                <a:cubicBezTo>
                  <a:pt x="8653471" y="10489130"/>
                  <a:pt x="8678177" y="10478518"/>
                  <a:pt x="8548106" y="10488706"/>
                </a:cubicBezTo>
                <a:cubicBezTo>
                  <a:pt x="8418035" y="10498894"/>
                  <a:pt x="8281584" y="10447103"/>
                  <a:pt x="8176449" y="10488706"/>
                </a:cubicBezTo>
                <a:cubicBezTo>
                  <a:pt x="8071314" y="10530309"/>
                  <a:pt x="7858841" y="10481977"/>
                  <a:pt x="7700264" y="10488706"/>
                </a:cubicBezTo>
                <a:cubicBezTo>
                  <a:pt x="7541687" y="10495435"/>
                  <a:pt x="7369697" y="10484312"/>
                  <a:pt x="7119550" y="10488706"/>
                </a:cubicBezTo>
                <a:cubicBezTo>
                  <a:pt x="6869403" y="10493100"/>
                  <a:pt x="6897431" y="10460415"/>
                  <a:pt x="6747893" y="10488706"/>
                </a:cubicBezTo>
                <a:cubicBezTo>
                  <a:pt x="6598355" y="10516997"/>
                  <a:pt x="6175865" y="10446329"/>
                  <a:pt x="5958123" y="10488706"/>
                </a:cubicBezTo>
                <a:cubicBezTo>
                  <a:pt x="5740381" y="10531083"/>
                  <a:pt x="5502798" y="10460802"/>
                  <a:pt x="5377409" y="10488706"/>
                </a:cubicBezTo>
                <a:cubicBezTo>
                  <a:pt x="5252020" y="10516610"/>
                  <a:pt x="4954101" y="10450397"/>
                  <a:pt x="4587638" y="10488706"/>
                </a:cubicBezTo>
                <a:cubicBezTo>
                  <a:pt x="4221175" y="10527015"/>
                  <a:pt x="4213733" y="10425226"/>
                  <a:pt x="3902396" y="10488706"/>
                </a:cubicBezTo>
                <a:cubicBezTo>
                  <a:pt x="3591059" y="10552186"/>
                  <a:pt x="3609231" y="10461221"/>
                  <a:pt x="3426211" y="10488706"/>
                </a:cubicBezTo>
                <a:cubicBezTo>
                  <a:pt x="3243191" y="10516191"/>
                  <a:pt x="2950882" y="10456033"/>
                  <a:pt x="2740969" y="10488706"/>
                </a:cubicBezTo>
                <a:cubicBezTo>
                  <a:pt x="2531056" y="10521379"/>
                  <a:pt x="2521760" y="10460448"/>
                  <a:pt x="2369312" y="10488706"/>
                </a:cubicBezTo>
                <a:cubicBezTo>
                  <a:pt x="2216864" y="10516964"/>
                  <a:pt x="1953336" y="10447235"/>
                  <a:pt x="1788598" y="10488706"/>
                </a:cubicBezTo>
                <a:cubicBezTo>
                  <a:pt x="1623860" y="10530177"/>
                  <a:pt x="1651660" y="10487989"/>
                  <a:pt x="1521470" y="10488706"/>
                </a:cubicBezTo>
                <a:cubicBezTo>
                  <a:pt x="1391280" y="10489423"/>
                  <a:pt x="1109453" y="10449560"/>
                  <a:pt x="731699" y="10488706"/>
                </a:cubicBezTo>
                <a:cubicBezTo>
                  <a:pt x="353945" y="10527852"/>
                  <a:pt x="201651" y="10404282"/>
                  <a:pt x="0" y="10488706"/>
                </a:cubicBezTo>
                <a:cubicBezTo>
                  <a:pt x="-5725" y="10267300"/>
                  <a:pt x="11773" y="10034648"/>
                  <a:pt x="0" y="9696226"/>
                </a:cubicBezTo>
                <a:cubicBezTo>
                  <a:pt x="-11773" y="9357804"/>
                  <a:pt x="32716" y="9267792"/>
                  <a:pt x="0" y="9008633"/>
                </a:cubicBezTo>
                <a:cubicBezTo>
                  <a:pt x="-32716" y="8749474"/>
                  <a:pt x="22939" y="8715866"/>
                  <a:pt x="0" y="8635701"/>
                </a:cubicBezTo>
                <a:cubicBezTo>
                  <a:pt x="-22939" y="8555536"/>
                  <a:pt x="7387" y="8180927"/>
                  <a:pt x="0" y="7843221"/>
                </a:cubicBezTo>
                <a:cubicBezTo>
                  <a:pt x="-7387" y="7505515"/>
                  <a:pt x="23230" y="7521831"/>
                  <a:pt x="0" y="7260515"/>
                </a:cubicBezTo>
                <a:cubicBezTo>
                  <a:pt x="-23230" y="6999199"/>
                  <a:pt x="3754" y="7071970"/>
                  <a:pt x="0" y="6992471"/>
                </a:cubicBezTo>
                <a:cubicBezTo>
                  <a:pt x="-3754" y="6912972"/>
                  <a:pt x="68478" y="6590040"/>
                  <a:pt x="0" y="6409765"/>
                </a:cubicBezTo>
                <a:cubicBezTo>
                  <a:pt x="-68478" y="6229490"/>
                  <a:pt x="25248" y="6147429"/>
                  <a:pt x="0" y="5931946"/>
                </a:cubicBezTo>
                <a:cubicBezTo>
                  <a:pt x="-25248" y="5716463"/>
                  <a:pt x="18005" y="5584341"/>
                  <a:pt x="0" y="5454127"/>
                </a:cubicBezTo>
                <a:cubicBezTo>
                  <a:pt x="-18005" y="5323913"/>
                  <a:pt x="46784" y="5168245"/>
                  <a:pt x="0" y="4976308"/>
                </a:cubicBezTo>
                <a:cubicBezTo>
                  <a:pt x="-46784" y="4784371"/>
                  <a:pt x="24815" y="4728924"/>
                  <a:pt x="0" y="4498489"/>
                </a:cubicBezTo>
                <a:cubicBezTo>
                  <a:pt x="-24815" y="4268054"/>
                  <a:pt x="59109" y="4097011"/>
                  <a:pt x="0" y="3810897"/>
                </a:cubicBezTo>
                <a:cubicBezTo>
                  <a:pt x="-59109" y="3524783"/>
                  <a:pt x="53246" y="3416052"/>
                  <a:pt x="0" y="3228191"/>
                </a:cubicBezTo>
                <a:cubicBezTo>
                  <a:pt x="-53246" y="3040330"/>
                  <a:pt x="14732" y="3040923"/>
                  <a:pt x="0" y="2960146"/>
                </a:cubicBezTo>
                <a:cubicBezTo>
                  <a:pt x="-14732" y="2879370"/>
                  <a:pt x="38977" y="2679643"/>
                  <a:pt x="0" y="2482327"/>
                </a:cubicBezTo>
                <a:cubicBezTo>
                  <a:pt x="-38977" y="2285011"/>
                  <a:pt x="8886" y="2093840"/>
                  <a:pt x="0" y="1794734"/>
                </a:cubicBezTo>
                <a:cubicBezTo>
                  <a:pt x="-8886" y="1495628"/>
                  <a:pt x="35642" y="1543620"/>
                  <a:pt x="0" y="1421802"/>
                </a:cubicBezTo>
                <a:cubicBezTo>
                  <a:pt x="-35642" y="1299984"/>
                  <a:pt x="55932" y="907507"/>
                  <a:pt x="0" y="629322"/>
                </a:cubicBezTo>
                <a:cubicBezTo>
                  <a:pt x="-55932" y="351137"/>
                  <a:pt x="54461" y="267008"/>
                  <a:pt x="0" y="0"/>
                </a:cubicBezTo>
                <a:close/>
              </a:path>
            </a:pathLst>
          </a:custGeom>
          <a:noFill/>
          <a:ln w="98425" cap="flat" cmpd="dbl">
            <a:solidFill>
              <a:srgbClr val="42719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/>
          <p:nvPr/>
        </p:nvSpPr>
        <p:spPr>
          <a:xfrm>
            <a:off x="100605" y="91956"/>
            <a:ext cx="42945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1: DEFINING GDP</a:t>
            </a:r>
            <a:endParaRPr sz="1100"/>
          </a:p>
        </p:txBody>
      </p:sp>
      <p:sp>
        <p:nvSpPr>
          <p:cNvPr id="168" name="Google Shape;168;p26"/>
          <p:cNvSpPr txBox="1"/>
          <p:nvPr/>
        </p:nvSpPr>
        <p:spPr>
          <a:xfrm>
            <a:off x="100605" y="1204913"/>
            <a:ext cx="84228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alibri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Directions: On the next slide, provide the formal definition of Gross Domestic Product, then provide a definition of GDP in your own words. Finally, find a picture that would represent the economy as a whole (macroeconomy) and paste it to the slide.  </a:t>
            </a:r>
            <a:endParaRPr sz="1100"/>
          </a:p>
        </p:txBody>
      </p:sp>
      <p:pic>
        <p:nvPicPr>
          <p:cNvPr id="169" name="Google Shape;16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830" y="2072631"/>
            <a:ext cx="3708115" cy="243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>
            <a:spLocks noGrp="1"/>
          </p:cNvSpPr>
          <p:nvPr>
            <p:ph type="subTitle" idx="1"/>
          </p:nvPr>
        </p:nvSpPr>
        <p:spPr>
          <a:xfrm>
            <a:off x="150223" y="7145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5900480" y="266685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4294967295"/>
          </p:nvPr>
        </p:nvSpPr>
        <p:spPr>
          <a:xfrm>
            <a:off x="150223" y="1064046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4294967295"/>
          </p:nvPr>
        </p:nvSpPr>
        <p:spPr>
          <a:xfrm>
            <a:off x="150223" y="2982514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628400" y="100"/>
            <a:ext cx="7500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GROSS DOMESTIC</a:t>
            </a:r>
            <a:r>
              <a:rPr lang="en-US" sz="41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PRODUCT</a:t>
            </a:r>
            <a:endParaRPr sz="1100"/>
          </a:p>
        </p:txBody>
      </p:sp>
      <p:sp>
        <p:nvSpPr>
          <p:cNvPr id="179" name="Google Shape;179;p27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Definition in Your Own Words:</a:t>
            </a:r>
            <a:endParaRPr sz="1100"/>
          </a:p>
        </p:txBody>
      </p:sp>
      <p:sp>
        <p:nvSpPr>
          <p:cNvPr id="180" name="Google Shape;180;p27"/>
          <p:cNvSpPr/>
          <p:nvPr/>
        </p:nvSpPr>
        <p:spPr>
          <a:xfrm>
            <a:off x="4526280" y="1087990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/>
          <p:nvPr/>
        </p:nvSpPr>
        <p:spPr>
          <a:xfrm>
            <a:off x="85321" y="77770"/>
            <a:ext cx="6598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2: THE COMPONENTS OF GDP</a:t>
            </a:r>
            <a:endParaRPr sz="1100"/>
          </a:p>
        </p:txBody>
      </p:sp>
      <p:sp>
        <p:nvSpPr>
          <p:cNvPr id="186" name="Google Shape;186;p28"/>
          <p:cNvSpPr/>
          <p:nvPr/>
        </p:nvSpPr>
        <p:spPr>
          <a:xfrm>
            <a:off x="85321" y="801468"/>
            <a:ext cx="8764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Directions: For each of the following slides, find pictures online for the four components of GDP.  Define each and explain how your picture relates to the component. </a:t>
            </a:r>
            <a:endParaRPr sz="18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161297" y="1551861"/>
            <a:ext cx="64464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6858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Consumption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Investment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Government</a:t>
            </a:r>
            <a:endParaRPr sz="1100"/>
          </a:p>
          <a:p>
            <a:pPr marL="6858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Net Exports (export and import)</a:t>
            </a:r>
            <a:endParaRPr sz="1100"/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9303" y="3021806"/>
            <a:ext cx="8865394" cy="1585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/>
          <p:nvPr/>
        </p:nvSpPr>
        <p:spPr>
          <a:xfrm>
            <a:off x="85322" y="-52612"/>
            <a:ext cx="38835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SAMPLE SLIDE</a:t>
            </a:r>
            <a:endParaRPr sz="1100"/>
          </a:p>
        </p:txBody>
      </p:sp>
      <p:sp>
        <p:nvSpPr>
          <p:cNvPr id="194" name="Google Shape;194;p29"/>
          <p:cNvSpPr/>
          <p:nvPr/>
        </p:nvSpPr>
        <p:spPr>
          <a:xfrm>
            <a:off x="85321" y="672881"/>
            <a:ext cx="87648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Investment Spending</a:t>
            </a:r>
            <a:endParaRPr sz="1100"/>
          </a:p>
        </p:txBody>
      </p:sp>
      <p:sp>
        <p:nvSpPr>
          <p:cNvPr id="195" name="Google Shape;195;p29"/>
          <p:cNvSpPr/>
          <p:nvPr/>
        </p:nvSpPr>
        <p:spPr>
          <a:xfrm>
            <a:off x="4467703" y="1332382"/>
            <a:ext cx="4225800" cy="33150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9"/>
          <p:cNvSpPr txBox="1">
            <a:spLocks noGrp="1"/>
          </p:cNvSpPr>
          <p:nvPr>
            <p:ph type="subTitle" idx="1"/>
          </p:nvPr>
        </p:nvSpPr>
        <p:spPr>
          <a:xfrm>
            <a:off x="200229" y="1007948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200229" y="2865495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Definition in Your Own Words:</a:t>
            </a:r>
            <a:endParaRPr sz="1100"/>
          </a:p>
        </p:txBody>
      </p:sp>
      <p:pic>
        <p:nvPicPr>
          <p:cNvPr id="198" name="Google Shape;198;p29"/>
          <p:cNvPicPr preferRelativeResize="0"/>
          <p:nvPr/>
        </p:nvPicPr>
        <p:blipFill rotWithShape="1">
          <a:blip r:embed="rId4">
            <a:alphaModFix/>
          </a:blip>
          <a:srcRect l="4639" t="15090" r="4219" b="7160"/>
          <a:stretch/>
        </p:blipFill>
        <p:spPr>
          <a:xfrm>
            <a:off x="4548943" y="1688881"/>
            <a:ext cx="4063356" cy="2545526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9" name="Google Shape;199;p29"/>
          <p:cNvSpPr txBox="1"/>
          <p:nvPr/>
        </p:nvSpPr>
        <p:spPr>
          <a:xfrm>
            <a:off x="228599" y="1410275"/>
            <a:ext cx="3740100" cy="1146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Investment Spending - Money spent on capital goods, or goods used in the production of capital, goods, or services. Investment spending may include purchases such as machinery, land, production inputs, or infrastructure. </a:t>
            </a:r>
            <a:endParaRPr sz="1100"/>
          </a:p>
        </p:txBody>
      </p:sp>
      <p:sp>
        <p:nvSpPr>
          <p:cNvPr id="200" name="Google Shape;200;p29"/>
          <p:cNvSpPr txBox="1"/>
          <p:nvPr/>
        </p:nvSpPr>
        <p:spPr>
          <a:xfrm>
            <a:off x="228599" y="3321673"/>
            <a:ext cx="3740100" cy="1146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Investment Spending occurs when businesses spend money on capital goods, which then allow the business to expand or produce goods and services for the market. 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/>
          <p:nvPr/>
        </p:nvSpPr>
        <p:spPr>
          <a:xfrm rot="-1324916">
            <a:off x="2995494" y="2919917"/>
            <a:ext cx="1319920" cy="80355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Definition</a:t>
            </a:r>
            <a:endParaRPr sz="1100"/>
          </a:p>
        </p:txBody>
      </p:sp>
      <p:sp>
        <p:nvSpPr>
          <p:cNvPr id="202" name="Google Shape;202;p29"/>
          <p:cNvSpPr/>
          <p:nvPr/>
        </p:nvSpPr>
        <p:spPr>
          <a:xfrm rot="-1661743">
            <a:off x="7506981" y="974011"/>
            <a:ext cx="1516215" cy="894108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Picture</a:t>
            </a:r>
            <a:endParaRPr sz="1100"/>
          </a:p>
        </p:txBody>
      </p:sp>
      <p:sp>
        <p:nvSpPr>
          <p:cNvPr id="203" name="Google Shape;203;p29"/>
          <p:cNvSpPr/>
          <p:nvPr/>
        </p:nvSpPr>
        <p:spPr>
          <a:xfrm rot="-1324916">
            <a:off x="2807731" y="1133539"/>
            <a:ext cx="1319920" cy="80355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Definition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12" name="Google Shape;212;p30"/>
          <p:cNvSpPr/>
          <p:nvPr/>
        </p:nvSpPr>
        <p:spPr>
          <a:xfrm>
            <a:off x="667175" y="100"/>
            <a:ext cx="71868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CONSUMPTION SPENDING</a:t>
            </a:r>
            <a:endParaRPr sz="1100"/>
          </a:p>
        </p:txBody>
      </p:sp>
      <p:sp>
        <p:nvSpPr>
          <p:cNvPr id="213" name="Google Shape;213;p30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214" name="Google Shape;214;p30"/>
          <p:cNvSpPr txBox="1"/>
          <p:nvPr/>
        </p:nvSpPr>
        <p:spPr>
          <a:xfrm>
            <a:off x="5900480" y="251445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1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1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21" name="Google Shape;221;p31"/>
          <p:cNvSpPr/>
          <p:nvPr/>
        </p:nvSpPr>
        <p:spPr>
          <a:xfrm>
            <a:off x="1163700" y="100"/>
            <a:ext cx="6276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INVESTMENT SPENDING</a:t>
            </a:r>
            <a:endParaRPr sz="1100"/>
          </a:p>
        </p:txBody>
      </p:sp>
      <p:sp>
        <p:nvSpPr>
          <p:cNvPr id="222" name="Google Shape;222;p31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223" name="Google Shape;223;p31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25" name="Google Shape;225;p31"/>
          <p:cNvSpPr txBox="1"/>
          <p:nvPr/>
        </p:nvSpPr>
        <p:spPr>
          <a:xfrm>
            <a:off x="5900480" y="251445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1176618" y="103"/>
            <a:ext cx="6684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GOVERNMENT SPENDING</a:t>
            </a:r>
            <a:endParaRPr sz="1100"/>
          </a:p>
        </p:txBody>
      </p:sp>
      <p:sp>
        <p:nvSpPr>
          <p:cNvPr id="233" name="Google Shape;233;p32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234" name="Google Shape;234;p32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35" name="Google Shape;235;p32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36" name="Google Shape;236;p32"/>
          <p:cNvSpPr txBox="1"/>
          <p:nvPr/>
        </p:nvSpPr>
        <p:spPr>
          <a:xfrm>
            <a:off x="5900480" y="251445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/>
          <p:nvPr/>
        </p:nvSpPr>
        <p:spPr>
          <a:xfrm>
            <a:off x="4526280" y="996274"/>
            <a:ext cx="4467600" cy="3559200"/>
          </a:xfrm>
          <a:prstGeom prst="rect">
            <a:avLst/>
          </a:prstGeom>
          <a:noFill/>
          <a:ln w="25400" cap="flat" cmpd="sng">
            <a:solidFill>
              <a:srgbClr val="002060">
                <a:alpha val="7765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subTitle" idx="1"/>
          </p:nvPr>
        </p:nvSpPr>
        <p:spPr>
          <a:xfrm>
            <a:off x="150223" y="638344"/>
            <a:ext cx="1979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None/>
            </a:pPr>
            <a:r>
              <a:rPr lang="en-US">
                <a:solidFill>
                  <a:srgbClr val="0070C0"/>
                </a:solidFill>
              </a:rPr>
              <a:t>Formal Definition: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43" name="Google Shape;243;p33"/>
          <p:cNvSpPr/>
          <p:nvPr/>
        </p:nvSpPr>
        <p:spPr>
          <a:xfrm>
            <a:off x="729250" y="100"/>
            <a:ext cx="6656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NET EXPORTS (IMPORT)</a:t>
            </a:r>
            <a:endParaRPr sz="1100"/>
          </a:p>
        </p:txBody>
      </p:sp>
      <p:sp>
        <p:nvSpPr>
          <p:cNvPr id="244" name="Google Shape;244;p33"/>
          <p:cNvSpPr txBox="1"/>
          <p:nvPr/>
        </p:nvSpPr>
        <p:spPr>
          <a:xfrm>
            <a:off x="150222" y="2549741"/>
            <a:ext cx="34551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Arial"/>
              <a:buNone/>
            </a:pPr>
            <a:r>
              <a:rPr lang="en-US" sz="1800" b="0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Description of Picture:</a:t>
            </a:r>
            <a:endParaRPr sz="1100"/>
          </a:p>
        </p:txBody>
      </p:sp>
      <p:sp>
        <p:nvSpPr>
          <p:cNvPr id="245" name="Google Shape;245;p33"/>
          <p:cNvSpPr txBox="1">
            <a:spLocks noGrp="1"/>
          </p:cNvSpPr>
          <p:nvPr>
            <p:ph type="body" idx="4294967295"/>
          </p:nvPr>
        </p:nvSpPr>
        <p:spPr>
          <a:xfrm>
            <a:off x="150223" y="972330"/>
            <a:ext cx="4225800" cy="15426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46" name="Google Shape;246;p33"/>
          <p:cNvSpPr txBox="1">
            <a:spLocks noGrp="1"/>
          </p:cNvSpPr>
          <p:nvPr>
            <p:ph type="body" idx="4294967295"/>
          </p:nvPr>
        </p:nvSpPr>
        <p:spPr>
          <a:xfrm>
            <a:off x="150223" y="2890798"/>
            <a:ext cx="4225800" cy="1671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endParaRPr sz="1500">
              <a:solidFill>
                <a:srgbClr val="FF0000"/>
              </a:solidFill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5900480" y="2514456"/>
            <a:ext cx="1784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Place picture here</a:t>
            </a:r>
            <a:endParaRPr sz="1500" b="0" i="1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Office PowerPoint</Application>
  <PresentationFormat>On-screen Show (16:9)</PresentationFormat>
  <Paragraphs>82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Century Gothic</vt:lpstr>
      <vt:lpstr>Arial</vt:lpstr>
      <vt:lpstr>Calibri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Scott</dc:creator>
  <cp:lastModifiedBy>Greg Scott</cp:lastModifiedBy>
  <cp:revision>1</cp:revision>
  <dcterms:modified xsi:type="dcterms:W3CDTF">2023-12-24T20:09:10Z</dcterms:modified>
</cp:coreProperties>
</file>