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5143500" type="screen16x9"/>
  <p:notesSz cx="6858000" cy="9144000"/>
  <p:embeddedFontLst>
    <p:embeddedFont>
      <p:font typeface="Lato" panose="020F0502020204030203" pitchFamily="34" charset="0"/>
      <p:regular r:id="rId39"/>
      <p:bold r:id="rId40"/>
      <p:italic r:id="rId41"/>
      <p:boldItalic r:id="rId42"/>
    </p:embeddedFont>
    <p:embeddedFont>
      <p:font typeface="Raleway"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hweERKBHVKtS0NyH8oHXuDEaK0d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48" y="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50"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 name="Google Shape;19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c4d6b5616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g2c4d6b5616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c4d6b56161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g2c4d6b56161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c4d6b5616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g2c4d6b56161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c4d6b56161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Google Shape;243;g2c4d6b56161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c4d6b56161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g2c4d6b56161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c4d6b56161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g2c4d6b56161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c4d6b56161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g2c4d6b56161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c4d6b56161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g2c4d6b56161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c4d6b56161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g2c4d6b56161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c4d6b56161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g2c4d6b56161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c4d6b56161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g2c4d6b56161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c4d6b56161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 name="Google Shape;295;g2c4d6b56161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c4d6b56161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g2c4d6b56161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5"/>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5"/>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12" name="Google Shape;12;p25"/>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13" name="Google Shape;13;p25"/>
          <p:cNvSpPr txBox="1">
            <a:spLocks noGrp="1"/>
          </p:cNvSpPr>
          <p:nvPr>
            <p:ph type="ctrTitle"/>
          </p:nvPr>
        </p:nvSpPr>
        <p:spPr>
          <a:xfrm>
            <a:off x="2371725" y="630225"/>
            <a:ext cx="6331500" cy="1542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14" name="Google Shape;14;p25"/>
          <p:cNvSpPr txBox="1">
            <a:spLocks noGrp="1"/>
          </p:cNvSpPr>
          <p:nvPr>
            <p:ph type="subTitle" idx="1"/>
          </p:nvPr>
        </p:nvSpPr>
        <p:spPr>
          <a:xfrm>
            <a:off x="2390267" y="3238450"/>
            <a:ext cx="6331500" cy="1241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5" name="Google Shape;15;p25"/>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cxnSp>
        <p:nvCxnSpPr>
          <p:cNvPr id="58" name="Google Shape;58;p34"/>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59" name="Google Shape;59;p34"/>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60" name="Google Shape;60;p34"/>
          <p:cNvSpPr txBox="1">
            <a:spLocks noGrp="1"/>
          </p:cNvSpPr>
          <p:nvPr>
            <p:ph type="body" idx="1"/>
          </p:nvPr>
        </p:nvSpPr>
        <p:spPr>
          <a:xfrm>
            <a:off x="328017" y="4226025"/>
            <a:ext cx="8388600" cy="3936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61" name="Google Shape;61;p34"/>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2"/>
        <p:cNvGrpSpPr/>
        <p:nvPr/>
      </p:nvGrpSpPr>
      <p:grpSpPr>
        <a:xfrm>
          <a:off x="0" y="0"/>
          <a:ext cx="0" cy="0"/>
          <a:chOff x="0" y="0"/>
          <a:chExt cx="0" cy="0"/>
        </a:xfrm>
      </p:grpSpPr>
      <p:cxnSp>
        <p:nvCxnSpPr>
          <p:cNvPr id="63" name="Google Shape;63;p35"/>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64" name="Google Shape;64;p35"/>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65" name="Google Shape;65;p35"/>
          <p:cNvSpPr txBox="1">
            <a:spLocks noGrp="1"/>
          </p:cNvSpPr>
          <p:nvPr>
            <p:ph type="title" hasCustomPrompt="1"/>
          </p:nvPr>
        </p:nvSpPr>
        <p:spPr>
          <a:xfrm>
            <a:off x="853950" y="1304850"/>
            <a:ext cx="7436100" cy="1538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6" name="Google Shape;66;p35"/>
          <p:cNvSpPr txBox="1">
            <a:spLocks noGrp="1"/>
          </p:cNvSpPr>
          <p:nvPr>
            <p:ph type="body" idx="1"/>
          </p:nvPr>
        </p:nvSpPr>
        <p:spPr>
          <a:xfrm>
            <a:off x="853950" y="2919450"/>
            <a:ext cx="7436100" cy="10716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7" name="Google Shape;67;p35"/>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cxnSp>
        <p:nvCxnSpPr>
          <p:cNvPr id="17" name="Google Shape;17;p26"/>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18" name="Google Shape;18;p26"/>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19" name="Google Shape;19;p26"/>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20" name="Google Shape;20;p26"/>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1" name="Google Shape;21;p26"/>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2" name="Google Shape;22;p26"/>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27"/>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25"/>
        <p:cNvGrpSpPr/>
        <p:nvPr/>
      </p:nvGrpSpPr>
      <p:grpSpPr>
        <a:xfrm>
          <a:off x="0" y="0"/>
          <a:ext cx="0" cy="0"/>
          <a:chOff x="0" y="0"/>
          <a:chExt cx="0" cy="0"/>
        </a:xfrm>
      </p:grpSpPr>
      <p:cxnSp>
        <p:nvCxnSpPr>
          <p:cNvPr id="26" name="Google Shape;26;p28"/>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27" name="Google Shape;27;p28"/>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28" name="Google Shape;28;p28"/>
          <p:cNvSpPr txBox="1">
            <a:spLocks noGrp="1"/>
          </p:cNvSpPr>
          <p:nvPr>
            <p:ph type="title"/>
          </p:nvPr>
        </p:nvSpPr>
        <p:spPr>
          <a:xfrm>
            <a:off x="406425" y="1806825"/>
            <a:ext cx="8296800" cy="15420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4800"/>
              <a:buNone/>
              <a:defRPr sz="4800">
                <a:solidFill>
                  <a:schemeClr val="lt1"/>
                </a:solidFill>
              </a:defRPr>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29" name="Google Shape;29;p28"/>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cxnSp>
        <p:nvCxnSpPr>
          <p:cNvPr id="31" name="Google Shape;31;p29"/>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32" name="Google Shape;32;p29"/>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33" name="Google Shape;33;p29"/>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34" name="Google Shape;34;p29"/>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5" name="Google Shape;35;p29"/>
          <p:cNvSpPr txBox="1">
            <a:spLocks noGrp="1"/>
          </p:cNvSpPr>
          <p:nvPr>
            <p:ph type="body" idx="1"/>
          </p:nvPr>
        </p:nvSpPr>
        <p:spPr>
          <a:xfrm>
            <a:off x="2400303" y="1602675"/>
            <a:ext cx="3071400" cy="3002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6" name="Google Shape;36;p29"/>
          <p:cNvSpPr txBox="1">
            <a:spLocks noGrp="1"/>
          </p:cNvSpPr>
          <p:nvPr>
            <p:ph type="body" idx="2"/>
          </p:nvPr>
        </p:nvSpPr>
        <p:spPr>
          <a:xfrm>
            <a:off x="5650572" y="1602675"/>
            <a:ext cx="3071400" cy="3002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 name="Google Shape;37;p29"/>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30"/>
          <p:cNvSpPr txBox="1">
            <a:spLocks noGrp="1"/>
          </p:cNvSpPr>
          <p:nvPr>
            <p:ph type="title"/>
          </p:nvPr>
        </p:nvSpPr>
        <p:spPr>
          <a:xfrm>
            <a:off x="303300" y="411575"/>
            <a:ext cx="8520600" cy="639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40" name="Google Shape;40;p30"/>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
        <p:cNvGrpSpPr/>
        <p:nvPr/>
      </p:nvGrpSpPr>
      <p:grpSpPr>
        <a:xfrm>
          <a:off x="0" y="0"/>
          <a:ext cx="0" cy="0"/>
          <a:chOff x="0" y="0"/>
          <a:chExt cx="0" cy="0"/>
        </a:xfrm>
      </p:grpSpPr>
      <p:cxnSp>
        <p:nvCxnSpPr>
          <p:cNvPr id="42" name="Google Shape;42;p31"/>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43" name="Google Shape;43;p31"/>
          <p:cNvSpPr txBox="1">
            <a:spLocks noGrp="1"/>
          </p:cNvSpPr>
          <p:nvPr>
            <p:ph type="title"/>
          </p:nvPr>
        </p:nvSpPr>
        <p:spPr>
          <a:xfrm>
            <a:off x="319500" y="936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4" name="Google Shape;44;p31"/>
          <p:cNvSpPr txBox="1">
            <a:spLocks noGrp="1"/>
          </p:cNvSpPr>
          <p:nvPr>
            <p:ph type="body" idx="1"/>
          </p:nvPr>
        </p:nvSpPr>
        <p:spPr>
          <a:xfrm>
            <a:off x="319500" y="1846804"/>
            <a:ext cx="2808000" cy="28062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5" name="Google Shape;45;p3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46"/>
        <p:cNvGrpSpPr/>
        <p:nvPr/>
      </p:nvGrpSpPr>
      <p:grpSpPr>
        <a:xfrm>
          <a:off x="0" y="0"/>
          <a:ext cx="0" cy="0"/>
          <a:chOff x="0" y="0"/>
          <a:chExt cx="0" cy="0"/>
        </a:xfrm>
      </p:grpSpPr>
      <p:cxnSp>
        <p:nvCxnSpPr>
          <p:cNvPr id="47" name="Google Shape;47;p32"/>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32"/>
          <p:cNvSpPr txBox="1">
            <a:spLocks noGrp="1"/>
          </p:cNvSpPr>
          <p:nvPr>
            <p:ph type="title"/>
          </p:nvPr>
        </p:nvSpPr>
        <p:spPr>
          <a:xfrm>
            <a:off x="283103" y="712141"/>
            <a:ext cx="6244200" cy="38355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49" name="Google Shape;49;p32"/>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0"/>
        <p:cNvGrpSpPr/>
        <p:nvPr/>
      </p:nvGrpSpPr>
      <p:grpSpPr>
        <a:xfrm>
          <a:off x="0" y="0"/>
          <a:ext cx="0" cy="0"/>
          <a:chOff x="0" y="0"/>
          <a:chExt cx="0" cy="0"/>
        </a:xfrm>
      </p:grpSpPr>
      <p:sp>
        <p:nvSpPr>
          <p:cNvPr id="51" name="Google Shape;51;p33"/>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2" name="Google Shape;52;p33"/>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3" name="Google Shape;53;p33"/>
          <p:cNvSpPr txBox="1">
            <a:spLocks noGrp="1"/>
          </p:cNvSpPr>
          <p:nvPr>
            <p:ph type="title"/>
          </p:nvPr>
        </p:nvSpPr>
        <p:spPr>
          <a:xfrm>
            <a:off x="265500" y="1397350"/>
            <a:ext cx="4045200" cy="13182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dk1"/>
              </a:buClr>
              <a:buSzPts val="3600"/>
              <a:buNone/>
              <a:defRPr sz="3600">
                <a:solidFill>
                  <a:schemeClr val="dk1"/>
                </a:solidFill>
              </a:defRPr>
            </a:lvl1pPr>
            <a:lvl2pPr lvl="1" algn="ctr">
              <a:lnSpc>
                <a:spcPct val="100000"/>
              </a:lnSpc>
              <a:spcBef>
                <a:spcPts val="0"/>
              </a:spcBef>
              <a:spcAft>
                <a:spcPts val="0"/>
              </a:spcAft>
              <a:buClr>
                <a:schemeClr val="dk1"/>
              </a:buClr>
              <a:buSzPts val="3600"/>
              <a:buNone/>
              <a:defRPr sz="3600">
                <a:solidFill>
                  <a:schemeClr val="dk1"/>
                </a:solidFill>
              </a:defRPr>
            </a:lvl2pPr>
            <a:lvl3pPr lvl="2" algn="ctr">
              <a:lnSpc>
                <a:spcPct val="100000"/>
              </a:lnSpc>
              <a:spcBef>
                <a:spcPts val="0"/>
              </a:spcBef>
              <a:spcAft>
                <a:spcPts val="0"/>
              </a:spcAft>
              <a:buClr>
                <a:schemeClr val="dk1"/>
              </a:buClr>
              <a:buSzPts val="3600"/>
              <a:buNone/>
              <a:defRPr sz="3600">
                <a:solidFill>
                  <a:schemeClr val="dk1"/>
                </a:solidFill>
              </a:defRPr>
            </a:lvl3pPr>
            <a:lvl4pPr lvl="3" algn="ctr">
              <a:lnSpc>
                <a:spcPct val="100000"/>
              </a:lnSpc>
              <a:spcBef>
                <a:spcPts val="0"/>
              </a:spcBef>
              <a:spcAft>
                <a:spcPts val="0"/>
              </a:spcAft>
              <a:buClr>
                <a:schemeClr val="dk1"/>
              </a:buClr>
              <a:buSzPts val="3600"/>
              <a:buNone/>
              <a:defRPr sz="3600">
                <a:solidFill>
                  <a:schemeClr val="dk1"/>
                </a:solidFill>
              </a:defRPr>
            </a:lvl4pPr>
            <a:lvl5pPr lvl="4" algn="ctr">
              <a:lnSpc>
                <a:spcPct val="100000"/>
              </a:lnSpc>
              <a:spcBef>
                <a:spcPts val="0"/>
              </a:spcBef>
              <a:spcAft>
                <a:spcPts val="0"/>
              </a:spcAft>
              <a:buClr>
                <a:schemeClr val="dk1"/>
              </a:buClr>
              <a:buSzPts val="3600"/>
              <a:buNone/>
              <a:defRPr sz="3600">
                <a:solidFill>
                  <a:schemeClr val="dk1"/>
                </a:solidFill>
              </a:defRPr>
            </a:lvl5pPr>
            <a:lvl6pPr lvl="5" algn="ctr">
              <a:lnSpc>
                <a:spcPct val="100000"/>
              </a:lnSpc>
              <a:spcBef>
                <a:spcPts val="0"/>
              </a:spcBef>
              <a:spcAft>
                <a:spcPts val="0"/>
              </a:spcAft>
              <a:buClr>
                <a:schemeClr val="dk1"/>
              </a:buClr>
              <a:buSzPts val="3600"/>
              <a:buNone/>
              <a:defRPr sz="3600">
                <a:solidFill>
                  <a:schemeClr val="dk1"/>
                </a:solidFill>
              </a:defRPr>
            </a:lvl6pPr>
            <a:lvl7pPr lvl="6" algn="ctr">
              <a:lnSpc>
                <a:spcPct val="100000"/>
              </a:lnSpc>
              <a:spcBef>
                <a:spcPts val="0"/>
              </a:spcBef>
              <a:spcAft>
                <a:spcPts val="0"/>
              </a:spcAft>
              <a:buClr>
                <a:schemeClr val="dk1"/>
              </a:buClr>
              <a:buSzPts val="3600"/>
              <a:buNone/>
              <a:defRPr sz="3600">
                <a:solidFill>
                  <a:schemeClr val="dk1"/>
                </a:solidFill>
              </a:defRPr>
            </a:lvl7pPr>
            <a:lvl8pPr lvl="7" algn="ctr">
              <a:lnSpc>
                <a:spcPct val="100000"/>
              </a:lnSpc>
              <a:spcBef>
                <a:spcPts val="0"/>
              </a:spcBef>
              <a:spcAft>
                <a:spcPts val="0"/>
              </a:spcAft>
              <a:buClr>
                <a:schemeClr val="dk1"/>
              </a:buClr>
              <a:buSzPts val="3600"/>
              <a:buNone/>
              <a:defRPr sz="3600">
                <a:solidFill>
                  <a:schemeClr val="dk1"/>
                </a:solidFill>
              </a:defRPr>
            </a:lvl8pPr>
            <a:lvl9pPr lvl="8" algn="ctr">
              <a:lnSpc>
                <a:spcPct val="100000"/>
              </a:lnSpc>
              <a:spcBef>
                <a:spcPts val="0"/>
              </a:spcBef>
              <a:spcAft>
                <a:spcPts val="0"/>
              </a:spcAft>
              <a:buClr>
                <a:schemeClr val="dk1"/>
              </a:buClr>
              <a:buSzPts val="3600"/>
              <a:buNone/>
              <a:defRPr sz="3600">
                <a:solidFill>
                  <a:schemeClr val="dk1"/>
                </a:solidFill>
              </a:defRPr>
            </a:lvl9pPr>
          </a:lstStyle>
          <a:p>
            <a:endParaRPr/>
          </a:p>
        </p:txBody>
      </p:sp>
      <p:sp>
        <p:nvSpPr>
          <p:cNvPr id="54" name="Google Shape;54;p33"/>
          <p:cNvSpPr txBox="1">
            <a:spLocks noGrp="1"/>
          </p:cNvSpPr>
          <p:nvPr>
            <p:ph type="subTitle" idx="1"/>
          </p:nvPr>
        </p:nvSpPr>
        <p:spPr>
          <a:xfrm>
            <a:off x="265500" y="2735371"/>
            <a:ext cx="4045200" cy="1345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5" name="Google Shape;55;p33"/>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56" name="Google Shape;56;p33"/>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
        <p:cNvGrpSpPr/>
        <p:nvPr/>
      </p:nvGrpSpPr>
      <p:grpSpPr>
        <a:xfrm>
          <a:off x="0" y="0"/>
          <a:ext cx="0" cy="0"/>
          <a:chOff x="0" y="0"/>
          <a:chExt cx="0" cy="0"/>
        </a:xfrm>
      </p:grpSpPr>
      <p:sp>
        <p:nvSpPr>
          <p:cNvPr id="6" name="Google Shape;6;p24"/>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endParaRPr/>
          </a:p>
        </p:txBody>
      </p:sp>
      <p:sp>
        <p:nvSpPr>
          <p:cNvPr id="7" name="Google Shape;7;p24"/>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endParaRPr/>
          </a:p>
        </p:txBody>
      </p:sp>
      <p:sp>
        <p:nvSpPr>
          <p:cNvPr id="8" name="Google Shape;8;p24"/>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ZgY_n8QYeOo"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watch?v=EEogeIIOJzU"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7-o0wV0ZH9Y"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TCm9788Tb5g"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WcveUNSzjZk"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ndeXJVi1jEo"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1_UVZiPEM6o"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42.jp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8QFF3kLyUGY"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4.jpg"/></Relationships>
</file>

<file path=ppt/slides/_rels/slide31.xml.rels><?xml version="1.0" encoding="UTF-8" standalone="yes"?>
<Relationships xmlns="http://schemas.openxmlformats.org/package/2006/relationships"><Relationship Id="rId3" Type="http://schemas.openxmlformats.org/officeDocument/2006/relationships/hyperlink" Target="http://www.youtube.com/watch?v=MSkHDe9F89I"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5.jp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ZNYmK19-d0U"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8.jpg"/></Relationships>
</file>

<file path=ppt/slides/_rels/slide34.xml.rels><?xml version="1.0" encoding="UTF-8" standalone="yes"?>
<Relationships xmlns="http://schemas.openxmlformats.org/package/2006/relationships"><Relationship Id="rId3" Type="http://schemas.openxmlformats.org/officeDocument/2006/relationships/hyperlink" Target="http://www.youtube.com/watch?v=bzni5Pr1puA"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49.jpg"/></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miA8Td4oNcY"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
          <p:cNvSpPr txBox="1">
            <a:spLocks noGrp="1"/>
          </p:cNvSpPr>
          <p:nvPr>
            <p:ph type="ctrTitle"/>
          </p:nvPr>
        </p:nvSpPr>
        <p:spPr>
          <a:xfrm>
            <a:off x="359000" y="578175"/>
            <a:ext cx="8488200" cy="15420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George W. Bush &amp; Barack Obama</a:t>
            </a:r>
            <a:endParaRPr/>
          </a:p>
        </p:txBody>
      </p:sp>
      <p:sp>
        <p:nvSpPr>
          <p:cNvPr id="73" name="Google Shape;73;p1"/>
          <p:cNvSpPr txBox="1">
            <a:spLocks noGrp="1"/>
          </p:cNvSpPr>
          <p:nvPr>
            <p:ph type="subTitle" idx="1"/>
          </p:nvPr>
        </p:nvSpPr>
        <p:spPr>
          <a:xfrm>
            <a:off x="2390267" y="3238450"/>
            <a:ext cx="6331500" cy="12417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1800"/>
              <a:buNone/>
            </a:pPr>
            <a:r>
              <a:rPr lang="en"/>
              <a:t>Unit 13: Modern Era #2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10" descr="Check out the official World Trade Center (2006) trailer starring Nicolas Cage! Let us know what you think in the comments below.&#10;► Buy or Rent on FandangoNOW: https://www.fandangonow.com/details/movie/world-trade-center-2006/1MVc61e6434cc3e09e0c08742701c79b8a2?ele=searchresult&amp;elc=world%20trade%20cen&amp;eli=0&amp;eci=movies?cmp=MCYT_YouTube_Desc &#10;&#10;Starring: Nicolas Cage, Michael Peña, Maria Bello&#10;Directed By: Oliver Stone&#10;Synopsis: Two Port Authority police officers become trapped under the rubble of the World Trade Center.&#10;&#10;Watch More Classic Trailers:&#10;► Dramas: http://bit.ly/2tefVm2&#10;► Documentaries: http://bit.ly/2Fs2zFd&#10;► War Movies: http://bit.ly/2qX4u18&#10;&#10;Fuel Your Movie Obsession: &#10;► Subscribe to CLASSIC TRAILERS: http://bit.ly/2D01HJi&#10;► Watch Movieclips ORIGINALS: http://bit.ly/2D3sipV&#10;► Like us on FACEBOOK: http://bit.ly/2DikvkY &#10;► Follow us on TWITTER: http://bit.ly/2mgkaHb&#10;► Follow us on INSTAGRAM: http://bit.ly/2mg0VNU&#10;&#10;Subscribe to the Fandango MOVIECLIPS CLASSIC TRAILERS channel to rediscover all your favorite movie trailers and find a classic you may have missed." title="World Trade Center (2006) Trailer #1 | Movieclips Classic Trailers">
            <a:hlinkClick r:id="rId3"/>
          </p:cNvPr>
          <p:cNvPicPr preferRelativeResize="0"/>
          <p:nvPr/>
        </p:nvPicPr>
        <p:blipFill rotWithShape="1">
          <a:blip r:embed="rId4">
            <a:alphaModFix/>
          </a:blip>
          <a:src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10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1"/>
          <p:cNvSpPr txBox="1">
            <a:spLocks noGrp="1"/>
          </p:cNvSpPr>
          <p:nvPr>
            <p:ph type="title"/>
          </p:nvPr>
        </p:nvSpPr>
        <p:spPr>
          <a:xfrm>
            <a:off x="3855925" y="575950"/>
            <a:ext cx="4866000" cy="63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600" i="1"/>
              <a:t>9/11 Con’t</a:t>
            </a:r>
            <a:endParaRPr sz="3600" i="1"/>
          </a:p>
        </p:txBody>
      </p:sp>
      <p:sp>
        <p:nvSpPr>
          <p:cNvPr id="141" name="Google Shape;141;p11"/>
          <p:cNvSpPr txBox="1">
            <a:spLocks noGrp="1"/>
          </p:cNvSpPr>
          <p:nvPr>
            <p:ph type="body" idx="1"/>
          </p:nvPr>
        </p:nvSpPr>
        <p:spPr>
          <a:xfrm>
            <a:off x="3456264" y="1400961"/>
            <a:ext cx="5275564" cy="3197214"/>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sz="2400" b="1" i="1" u="sng" dirty="0">
                <a:solidFill>
                  <a:srgbClr val="FF0000"/>
                </a:solidFill>
              </a:rPr>
              <a:t>Osama Bin Laden</a:t>
            </a:r>
            <a:r>
              <a:rPr lang="en" sz="2400" dirty="0"/>
              <a:t> and Al Qaeda t</a:t>
            </a:r>
            <a:r>
              <a:rPr lang="en" sz="2400" b="1" dirty="0"/>
              <a:t>ook credit for the attacks</a:t>
            </a:r>
            <a:r>
              <a:rPr lang="en" sz="2400" dirty="0"/>
              <a:t>, sheltered by the </a:t>
            </a:r>
            <a:r>
              <a:rPr lang="en" sz="2400" b="1" i="1" u="sng" dirty="0">
                <a:solidFill>
                  <a:srgbClr val="FF0000"/>
                </a:solidFill>
              </a:rPr>
              <a:t>Taliban</a:t>
            </a:r>
            <a:r>
              <a:rPr lang="en" sz="2400" dirty="0"/>
              <a:t> in Afghanistan</a:t>
            </a:r>
            <a:endParaRPr sz="2400" dirty="0"/>
          </a:p>
          <a:p>
            <a:pPr marL="914400" lvl="1" indent="-342900" algn="l" rtl="0">
              <a:lnSpc>
                <a:spcPct val="115000"/>
              </a:lnSpc>
              <a:spcBef>
                <a:spcPts val="0"/>
              </a:spcBef>
              <a:spcAft>
                <a:spcPts val="0"/>
              </a:spcAft>
              <a:buSzPts val="1800"/>
              <a:buChar char="○"/>
            </a:pPr>
            <a:r>
              <a:rPr lang="en" sz="2400" b="1" dirty="0"/>
              <a:t>Refused to surrender Bin Laden to the U.S.</a:t>
            </a:r>
            <a:endParaRPr sz="2400" b="1" dirty="0"/>
          </a:p>
        </p:txBody>
      </p:sp>
      <p:pic>
        <p:nvPicPr>
          <p:cNvPr id="142" name="Google Shape;142;p11"/>
          <p:cNvPicPr preferRelativeResize="0"/>
          <p:nvPr/>
        </p:nvPicPr>
        <p:blipFill rotWithShape="1">
          <a:blip r:embed="rId3">
            <a:alphaModFix/>
          </a:blip>
          <a:srcRect/>
          <a:stretch/>
        </p:blipFill>
        <p:spPr>
          <a:xfrm>
            <a:off x="150450" y="242375"/>
            <a:ext cx="3213350" cy="4658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12" descr="The events of 9/11 as they unfolded through actual audio of First Responders, Air Traffic Controllers, Dispatch Personnel, Airline Employees, Pilots, Citizens, Pilots, and Terrorists.&#10;&#10;Connect with TSA on Social Media:&#10;• Follow TSA on Twitter: https://twitter.com/TSA&#10;• Like TSA on Facebook: https://www.facebook.com/TSA&#10;• Follow TSA on Instagram: https://www.instagram.com/TSA&#10;• Tweet to AskTSA on Twitter: https://twitter.com/AskTSA&#10;• Message AskTSA on Facebook: https://www.facebook.com/AskTSA&#10;&#10;Learn more: http://www.tsa.gov" title="9/11: As Events Unfold">
            <a:hlinkClick r:id="rId3"/>
          </p:cNvPr>
          <p:cNvPicPr preferRelativeResize="0"/>
          <p:nvPr/>
        </p:nvPicPr>
        <p:blipFill rotWithShape="1">
          <a:blip r:embed="rId4">
            <a:alphaModFix/>
          </a:blip>
          <a:src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10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3"/>
          <p:cNvSpPr txBox="1">
            <a:spLocks noGrp="1"/>
          </p:cNvSpPr>
          <p:nvPr>
            <p:ph type="title"/>
          </p:nvPr>
        </p:nvSpPr>
        <p:spPr>
          <a:xfrm>
            <a:off x="3747228" y="432515"/>
            <a:ext cx="4580100" cy="63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600" i="1" dirty="0"/>
              <a:t>Effects of 9/11</a:t>
            </a:r>
            <a:endParaRPr sz="3600" i="1" dirty="0"/>
          </a:p>
        </p:txBody>
      </p:sp>
      <p:sp>
        <p:nvSpPr>
          <p:cNvPr id="153" name="Google Shape;153;p13"/>
          <p:cNvSpPr txBox="1">
            <a:spLocks noGrp="1"/>
          </p:cNvSpPr>
          <p:nvPr>
            <p:ph type="body" idx="1"/>
          </p:nvPr>
        </p:nvSpPr>
        <p:spPr>
          <a:xfrm>
            <a:off x="3989278" y="1271612"/>
            <a:ext cx="4590000" cy="3002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b="1" dirty="0"/>
              <a:t>USA Patriot Act</a:t>
            </a:r>
            <a:endParaRPr b="1" dirty="0"/>
          </a:p>
          <a:p>
            <a:pPr marL="914400" lvl="1" indent="-342900" algn="l" rtl="0">
              <a:lnSpc>
                <a:spcPct val="115000"/>
              </a:lnSpc>
              <a:spcBef>
                <a:spcPts val="0"/>
              </a:spcBef>
              <a:spcAft>
                <a:spcPts val="0"/>
              </a:spcAft>
              <a:buClr>
                <a:srgbClr val="000000"/>
              </a:buClr>
              <a:buSzPts val="1800"/>
              <a:buChar char="○"/>
            </a:pPr>
            <a:r>
              <a:rPr lang="en" sz="1800" dirty="0">
                <a:solidFill>
                  <a:srgbClr val="000000"/>
                </a:solidFill>
              </a:rPr>
              <a:t>Intended to make it easier for law enforcement to </a:t>
            </a:r>
            <a:r>
              <a:rPr lang="en" sz="1800" b="1" i="1" u="sng" dirty="0">
                <a:solidFill>
                  <a:srgbClr val="FF0000"/>
                </a:solidFill>
              </a:rPr>
              <a:t>prevent</a:t>
            </a:r>
            <a:r>
              <a:rPr lang="en" sz="1800" dirty="0">
                <a:solidFill>
                  <a:srgbClr val="000000"/>
                </a:solidFill>
              </a:rPr>
              <a:t> acts of </a:t>
            </a:r>
            <a:r>
              <a:rPr lang="en" sz="1800" b="1" i="1" u="sng" dirty="0">
                <a:solidFill>
                  <a:srgbClr val="FF0000"/>
                </a:solidFill>
              </a:rPr>
              <a:t>terrorism</a:t>
            </a:r>
            <a:endParaRPr sz="1800" b="1" i="1" u="sng" dirty="0">
              <a:solidFill>
                <a:srgbClr val="FF0000"/>
              </a:solidFill>
            </a:endParaRPr>
          </a:p>
          <a:p>
            <a:pPr marL="457200" lvl="0" indent="-342900" algn="l" rtl="0">
              <a:lnSpc>
                <a:spcPct val="115000"/>
              </a:lnSpc>
              <a:spcBef>
                <a:spcPts val="0"/>
              </a:spcBef>
              <a:spcAft>
                <a:spcPts val="0"/>
              </a:spcAft>
              <a:buSzPts val="1800"/>
              <a:buChar char="●"/>
            </a:pPr>
            <a:r>
              <a:rPr lang="en" dirty="0"/>
              <a:t>**VERY controversial**</a:t>
            </a:r>
            <a:endParaRPr dirty="0"/>
          </a:p>
          <a:p>
            <a:pPr marL="914400" lvl="1" indent="-342900" algn="l" rtl="0">
              <a:lnSpc>
                <a:spcPct val="115000"/>
              </a:lnSpc>
              <a:spcBef>
                <a:spcPts val="0"/>
              </a:spcBef>
              <a:spcAft>
                <a:spcPts val="0"/>
              </a:spcAft>
              <a:buSzPts val="1800"/>
              <a:buChar char="○"/>
            </a:pPr>
            <a:r>
              <a:rPr lang="en" sz="1800" dirty="0"/>
              <a:t>Allowing the government to more easily get around </a:t>
            </a:r>
            <a:r>
              <a:rPr lang="en" sz="1800" b="1" i="1" u="sng" dirty="0">
                <a:solidFill>
                  <a:srgbClr val="FF0000"/>
                </a:solidFill>
              </a:rPr>
              <a:t>4th</a:t>
            </a:r>
            <a:r>
              <a:rPr lang="en" sz="1800" dirty="0"/>
              <a:t> Amendment rights (against illegal searches)</a:t>
            </a:r>
            <a:endParaRPr sz="1800" dirty="0"/>
          </a:p>
        </p:txBody>
      </p:sp>
      <p:pic>
        <p:nvPicPr>
          <p:cNvPr id="154" name="Google Shape;154;p13" descr="Everyone's heard of the Patriot Act. Here's what it actually does. - Vox"/>
          <p:cNvPicPr preferRelativeResize="0"/>
          <p:nvPr/>
        </p:nvPicPr>
        <p:blipFill rotWithShape="1">
          <a:blip r:embed="rId3">
            <a:alphaModFix/>
          </a:blip>
          <a:srcRect/>
          <a:stretch/>
        </p:blipFill>
        <p:spPr>
          <a:xfrm>
            <a:off x="197450" y="216150"/>
            <a:ext cx="3038875" cy="2110925"/>
          </a:xfrm>
          <a:prstGeom prst="rect">
            <a:avLst/>
          </a:prstGeom>
          <a:noFill/>
          <a:ln w="76200" cap="flat" cmpd="sng">
            <a:solidFill>
              <a:srgbClr val="000000"/>
            </a:solidFill>
            <a:prstDash val="solid"/>
            <a:round/>
            <a:headEnd type="none" w="sm" len="sm"/>
            <a:tailEnd type="none" w="sm" len="sm"/>
          </a:ln>
        </p:spPr>
      </p:pic>
      <p:pic>
        <p:nvPicPr>
          <p:cNvPr id="155" name="Google Shape;155;p13" descr="Everyone's heard of the Patriot Act. Here's what it actually does. - Vox"/>
          <p:cNvPicPr preferRelativeResize="0"/>
          <p:nvPr/>
        </p:nvPicPr>
        <p:blipFill rotWithShape="1">
          <a:blip r:embed="rId4">
            <a:alphaModFix/>
          </a:blip>
          <a:srcRect/>
          <a:stretch/>
        </p:blipFill>
        <p:spPr>
          <a:xfrm>
            <a:off x="101225" y="2571750"/>
            <a:ext cx="3726175" cy="2422325"/>
          </a:xfrm>
          <a:prstGeom prst="rect">
            <a:avLst/>
          </a:prstGeom>
          <a:noFill/>
          <a:ln w="38100" cap="flat" cmpd="sng">
            <a:solidFill>
              <a:srgbClr val="000000"/>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4"/>
          <p:cNvSpPr txBox="1">
            <a:spLocks noGrp="1"/>
          </p:cNvSpPr>
          <p:nvPr>
            <p:ph type="title"/>
          </p:nvPr>
        </p:nvSpPr>
        <p:spPr>
          <a:xfrm>
            <a:off x="4141675" y="575950"/>
            <a:ext cx="4580100" cy="63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600" i="1"/>
              <a:t>Effects of 9/11 Con’t</a:t>
            </a:r>
            <a:endParaRPr sz="3600" i="1"/>
          </a:p>
        </p:txBody>
      </p:sp>
      <p:sp>
        <p:nvSpPr>
          <p:cNvPr id="161" name="Google Shape;161;p14"/>
          <p:cNvSpPr txBox="1">
            <a:spLocks noGrp="1"/>
          </p:cNvSpPr>
          <p:nvPr>
            <p:ph type="body" idx="1"/>
          </p:nvPr>
        </p:nvSpPr>
        <p:spPr>
          <a:xfrm>
            <a:off x="4141678" y="1595775"/>
            <a:ext cx="4590000" cy="3002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b="1"/>
              <a:t>Global War On Terror</a:t>
            </a:r>
            <a:endParaRPr b="1"/>
          </a:p>
          <a:p>
            <a:pPr marL="914400" lvl="1" indent="-342900" algn="l" rtl="0">
              <a:lnSpc>
                <a:spcPct val="115000"/>
              </a:lnSpc>
              <a:spcBef>
                <a:spcPts val="0"/>
              </a:spcBef>
              <a:spcAft>
                <a:spcPts val="0"/>
              </a:spcAft>
              <a:buClr>
                <a:srgbClr val="000000"/>
              </a:buClr>
              <a:buSzPts val="1800"/>
              <a:buChar char="○"/>
            </a:pPr>
            <a:r>
              <a:rPr lang="en" sz="1800">
                <a:solidFill>
                  <a:srgbClr val="000000"/>
                </a:solidFill>
              </a:rPr>
              <a:t>Against nations that harbor </a:t>
            </a:r>
            <a:r>
              <a:rPr lang="en" sz="1800" b="1" i="1" u="sng">
                <a:solidFill>
                  <a:srgbClr val="FF0000"/>
                </a:solidFill>
              </a:rPr>
              <a:t>terrorists</a:t>
            </a:r>
            <a:r>
              <a:rPr lang="en" sz="1800">
                <a:solidFill>
                  <a:srgbClr val="000000"/>
                </a:solidFill>
              </a:rPr>
              <a:t> (Afghanistan)</a:t>
            </a:r>
            <a:endParaRPr sz="1800">
              <a:solidFill>
                <a:srgbClr val="000000"/>
              </a:solidFill>
            </a:endParaRPr>
          </a:p>
          <a:p>
            <a:pPr marL="457200" lvl="0" indent="-342900" algn="l" rtl="0">
              <a:lnSpc>
                <a:spcPct val="115000"/>
              </a:lnSpc>
              <a:spcBef>
                <a:spcPts val="0"/>
              </a:spcBef>
              <a:spcAft>
                <a:spcPts val="0"/>
              </a:spcAft>
              <a:buSzPts val="1800"/>
              <a:buChar char="●"/>
            </a:pPr>
            <a:r>
              <a:rPr lang="en" b="1"/>
              <a:t>TSA</a:t>
            </a:r>
            <a:endParaRPr b="1"/>
          </a:p>
          <a:p>
            <a:pPr marL="914400" lvl="1" indent="-342900" algn="l" rtl="0">
              <a:lnSpc>
                <a:spcPct val="115000"/>
              </a:lnSpc>
              <a:spcBef>
                <a:spcPts val="0"/>
              </a:spcBef>
              <a:spcAft>
                <a:spcPts val="0"/>
              </a:spcAft>
              <a:buClr>
                <a:srgbClr val="000000"/>
              </a:buClr>
              <a:buSzPts val="1800"/>
              <a:buChar char="○"/>
            </a:pPr>
            <a:r>
              <a:rPr lang="en" sz="1800">
                <a:solidFill>
                  <a:srgbClr val="000000"/>
                </a:solidFill>
              </a:rPr>
              <a:t>Transportation Security Agency - security at </a:t>
            </a:r>
            <a:r>
              <a:rPr lang="en" sz="1800" b="1" i="1" u="sng">
                <a:solidFill>
                  <a:srgbClr val="FF0000"/>
                </a:solidFill>
              </a:rPr>
              <a:t>airports</a:t>
            </a:r>
            <a:endParaRPr sz="1800" b="1" i="1" u="sng">
              <a:solidFill>
                <a:srgbClr val="FF0000"/>
              </a:solidFill>
            </a:endParaRPr>
          </a:p>
          <a:p>
            <a:pPr marL="457200" lvl="0" indent="-342900" algn="l" rtl="0">
              <a:lnSpc>
                <a:spcPct val="115000"/>
              </a:lnSpc>
              <a:spcBef>
                <a:spcPts val="0"/>
              </a:spcBef>
              <a:spcAft>
                <a:spcPts val="0"/>
              </a:spcAft>
              <a:buSzPts val="1800"/>
              <a:buChar char="●"/>
            </a:pPr>
            <a:r>
              <a:rPr lang="en" b="1"/>
              <a:t>Department of Homeland Security</a:t>
            </a:r>
            <a:endParaRPr b="1"/>
          </a:p>
          <a:p>
            <a:pPr marL="914400" lvl="1" indent="-342900" algn="l" rtl="0">
              <a:lnSpc>
                <a:spcPct val="115000"/>
              </a:lnSpc>
              <a:spcBef>
                <a:spcPts val="0"/>
              </a:spcBef>
              <a:spcAft>
                <a:spcPts val="0"/>
              </a:spcAft>
              <a:buClr>
                <a:srgbClr val="000000"/>
              </a:buClr>
              <a:buSzPts val="1800"/>
              <a:buChar char="○"/>
            </a:pPr>
            <a:r>
              <a:rPr lang="en" sz="1800">
                <a:solidFill>
                  <a:srgbClr val="000000"/>
                </a:solidFill>
              </a:rPr>
              <a:t>Aimed at securing U.S. from </a:t>
            </a:r>
            <a:r>
              <a:rPr lang="en" sz="1800"/>
              <a:t>all </a:t>
            </a:r>
            <a:r>
              <a:rPr lang="en" sz="1800" b="1" i="1" u="sng">
                <a:solidFill>
                  <a:srgbClr val="FF0000"/>
                </a:solidFill>
              </a:rPr>
              <a:t>threats</a:t>
            </a:r>
            <a:endParaRPr sz="1800" b="1" i="1" u="sng">
              <a:solidFill>
                <a:srgbClr val="FF0000"/>
              </a:solidFill>
            </a:endParaRPr>
          </a:p>
        </p:txBody>
      </p:sp>
      <p:pic>
        <p:nvPicPr>
          <p:cNvPr id="162" name="Google Shape;162;p14" descr="Home - TSA Agency Sweden"/>
          <p:cNvPicPr preferRelativeResize="0"/>
          <p:nvPr/>
        </p:nvPicPr>
        <p:blipFill rotWithShape="1">
          <a:blip r:embed="rId3">
            <a:alphaModFix/>
          </a:blip>
          <a:srcRect/>
          <a:stretch/>
        </p:blipFill>
        <p:spPr>
          <a:xfrm>
            <a:off x="422225" y="695355"/>
            <a:ext cx="3512475" cy="2265600"/>
          </a:xfrm>
          <a:prstGeom prst="rect">
            <a:avLst/>
          </a:prstGeom>
          <a:noFill/>
          <a:ln>
            <a:noFill/>
          </a:ln>
        </p:spPr>
      </p:pic>
      <p:pic>
        <p:nvPicPr>
          <p:cNvPr id="163" name="Google Shape;163;p14" descr="Home | Homeland Security"/>
          <p:cNvPicPr preferRelativeResize="0"/>
          <p:nvPr/>
        </p:nvPicPr>
        <p:blipFill rotWithShape="1">
          <a:blip r:embed="rId4">
            <a:alphaModFix/>
          </a:blip>
          <a:srcRect/>
          <a:stretch/>
        </p:blipFill>
        <p:spPr>
          <a:xfrm>
            <a:off x="336583" y="3198334"/>
            <a:ext cx="3588031" cy="116747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15"/>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6"/>
          <p:cNvSpPr txBox="1">
            <a:spLocks noGrp="1"/>
          </p:cNvSpPr>
          <p:nvPr>
            <p:ph type="title"/>
          </p:nvPr>
        </p:nvSpPr>
        <p:spPr>
          <a:xfrm>
            <a:off x="2966925" y="369575"/>
            <a:ext cx="6080100" cy="63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600" i="1"/>
              <a:t>Operation Enduring Freedom - Afghanistan War</a:t>
            </a:r>
            <a:endParaRPr sz="3600" i="1"/>
          </a:p>
        </p:txBody>
      </p:sp>
      <p:sp>
        <p:nvSpPr>
          <p:cNvPr id="174" name="Google Shape;174;p16"/>
          <p:cNvSpPr txBox="1">
            <a:spLocks noGrp="1"/>
          </p:cNvSpPr>
          <p:nvPr>
            <p:ph type="body" idx="1"/>
          </p:nvPr>
        </p:nvSpPr>
        <p:spPr>
          <a:xfrm>
            <a:off x="3268550" y="1595775"/>
            <a:ext cx="5778600" cy="34029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On October 7, 2001, U.S. forces (along with a coalition of allies) invaded Afghanistan</a:t>
            </a:r>
            <a:endParaRPr/>
          </a:p>
          <a:p>
            <a:pPr marL="457200" lvl="0" indent="-342900" algn="l" rtl="0">
              <a:lnSpc>
                <a:spcPct val="115000"/>
              </a:lnSpc>
              <a:spcBef>
                <a:spcPts val="0"/>
              </a:spcBef>
              <a:spcAft>
                <a:spcPts val="0"/>
              </a:spcAft>
              <a:buSzPts val="1800"/>
              <a:buChar char="●"/>
            </a:pPr>
            <a:r>
              <a:rPr lang="en"/>
              <a:t>The operation had 3 goals:</a:t>
            </a:r>
            <a:endParaRPr/>
          </a:p>
          <a:p>
            <a:pPr marL="914400" lvl="1" indent="-330200" algn="l" rtl="0">
              <a:lnSpc>
                <a:spcPct val="115000"/>
              </a:lnSpc>
              <a:spcBef>
                <a:spcPts val="0"/>
              </a:spcBef>
              <a:spcAft>
                <a:spcPts val="0"/>
              </a:spcAft>
              <a:buSzPts val="1600"/>
              <a:buChar char="○"/>
            </a:pPr>
            <a:r>
              <a:rPr lang="en" sz="1600"/>
              <a:t>To </a:t>
            </a:r>
            <a:r>
              <a:rPr lang="en" sz="1600" b="1" i="1" u="sng">
                <a:solidFill>
                  <a:srgbClr val="FF0000"/>
                </a:solidFill>
              </a:rPr>
              <a:t>disable</a:t>
            </a:r>
            <a:r>
              <a:rPr lang="en" sz="1600"/>
              <a:t> Al-Qaeda</a:t>
            </a:r>
            <a:endParaRPr sz="1600"/>
          </a:p>
          <a:p>
            <a:pPr marL="914400" lvl="1" indent="-330200" algn="l" rtl="0">
              <a:lnSpc>
                <a:spcPct val="115000"/>
              </a:lnSpc>
              <a:spcBef>
                <a:spcPts val="0"/>
              </a:spcBef>
              <a:spcAft>
                <a:spcPts val="0"/>
              </a:spcAft>
              <a:buClr>
                <a:srgbClr val="000000"/>
              </a:buClr>
              <a:buSzPts val="1600"/>
              <a:buChar char="○"/>
            </a:pPr>
            <a:r>
              <a:rPr lang="en" sz="1600" b="1" i="1">
                <a:solidFill>
                  <a:srgbClr val="000000"/>
                </a:solidFill>
              </a:rPr>
              <a:t>To capture or kill Osama Bin Laden</a:t>
            </a:r>
            <a:endParaRPr sz="1600" b="1" i="1">
              <a:solidFill>
                <a:srgbClr val="000000"/>
              </a:solidFill>
            </a:endParaRPr>
          </a:p>
          <a:p>
            <a:pPr marL="914400" lvl="1" indent="-330200" algn="l" rtl="0">
              <a:lnSpc>
                <a:spcPct val="115000"/>
              </a:lnSpc>
              <a:spcBef>
                <a:spcPts val="0"/>
              </a:spcBef>
              <a:spcAft>
                <a:spcPts val="0"/>
              </a:spcAft>
              <a:buSzPts val="1600"/>
              <a:buChar char="○"/>
            </a:pPr>
            <a:r>
              <a:rPr lang="en" sz="1600"/>
              <a:t>To </a:t>
            </a:r>
            <a:r>
              <a:rPr lang="en" sz="1600" b="1" i="1" u="sng">
                <a:solidFill>
                  <a:srgbClr val="FF0000"/>
                </a:solidFill>
              </a:rPr>
              <a:t>remove</a:t>
            </a:r>
            <a:r>
              <a:rPr lang="en" sz="1600"/>
              <a:t> the Taliban regime from power</a:t>
            </a:r>
            <a:endParaRPr sz="1600"/>
          </a:p>
          <a:p>
            <a:pPr marL="457200" lvl="0" indent="-342900" algn="l" rtl="0">
              <a:lnSpc>
                <a:spcPct val="115000"/>
              </a:lnSpc>
              <a:spcBef>
                <a:spcPts val="0"/>
              </a:spcBef>
              <a:spcAft>
                <a:spcPts val="0"/>
              </a:spcAft>
              <a:buSzPts val="1800"/>
              <a:buChar char="●"/>
            </a:pPr>
            <a:r>
              <a:rPr lang="en" b="1"/>
              <a:t>Removing the Taliban from official power was achieved quickly</a:t>
            </a:r>
            <a:r>
              <a:rPr lang="en"/>
              <a:t>, as was </a:t>
            </a:r>
            <a:r>
              <a:rPr lang="en" b="1" i="1" u="sng">
                <a:solidFill>
                  <a:srgbClr val="FF0000"/>
                </a:solidFill>
              </a:rPr>
              <a:t>disabling</a:t>
            </a:r>
            <a:r>
              <a:rPr lang="en"/>
              <a:t> Al-Qaeda’s ability to operate in Afghanistan</a:t>
            </a:r>
            <a:endParaRPr sz="2000"/>
          </a:p>
        </p:txBody>
      </p:sp>
      <p:pic>
        <p:nvPicPr>
          <p:cNvPr id="175" name="Google Shape;175;p16"/>
          <p:cNvPicPr preferRelativeResize="0"/>
          <p:nvPr/>
        </p:nvPicPr>
        <p:blipFill rotWithShape="1">
          <a:blip r:embed="rId3">
            <a:alphaModFix/>
          </a:blip>
          <a:srcRect/>
          <a:stretch/>
        </p:blipFill>
        <p:spPr>
          <a:xfrm>
            <a:off x="124450" y="133625"/>
            <a:ext cx="2714450" cy="2272825"/>
          </a:xfrm>
          <a:prstGeom prst="rect">
            <a:avLst/>
          </a:prstGeom>
          <a:noFill/>
          <a:ln w="19050" cap="flat" cmpd="sng">
            <a:solidFill>
              <a:srgbClr val="000000"/>
            </a:solidFill>
            <a:prstDash val="solid"/>
            <a:round/>
            <a:headEnd type="none" w="sm" len="sm"/>
            <a:tailEnd type="none" w="sm" len="sm"/>
          </a:ln>
        </p:spPr>
      </p:pic>
      <p:pic>
        <p:nvPicPr>
          <p:cNvPr id="176" name="Google Shape;176;p16"/>
          <p:cNvPicPr preferRelativeResize="0"/>
          <p:nvPr/>
        </p:nvPicPr>
        <p:blipFill rotWithShape="1">
          <a:blip r:embed="rId4">
            <a:alphaModFix/>
          </a:blip>
          <a:srcRect/>
          <a:stretch/>
        </p:blipFill>
        <p:spPr>
          <a:xfrm>
            <a:off x="124450" y="2571750"/>
            <a:ext cx="3144101" cy="2359175"/>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7" descr="Recorded: 2003 &#10;Source: VHS" title="BBC Iraq War Coverage - Bush speech">
            <a:hlinkClick r:id="rId3"/>
          </p:cNvPr>
          <p:cNvPicPr preferRelativeResize="0"/>
          <p:nvPr/>
        </p:nvPicPr>
        <p:blipFill rotWithShape="1">
          <a:blip r:embed="rId4">
            <a:alphaModFix/>
          </a:blip>
          <a:src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fade">
                                      <p:cBhvr>
                                        <p:cTn id="7" dur="10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8"/>
          <p:cNvSpPr txBox="1">
            <a:spLocks noGrp="1"/>
          </p:cNvSpPr>
          <p:nvPr>
            <p:ph type="title"/>
          </p:nvPr>
        </p:nvSpPr>
        <p:spPr>
          <a:xfrm>
            <a:off x="3949150" y="575950"/>
            <a:ext cx="4772700" cy="63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600" i="1"/>
              <a:t>Iraqi Invasion</a:t>
            </a:r>
            <a:endParaRPr sz="3600" i="1"/>
          </a:p>
        </p:txBody>
      </p:sp>
      <p:sp>
        <p:nvSpPr>
          <p:cNvPr id="187" name="Google Shape;187;p18"/>
          <p:cNvSpPr txBox="1">
            <a:spLocks noGrp="1"/>
          </p:cNvSpPr>
          <p:nvPr>
            <p:ph type="body" idx="1"/>
          </p:nvPr>
        </p:nvSpPr>
        <p:spPr>
          <a:xfrm>
            <a:off x="3949150" y="1211350"/>
            <a:ext cx="4996200" cy="3386700"/>
          </a:xfrm>
          <a:prstGeom prst="rect">
            <a:avLst/>
          </a:prstGeom>
          <a:noFill/>
          <a:ln>
            <a:noFill/>
          </a:ln>
        </p:spPr>
        <p:txBody>
          <a:bodyPr spcFirstLastPara="1" wrap="square" lIns="91425" tIns="91425" rIns="91425" bIns="91425" anchor="t" anchorCtr="0">
            <a:normAutofit lnSpcReduction="20000"/>
          </a:bodyPr>
          <a:lstStyle/>
          <a:p>
            <a:pPr marL="457200" lvl="0" indent="-352167" algn="l" rtl="0">
              <a:lnSpc>
                <a:spcPct val="115000"/>
              </a:lnSpc>
              <a:spcBef>
                <a:spcPts val="0"/>
              </a:spcBef>
              <a:spcAft>
                <a:spcPts val="0"/>
              </a:spcAft>
              <a:buClr>
                <a:srgbClr val="000000"/>
              </a:buClr>
              <a:buSzPts val="1946"/>
              <a:buChar char="●"/>
            </a:pPr>
            <a:r>
              <a:rPr lang="en">
                <a:solidFill>
                  <a:srgbClr val="000000"/>
                </a:solidFill>
              </a:rPr>
              <a:t>Fear that Iraqi dictator </a:t>
            </a:r>
            <a:r>
              <a:rPr lang="en"/>
              <a:t>Saddam Hussein</a:t>
            </a:r>
            <a:r>
              <a:rPr lang="en">
                <a:solidFill>
                  <a:srgbClr val="000000"/>
                </a:solidFill>
              </a:rPr>
              <a:t> </a:t>
            </a:r>
            <a:r>
              <a:rPr lang="en" b="1">
                <a:solidFill>
                  <a:srgbClr val="000000"/>
                </a:solidFill>
              </a:rPr>
              <a:t>had weapons of mass destruction (WMDS)</a:t>
            </a:r>
            <a:r>
              <a:rPr lang="en">
                <a:solidFill>
                  <a:srgbClr val="000000"/>
                </a:solidFill>
              </a:rPr>
              <a:t> - biological, chemical, &amp; nuclear</a:t>
            </a:r>
            <a:endParaRPr>
              <a:solidFill>
                <a:srgbClr val="000000"/>
              </a:solidFill>
            </a:endParaRPr>
          </a:p>
          <a:p>
            <a:pPr marL="914400" lvl="1" indent="-338437" algn="l" rtl="0">
              <a:lnSpc>
                <a:spcPct val="115000"/>
              </a:lnSpc>
              <a:spcBef>
                <a:spcPts val="0"/>
              </a:spcBef>
              <a:spcAft>
                <a:spcPts val="0"/>
              </a:spcAft>
              <a:buSzPts val="1730"/>
              <a:buChar char="○"/>
            </a:pPr>
            <a:r>
              <a:rPr lang="en" sz="1600"/>
              <a:t>Used them on the Kurds</a:t>
            </a:r>
            <a:endParaRPr sz="1600"/>
          </a:p>
          <a:p>
            <a:pPr marL="457200" lvl="0" indent="-352167" algn="l" rtl="0">
              <a:lnSpc>
                <a:spcPct val="115000"/>
              </a:lnSpc>
              <a:spcBef>
                <a:spcPts val="0"/>
              </a:spcBef>
              <a:spcAft>
                <a:spcPts val="0"/>
              </a:spcAft>
              <a:buClr>
                <a:srgbClr val="000000"/>
              </a:buClr>
              <a:buSzPts val="1946"/>
              <a:buChar char="●"/>
            </a:pPr>
            <a:r>
              <a:rPr lang="en">
                <a:solidFill>
                  <a:srgbClr val="000000"/>
                </a:solidFill>
              </a:rPr>
              <a:t>Refused to let </a:t>
            </a:r>
            <a:r>
              <a:rPr lang="en" b="1" i="1" u="sng">
                <a:solidFill>
                  <a:srgbClr val="FF0000"/>
                </a:solidFill>
              </a:rPr>
              <a:t>U.N. inspectors</a:t>
            </a:r>
            <a:r>
              <a:rPr lang="en">
                <a:solidFill>
                  <a:srgbClr val="000000"/>
                </a:solidFill>
              </a:rPr>
              <a:t> search Iraq for WMDS</a:t>
            </a:r>
            <a:endParaRPr>
              <a:solidFill>
                <a:srgbClr val="000000"/>
              </a:solidFill>
            </a:endParaRPr>
          </a:p>
          <a:p>
            <a:pPr marL="914400" lvl="1" indent="-338437" algn="l" rtl="0">
              <a:lnSpc>
                <a:spcPct val="115000"/>
              </a:lnSpc>
              <a:spcBef>
                <a:spcPts val="0"/>
              </a:spcBef>
              <a:spcAft>
                <a:spcPts val="0"/>
              </a:spcAft>
              <a:buSzPts val="1730"/>
              <a:buChar char="○"/>
            </a:pPr>
            <a:r>
              <a:rPr lang="en" sz="1600"/>
              <a:t>Later searched but none found - did he move and hide them?</a:t>
            </a:r>
            <a:endParaRPr sz="1600"/>
          </a:p>
          <a:p>
            <a:pPr marL="457200" lvl="0" indent="-352167" algn="l" rtl="0">
              <a:lnSpc>
                <a:spcPct val="115000"/>
              </a:lnSpc>
              <a:spcBef>
                <a:spcPts val="0"/>
              </a:spcBef>
              <a:spcAft>
                <a:spcPts val="0"/>
              </a:spcAft>
              <a:buClr>
                <a:srgbClr val="000000"/>
              </a:buClr>
              <a:buSzPts val="1946"/>
              <a:buChar char="●"/>
            </a:pPr>
            <a:r>
              <a:rPr lang="en">
                <a:solidFill>
                  <a:srgbClr val="000000"/>
                </a:solidFill>
              </a:rPr>
              <a:t>Bush gave Hussein </a:t>
            </a:r>
            <a:r>
              <a:rPr lang="en" b="1" i="1" u="sng">
                <a:solidFill>
                  <a:srgbClr val="FF0000"/>
                </a:solidFill>
              </a:rPr>
              <a:t>48</a:t>
            </a:r>
            <a:r>
              <a:rPr lang="en">
                <a:solidFill>
                  <a:srgbClr val="000000"/>
                </a:solidFill>
              </a:rPr>
              <a:t> </a:t>
            </a:r>
            <a:r>
              <a:rPr lang="en" b="1">
                <a:solidFill>
                  <a:srgbClr val="000000"/>
                </a:solidFill>
              </a:rPr>
              <a:t>hours to leave Iraq or face</a:t>
            </a:r>
            <a:r>
              <a:rPr lang="en">
                <a:solidFill>
                  <a:srgbClr val="000000"/>
                </a:solidFill>
              </a:rPr>
              <a:t> </a:t>
            </a:r>
            <a:r>
              <a:rPr lang="en" b="1" i="1" u="sng">
                <a:solidFill>
                  <a:srgbClr val="FF0000"/>
                </a:solidFill>
              </a:rPr>
              <a:t>invasion</a:t>
            </a:r>
            <a:endParaRPr b="1" i="1" u="sng">
              <a:solidFill>
                <a:srgbClr val="FF0000"/>
              </a:solidFill>
            </a:endParaRPr>
          </a:p>
          <a:p>
            <a:pPr marL="914400" lvl="1" indent="-338437" algn="l" rtl="0">
              <a:lnSpc>
                <a:spcPct val="115000"/>
              </a:lnSpc>
              <a:spcBef>
                <a:spcPts val="0"/>
              </a:spcBef>
              <a:spcAft>
                <a:spcPts val="0"/>
              </a:spcAft>
              <a:buSzPts val="1730"/>
              <a:buChar char="○"/>
            </a:pPr>
            <a:r>
              <a:rPr lang="en" sz="1600"/>
              <a:t>Hussein rejected the ultimatum and coalition forces took action</a:t>
            </a:r>
            <a:endParaRPr sz="1600"/>
          </a:p>
        </p:txBody>
      </p:sp>
      <p:pic>
        <p:nvPicPr>
          <p:cNvPr id="188" name="Google Shape;188;p18"/>
          <p:cNvPicPr preferRelativeResize="0"/>
          <p:nvPr/>
        </p:nvPicPr>
        <p:blipFill rotWithShape="1">
          <a:blip r:embed="rId3">
            <a:alphaModFix/>
          </a:blip>
          <a:srcRect/>
          <a:stretch/>
        </p:blipFill>
        <p:spPr>
          <a:xfrm>
            <a:off x="134175" y="675250"/>
            <a:ext cx="3501250" cy="2081875"/>
          </a:xfrm>
          <a:prstGeom prst="rect">
            <a:avLst/>
          </a:prstGeom>
          <a:noFill/>
          <a:ln>
            <a:noFill/>
          </a:ln>
        </p:spPr>
      </p:pic>
      <p:pic>
        <p:nvPicPr>
          <p:cNvPr id="189" name="Google Shape;189;p18" descr="Operation Iraqi Freedom"/>
          <p:cNvPicPr preferRelativeResize="0"/>
          <p:nvPr/>
        </p:nvPicPr>
        <p:blipFill rotWithShape="1">
          <a:blip r:embed="rId4">
            <a:alphaModFix/>
          </a:blip>
          <a:srcRect/>
          <a:stretch/>
        </p:blipFill>
        <p:spPr>
          <a:xfrm>
            <a:off x="134175" y="2865000"/>
            <a:ext cx="3501250" cy="21748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193"/>
        <p:cNvGrpSpPr/>
        <p:nvPr/>
      </p:nvGrpSpPr>
      <p:grpSpPr>
        <a:xfrm>
          <a:off x="0" y="0"/>
          <a:ext cx="0" cy="0"/>
          <a:chOff x="0" y="0"/>
          <a:chExt cx="0" cy="0"/>
        </a:xfrm>
      </p:grpSpPr>
      <p:pic>
        <p:nvPicPr>
          <p:cNvPr id="194" name="Google Shape;194;p19" descr="George Bush just being George Bush" title="George Bush &quot;Now, Watch This Drive&quot;">
            <a:hlinkClick r:id="rId3"/>
          </p:cNvPr>
          <p:cNvPicPr preferRelativeResize="0"/>
          <p:nvPr/>
        </p:nvPicPr>
        <p:blipFill rotWithShape="1">
          <a:blip r:embed="rId4">
            <a:alphaModFix/>
          </a:blip>
          <a:src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fade">
                                      <p:cBhvr>
                                        <p:cTn id="7" dur="10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2"/>
          <p:cNvSpPr txBox="1">
            <a:spLocks noGrp="1"/>
          </p:cNvSpPr>
          <p:nvPr>
            <p:ph type="title"/>
          </p:nvPr>
        </p:nvSpPr>
        <p:spPr>
          <a:xfrm>
            <a:off x="2942582" y="430931"/>
            <a:ext cx="6321600" cy="63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200" i="1" dirty="0"/>
              <a:t>George W. Bush - The Decider</a:t>
            </a:r>
            <a:endParaRPr sz="3200" i="1" dirty="0"/>
          </a:p>
        </p:txBody>
      </p:sp>
      <p:sp>
        <p:nvSpPr>
          <p:cNvPr id="79" name="Google Shape;79;p2"/>
          <p:cNvSpPr txBox="1">
            <a:spLocks noGrp="1"/>
          </p:cNvSpPr>
          <p:nvPr>
            <p:ph type="body" idx="1"/>
          </p:nvPr>
        </p:nvSpPr>
        <p:spPr>
          <a:xfrm>
            <a:off x="2822400" y="1066331"/>
            <a:ext cx="6321600" cy="3318900"/>
          </a:xfrm>
          <a:prstGeom prst="rect">
            <a:avLst/>
          </a:prstGeom>
          <a:noFill/>
          <a:ln>
            <a:noFill/>
          </a:ln>
        </p:spPr>
        <p:txBody>
          <a:bodyPr spcFirstLastPara="1" wrap="square" lIns="91425" tIns="91425" rIns="91425" bIns="91425" anchor="t" anchorCtr="0">
            <a:normAutofit lnSpcReduction="10000"/>
          </a:bodyPr>
          <a:lstStyle/>
          <a:p>
            <a:pPr marL="457200" lvl="0" indent="-342900" algn="l" rtl="0">
              <a:lnSpc>
                <a:spcPct val="150000"/>
              </a:lnSpc>
              <a:spcBef>
                <a:spcPts val="0"/>
              </a:spcBef>
              <a:spcAft>
                <a:spcPts val="0"/>
              </a:spcAft>
              <a:buSzPts val="1800"/>
              <a:buChar char="●"/>
            </a:pPr>
            <a:r>
              <a:rPr lang="en" dirty="0"/>
              <a:t>George Walker Bush was born in Connecticut but raised in Texas</a:t>
            </a:r>
            <a:endParaRPr dirty="0"/>
          </a:p>
          <a:p>
            <a:pPr marL="457200" lvl="0" indent="-342900" algn="l" rtl="0">
              <a:lnSpc>
                <a:spcPct val="150000"/>
              </a:lnSpc>
              <a:spcBef>
                <a:spcPts val="0"/>
              </a:spcBef>
              <a:spcAft>
                <a:spcPts val="0"/>
              </a:spcAft>
              <a:buSzPts val="1800"/>
              <a:buChar char="●"/>
            </a:pPr>
            <a:r>
              <a:rPr lang="en" dirty="0"/>
              <a:t>He earned a B.A. from Yale and attended Harvard - the only president to hold an M.B.A.</a:t>
            </a:r>
            <a:endParaRPr dirty="0"/>
          </a:p>
          <a:p>
            <a:pPr marL="457200" lvl="0" indent="-342900" algn="l" rtl="0">
              <a:lnSpc>
                <a:spcPct val="150000"/>
              </a:lnSpc>
              <a:spcBef>
                <a:spcPts val="0"/>
              </a:spcBef>
              <a:spcAft>
                <a:spcPts val="0"/>
              </a:spcAft>
              <a:buSzPts val="1800"/>
              <a:buChar char="●"/>
            </a:pPr>
            <a:r>
              <a:rPr lang="en" dirty="0"/>
              <a:t>Worked in the Texas oil business</a:t>
            </a:r>
            <a:endParaRPr dirty="0"/>
          </a:p>
          <a:p>
            <a:pPr marL="457200" lvl="0" indent="-342900" algn="l" rtl="0">
              <a:lnSpc>
                <a:spcPct val="150000"/>
              </a:lnSpc>
              <a:spcBef>
                <a:spcPts val="0"/>
              </a:spcBef>
              <a:spcAft>
                <a:spcPts val="0"/>
              </a:spcAft>
              <a:buSzPts val="1800"/>
              <a:buChar char="●"/>
            </a:pPr>
            <a:r>
              <a:rPr lang="en" dirty="0"/>
              <a:t>Bought part of the Texas Rangers baseball team</a:t>
            </a:r>
            <a:endParaRPr dirty="0"/>
          </a:p>
          <a:p>
            <a:pPr marL="457200" lvl="0" indent="-342900" algn="l" rtl="0">
              <a:lnSpc>
                <a:spcPct val="150000"/>
              </a:lnSpc>
              <a:spcBef>
                <a:spcPts val="0"/>
              </a:spcBef>
              <a:spcAft>
                <a:spcPts val="0"/>
              </a:spcAft>
              <a:buSzPts val="1800"/>
              <a:buChar char="●"/>
            </a:pPr>
            <a:r>
              <a:rPr lang="en" dirty="0"/>
              <a:t>Governor of Texas</a:t>
            </a:r>
            <a:endParaRPr dirty="0"/>
          </a:p>
          <a:p>
            <a:pPr marL="457200" lvl="0" indent="-342900" algn="l" rtl="0">
              <a:lnSpc>
                <a:spcPct val="150000"/>
              </a:lnSpc>
              <a:spcBef>
                <a:spcPts val="0"/>
              </a:spcBef>
              <a:spcAft>
                <a:spcPts val="0"/>
              </a:spcAft>
              <a:buSzPts val="1800"/>
              <a:buChar char="●"/>
            </a:pPr>
            <a:r>
              <a:rPr lang="en" dirty="0"/>
              <a:t>Named Time Magazine’s Man of the Year TWICE</a:t>
            </a:r>
            <a:endParaRPr dirty="0"/>
          </a:p>
        </p:txBody>
      </p:sp>
      <p:pic>
        <p:nvPicPr>
          <p:cNvPr id="80" name="Google Shape;80;p2"/>
          <p:cNvPicPr preferRelativeResize="0"/>
          <p:nvPr/>
        </p:nvPicPr>
        <p:blipFill rotWithShape="1">
          <a:blip r:embed="rId3">
            <a:alphaModFix/>
          </a:blip>
          <a:srcRect/>
          <a:stretch/>
        </p:blipFill>
        <p:spPr>
          <a:xfrm>
            <a:off x="188800" y="158575"/>
            <a:ext cx="2412999" cy="1958949"/>
          </a:xfrm>
          <a:prstGeom prst="rect">
            <a:avLst/>
          </a:prstGeom>
          <a:noFill/>
          <a:ln w="76200" cap="flat" cmpd="sng">
            <a:solidFill>
              <a:srgbClr val="000000"/>
            </a:solidFill>
            <a:prstDash val="solid"/>
            <a:round/>
            <a:headEnd type="none" w="sm" len="sm"/>
            <a:tailEnd type="none" w="sm" len="sm"/>
          </a:ln>
        </p:spPr>
      </p:pic>
      <p:pic>
        <p:nvPicPr>
          <p:cNvPr id="81" name="Google Shape;81;p2" descr="Former President George W. Bush, Laura Bush named recipients of 2018  Liberty Medal"/>
          <p:cNvPicPr preferRelativeResize="0"/>
          <p:nvPr/>
        </p:nvPicPr>
        <p:blipFill rotWithShape="1">
          <a:blip r:embed="rId4">
            <a:alphaModFix/>
          </a:blip>
          <a:srcRect/>
          <a:stretch/>
        </p:blipFill>
        <p:spPr>
          <a:xfrm>
            <a:off x="120550" y="2358826"/>
            <a:ext cx="2581668" cy="1958950"/>
          </a:xfrm>
          <a:prstGeom prst="rect">
            <a:avLst/>
          </a:prstGeom>
          <a:noFill/>
          <a:ln w="38100" cap="flat" cmpd="sng">
            <a:solidFill>
              <a:srgbClr val="000000"/>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0"/>
          <p:cNvSpPr txBox="1">
            <a:spLocks noGrp="1"/>
          </p:cNvSpPr>
          <p:nvPr>
            <p:ph type="title"/>
          </p:nvPr>
        </p:nvSpPr>
        <p:spPr>
          <a:xfrm>
            <a:off x="3530875" y="575950"/>
            <a:ext cx="5530500" cy="63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600" i="1"/>
              <a:t>Operation Iraqi Freedom</a:t>
            </a:r>
            <a:endParaRPr sz="3600" i="1"/>
          </a:p>
        </p:txBody>
      </p:sp>
      <p:sp>
        <p:nvSpPr>
          <p:cNvPr id="200" name="Google Shape;200;p20"/>
          <p:cNvSpPr txBox="1">
            <a:spLocks noGrp="1"/>
          </p:cNvSpPr>
          <p:nvPr>
            <p:ph type="body" idx="1"/>
          </p:nvPr>
        </p:nvSpPr>
        <p:spPr>
          <a:xfrm>
            <a:off x="4169900" y="1320950"/>
            <a:ext cx="4561800" cy="32772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On March 10, 2003, the U.S. and a coalition of over 30 allied countries </a:t>
            </a:r>
            <a:r>
              <a:rPr lang="en" b="1" i="1" u="sng">
                <a:solidFill>
                  <a:srgbClr val="FF0000"/>
                </a:solidFill>
              </a:rPr>
              <a:t>invaded</a:t>
            </a:r>
            <a:r>
              <a:rPr lang="en"/>
              <a:t> Iraq</a:t>
            </a:r>
            <a:endParaRPr/>
          </a:p>
          <a:p>
            <a:pPr marL="457200" lvl="0" indent="-342900" algn="l" rtl="0">
              <a:lnSpc>
                <a:spcPct val="115000"/>
              </a:lnSpc>
              <a:spcBef>
                <a:spcPts val="0"/>
              </a:spcBef>
              <a:spcAft>
                <a:spcPts val="0"/>
              </a:spcAft>
              <a:buSzPts val="1800"/>
              <a:buChar char="●"/>
            </a:pPr>
            <a:r>
              <a:rPr lang="en"/>
              <a:t>Hussein’s dictatorship quickly </a:t>
            </a:r>
            <a:r>
              <a:rPr lang="en" b="1" i="1" u="sng">
                <a:solidFill>
                  <a:srgbClr val="FF0000"/>
                </a:solidFill>
              </a:rPr>
              <a:t>collapsed</a:t>
            </a:r>
            <a:endParaRPr b="1" i="1" u="sng">
              <a:solidFill>
                <a:srgbClr val="FF0000"/>
              </a:solidFill>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Iraqi national government - </a:t>
            </a:r>
            <a:r>
              <a:rPr lang="en" b="1">
                <a:solidFill>
                  <a:srgbClr val="000000"/>
                </a:solidFill>
              </a:rPr>
              <a:t>1st Arab</a:t>
            </a:r>
            <a:r>
              <a:rPr lang="en">
                <a:solidFill>
                  <a:srgbClr val="000000"/>
                </a:solidFill>
              </a:rPr>
              <a:t> </a:t>
            </a:r>
            <a:r>
              <a:rPr lang="en" b="1" i="1" u="sng">
                <a:solidFill>
                  <a:srgbClr val="FF0000"/>
                </a:solidFill>
              </a:rPr>
              <a:t>democracy</a:t>
            </a:r>
            <a:r>
              <a:rPr lang="en">
                <a:solidFill>
                  <a:srgbClr val="000000"/>
                </a:solidFill>
              </a:rPr>
              <a:t> </a:t>
            </a:r>
            <a:r>
              <a:rPr lang="en" b="1">
                <a:solidFill>
                  <a:srgbClr val="000000"/>
                </a:solidFill>
              </a:rPr>
              <a:t>in Middle East</a:t>
            </a:r>
            <a:endParaRPr b="1">
              <a:solidFill>
                <a:srgbClr val="000000"/>
              </a:solidFill>
            </a:endParaRPr>
          </a:p>
          <a:p>
            <a:pPr marL="457200" lvl="0" indent="-342900" algn="l" rtl="0">
              <a:lnSpc>
                <a:spcPct val="115000"/>
              </a:lnSpc>
              <a:spcBef>
                <a:spcPts val="0"/>
              </a:spcBef>
              <a:spcAft>
                <a:spcPts val="0"/>
              </a:spcAft>
              <a:buSzPts val="1800"/>
              <a:buChar char="●"/>
            </a:pPr>
            <a:r>
              <a:rPr lang="en"/>
              <a:t>Hussein was captured (2003) - placed on trial for crimes against humanity and was executed in 2006</a:t>
            </a:r>
            <a:endParaRPr/>
          </a:p>
        </p:txBody>
      </p:sp>
      <p:pic>
        <p:nvPicPr>
          <p:cNvPr id="201" name="Google Shape;201;p20"/>
          <p:cNvPicPr preferRelativeResize="0"/>
          <p:nvPr/>
        </p:nvPicPr>
        <p:blipFill rotWithShape="1">
          <a:blip r:embed="rId3">
            <a:alphaModFix/>
          </a:blip>
          <a:srcRect/>
          <a:stretch/>
        </p:blipFill>
        <p:spPr>
          <a:xfrm>
            <a:off x="122125" y="120925"/>
            <a:ext cx="3339025" cy="2337425"/>
          </a:xfrm>
          <a:prstGeom prst="rect">
            <a:avLst/>
          </a:prstGeom>
          <a:noFill/>
          <a:ln>
            <a:noFill/>
          </a:ln>
        </p:spPr>
      </p:pic>
      <p:pic>
        <p:nvPicPr>
          <p:cNvPr id="202" name="Google Shape;202;p20"/>
          <p:cNvPicPr preferRelativeResize="0"/>
          <p:nvPr/>
        </p:nvPicPr>
        <p:blipFill rotWithShape="1">
          <a:blip r:embed="rId4">
            <a:alphaModFix/>
          </a:blip>
          <a:srcRect/>
          <a:stretch/>
        </p:blipFill>
        <p:spPr>
          <a:xfrm>
            <a:off x="122125" y="2621001"/>
            <a:ext cx="3185851" cy="19771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206"/>
        <p:cNvGrpSpPr/>
        <p:nvPr/>
      </p:nvGrpSpPr>
      <p:grpSpPr>
        <a:xfrm>
          <a:off x="0" y="0"/>
          <a:ext cx="0" cy="0"/>
          <a:chOff x="0" y="0"/>
          <a:chExt cx="0" cy="0"/>
        </a:xfrm>
      </p:grpSpPr>
      <p:pic>
        <p:nvPicPr>
          <p:cNvPr id="207" name="Google Shape;207;p21" descr="SADDAM HUSSEIN, AFTER CAPTURE, DURING MEDICAL EXAM.DEFENSE DEPT. VIDEO. SIL. UNDISCLOSED DATE AND LOCATION. HE WAS CAPTURED 12/12/03-LATE NITE BUT THEY DID NOT SAY WHEN. To License This Clip, Click Here: http://collection.cnn.com/content/clip/370016_371.do" title="Saddam Hussein Captured, Iraq 2003">
            <a:hlinkClick r:id="rId3"/>
          </p:cNvPr>
          <p:cNvPicPr preferRelativeResize="0"/>
          <p:nvPr/>
        </p:nvPicPr>
        <p:blipFill rotWithShape="1">
          <a:blip r:embed="rId4">
            <a:alphaModFix/>
          </a:blip>
          <a:src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fade">
                                      <p:cBhvr>
                                        <p:cTn id="7" dur="10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2"/>
          <p:cNvSpPr txBox="1">
            <a:spLocks noGrp="1"/>
          </p:cNvSpPr>
          <p:nvPr>
            <p:ph type="title"/>
          </p:nvPr>
        </p:nvSpPr>
        <p:spPr>
          <a:xfrm>
            <a:off x="4287850" y="575950"/>
            <a:ext cx="4434000" cy="63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600" i="1"/>
              <a:t>Bush Leaves Office</a:t>
            </a:r>
            <a:endParaRPr sz="3600" i="1"/>
          </a:p>
        </p:txBody>
      </p:sp>
      <p:sp>
        <p:nvSpPr>
          <p:cNvPr id="213" name="Google Shape;213;p22"/>
          <p:cNvSpPr txBox="1">
            <a:spLocks noGrp="1"/>
          </p:cNvSpPr>
          <p:nvPr>
            <p:ph type="body" idx="1"/>
          </p:nvPr>
        </p:nvSpPr>
        <p:spPr>
          <a:xfrm>
            <a:off x="4297704" y="1595775"/>
            <a:ext cx="4434000" cy="3002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Leaves with </a:t>
            </a:r>
            <a:r>
              <a:rPr lang="en" b="1"/>
              <a:t>low approval ratings</a:t>
            </a:r>
            <a:endParaRPr b="1"/>
          </a:p>
          <a:p>
            <a:pPr marL="457200" lvl="0" indent="-342900" algn="l" rtl="0">
              <a:lnSpc>
                <a:spcPct val="115000"/>
              </a:lnSpc>
              <a:spcBef>
                <a:spcPts val="0"/>
              </a:spcBef>
              <a:spcAft>
                <a:spcPts val="0"/>
              </a:spcAft>
              <a:buSzPts val="1800"/>
              <a:buChar char="●"/>
            </a:pPr>
            <a:r>
              <a:rPr lang="en"/>
              <a:t>U.S. is in a </a:t>
            </a:r>
            <a:r>
              <a:rPr lang="en" b="1" i="1" u="sng">
                <a:solidFill>
                  <a:srgbClr val="FF0000"/>
                </a:solidFill>
              </a:rPr>
              <a:t>recession</a:t>
            </a:r>
            <a:endParaRPr b="1" i="1" u="sng">
              <a:solidFill>
                <a:srgbClr val="FF0000"/>
              </a:solidFill>
            </a:endParaRPr>
          </a:p>
          <a:p>
            <a:pPr marL="457200" lvl="0" indent="-342900" algn="l" rtl="0">
              <a:lnSpc>
                <a:spcPct val="115000"/>
              </a:lnSpc>
              <a:spcBef>
                <a:spcPts val="0"/>
              </a:spcBef>
              <a:spcAft>
                <a:spcPts val="0"/>
              </a:spcAft>
              <a:buSzPts val="1800"/>
              <a:buChar char="●"/>
            </a:pPr>
            <a:r>
              <a:rPr lang="en"/>
              <a:t>Hurricane Katrina aftermath</a:t>
            </a:r>
            <a:endParaRPr/>
          </a:p>
          <a:p>
            <a:pPr marL="457200" lvl="0" indent="-342900" algn="l" rtl="0">
              <a:lnSpc>
                <a:spcPct val="115000"/>
              </a:lnSpc>
              <a:spcBef>
                <a:spcPts val="0"/>
              </a:spcBef>
              <a:spcAft>
                <a:spcPts val="0"/>
              </a:spcAft>
              <a:buSzPts val="1800"/>
              <a:buChar char="●"/>
            </a:pPr>
            <a:r>
              <a:rPr lang="en"/>
              <a:t>Hunt for Osama Bin Laden</a:t>
            </a:r>
            <a:endParaRPr/>
          </a:p>
          <a:p>
            <a:pPr marL="914400" lvl="1" indent="-330200" algn="l" rtl="0">
              <a:lnSpc>
                <a:spcPct val="115000"/>
              </a:lnSpc>
              <a:spcBef>
                <a:spcPts val="0"/>
              </a:spcBef>
              <a:spcAft>
                <a:spcPts val="0"/>
              </a:spcAft>
              <a:buSzPts val="1600"/>
              <a:buChar char="○"/>
            </a:pPr>
            <a:r>
              <a:rPr lang="en" sz="1600"/>
              <a:t>However, he continues humanitarian efforts</a:t>
            </a:r>
            <a:endParaRPr sz="1600"/>
          </a:p>
        </p:txBody>
      </p:sp>
      <p:pic>
        <p:nvPicPr>
          <p:cNvPr id="214" name="Google Shape;214;p22"/>
          <p:cNvPicPr preferRelativeResize="0"/>
          <p:nvPr/>
        </p:nvPicPr>
        <p:blipFill rotWithShape="1">
          <a:blip r:embed="rId3">
            <a:alphaModFix/>
          </a:blip>
          <a:srcRect/>
          <a:stretch/>
        </p:blipFill>
        <p:spPr>
          <a:xfrm>
            <a:off x="100975" y="864175"/>
            <a:ext cx="4010825" cy="36752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23" descr="The 9/11 Memorial is a national tribute to the nearly 3,000 men, women and children killed in the 2001 terror attacks and the 1993 World Trade Center bombing. The memorial architect talks about the beautiful design and a 9/11 victim's daughter reveals what the memorial means to her." title="A Look at the 9/11 Memorial">
            <a:hlinkClick r:id="rId3"/>
          </p:cNvPr>
          <p:cNvPicPr preferRelativeResize="0"/>
          <p:nvPr/>
        </p:nvPicPr>
        <p:blipFill rotWithShape="1">
          <a:blip r:embed="rId4">
            <a:alphaModFix/>
          </a:blip>
          <a:src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10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2c4d6b56161_0_0"/>
          <p:cNvSpPr txBox="1">
            <a:spLocks noGrp="1"/>
          </p:cNvSpPr>
          <p:nvPr>
            <p:ph type="ctrTitle"/>
          </p:nvPr>
        </p:nvSpPr>
        <p:spPr>
          <a:xfrm>
            <a:off x="2371725" y="630225"/>
            <a:ext cx="6331500" cy="15420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Barack Obama</a:t>
            </a:r>
            <a:endParaRPr b="1"/>
          </a:p>
          <a:p>
            <a:pPr marL="0" lvl="0" indent="0" algn="l" rtl="0">
              <a:lnSpc>
                <a:spcPct val="100000"/>
              </a:lnSpc>
              <a:spcBef>
                <a:spcPts val="0"/>
              </a:spcBef>
              <a:spcAft>
                <a:spcPts val="0"/>
              </a:spcAft>
              <a:buSzPct val="111111"/>
              <a:buNone/>
            </a:pPr>
            <a:r>
              <a:rPr lang="en" b="1" i="1"/>
              <a:t>Hope and Change</a:t>
            </a:r>
            <a:endParaRPr b="1" i="1"/>
          </a:p>
        </p:txBody>
      </p:sp>
      <p:sp>
        <p:nvSpPr>
          <p:cNvPr id="225" name="Google Shape;225;g2c4d6b56161_0_0"/>
          <p:cNvSpPr txBox="1">
            <a:spLocks noGrp="1"/>
          </p:cNvSpPr>
          <p:nvPr>
            <p:ph type="subTitle" idx="1"/>
          </p:nvPr>
        </p:nvSpPr>
        <p:spPr>
          <a:xfrm>
            <a:off x="2390267" y="3238450"/>
            <a:ext cx="6331500" cy="12417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1800"/>
              <a:buNone/>
            </a:pPr>
            <a:r>
              <a:rPr lang="en"/>
              <a:t>Unit 12: Modern Era</a:t>
            </a:r>
            <a:endParaRPr/>
          </a:p>
        </p:txBody>
      </p:sp>
      <p:pic>
        <p:nvPicPr>
          <p:cNvPr id="226" name="Google Shape;226;g2c4d6b56161_0_0"/>
          <p:cNvPicPr preferRelativeResize="0"/>
          <p:nvPr/>
        </p:nvPicPr>
        <p:blipFill rotWithShape="1">
          <a:blip r:embed="rId3">
            <a:alphaModFix/>
          </a:blip>
          <a:srcRect/>
          <a:stretch/>
        </p:blipFill>
        <p:spPr>
          <a:xfrm>
            <a:off x="5534225" y="2095401"/>
            <a:ext cx="3453825" cy="2904025"/>
          </a:xfrm>
          <a:prstGeom prst="rect">
            <a:avLst/>
          </a:prstGeom>
          <a:noFill/>
          <a:ln>
            <a:noFill/>
          </a:ln>
        </p:spPr>
      </p:pic>
      <p:pic>
        <p:nvPicPr>
          <p:cNvPr id="227" name="Google Shape;227;g2c4d6b56161_0_0"/>
          <p:cNvPicPr preferRelativeResize="0"/>
          <p:nvPr/>
        </p:nvPicPr>
        <p:blipFill rotWithShape="1">
          <a:blip r:embed="rId4">
            <a:alphaModFix/>
          </a:blip>
          <a:srcRect/>
          <a:stretch/>
        </p:blipFill>
        <p:spPr>
          <a:xfrm>
            <a:off x="311700" y="2493150"/>
            <a:ext cx="4372750" cy="2381000"/>
          </a:xfrm>
          <a:prstGeom prst="rect">
            <a:avLst/>
          </a:prstGeom>
          <a:noFill/>
          <a:ln w="9525" cap="flat" cmpd="sng">
            <a:solidFill>
              <a:srgbClr val="000000"/>
            </a:solidFill>
            <a:prstDash val="dashDot"/>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g2c4d6b56161_0_7" descr="Ahead of President Obama's inauguration watch Sarah Smith's report on the same event from 2009." title="President Obama's inauguration in 2009">
            <a:hlinkClick r:id="rId3"/>
          </p:cNvPr>
          <p:cNvPicPr preferRelativeResize="0"/>
          <p:nvPr/>
        </p:nvPicPr>
        <p:blipFill rotWithShape="1">
          <a:blip r:embed="rId4">
            <a:alphaModFix/>
          </a:blip>
          <a:src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fade">
                                      <p:cBhvr>
                                        <p:cTn id="7" dur="10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c4d6b56161_0_11"/>
          <p:cNvSpPr txBox="1">
            <a:spLocks noGrp="1"/>
          </p:cNvSpPr>
          <p:nvPr>
            <p:ph type="title"/>
          </p:nvPr>
        </p:nvSpPr>
        <p:spPr>
          <a:xfrm>
            <a:off x="116475" y="282725"/>
            <a:ext cx="8520600" cy="62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600" b="1" i="1" dirty="0"/>
              <a:t>Barack Obama</a:t>
            </a:r>
            <a:endParaRPr sz="3600" b="1" i="1" dirty="0"/>
          </a:p>
          <a:p>
            <a:pPr marL="0" lvl="0" indent="0" algn="l" rtl="0">
              <a:lnSpc>
                <a:spcPct val="100000"/>
              </a:lnSpc>
              <a:spcBef>
                <a:spcPts val="0"/>
              </a:spcBef>
              <a:spcAft>
                <a:spcPts val="0"/>
              </a:spcAft>
              <a:buSzPts val="3000"/>
              <a:buNone/>
            </a:pPr>
            <a:r>
              <a:rPr lang="en" sz="3600" b="1" i="1" dirty="0"/>
              <a:t> </a:t>
            </a:r>
            <a:r>
              <a:rPr lang="en" sz="3200" b="1" i="1" dirty="0"/>
              <a:t>44th President </a:t>
            </a:r>
            <a:endParaRPr sz="3200" b="1" i="1" dirty="0"/>
          </a:p>
        </p:txBody>
      </p:sp>
      <p:sp>
        <p:nvSpPr>
          <p:cNvPr id="238" name="Google Shape;238;g2c4d6b56161_0_11"/>
          <p:cNvSpPr txBox="1">
            <a:spLocks noGrp="1"/>
          </p:cNvSpPr>
          <p:nvPr>
            <p:ph type="body" idx="1"/>
          </p:nvPr>
        </p:nvSpPr>
        <p:spPr>
          <a:xfrm>
            <a:off x="425081" y="1524347"/>
            <a:ext cx="4702800" cy="28713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sz="1800" dirty="0"/>
              <a:t>In 2009, Barack Obama became the </a:t>
            </a:r>
            <a:r>
              <a:rPr lang="en" sz="1800" b="1" dirty="0"/>
              <a:t>first African-American President</a:t>
            </a:r>
            <a:r>
              <a:rPr lang="en" sz="1800" dirty="0"/>
              <a:t> of the United States, being elected in 2008</a:t>
            </a:r>
            <a:endParaRPr sz="1800" dirty="0"/>
          </a:p>
          <a:p>
            <a:pPr marL="457200" lvl="0" indent="-342900" algn="l" rtl="0">
              <a:lnSpc>
                <a:spcPct val="115000"/>
              </a:lnSpc>
              <a:spcBef>
                <a:spcPts val="0"/>
              </a:spcBef>
              <a:spcAft>
                <a:spcPts val="0"/>
              </a:spcAft>
              <a:buSzPts val="1800"/>
              <a:buChar char="●"/>
            </a:pPr>
            <a:r>
              <a:rPr lang="en" sz="1800" dirty="0"/>
              <a:t>Before becoming president, Obama served as the </a:t>
            </a:r>
            <a:r>
              <a:rPr lang="en" sz="1800" b="1" dirty="0"/>
              <a:t>first black president of the Harvard </a:t>
            </a:r>
            <a:r>
              <a:rPr lang="en" sz="1800" b="1" i="1" u="sng" dirty="0">
                <a:solidFill>
                  <a:srgbClr val="FF0000"/>
                </a:solidFill>
              </a:rPr>
              <a:t>Law Review</a:t>
            </a:r>
            <a:endParaRPr sz="1800" i="1" u="sng" dirty="0">
              <a:solidFill>
                <a:srgbClr val="FF0000"/>
              </a:solidFill>
            </a:endParaRPr>
          </a:p>
          <a:p>
            <a:pPr marL="457200" lvl="0" indent="-342900" algn="l" rtl="0">
              <a:lnSpc>
                <a:spcPct val="115000"/>
              </a:lnSpc>
              <a:spcBef>
                <a:spcPts val="0"/>
              </a:spcBef>
              <a:spcAft>
                <a:spcPts val="0"/>
              </a:spcAft>
              <a:buSzPts val="1800"/>
              <a:buChar char="●"/>
            </a:pPr>
            <a:r>
              <a:rPr lang="en" sz="1800" dirty="0"/>
              <a:t>An </a:t>
            </a:r>
            <a:r>
              <a:rPr lang="en" sz="1800" b="1" dirty="0"/>
              <a:t>Illinois State Senator</a:t>
            </a:r>
            <a:r>
              <a:rPr lang="en" sz="1800" dirty="0"/>
              <a:t> for 7 years &amp; </a:t>
            </a:r>
            <a:r>
              <a:rPr lang="en" sz="1800" b="1" dirty="0"/>
              <a:t>U.S. Senator </a:t>
            </a:r>
            <a:r>
              <a:rPr lang="en" sz="1800" dirty="0"/>
              <a:t>for 3 years</a:t>
            </a:r>
            <a:endParaRPr sz="1800" dirty="0"/>
          </a:p>
        </p:txBody>
      </p:sp>
      <p:pic>
        <p:nvPicPr>
          <p:cNvPr id="239" name="Google Shape;239;g2c4d6b56161_0_11"/>
          <p:cNvPicPr preferRelativeResize="0"/>
          <p:nvPr/>
        </p:nvPicPr>
        <p:blipFill rotWithShape="1">
          <a:blip r:embed="rId3">
            <a:alphaModFix/>
          </a:blip>
          <a:srcRect/>
          <a:stretch/>
        </p:blipFill>
        <p:spPr>
          <a:xfrm>
            <a:off x="5769750" y="154450"/>
            <a:ext cx="3274749" cy="2204100"/>
          </a:xfrm>
          <a:prstGeom prst="rect">
            <a:avLst/>
          </a:prstGeom>
          <a:noFill/>
          <a:ln w="28575" cap="flat" cmpd="sng">
            <a:solidFill>
              <a:srgbClr val="000000"/>
            </a:solidFill>
            <a:prstDash val="solid"/>
            <a:round/>
            <a:headEnd type="none" w="sm" len="sm"/>
            <a:tailEnd type="none" w="sm" len="sm"/>
          </a:ln>
        </p:spPr>
      </p:pic>
      <p:pic>
        <p:nvPicPr>
          <p:cNvPr id="240" name="Google Shape;240;g2c4d6b56161_0_11"/>
          <p:cNvPicPr preferRelativeResize="0"/>
          <p:nvPr/>
        </p:nvPicPr>
        <p:blipFill rotWithShape="1">
          <a:blip r:embed="rId4">
            <a:alphaModFix/>
          </a:blip>
          <a:srcRect/>
          <a:stretch/>
        </p:blipFill>
        <p:spPr>
          <a:xfrm>
            <a:off x="5298025" y="2569525"/>
            <a:ext cx="3746473" cy="2379424"/>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c4d6b56161_0_18"/>
          <p:cNvSpPr txBox="1">
            <a:spLocks noGrp="1"/>
          </p:cNvSpPr>
          <p:nvPr>
            <p:ph type="title"/>
          </p:nvPr>
        </p:nvSpPr>
        <p:spPr>
          <a:xfrm>
            <a:off x="311700" y="276925"/>
            <a:ext cx="8520600" cy="62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600" b="1" i="1"/>
              <a:t>Healthcare Reform</a:t>
            </a:r>
            <a:endParaRPr sz="3600" b="1" i="1"/>
          </a:p>
        </p:txBody>
      </p:sp>
      <p:sp>
        <p:nvSpPr>
          <p:cNvPr id="246" name="Google Shape;246;g2c4d6b56161_0_18"/>
          <p:cNvSpPr txBox="1">
            <a:spLocks noGrp="1"/>
          </p:cNvSpPr>
          <p:nvPr>
            <p:ph type="body" idx="2"/>
          </p:nvPr>
        </p:nvSpPr>
        <p:spPr>
          <a:xfrm>
            <a:off x="5229231" y="503150"/>
            <a:ext cx="3071400" cy="3002400"/>
          </a:xfrm>
          <a:prstGeom prst="rect">
            <a:avLst/>
          </a:prstGeom>
          <a:noFill/>
          <a:ln>
            <a:noFill/>
          </a:ln>
        </p:spPr>
        <p:txBody>
          <a:bodyPr spcFirstLastPara="1" wrap="square" lIns="91425" tIns="91425" rIns="91425" bIns="91425" anchor="t" anchorCtr="0">
            <a:normAutofit fontScale="92500"/>
          </a:bodyPr>
          <a:lstStyle/>
          <a:p>
            <a:pPr marL="457200" lvl="0" indent="-342900" algn="l" rtl="0">
              <a:lnSpc>
                <a:spcPct val="115000"/>
              </a:lnSpc>
              <a:spcBef>
                <a:spcPts val="0"/>
              </a:spcBef>
              <a:spcAft>
                <a:spcPts val="0"/>
              </a:spcAft>
              <a:buSzPts val="1800"/>
              <a:buChar char="●"/>
            </a:pPr>
            <a:r>
              <a:rPr lang="en" sz="1800" dirty="0"/>
              <a:t>His most notable and controversial achievement has been the </a:t>
            </a:r>
            <a:r>
              <a:rPr lang="en" sz="1800" b="1" dirty="0"/>
              <a:t>Family Affordable Care Act (</a:t>
            </a:r>
            <a:r>
              <a:rPr lang="en" sz="1800" b="1" i="1" u="sng" dirty="0">
                <a:solidFill>
                  <a:srgbClr val="FF0000"/>
                </a:solidFill>
              </a:rPr>
              <a:t>Obamacare</a:t>
            </a:r>
            <a:r>
              <a:rPr lang="en" sz="1800" b="1" dirty="0"/>
              <a:t>)</a:t>
            </a:r>
            <a:endParaRPr sz="1800" dirty="0"/>
          </a:p>
          <a:p>
            <a:pPr marL="914400" lvl="1" indent="-342900" algn="l" rtl="0">
              <a:lnSpc>
                <a:spcPct val="115000"/>
              </a:lnSpc>
              <a:spcBef>
                <a:spcPts val="0"/>
              </a:spcBef>
              <a:spcAft>
                <a:spcPts val="0"/>
              </a:spcAft>
              <a:buSzPts val="1800"/>
              <a:buChar char="○"/>
            </a:pPr>
            <a:r>
              <a:rPr lang="en" sz="1800" b="1" i="1" dirty="0"/>
              <a:t>Attempted to overhaul the nation’s healthcare </a:t>
            </a:r>
            <a:endParaRPr sz="1800" b="1" i="1" dirty="0"/>
          </a:p>
          <a:p>
            <a:pPr marL="914400" lvl="1" indent="-342900" algn="l" rtl="0">
              <a:lnSpc>
                <a:spcPct val="115000"/>
              </a:lnSpc>
              <a:spcBef>
                <a:spcPts val="0"/>
              </a:spcBef>
              <a:spcAft>
                <a:spcPts val="0"/>
              </a:spcAft>
              <a:buSzPts val="1800"/>
              <a:buChar char="○"/>
            </a:pPr>
            <a:r>
              <a:rPr lang="en" sz="1800" b="1" i="1" dirty="0"/>
              <a:t>Expanded </a:t>
            </a:r>
            <a:r>
              <a:rPr lang="en" sz="1800" b="1" i="1" u="sng" dirty="0">
                <a:solidFill>
                  <a:srgbClr val="FF0000"/>
                </a:solidFill>
              </a:rPr>
              <a:t>access</a:t>
            </a:r>
            <a:r>
              <a:rPr lang="en" sz="1800" b="1" i="1" dirty="0"/>
              <a:t> to healthcare</a:t>
            </a:r>
            <a:endParaRPr sz="1800" b="1" i="1" dirty="0"/>
          </a:p>
        </p:txBody>
      </p:sp>
      <p:pic>
        <p:nvPicPr>
          <p:cNvPr id="247" name="Google Shape;247;g2c4d6b56161_0_18" descr="Michener views 'Obamacare' through lenses of race, politics | Cornell  Chronicle"/>
          <p:cNvPicPr preferRelativeResize="0"/>
          <p:nvPr/>
        </p:nvPicPr>
        <p:blipFill rotWithShape="1">
          <a:blip r:embed="rId3">
            <a:alphaModFix/>
          </a:blip>
          <a:srcRect/>
          <a:stretch/>
        </p:blipFill>
        <p:spPr>
          <a:xfrm>
            <a:off x="234975" y="962025"/>
            <a:ext cx="4597425" cy="2084650"/>
          </a:xfrm>
          <a:prstGeom prst="rect">
            <a:avLst/>
          </a:prstGeom>
          <a:noFill/>
          <a:ln w="28575" cap="flat" cmpd="sng">
            <a:solidFill>
              <a:srgbClr val="000000"/>
            </a:solidFill>
            <a:prstDash val="solid"/>
            <a:round/>
            <a:headEnd type="none" w="sm" len="sm"/>
            <a:tailEnd type="none" w="sm" len="sm"/>
          </a:ln>
        </p:spPr>
      </p:pic>
      <p:pic>
        <p:nvPicPr>
          <p:cNvPr id="248" name="Google Shape;248;g2c4d6b56161_0_18" descr="The Social, Economic and Political Effects of the Affordable Care Act | RSF"/>
          <p:cNvPicPr preferRelativeResize="0"/>
          <p:nvPr/>
        </p:nvPicPr>
        <p:blipFill rotWithShape="1">
          <a:blip r:embed="rId4">
            <a:alphaModFix/>
          </a:blip>
          <a:srcRect/>
          <a:stretch/>
        </p:blipFill>
        <p:spPr>
          <a:xfrm>
            <a:off x="234975" y="3207775"/>
            <a:ext cx="4597425" cy="1778975"/>
          </a:xfrm>
          <a:prstGeom prst="rect">
            <a:avLst/>
          </a:prstGeom>
          <a:noFill/>
          <a:ln w="38100" cap="flat" cmpd="sng">
            <a:solidFill>
              <a:srgbClr val="000000"/>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2c4d6b56161_0_25"/>
          <p:cNvSpPr txBox="1">
            <a:spLocks noGrp="1"/>
          </p:cNvSpPr>
          <p:nvPr>
            <p:ph type="title"/>
          </p:nvPr>
        </p:nvSpPr>
        <p:spPr>
          <a:xfrm>
            <a:off x="94950" y="344225"/>
            <a:ext cx="8954100" cy="62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600" b="1" i="1"/>
              <a:t>American Recovery &amp; Reinvestment Act</a:t>
            </a:r>
            <a:endParaRPr sz="3600" b="1" i="1"/>
          </a:p>
        </p:txBody>
      </p:sp>
      <p:sp>
        <p:nvSpPr>
          <p:cNvPr id="254" name="Google Shape;254;g2c4d6b56161_0_25"/>
          <p:cNvSpPr txBox="1">
            <a:spLocks noGrp="1"/>
          </p:cNvSpPr>
          <p:nvPr>
            <p:ph type="body" idx="1"/>
          </p:nvPr>
        </p:nvSpPr>
        <p:spPr>
          <a:xfrm>
            <a:off x="492403" y="967925"/>
            <a:ext cx="3559500" cy="3670200"/>
          </a:xfrm>
          <a:prstGeom prst="rect">
            <a:avLst/>
          </a:prstGeom>
          <a:noFill/>
          <a:ln>
            <a:noFill/>
          </a:ln>
        </p:spPr>
        <p:txBody>
          <a:bodyPr spcFirstLastPara="1" wrap="square" lIns="91425" tIns="91425" rIns="91425" bIns="91425" anchor="t" anchorCtr="0">
            <a:normAutofit lnSpcReduction="10000"/>
          </a:bodyPr>
          <a:lstStyle/>
          <a:p>
            <a:pPr marL="457200" lvl="0" indent="-342900" algn="l" rtl="0">
              <a:lnSpc>
                <a:spcPct val="115000"/>
              </a:lnSpc>
              <a:spcBef>
                <a:spcPts val="0"/>
              </a:spcBef>
              <a:spcAft>
                <a:spcPts val="0"/>
              </a:spcAft>
              <a:buSzPts val="1800"/>
              <a:buChar char="●"/>
            </a:pPr>
            <a:r>
              <a:rPr lang="en" sz="1800" dirty="0"/>
              <a:t>Continued the government </a:t>
            </a:r>
            <a:r>
              <a:rPr lang="en" sz="1800" b="1" i="1" u="sng" dirty="0">
                <a:solidFill>
                  <a:srgbClr val="FF0000"/>
                </a:solidFill>
              </a:rPr>
              <a:t>bail-out</a:t>
            </a:r>
            <a:r>
              <a:rPr lang="en" sz="1800" dirty="0"/>
              <a:t> of the </a:t>
            </a:r>
            <a:r>
              <a:rPr lang="en" sz="1800" b="1" dirty="0"/>
              <a:t>banking industry</a:t>
            </a:r>
            <a:r>
              <a:rPr lang="en" sz="1800" dirty="0"/>
              <a:t> begun under President Bush </a:t>
            </a:r>
            <a:endParaRPr sz="1800" dirty="0"/>
          </a:p>
          <a:p>
            <a:pPr marL="457200" lvl="0" indent="-342900" algn="l" rtl="0">
              <a:lnSpc>
                <a:spcPct val="115000"/>
              </a:lnSpc>
              <a:spcBef>
                <a:spcPts val="0"/>
              </a:spcBef>
              <a:spcAft>
                <a:spcPts val="0"/>
              </a:spcAft>
              <a:buSzPts val="1800"/>
              <a:buChar char="●"/>
            </a:pPr>
            <a:r>
              <a:rPr lang="en" sz="1800" b="1" i="1" u="sng" dirty="0">
                <a:solidFill>
                  <a:srgbClr val="FF0000"/>
                </a:solidFill>
              </a:rPr>
              <a:t>Stimulus</a:t>
            </a:r>
            <a:r>
              <a:rPr lang="en" sz="1800" b="1" i="1" dirty="0"/>
              <a:t> to jumpstart the economy</a:t>
            </a:r>
            <a:endParaRPr sz="1800" b="1" i="1" dirty="0"/>
          </a:p>
          <a:p>
            <a:pPr marL="457200" lvl="0" indent="-342900" algn="l" rtl="0">
              <a:lnSpc>
                <a:spcPct val="115000"/>
              </a:lnSpc>
              <a:spcBef>
                <a:spcPts val="0"/>
              </a:spcBef>
              <a:spcAft>
                <a:spcPts val="0"/>
              </a:spcAft>
              <a:buSzPts val="1800"/>
              <a:buChar char="●"/>
            </a:pPr>
            <a:r>
              <a:rPr lang="en" sz="1800" b="1" dirty="0"/>
              <a:t>The ARRA package included a series of federal government expenditures aimed at countering the job </a:t>
            </a:r>
            <a:r>
              <a:rPr lang="en" sz="1800" b="1" i="1" u="sng" dirty="0">
                <a:solidFill>
                  <a:srgbClr val="FF0000"/>
                </a:solidFill>
              </a:rPr>
              <a:t>losses</a:t>
            </a:r>
            <a:r>
              <a:rPr lang="en" sz="1800" b="1" dirty="0"/>
              <a:t> associated with the 2008 recession</a:t>
            </a:r>
            <a:endParaRPr sz="1800" b="1" dirty="0"/>
          </a:p>
        </p:txBody>
      </p:sp>
      <p:pic>
        <p:nvPicPr>
          <p:cNvPr id="255" name="Google Shape;255;g2c4d6b56161_0_25" descr="American Recovery and Reinvestment Act | Advisory Council on Historic  Preservation"/>
          <p:cNvPicPr preferRelativeResize="0"/>
          <p:nvPr/>
        </p:nvPicPr>
        <p:blipFill rotWithShape="1">
          <a:blip r:embed="rId3">
            <a:alphaModFix/>
          </a:blip>
          <a:srcRect/>
          <a:stretch/>
        </p:blipFill>
        <p:spPr>
          <a:xfrm>
            <a:off x="4998225" y="937775"/>
            <a:ext cx="3976475" cy="2128725"/>
          </a:xfrm>
          <a:prstGeom prst="rect">
            <a:avLst/>
          </a:prstGeom>
          <a:noFill/>
          <a:ln>
            <a:noFill/>
          </a:ln>
        </p:spPr>
      </p:pic>
      <p:pic>
        <p:nvPicPr>
          <p:cNvPr id="256" name="Google Shape;256;g2c4d6b56161_0_25" descr="American Recovery And Reinvestment Act Of 2009, HD Png Download ,  Transparent Png Image - PNGitem"/>
          <p:cNvPicPr preferRelativeResize="0"/>
          <p:nvPr/>
        </p:nvPicPr>
        <p:blipFill rotWithShape="1">
          <a:blip r:embed="rId4">
            <a:alphaModFix/>
          </a:blip>
          <a:srcRect l="30497" r="9534"/>
          <a:stretch/>
        </p:blipFill>
        <p:spPr>
          <a:xfrm>
            <a:off x="5440400" y="3189050"/>
            <a:ext cx="2768525" cy="18393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2c4d6b56161_0_32"/>
          <p:cNvSpPr txBox="1">
            <a:spLocks noGrp="1"/>
          </p:cNvSpPr>
          <p:nvPr>
            <p:ph type="title"/>
          </p:nvPr>
        </p:nvSpPr>
        <p:spPr>
          <a:xfrm>
            <a:off x="311725" y="348525"/>
            <a:ext cx="8520600" cy="62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600" b="1" i="1"/>
              <a:t>War On Terror</a:t>
            </a:r>
            <a:endParaRPr sz="3600" b="1" i="1"/>
          </a:p>
        </p:txBody>
      </p:sp>
      <p:sp>
        <p:nvSpPr>
          <p:cNvPr id="262" name="Google Shape;262;g2c4d6b56161_0_32"/>
          <p:cNvSpPr txBox="1">
            <a:spLocks noGrp="1"/>
          </p:cNvSpPr>
          <p:nvPr>
            <p:ph type="body" idx="2"/>
          </p:nvPr>
        </p:nvSpPr>
        <p:spPr>
          <a:xfrm>
            <a:off x="4832375" y="779085"/>
            <a:ext cx="3999900" cy="35595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sz="1800" dirty="0"/>
              <a:t>He continued the </a:t>
            </a:r>
            <a:r>
              <a:rPr lang="en" sz="1800" b="1" dirty="0"/>
              <a:t>War on Terror</a:t>
            </a:r>
            <a:r>
              <a:rPr lang="en" sz="1800" dirty="0"/>
              <a:t> around the world</a:t>
            </a:r>
            <a:endParaRPr sz="1800" dirty="0"/>
          </a:p>
          <a:p>
            <a:pPr marL="457200" lvl="0" indent="-342900" algn="l" rtl="0">
              <a:lnSpc>
                <a:spcPct val="115000"/>
              </a:lnSpc>
              <a:spcBef>
                <a:spcPts val="0"/>
              </a:spcBef>
              <a:spcAft>
                <a:spcPts val="0"/>
              </a:spcAft>
              <a:buSzPts val="1800"/>
              <a:buChar char="●"/>
            </a:pPr>
            <a:r>
              <a:rPr lang="en" sz="1800" b="1" dirty="0"/>
              <a:t>Obama oversaw an approach that relies on a </a:t>
            </a:r>
            <a:r>
              <a:rPr lang="en" sz="1800" b="1" i="1" dirty="0"/>
              <a:t>combination of </a:t>
            </a:r>
            <a:r>
              <a:rPr lang="en" sz="1800" b="1" i="1" u="sng" dirty="0">
                <a:solidFill>
                  <a:srgbClr val="FF0000"/>
                </a:solidFill>
              </a:rPr>
              <a:t>targeted</a:t>
            </a:r>
            <a:r>
              <a:rPr lang="en" sz="1800" b="1" dirty="0"/>
              <a:t> killing, relying on </a:t>
            </a:r>
            <a:r>
              <a:rPr lang="en" sz="1800" b="1" i="1" dirty="0"/>
              <a:t>Special Operations forces and drones</a:t>
            </a:r>
            <a:endParaRPr sz="1800" b="1" i="1" dirty="0"/>
          </a:p>
          <a:p>
            <a:pPr marL="457200" lvl="0" indent="-342900" algn="l" rtl="0">
              <a:lnSpc>
                <a:spcPct val="115000"/>
              </a:lnSpc>
              <a:spcBef>
                <a:spcPts val="0"/>
              </a:spcBef>
              <a:spcAft>
                <a:spcPts val="0"/>
              </a:spcAft>
              <a:buSzPts val="1800"/>
              <a:buChar char="●"/>
            </a:pPr>
            <a:r>
              <a:rPr lang="en" sz="1800" b="1" dirty="0"/>
              <a:t>Illustrating an approach designed to </a:t>
            </a:r>
            <a:r>
              <a:rPr lang="en" sz="1800" b="1" i="1" u="sng" dirty="0">
                <a:solidFill>
                  <a:srgbClr val="FF0000"/>
                </a:solidFill>
              </a:rPr>
              <a:t>minimize</a:t>
            </a:r>
            <a:r>
              <a:rPr lang="en" sz="1800" b="1" i="1" dirty="0"/>
              <a:t> the risk to American life</a:t>
            </a:r>
            <a:r>
              <a:rPr lang="en" sz="1800" b="1" dirty="0"/>
              <a:t> and </a:t>
            </a:r>
            <a:r>
              <a:rPr lang="en" sz="1800" b="1" i="1" u="sng" dirty="0">
                <a:solidFill>
                  <a:srgbClr val="FF0000"/>
                </a:solidFill>
              </a:rPr>
              <a:t>reshape</a:t>
            </a:r>
            <a:r>
              <a:rPr lang="en" sz="1800" b="1" dirty="0"/>
              <a:t> the image of the U.S. overseas</a:t>
            </a:r>
            <a:endParaRPr sz="1800" b="1" dirty="0"/>
          </a:p>
        </p:txBody>
      </p:sp>
      <p:pic>
        <p:nvPicPr>
          <p:cNvPr id="263" name="Google Shape;263;g2c4d6b56161_0_32"/>
          <p:cNvPicPr preferRelativeResize="0"/>
          <p:nvPr/>
        </p:nvPicPr>
        <p:blipFill rotWithShape="1">
          <a:blip r:embed="rId3">
            <a:alphaModFix/>
          </a:blip>
          <a:srcRect/>
          <a:stretch/>
        </p:blipFill>
        <p:spPr>
          <a:xfrm>
            <a:off x="195600" y="1173200"/>
            <a:ext cx="4376400" cy="2771271"/>
          </a:xfrm>
          <a:prstGeom prst="rect">
            <a:avLst/>
          </a:prstGeom>
          <a:noFill/>
          <a:ln w="76200" cap="flat" cmpd="sng">
            <a:solidFill>
              <a:srgbClr val="262626"/>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3"/>
          <p:cNvSpPr txBox="1">
            <a:spLocks noGrp="1"/>
          </p:cNvSpPr>
          <p:nvPr>
            <p:ph type="title"/>
          </p:nvPr>
        </p:nvSpPr>
        <p:spPr>
          <a:xfrm>
            <a:off x="2400250" y="360797"/>
            <a:ext cx="6321600" cy="63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600" i="1" dirty="0"/>
              <a:t>2000 Election</a:t>
            </a:r>
            <a:endParaRPr sz="3600" i="1" dirty="0"/>
          </a:p>
        </p:txBody>
      </p:sp>
      <p:sp>
        <p:nvSpPr>
          <p:cNvPr id="87" name="Google Shape;87;p3"/>
          <p:cNvSpPr txBox="1">
            <a:spLocks noGrp="1"/>
          </p:cNvSpPr>
          <p:nvPr>
            <p:ph type="body" idx="1"/>
          </p:nvPr>
        </p:nvSpPr>
        <p:spPr>
          <a:xfrm>
            <a:off x="2400250" y="1211350"/>
            <a:ext cx="6658500" cy="3002400"/>
          </a:xfrm>
          <a:prstGeom prst="rect">
            <a:avLst/>
          </a:prstGeom>
          <a:noFill/>
          <a:ln>
            <a:noFill/>
          </a:ln>
        </p:spPr>
        <p:txBody>
          <a:bodyPr spcFirstLastPara="1" wrap="square" lIns="91425" tIns="91425" rIns="91425" bIns="91425" anchor="t" anchorCtr="0">
            <a:normAutofit/>
          </a:bodyPr>
          <a:lstStyle/>
          <a:p>
            <a:pPr marL="457200" lvl="0" indent="-342900" algn="l" rtl="0">
              <a:lnSpc>
                <a:spcPct val="150000"/>
              </a:lnSpc>
              <a:spcBef>
                <a:spcPts val="0"/>
              </a:spcBef>
              <a:spcAft>
                <a:spcPts val="0"/>
              </a:spcAft>
              <a:buSzPts val="1800"/>
              <a:buChar char="●"/>
            </a:pPr>
            <a:r>
              <a:rPr lang="en" dirty="0"/>
              <a:t>Al Gore won the </a:t>
            </a:r>
            <a:r>
              <a:rPr lang="en" b="1" i="1" u="sng" dirty="0">
                <a:solidFill>
                  <a:srgbClr val="FF0000"/>
                </a:solidFill>
              </a:rPr>
              <a:t>popular</a:t>
            </a:r>
            <a:r>
              <a:rPr lang="en" dirty="0"/>
              <a:t> vote; Bush won the </a:t>
            </a:r>
            <a:r>
              <a:rPr lang="en" b="1" i="1" u="sng" dirty="0">
                <a:solidFill>
                  <a:srgbClr val="FF0000"/>
                </a:solidFill>
              </a:rPr>
              <a:t>electoral</a:t>
            </a:r>
            <a:r>
              <a:rPr lang="en" dirty="0"/>
              <a:t> vote</a:t>
            </a:r>
            <a:endParaRPr dirty="0"/>
          </a:p>
          <a:p>
            <a:pPr marL="457200" lvl="0" indent="-342900" algn="l" rtl="0">
              <a:lnSpc>
                <a:spcPct val="150000"/>
              </a:lnSpc>
              <a:spcBef>
                <a:spcPts val="0"/>
              </a:spcBef>
              <a:spcAft>
                <a:spcPts val="0"/>
              </a:spcAft>
              <a:buSzPts val="1800"/>
              <a:buChar char="●"/>
            </a:pPr>
            <a:r>
              <a:rPr lang="en" dirty="0">
                <a:solidFill>
                  <a:srgbClr val="000000"/>
                </a:solidFill>
              </a:rPr>
              <a:t>Gore called for a </a:t>
            </a:r>
            <a:r>
              <a:rPr lang="en" b="1" i="1" u="sng" dirty="0">
                <a:solidFill>
                  <a:srgbClr val="FF0000"/>
                </a:solidFill>
              </a:rPr>
              <a:t>recount</a:t>
            </a:r>
            <a:r>
              <a:rPr lang="en" dirty="0">
                <a:solidFill>
                  <a:srgbClr val="000000"/>
                </a:solidFill>
              </a:rPr>
              <a:t> of Florida votes</a:t>
            </a:r>
            <a:r>
              <a:rPr lang="en" dirty="0"/>
              <a:t>, which would have gotten him the electoral votes he needed if the recount had gone his way</a:t>
            </a:r>
            <a:endParaRPr dirty="0"/>
          </a:p>
          <a:p>
            <a:pPr marL="457200" lvl="0" indent="-342900" algn="l" rtl="0">
              <a:lnSpc>
                <a:spcPct val="150000"/>
              </a:lnSpc>
              <a:spcBef>
                <a:spcPts val="0"/>
              </a:spcBef>
              <a:spcAft>
                <a:spcPts val="0"/>
              </a:spcAft>
              <a:buClr>
                <a:srgbClr val="000000"/>
              </a:buClr>
              <a:buSzPts val="1800"/>
              <a:buChar char="●"/>
            </a:pPr>
            <a:r>
              <a:rPr lang="en" dirty="0">
                <a:solidFill>
                  <a:srgbClr val="000000"/>
                </a:solidFill>
              </a:rPr>
              <a:t>The Supreme Court </a:t>
            </a:r>
            <a:r>
              <a:rPr lang="en" b="1" i="1" u="sng" dirty="0">
                <a:solidFill>
                  <a:srgbClr val="FF0000"/>
                </a:solidFill>
              </a:rPr>
              <a:t>blocked</a:t>
            </a:r>
            <a:r>
              <a:rPr lang="en" dirty="0">
                <a:solidFill>
                  <a:srgbClr val="000000"/>
                </a:solidFill>
              </a:rPr>
              <a:t> the recount</a:t>
            </a:r>
            <a:endParaRPr dirty="0">
              <a:solidFill>
                <a:srgbClr val="000000"/>
              </a:solidFill>
            </a:endParaRPr>
          </a:p>
        </p:txBody>
      </p:sp>
      <p:pic>
        <p:nvPicPr>
          <p:cNvPr id="88" name="Google Shape;88;p3"/>
          <p:cNvPicPr preferRelativeResize="0"/>
          <p:nvPr/>
        </p:nvPicPr>
        <p:blipFill rotWithShape="1">
          <a:blip r:embed="rId3">
            <a:alphaModFix/>
          </a:blip>
          <a:srcRect/>
          <a:stretch/>
        </p:blipFill>
        <p:spPr>
          <a:xfrm>
            <a:off x="225250" y="1345975"/>
            <a:ext cx="2085050" cy="2388300"/>
          </a:xfrm>
          <a:prstGeom prst="rect">
            <a:avLst/>
          </a:prstGeom>
          <a:noFill/>
          <a:ln>
            <a:noFill/>
          </a:ln>
        </p:spPr>
      </p:pic>
      <p:pic>
        <p:nvPicPr>
          <p:cNvPr id="89" name="Google Shape;89;p3" descr="bushcheney2000"/>
          <p:cNvPicPr preferRelativeResize="0"/>
          <p:nvPr/>
        </p:nvPicPr>
        <p:blipFill rotWithShape="1">
          <a:blip r:embed="rId4">
            <a:alphaModFix/>
          </a:blip>
          <a:srcRect/>
          <a:stretch/>
        </p:blipFill>
        <p:spPr>
          <a:xfrm>
            <a:off x="150200" y="3891900"/>
            <a:ext cx="3857850" cy="1048250"/>
          </a:xfrm>
          <a:prstGeom prst="rect">
            <a:avLst/>
          </a:prstGeom>
          <a:noFill/>
          <a:ln>
            <a:noFill/>
          </a:ln>
        </p:spPr>
      </p:pic>
      <p:pic>
        <p:nvPicPr>
          <p:cNvPr id="90" name="Google Shape;90;p3" descr="gore4D"/>
          <p:cNvPicPr preferRelativeResize="0"/>
          <p:nvPr/>
        </p:nvPicPr>
        <p:blipFill rotWithShape="1">
          <a:blip r:embed="rId5">
            <a:alphaModFix/>
          </a:blip>
          <a:srcRect/>
          <a:stretch/>
        </p:blipFill>
        <p:spPr>
          <a:xfrm>
            <a:off x="5128475" y="3891900"/>
            <a:ext cx="3857850" cy="1048250"/>
          </a:xfrm>
          <a:prstGeom prst="rect">
            <a:avLst/>
          </a:prstGeom>
          <a:noFill/>
          <a:ln w="38100" cap="flat" cmpd="sng">
            <a:solidFill>
              <a:srgbClr val="000000"/>
            </a:solidFill>
            <a:prstDash val="solid"/>
            <a:miter lim="800000"/>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g2c4d6b56161_0_38" descr="Former chief official White House photographer Pete Souza, author of &quot;Obama: An Intimate Portrait,&quot;  tells the story behind the iconic photo of President Obama in the Situation Room during the raid on Osama bin Laden. Following is a transcript of the video.&#10;&#10;Pete Souza: My name is Pete Souza, I was the chief official photographer for President Obama, and my new book &quot;Obama: An intimate portrait&quot; just came out.&#10;&#10;On the day of the bin Laden raid, the president and his national security team piled into this very tiny conference room within the situation room complex to monitor the raid as it happened. I chose one corner of the room to be in. And because there were so many people I couldn't really move around during those 40 minutes. And so I was able to photograph as they all watched this raid unfold. There was very little conversation taking place. There was just observation as they watched the special forces on the ground.&#10;&#10;When the president walked into this little conference room, there was a brigadier general sitting at the head of the table, and he stood up to give the president that chair. And the president said no, no no you stay there, because he was on his laptop, in communication with Admiral McRraven. And the president just pulled up a folding black chair and sat next to him.&#10;&#10;The picture itself was taken towards the back-end of the raid. It's difficult to pinpoint exactly when that was, but I suspect it was when the special forces were inside the house and there was no video of what was occurring inside the house. So I think they were waiting to see what would happen.     &#10;&#10;Throughout the 40 minutes in that room, it was very tense and anxious. You could see that on their faces, and when the word came over that Geronimo KIA, meaning Geronimo was Bin Laden's codename for this mission, that he was killed in action, I think there was a sense of happiness and resolve, but there was no like high-fives or cheering or anything like that. The President stood up at the end and shook hands with a few people. But it was almost anti-climatic and actually somewhat solemn when this ended.&#10;&#10;--------------------------------------------------&#10;&#10;Follow BI Video on Twitter: http://bit.ly/1oS68Zs&#10;Follow BI on Facebook: http://bit.ly/1W9Lk0n&#10;Read more: http://www.businessinsider.com/&#10;&#10;--------------------------------------------------&#10;&#10;Business Insider is the fastest growing business news site in the US. Our mission: to tell you all you need to know about the big world around you. The BI Video team focuses on technology, strategy and science with an emphasis on unique storytelling and data that appeals to the next generation of leaders – the digital generation." title="What It Was Like In The Situation Room During The Osama Bin Laden Raid">
            <a:hlinkClick r:id="rId3"/>
          </p:cNvPr>
          <p:cNvPicPr preferRelativeResize="0"/>
          <p:nvPr/>
        </p:nvPicPr>
        <p:blipFill rotWithShape="1">
          <a:blip r:embed="rId4">
            <a:alphaModFix/>
          </a:blip>
          <a:src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8"/>
                                        </p:tgtEl>
                                        <p:attrNameLst>
                                          <p:attrName>style.visibility</p:attrName>
                                        </p:attrNameLst>
                                      </p:cBhvr>
                                      <p:to>
                                        <p:strVal val="visible"/>
                                      </p:to>
                                    </p:set>
                                    <p:animEffect transition="in" filter="fade">
                                      <p:cBhvr>
                                        <p:cTn id="7" dur="10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g2c4d6b56161_0_42" descr="Explainer: The man who says he took revenge on behalf of his nation details how the mammoth task - relying on the smallest of clues - unfolded.&#10;&#10;For forty years, 60 Minutes have been telling Australians the world’s greatest stories. Tales that changed history, our nation and our lives. Reporters Liz Hayes, Allison Langdon, Tara Brown, Charles Wooley, Liam Bartlett and Tom Steinfort look past the headlines because there is always a bigger picture. Sundays are for 60 Minutes. &#10;&#10;WATCH more of 60 Minutes Australia: https://www.60minutes.com.au &#10;LIKE 60 Minutes Australia on Facebook: https://www.facebook.com/60Minutes9 &#10;FOLLOW 60 Minutes Australia on Twitter: https://twitter.com/60Mins &#10;FOLLOW 60 Minutes Australia on Instagram: https://www.instagram.com/60minutes9" title="How did the US find and kill Osama bin Laden? | 60 Minutes Australia">
            <a:hlinkClick r:id="rId3"/>
          </p:cNvPr>
          <p:cNvPicPr preferRelativeResize="0"/>
          <p:nvPr/>
        </p:nvPicPr>
        <p:blipFill rotWithShape="1">
          <a:blip r:embed="rId4">
            <a:alphaModFix/>
          </a:blip>
          <a:src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p:cTn id="7" dur="1000"/>
                                        <p:tgtEl>
                                          <p:spTgt spid="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c4d6b56161_0_46"/>
          <p:cNvSpPr txBox="1">
            <a:spLocks noGrp="1"/>
          </p:cNvSpPr>
          <p:nvPr>
            <p:ph type="title"/>
          </p:nvPr>
        </p:nvSpPr>
        <p:spPr>
          <a:xfrm>
            <a:off x="235500" y="330850"/>
            <a:ext cx="8520600" cy="62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600" b="1" i="1"/>
              <a:t>Death of Osama </a:t>
            </a:r>
            <a:r>
              <a:rPr lang="en" sz="3600" i="1"/>
              <a:t>B</a:t>
            </a:r>
            <a:r>
              <a:rPr lang="en" sz="3600" b="1" i="1"/>
              <a:t>in Laden</a:t>
            </a:r>
            <a:endParaRPr sz="3600" b="1" i="1"/>
          </a:p>
        </p:txBody>
      </p:sp>
      <p:sp>
        <p:nvSpPr>
          <p:cNvPr id="279" name="Google Shape;279;g2c4d6b56161_0_46"/>
          <p:cNvSpPr txBox="1">
            <a:spLocks noGrp="1"/>
          </p:cNvSpPr>
          <p:nvPr>
            <p:ph type="body" idx="1"/>
          </p:nvPr>
        </p:nvSpPr>
        <p:spPr>
          <a:xfrm>
            <a:off x="1148762" y="1155835"/>
            <a:ext cx="3772500" cy="3242100"/>
          </a:xfrm>
          <a:prstGeom prst="rect">
            <a:avLst/>
          </a:prstGeom>
          <a:noFill/>
          <a:ln>
            <a:noFill/>
          </a:ln>
        </p:spPr>
        <p:txBody>
          <a:bodyPr spcFirstLastPara="1" wrap="square" lIns="91425" tIns="91425" rIns="91425" bIns="91425" anchor="t" anchorCtr="0">
            <a:normAutofit lnSpcReduction="10000"/>
          </a:bodyPr>
          <a:lstStyle/>
          <a:p>
            <a:pPr marL="457200" lvl="0" indent="-342900" algn="l" rtl="0">
              <a:lnSpc>
                <a:spcPct val="115000"/>
              </a:lnSpc>
              <a:spcBef>
                <a:spcPts val="0"/>
              </a:spcBef>
              <a:spcAft>
                <a:spcPts val="0"/>
              </a:spcAft>
              <a:buSzPts val="1800"/>
              <a:buChar char="●"/>
            </a:pPr>
            <a:r>
              <a:rPr lang="en" sz="1800" dirty="0"/>
              <a:t>Monday, May 2, 2011</a:t>
            </a:r>
            <a:endParaRPr sz="1800" dirty="0"/>
          </a:p>
          <a:p>
            <a:pPr marL="457200" lvl="0" indent="-342900" algn="l" rtl="0">
              <a:lnSpc>
                <a:spcPct val="115000"/>
              </a:lnSpc>
              <a:spcBef>
                <a:spcPts val="0"/>
              </a:spcBef>
              <a:spcAft>
                <a:spcPts val="0"/>
              </a:spcAft>
              <a:buSzPts val="1800"/>
              <a:buChar char="●"/>
            </a:pPr>
            <a:r>
              <a:rPr lang="en" sz="1800" dirty="0"/>
              <a:t>Osama bin Laden is killed in Abbottabad, Pakistan, in a </a:t>
            </a:r>
            <a:r>
              <a:rPr lang="en" sz="1800" b="1" i="1" u="sng" dirty="0">
                <a:solidFill>
                  <a:srgbClr val="FF0000"/>
                </a:solidFill>
              </a:rPr>
              <a:t>raid</a:t>
            </a:r>
            <a:r>
              <a:rPr lang="en" sz="1800" dirty="0"/>
              <a:t> </a:t>
            </a:r>
            <a:r>
              <a:rPr lang="en" sz="1800" b="1" dirty="0"/>
              <a:t>led by the U.S. </a:t>
            </a:r>
            <a:r>
              <a:rPr lang="en" sz="1800" b="1" i="1" u="sng" dirty="0">
                <a:solidFill>
                  <a:srgbClr val="FF0000"/>
                </a:solidFill>
              </a:rPr>
              <a:t>Navy SEALs</a:t>
            </a:r>
            <a:endParaRPr sz="1800" b="1" i="1" u="sng" dirty="0">
              <a:solidFill>
                <a:srgbClr val="FF0000"/>
              </a:solidFill>
            </a:endParaRPr>
          </a:p>
          <a:p>
            <a:pPr marL="914400" lvl="1" indent="-342900" algn="l" rtl="0">
              <a:lnSpc>
                <a:spcPct val="115000"/>
              </a:lnSpc>
              <a:spcBef>
                <a:spcPts val="0"/>
              </a:spcBef>
              <a:spcAft>
                <a:spcPts val="0"/>
              </a:spcAft>
              <a:buSzPts val="1800"/>
              <a:buChar char="○"/>
            </a:pPr>
            <a:r>
              <a:rPr lang="en" sz="1800" dirty="0"/>
              <a:t>Obama receives live updates in the White House Situation Room</a:t>
            </a:r>
            <a:endParaRPr sz="1800" dirty="0"/>
          </a:p>
          <a:p>
            <a:pPr marL="914400" lvl="1" indent="-342900" algn="l" rtl="0">
              <a:lnSpc>
                <a:spcPct val="115000"/>
              </a:lnSpc>
              <a:spcBef>
                <a:spcPts val="0"/>
              </a:spcBef>
              <a:spcAft>
                <a:spcPts val="0"/>
              </a:spcAft>
              <a:buSzPts val="1800"/>
              <a:buChar char="○"/>
            </a:pPr>
            <a:r>
              <a:rPr lang="en" sz="1800" dirty="0"/>
              <a:t>Makes a statement to the nation @ 11:35 PM Eastern Time</a:t>
            </a:r>
            <a:endParaRPr sz="1800" dirty="0"/>
          </a:p>
        </p:txBody>
      </p:sp>
      <p:pic>
        <p:nvPicPr>
          <p:cNvPr id="280" name="Google Shape;280;g2c4d6b56161_0_46"/>
          <p:cNvPicPr preferRelativeResize="0"/>
          <p:nvPr/>
        </p:nvPicPr>
        <p:blipFill rotWithShape="1">
          <a:blip r:embed="rId3">
            <a:alphaModFix/>
          </a:blip>
          <a:srcRect/>
          <a:stretch/>
        </p:blipFill>
        <p:spPr>
          <a:xfrm>
            <a:off x="5820175" y="2587675"/>
            <a:ext cx="3153875" cy="2017400"/>
          </a:xfrm>
          <a:prstGeom prst="rect">
            <a:avLst/>
          </a:prstGeom>
          <a:noFill/>
          <a:ln>
            <a:noFill/>
          </a:ln>
        </p:spPr>
      </p:pic>
      <p:pic>
        <p:nvPicPr>
          <p:cNvPr id="281" name="Google Shape;281;g2c4d6b56161_0_46"/>
          <p:cNvPicPr preferRelativeResize="0"/>
          <p:nvPr/>
        </p:nvPicPr>
        <p:blipFill rotWithShape="1">
          <a:blip r:embed="rId4">
            <a:alphaModFix/>
          </a:blip>
          <a:srcRect/>
          <a:stretch/>
        </p:blipFill>
        <p:spPr>
          <a:xfrm>
            <a:off x="6307050" y="742950"/>
            <a:ext cx="2667000" cy="1714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g2c4d6b56161_0_53" descr="President Obama praises those Americans who carried out the operation to kill Osama bin Laden, tells the families of the victims of September 11, 2001 that they have never been forgotten, and calls on Americans to remember the unity of that tragic day." title="President Obama on Death of Osama bin Laden">
            <a:hlinkClick r:id="rId3"/>
          </p:cNvPr>
          <p:cNvPicPr preferRelativeResize="0"/>
          <p:nvPr/>
        </p:nvPicPr>
        <p:blipFill rotWithShape="1">
          <a:blip r:embed="rId4">
            <a:alphaModFix/>
          </a:blip>
          <a:src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animEffect transition="in" filter="fade">
                                      <p:cBhvr>
                                        <p:cTn id="7" dur="10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2c4d6b56161_0_57"/>
          <p:cNvSpPr txBox="1">
            <a:spLocks noGrp="1"/>
          </p:cNvSpPr>
          <p:nvPr>
            <p:ph type="title"/>
          </p:nvPr>
        </p:nvSpPr>
        <p:spPr>
          <a:xfrm>
            <a:off x="0" y="260725"/>
            <a:ext cx="9144000" cy="62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400" b="1" i="1" dirty="0"/>
              <a:t>Just for fun… Do you think it’s actually him?</a:t>
            </a:r>
            <a:endParaRPr sz="3400" b="1" i="1" dirty="0"/>
          </a:p>
        </p:txBody>
      </p:sp>
      <p:pic>
        <p:nvPicPr>
          <p:cNvPr id="292" name="Google Shape;292;g2c4d6b56161_0_57" descr="SEE THE ARTICLE HERE:  http://musictitans.com/2011/11/osama-bin-laden-sings-lady-gaga-poker-face-days-run-video/" title="Osama Bin Laden Sings Lady Gaga's 'Poker Face' in Last Days on the run">
            <a:hlinkClick r:id="rId3"/>
          </p:cNvPr>
          <p:cNvPicPr preferRelativeResize="0"/>
          <p:nvPr/>
        </p:nvPicPr>
        <p:blipFill rotWithShape="1">
          <a:blip r:embed="rId4">
            <a:alphaModFix/>
          </a:blip>
          <a:srcRect/>
          <a:stretch/>
        </p:blipFill>
        <p:spPr>
          <a:xfrm>
            <a:off x="0" y="1271825"/>
            <a:ext cx="9144000" cy="3871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1000"/>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2c4d6b56161_0_62"/>
          <p:cNvSpPr txBox="1">
            <a:spLocks noGrp="1"/>
          </p:cNvSpPr>
          <p:nvPr>
            <p:ph type="title"/>
          </p:nvPr>
        </p:nvSpPr>
        <p:spPr>
          <a:xfrm>
            <a:off x="1411200" y="495267"/>
            <a:ext cx="6321600" cy="63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600" b="1" i="1" dirty="0"/>
              <a:t>Supreme Court Nomination</a:t>
            </a:r>
            <a:endParaRPr sz="3600" b="1" i="1" dirty="0"/>
          </a:p>
        </p:txBody>
      </p:sp>
      <p:sp>
        <p:nvSpPr>
          <p:cNvPr id="298" name="Google Shape;298;g2c4d6b56161_0_62"/>
          <p:cNvSpPr txBox="1">
            <a:spLocks noGrp="1"/>
          </p:cNvSpPr>
          <p:nvPr>
            <p:ph type="body" idx="2"/>
          </p:nvPr>
        </p:nvSpPr>
        <p:spPr>
          <a:xfrm>
            <a:off x="5081450" y="1130667"/>
            <a:ext cx="3924900" cy="3485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sz="1800" dirty="0"/>
              <a:t>Appointed Sonia Sotomayor</a:t>
            </a:r>
            <a:endParaRPr sz="1800" dirty="0"/>
          </a:p>
          <a:p>
            <a:pPr marL="914400" lvl="1" indent="-342900" algn="l" rtl="0">
              <a:lnSpc>
                <a:spcPct val="115000"/>
              </a:lnSpc>
              <a:spcBef>
                <a:spcPts val="0"/>
              </a:spcBef>
              <a:spcAft>
                <a:spcPts val="0"/>
              </a:spcAft>
              <a:buSzPts val="1800"/>
              <a:buChar char="○"/>
            </a:pPr>
            <a:r>
              <a:rPr lang="en" sz="1800" b="1" dirty="0"/>
              <a:t>First </a:t>
            </a:r>
            <a:r>
              <a:rPr lang="en" sz="1800" b="1" i="1" u="sng" dirty="0">
                <a:solidFill>
                  <a:srgbClr val="FF0000"/>
                </a:solidFill>
              </a:rPr>
              <a:t>Hispanic</a:t>
            </a:r>
            <a:r>
              <a:rPr lang="en" sz="1800" b="1" dirty="0"/>
              <a:t> to serve on the U.S. Supreme Court</a:t>
            </a:r>
            <a:endParaRPr sz="1800" b="1" dirty="0"/>
          </a:p>
          <a:p>
            <a:pPr marL="457200" lvl="0" indent="-342900" algn="l" rtl="0">
              <a:lnSpc>
                <a:spcPct val="115000"/>
              </a:lnSpc>
              <a:spcBef>
                <a:spcPts val="0"/>
              </a:spcBef>
              <a:spcAft>
                <a:spcPts val="0"/>
              </a:spcAft>
              <a:buSzPts val="1800"/>
              <a:buChar char="●"/>
            </a:pPr>
            <a:r>
              <a:rPr lang="en" sz="1800" dirty="0"/>
              <a:t>Graduated summa cum laude from Princeton University</a:t>
            </a:r>
            <a:endParaRPr sz="1800" dirty="0"/>
          </a:p>
          <a:p>
            <a:pPr marL="457200" lvl="0" indent="-342900" algn="l" rtl="0">
              <a:lnSpc>
                <a:spcPct val="115000"/>
              </a:lnSpc>
              <a:spcBef>
                <a:spcPts val="0"/>
              </a:spcBef>
              <a:spcAft>
                <a:spcPts val="0"/>
              </a:spcAft>
              <a:buSzPts val="1800"/>
              <a:buChar char="●"/>
            </a:pPr>
            <a:r>
              <a:rPr lang="en" sz="1800" dirty="0"/>
              <a:t>In 1992, she was appointed by Pres. George H.W. Bush as a federal judge in the U.S. District Court, Southern District of New York</a:t>
            </a:r>
            <a:endParaRPr sz="1800" dirty="0"/>
          </a:p>
        </p:txBody>
      </p:sp>
      <p:pic>
        <p:nvPicPr>
          <p:cNvPr id="299" name="Google Shape;299;g2c4d6b56161_0_62" descr="President Obama chooses Sonia Sotomayor for high court | MPR News"/>
          <p:cNvPicPr preferRelativeResize="0"/>
          <p:nvPr/>
        </p:nvPicPr>
        <p:blipFill rotWithShape="1">
          <a:blip r:embed="rId3">
            <a:alphaModFix/>
          </a:blip>
          <a:srcRect/>
          <a:stretch/>
        </p:blipFill>
        <p:spPr>
          <a:xfrm>
            <a:off x="137650" y="1417225"/>
            <a:ext cx="4694750" cy="3573750"/>
          </a:xfrm>
          <a:prstGeom prst="rect">
            <a:avLst/>
          </a:prstGeom>
          <a:noFill/>
          <a:ln w="38100" cap="flat" cmpd="sng">
            <a:solidFill>
              <a:srgbClr val="000000"/>
            </a:solidFill>
            <a:prstDash val="solid"/>
            <a:round/>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2c4d6b56161_0_68"/>
          <p:cNvSpPr txBox="1">
            <a:spLocks noGrp="1"/>
          </p:cNvSpPr>
          <p:nvPr>
            <p:ph type="title"/>
          </p:nvPr>
        </p:nvSpPr>
        <p:spPr>
          <a:xfrm>
            <a:off x="97800" y="414375"/>
            <a:ext cx="6321600" cy="63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600" b="1" i="1" dirty="0"/>
              <a:t>Obama &amp; Michelle</a:t>
            </a:r>
            <a:endParaRPr sz="3600" b="1" i="1" dirty="0"/>
          </a:p>
        </p:txBody>
      </p:sp>
      <p:sp>
        <p:nvSpPr>
          <p:cNvPr id="305" name="Google Shape;305;g2c4d6b56161_0_68"/>
          <p:cNvSpPr txBox="1">
            <a:spLocks noGrp="1"/>
          </p:cNvSpPr>
          <p:nvPr>
            <p:ph type="body" idx="1"/>
          </p:nvPr>
        </p:nvSpPr>
        <p:spPr>
          <a:xfrm>
            <a:off x="0" y="1049775"/>
            <a:ext cx="3510300" cy="3830700"/>
          </a:xfrm>
          <a:prstGeom prst="rect">
            <a:avLst/>
          </a:prstGeom>
          <a:noFill/>
          <a:ln>
            <a:noFill/>
          </a:ln>
        </p:spPr>
        <p:txBody>
          <a:bodyPr spcFirstLastPara="1" wrap="square" lIns="91425" tIns="91425" rIns="91425" bIns="91425" anchor="t" anchorCtr="0">
            <a:normAutofit fontScale="92500"/>
          </a:bodyPr>
          <a:lstStyle/>
          <a:p>
            <a:pPr marL="457200" lvl="0" indent="-342900" algn="l" rtl="0">
              <a:lnSpc>
                <a:spcPct val="115000"/>
              </a:lnSpc>
              <a:spcBef>
                <a:spcPts val="0"/>
              </a:spcBef>
              <a:spcAft>
                <a:spcPts val="0"/>
              </a:spcAft>
              <a:buSzPts val="1800"/>
              <a:buChar char="●"/>
            </a:pPr>
            <a:r>
              <a:rPr lang="en" sz="1800" b="1" dirty="0"/>
              <a:t>Obama will serve 2 terms in office</a:t>
            </a:r>
            <a:endParaRPr sz="1800" dirty="0"/>
          </a:p>
          <a:p>
            <a:pPr marL="457200" lvl="0" indent="-342900" algn="l" rtl="0">
              <a:lnSpc>
                <a:spcPct val="115000"/>
              </a:lnSpc>
              <a:spcBef>
                <a:spcPts val="0"/>
              </a:spcBef>
              <a:spcAft>
                <a:spcPts val="0"/>
              </a:spcAft>
              <a:buSzPts val="1800"/>
              <a:buChar char="●"/>
            </a:pPr>
            <a:r>
              <a:rPr lang="en" sz="1800" b="1" i="1" dirty="0"/>
              <a:t>Hunger-Free Kids Act</a:t>
            </a:r>
            <a:endParaRPr sz="1800" dirty="0"/>
          </a:p>
          <a:p>
            <a:pPr marL="914400" lvl="1" indent="-342900" algn="l" rtl="0">
              <a:lnSpc>
                <a:spcPct val="115000"/>
              </a:lnSpc>
              <a:spcBef>
                <a:spcPts val="0"/>
              </a:spcBef>
              <a:spcAft>
                <a:spcPts val="0"/>
              </a:spcAft>
              <a:buSzPts val="1800"/>
              <a:buChar char="○"/>
            </a:pPr>
            <a:r>
              <a:rPr lang="en" sz="1800" dirty="0"/>
              <a:t>Championed by former first lady Michelle Obama and signed into law by former President Obama</a:t>
            </a:r>
            <a:endParaRPr sz="1800" dirty="0"/>
          </a:p>
          <a:p>
            <a:pPr marL="914400" lvl="1" indent="-342900" algn="l" rtl="0">
              <a:lnSpc>
                <a:spcPct val="115000"/>
              </a:lnSpc>
              <a:spcBef>
                <a:spcPts val="0"/>
              </a:spcBef>
              <a:spcAft>
                <a:spcPts val="0"/>
              </a:spcAft>
              <a:buSzPts val="1800"/>
              <a:buChar char="○"/>
            </a:pPr>
            <a:r>
              <a:rPr lang="en" sz="1800" b="1" dirty="0"/>
              <a:t>Impacted the overall</a:t>
            </a:r>
            <a:r>
              <a:rPr lang="en" sz="1800" dirty="0"/>
              <a:t> </a:t>
            </a:r>
            <a:r>
              <a:rPr lang="en" sz="1800" b="1" i="1" u="sng" dirty="0">
                <a:solidFill>
                  <a:srgbClr val="FF0000"/>
                </a:solidFill>
              </a:rPr>
              <a:t>nutritional</a:t>
            </a:r>
            <a:r>
              <a:rPr lang="en" sz="1800" dirty="0"/>
              <a:t> </a:t>
            </a:r>
            <a:r>
              <a:rPr lang="en" sz="1800" b="1" dirty="0"/>
              <a:t>quality of school meals eaten by students</a:t>
            </a:r>
            <a:r>
              <a:rPr lang="en" sz="1800" dirty="0"/>
              <a:t>, rather than meals served</a:t>
            </a:r>
            <a:endParaRPr sz="1800" dirty="0"/>
          </a:p>
        </p:txBody>
      </p:sp>
      <p:pic>
        <p:nvPicPr>
          <p:cNvPr id="306" name="Google Shape;306;g2c4d6b56161_0_68" descr="Obama inauguration: TV news ratings plummet compared with 2009 - Los  Angeles Times"/>
          <p:cNvPicPr preferRelativeResize="0"/>
          <p:nvPr/>
        </p:nvPicPr>
        <p:blipFill rotWithShape="1">
          <a:blip r:embed="rId3">
            <a:alphaModFix/>
          </a:blip>
          <a:srcRect/>
          <a:stretch/>
        </p:blipFill>
        <p:spPr>
          <a:xfrm>
            <a:off x="4949975" y="179725"/>
            <a:ext cx="4113225" cy="2338200"/>
          </a:xfrm>
          <a:prstGeom prst="rect">
            <a:avLst/>
          </a:prstGeom>
          <a:noFill/>
          <a:ln w="19050" cap="flat" cmpd="sng">
            <a:solidFill>
              <a:srgbClr val="000000"/>
            </a:solidFill>
            <a:prstDash val="solid"/>
            <a:round/>
            <a:headEnd type="none" w="sm" len="sm"/>
            <a:tailEnd type="none" w="sm" len="sm"/>
          </a:ln>
        </p:spPr>
      </p:pic>
      <p:pic>
        <p:nvPicPr>
          <p:cNvPr id="307" name="Google Shape;307;g2c4d6b56161_0_68"/>
          <p:cNvPicPr preferRelativeResize="0"/>
          <p:nvPr/>
        </p:nvPicPr>
        <p:blipFill rotWithShape="1">
          <a:blip r:embed="rId4">
            <a:alphaModFix/>
          </a:blip>
          <a:srcRect/>
          <a:stretch/>
        </p:blipFill>
        <p:spPr>
          <a:xfrm>
            <a:off x="3605275" y="2571750"/>
            <a:ext cx="2362275" cy="2401975"/>
          </a:xfrm>
          <a:prstGeom prst="rect">
            <a:avLst/>
          </a:prstGeom>
          <a:noFill/>
          <a:ln w="38100" cap="flat" cmpd="sng">
            <a:solidFill>
              <a:srgbClr val="FFFFFF"/>
            </a:solidFill>
            <a:prstDash val="solid"/>
            <a:round/>
            <a:headEnd type="none" w="sm" len="sm"/>
            <a:tailEnd type="none" w="sm" len="sm"/>
          </a:ln>
        </p:spPr>
      </p:pic>
      <p:pic>
        <p:nvPicPr>
          <p:cNvPr id="308" name="Google Shape;308;g2c4d6b56161_0_68"/>
          <p:cNvPicPr preferRelativeResize="0"/>
          <p:nvPr/>
        </p:nvPicPr>
        <p:blipFill rotWithShape="1">
          <a:blip r:embed="rId5">
            <a:alphaModFix/>
          </a:blip>
          <a:srcRect/>
          <a:stretch/>
        </p:blipFill>
        <p:spPr>
          <a:xfrm>
            <a:off x="6062525" y="2635525"/>
            <a:ext cx="3000675" cy="2338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4"/>
          <p:cNvSpPr txBox="1">
            <a:spLocks noGrp="1"/>
          </p:cNvSpPr>
          <p:nvPr>
            <p:ph type="title"/>
          </p:nvPr>
        </p:nvSpPr>
        <p:spPr>
          <a:xfrm>
            <a:off x="2400250" y="433075"/>
            <a:ext cx="6321600" cy="63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600" i="1"/>
              <a:t>No Child Left Behind Act</a:t>
            </a:r>
            <a:endParaRPr sz="3600" i="1"/>
          </a:p>
        </p:txBody>
      </p:sp>
      <p:sp>
        <p:nvSpPr>
          <p:cNvPr id="96" name="Google Shape;96;p4"/>
          <p:cNvSpPr txBox="1">
            <a:spLocks noGrp="1"/>
          </p:cNvSpPr>
          <p:nvPr>
            <p:ph type="body" idx="1"/>
          </p:nvPr>
        </p:nvSpPr>
        <p:spPr>
          <a:xfrm>
            <a:off x="2400249" y="1147850"/>
            <a:ext cx="6743700" cy="3002400"/>
          </a:xfrm>
          <a:prstGeom prst="rect">
            <a:avLst/>
          </a:prstGeom>
          <a:noFill/>
          <a:ln>
            <a:noFill/>
          </a:ln>
        </p:spPr>
        <p:txBody>
          <a:bodyPr spcFirstLastPara="1" wrap="square" lIns="91425" tIns="91425" rIns="91425" bIns="91425" anchor="t" anchorCtr="0">
            <a:normAutofit/>
          </a:bodyPr>
          <a:lstStyle/>
          <a:p>
            <a:pPr marL="457200" lvl="0" indent="-342900" algn="l" rtl="0">
              <a:lnSpc>
                <a:spcPct val="150000"/>
              </a:lnSpc>
              <a:spcBef>
                <a:spcPts val="0"/>
              </a:spcBef>
              <a:spcAft>
                <a:spcPts val="0"/>
              </a:spcAft>
              <a:buSzPts val="1800"/>
              <a:buChar char="●"/>
            </a:pPr>
            <a:r>
              <a:rPr lang="en" dirty="0"/>
              <a:t>The main law for K-12 general education in the U.S. from 2002-2015</a:t>
            </a:r>
            <a:endParaRPr dirty="0"/>
          </a:p>
          <a:p>
            <a:pPr marL="457200" lvl="0" indent="-342900" algn="l" rtl="0">
              <a:lnSpc>
                <a:spcPct val="150000"/>
              </a:lnSpc>
              <a:spcBef>
                <a:spcPts val="0"/>
              </a:spcBef>
              <a:spcAft>
                <a:spcPts val="0"/>
              </a:spcAft>
              <a:buSzPts val="1800"/>
              <a:buChar char="●"/>
            </a:pPr>
            <a:r>
              <a:rPr lang="en" dirty="0"/>
              <a:t>Required all </a:t>
            </a:r>
            <a:r>
              <a:rPr lang="en" dirty="0">
                <a:solidFill>
                  <a:srgbClr val="000000"/>
                </a:solidFill>
              </a:rPr>
              <a:t>states to </a:t>
            </a:r>
            <a:r>
              <a:rPr lang="en" b="1" i="1" u="sng" dirty="0">
                <a:solidFill>
                  <a:srgbClr val="FF0000"/>
                </a:solidFill>
              </a:rPr>
              <a:t>test</a:t>
            </a:r>
            <a:r>
              <a:rPr lang="en" dirty="0">
                <a:solidFill>
                  <a:srgbClr val="000000"/>
                </a:solidFill>
              </a:rPr>
              <a:t> </a:t>
            </a:r>
            <a:r>
              <a:rPr lang="en" b="1" dirty="0"/>
              <a:t>all students in English and Math </a:t>
            </a:r>
            <a:r>
              <a:rPr lang="en" dirty="0">
                <a:solidFill>
                  <a:srgbClr val="000000"/>
                </a:solidFill>
              </a:rPr>
              <a:t>each year</a:t>
            </a:r>
            <a:r>
              <a:rPr lang="en" dirty="0"/>
              <a:t> from 3rd - 8th grade</a:t>
            </a:r>
            <a:endParaRPr dirty="0"/>
          </a:p>
          <a:p>
            <a:pPr marL="457200" lvl="0" indent="-342900" algn="l" rtl="0">
              <a:lnSpc>
                <a:spcPct val="150000"/>
              </a:lnSpc>
              <a:spcBef>
                <a:spcPts val="0"/>
              </a:spcBef>
              <a:spcAft>
                <a:spcPts val="0"/>
              </a:spcAft>
              <a:buSzPts val="1800"/>
              <a:buChar char="●"/>
            </a:pPr>
            <a:r>
              <a:rPr lang="en" dirty="0"/>
              <a:t>Ensure all students were receiving a good education</a:t>
            </a:r>
            <a:endParaRPr dirty="0"/>
          </a:p>
          <a:p>
            <a:pPr marL="914400" lvl="1" indent="-336550" algn="l" rtl="0">
              <a:lnSpc>
                <a:spcPct val="150000"/>
              </a:lnSpc>
              <a:spcBef>
                <a:spcPts val="0"/>
              </a:spcBef>
              <a:spcAft>
                <a:spcPts val="0"/>
              </a:spcAft>
              <a:buSzPts val="1700"/>
              <a:buChar char="○"/>
            </a:pPr>
            <a:r>
              <a:rPr lang="en" sz="1700" b="1" dirty="0">
                <a:solidFill>
                  <a:schemeClr val="dk2"/>
                </a:solidFill>
                <a:highlight>
                  <a:srgbClr val="FFFF00"/>
                </a:highlight>
              </a:rPr>
              <a:t>Hold states </a:t>
            </a:r>
            <a:r>
              <a:rPr lang="en" sz="1700" b="1" i="1" u="sng" dirty="0">
                <a:solidFill>
                  <a:srgbClr val="FF0000"/>
                </a:solidFill>
                <a:highlight>
                  <a:srgbClr val="FFFF00"/>
                </a:highlight>
              </a:rPr>
              <a:t>accountable</a:t>
            </a:r>
            <a:r>
              <a:rPr lang="en" sz="1700" dirty="0"/>
              <a:t> for how kids learned &amp; achieved</a:t>
            </a:r>
            <a:endParaRPr sz="1700" dirty="0"/>
          </a:p>
        </p:txBody>
      </p:sp>
      <p:pic>
        <p:nvPicPr>
          <p:cNvPr id="97" name="Google Shape;97;p4"/>
          <p:cNvPicPr preferRelativeResize="0"/>
          <p:nvPr/>
        </p:nvPicPr>
        <p:blipFill rotWithShape="1">
          <a:blip r:embed="rId3">
            <a:alphaModFix/>
          </a:blip>
          <a:srcRect/>
          <a:stretch/>
        </p:blipFill>
        <p:spPr>
          <a:xfrm>
            <a:off x="1143000" y="3739950"/>
            <a:ext cx="6858000" cy="1288475"/>
          </a:xfrm>
          <a:prstGeom prst="rect">
            <a:avLst/>
          </a:prstGeom>
          <a:noFill/>
          <a:ln>
            <a:noFill/>
          </a:ln>
        </p:spPr>
      </p:pic>
      <p:pic>
        <p:nvPicPr>
          <p:cNvPr id="98" name="Google Shape;98;p4"/>
          <p:cNvPicPr preferRelativeResize="0"/>
          <p:nvPr/>
        </p:nvPicPr>
        <p:blipFill rotWithShape="1">
          <a:blip r:embed="rId4">
            <a:alphaModFix/>
          </a:blip>
          <a:srcRect/>
          <a:stretch/>
        </p:blipFill>
        <p:spPr>
          <a:xfrm>
            <a:off x="195169" y="1068475"/>
            <a:ext cx="2095450" cy="199523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5"/>
          <p:cNvSpPr txBox="1">
            <a:spLocks noGrp="1"/>
          </p:cNvSpPr>
          <p:nvPr>
            <p:ph type="title"/>
          </p:nvPr>
        </p:nvSpPr>
        <p:spPr>
          <a:xfrm>
            <a:off x="2616200" y="369575"/>
            <a:ext cx="6321600" cy="63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600" i="1"/>
              <a:t>Hurricane Katrina</a:t>
            </a:r>
            <a:endParaRPr sz="3600" i="1"/>
          </a:p>
        </p:txBody>
      </p:sp>
      <p:sp>
        <p:nvSpPr>
          <p:cNvPr id="104" name="Google Shape;104;p5"/>
          <p:cNvSpPr txBox="1">
            <a:spLocks noGrp="1"/>
          </p:cNvSpPr>
          <p:nvPr>
            <p:ph type="body" idx="1"/>
          </p:nvPr>
        </p:nvSpPr>
        <p:spPr>
          <a:xfrm>
            <a:off x="2410100" y="1004975"/>
            <a:ext cx="6321600" cy="37350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In August 2005, </a:t>
            </a:r>
            <a:r>
              <a:rPr lang="en" b="1"/>
              <a:t>Katrina devastated the city of New Orleans; major flooding due to broken</a:t>
            </a:r>
            <a:r>
              <a:rPr lang="en">
                <a:solidFill>
                  <a:srgbClr val="000000"/>
                </a:solidFill>
              </a:rPr>
              <a:t> </a:t>
            </a:r>
            <a:r>
              <a:rPr lang="en" b="1" i="1" u="sng">
                <a:solidFill>
                  <a:srgbClr val="FF0000"/>
                </a:solidFill>
              </a:rPr>
              <a:t>levees</a:t>
            </a:r>
            <a:r>
              <a:rPr lang="en">
                <a:solidFill>
                  <a:srgbClr val="000000"/>
                </a:solidFill>
              </a:rPr>
              <a:t> </a:t>
            </a:r>
            <a:r>
              <a:rPr lang="en" b="1">
                <a:solidFill>
                  <a:srgbClr val="000000"/>
                </a:solidFill>
              </a:rPr>
              <a:t>and the city’s low elevation</a:t>
            </a:r>
            <a:endParaRPr b="1">
              <a:solidFill>
                <a:srgbClr val="000000"/>
              </a:solidFill>
            </a:endParaRPr>
          </a:p>
          <a:p>
            <a:pPr marL="457200" lvl="0" indent="-342900" algn="l" rtl="0">
              <a:lnSpc>
                <a:spcPct val="115000"/>
              </a:lnSpc>
              <a:spcBef>
                <a:spcPts val="0"/>
              </a:spcBef>
              <a:spcAft>
                <a:spcPts val="0"/>
              </a:spcAft>
              <a:buSzPts val="1800"/>
              <a:buChar char="●"/>
            </a:pPr>
            <a:r>
              <a:rPr lang="en"/>
              <a:t>President Bush was</a:t>
            </a:r>
            <a:r>
              <a:rPr lang="en" b="1" i="1" u="sng">
                <a:solidFill>
                  <a:srgbClr val="FF0000"/>
                </a:solidFill>
              </a:rPr>
              <a:t> criticized</a:t>
            </a:r>
            <a:r>
              <a:rPr lang="en">
                <a:solidFill>
                  <a:srgbClr val="FF0000"/>
                </a:solidFill>
              </a:rPr>
              <a:t> </a:t>
            </a:r>
            <a:r>
              <a:rPr lang="en">
                <a:solidFill>
                  <a:srgbClr val="000000"/>
                </a:solidFill>
              </a:rPr>
              <a:t>after appointing incompetent people to </a:t>
            </a:r>
            <a:r>
              <a:rPr lang="en" b="1" i="1" u="sng">
                <a:solidFill>
                  <a:srgbClr val="FF0000"/>
                </a:solidFill>
              </a:rPr>
              <a:t>FEMA</a:t>
            </a:r>
            <a:endParaRPr b="1" i="1" u="sng">
              <a:solidFill>
                <a:srgbClr val="FF0000"/>
              </a:solidFill>
            </a:endParaRPr>
          </a:p>
          <a:p>
            <a:pPr marL="914400" lvl="1" indent="-342900" algn="l" rtl="0">
              <a:lnSpc>
                <a:spcPct val="115000"/>
              </a:lnSpc>
              <a:spcBef>
                <a:spcPts val="0"/>
              </a:spcBef>
              <a:spcAft>
                <a:spcPts val="0"/>
              </a:spcAft>
              <a:buSzPts val="1800"/>
              <a:buChar char="○"/>
            </a:pPr>
            <a:r>
              <a:rPr lang="en" sz="1800"/>
              <a:t>He was also criticized for having been slow to respond</a:t>
            </a:r>
            <a:endParaRPr sz="1800"/>
          </a:p>
          <a:p>
            <a:pPr marL="457200" lvl="0" indent="-342900" algn="l" rtl="0">
              <a:lnSpc>
                <a:spcPct val="115000"/>
              </a:lnSpc>
              <a:spcBef>
                <a:spcPts val="0"/>
              </a:spcBef>
              <a:spcAft>
                <a:spcPts val="0"/>
              </a:spcAft>
              <a:buSzPts val="1800"/>
              <a:buChar char="●"/>
            </a:pPr>
            <a:r>
              <a:rPr lang="en"/>
              <a:t>Katrina is seen by political analysts as the tipping point of Bush’s presidential approval</a:t>
            </a:r>
            <a:endParaRPr/>
          </a:p>
        </p:txBody>
      </p:sp>
      <p:pic>
        <p:nvPicPr>
          <p:cNvPr id="105" name="Google Shape;105;p5"/>
          <p:cNvPicPr preferRelativeResize="0"/>
          <p:nvPr/>
        </p:nvPicPr>
        <p:blipFill rotWithShape="1">
          <a:blip r:embed="rId3">
            <a:alphaModFix/>
          </a:blip>
          <a:srcRect/>
          <a:stretch/>
        </p:blipFill>
        <p:spPr>
          <a:xfrm>
            <a:off x="119600" y="184100"/>
            <a:ext cx="2290500" cy="1857224"/>
          </a:xfrm>
          <a:prstGeom prst="rect">
            <a:avLst/>
          </a:prstGeom>
          <a:noFill/>
          <a:ln w="28575" cap="flat" cmpd="sng">
            <a:solidFill>
              <a:srgbClr val="000000"/>
            </a:solidFill>
            <a:prstDash val="solid"/>
            <a:round/>
            <a:headEnd type="none" w="sm" len="sm"/>
            <a:tailEnd type="none" w="sm" len="sm"/>
          </a:ln>
        </p:spPr>
      </p:pic>
      <p:pic>
        <p:nvPicPr>
          <p:cNvPr id="106" name="Google Shape;106;p5"/>
          <p:cNvPicPr preferRelativeResize="0"/>
          <p:nvPr/>
        </p:nvPicPr>
        <p:blipFill rotWithShape="1">
          <a:blip r:embed="rId4">
            <a:alphaModFix/>
          </a:blip>
          <a:srcRect/>
          <a:stretch/>
        </p:blipFill>
        <p:spPr>
          <a:xfrm>
            <a:off x="104150" y="2659450"/>
            <a:ext cx="2321400" cy="2276424"/>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6"/>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7"/>
          <p:cNvSpPr txBox="1">
            <a:spLocks noGrp="1"/>
          </p:cNvSpPr>
          <p:nvPr>
            <p:ph type="title"/>
          </p:nvPr>
        </p:nvSpPr>
        <p:spPr>
          <a:xfrm>
            <a:off x="406425" y="1806825"/>
            <a:ext cx="8296800" cy="15420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4800"/>
              <a:buNone/>
            </a:pPr>
            <a:r>
              <a:rPr lang="en" i="1"/>
              <a:t>Foreign Policy</a:t>
            </a:r>
            <a:endParaRPr i="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8" descr="Jules and Gedeon Naudet wiki page: http://en.wikipedia.org/wiki/Jules_and_Gedeon_Naudet&#10;&#10;Documentary wiki page: http://en.wikipedia.org/wiki/9/11_(film))&#10;&#10;Documentary imdb page: http://www.imdb.com/title/tt0312318/?ref_=fn_al_tt_1" title="Naudet brothers 9/11 Documentary - 1st plane hits North Tower">
            <a:hlinkClick r:id="rId3"/>
          </p:cNvPr>
          <p:cNvPicPr preferRelativeResize="0"/>
          <p:nvPr/>
        </p:nvPicPr>
        <p:blipFill rotWithShape="1">
          <a:blip r:embed="rId4">
            <a:alphaModFix/>
          </a:blip>
          <a:src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1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9"/>
          <p:cNvSpPr txBox="1">
            <a:spLocks noGrp="1"/>
          </p:cNvSpPr>
          <p:nvPr>
            <p:ph type="title"/>
          </p:nvPr>
        </p:nvSpPr>
        <p:spPr>
          <a:xfrm>
            <a:off x="5570425" y="433075"/>
            <a:ext cx="3151500" cy="63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600" i="1" dirty="0"/>
              <a:t>9/11</a:t>
            </a:r>
            <a:endParaRPr sz="3600" i="1" dirty="0"/>
          </a:p>
        </p:txBody>
      </p:sp>
      <p:sp>
        <p:nvSpPr>
          <p:cNvPr id="127" name="Google Shape;127;p9"/>
          <p:cNvSpPr txBox="1">
            <a:spLocks noGrp="1"/>
          </p:cNvSpPr>
          <p:nvPr>
            <p:ph type="body" idx="1"/>
          </p:nvPr>
        </p:nvSpPr>
        <p:spPr>
          <a:xfrm>
            <a:off x="4157550" y="1211350"/>
            <a:ext cx="4986300" cy="35286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rgbClr val="000000"/>
              </a:buClr>
              <a:buSzPts val="1800"/>
              <a:buChar char="●"/>
            </a:pPr>
            <a:r>
              <a:rPr lang="en" dirty="0">
                <a:solidFill>
                  <a:srgbClr val="000000"/>
                </a:solidFill>
              </a:rPr>
              <a:t>On September 11, 2001, </a:t>
            </a:r>
            <a:r>
              <a:rPr lang="en" b="1" dirty="0">
                <a:solidFill>
                  <a:srgbClr val="000000"/>
                </a:solidFill>
              </a:rPr>
              <a:t>t</a:t>
            </a:r>
            <a:r>
              <a:rPr lang="en" b="1" dirty="0"/>
              <a:t>errorists belonging to the Muslim extremist group, </a:t>
            </a:r>
            <a:r>
              <a:rPr lang="en" b="1" i="1" u="sng" dirty="0">
                <a:solidFill>
                  <a:srgbClr val="FF0000"/>
                </a:solidFill>
              </a:rPr>
              <a:t>Al Qaeda</a:t>
            </a:r>
            <a:r>
              <a:rPr lang="en" dirty="0">
                <a:solidFill>
                  <a:srgbClr val="000000"/>
                </a:solidFill>
              </a:rPr>
              <a:t>, hijacked four planes</a:t>
            </a:r>
            <a:endParaRPr dirty="0">
              <a:solidFill>
                <a:srgbClr val="000000"/>
              </a:solidFill>
            </a:endParaRPr>
          </a:p>
          <a:p>
            <a:pPr marL="914400" lvl="1" indent="-330200" algn="l" rtl="0">
              <a:lnSpc>
                <a:spcPct val="115000"/>
              </a:lnSpc>
              <a:spcBef>
                <a:spcPts val="0"/>
              </a:spcBef>
              <a:spcAft>
                <a:spcPts val="0"/>
              </a:spcAft>
              <a:buSzPts val="1600"/>
              <a:buChar char="○"/>
            </a:pPr>
            <a:r>
              <a:rPr lang="en" sz="1600" dirty="0"/>
              <a:t>Flew 2 into the World Trade Center</a:t>
            </a:r>
            <a:endParaRPr sz="1600" dirty="0"/>
          </a:p>
          <a:p>
            <a:pPr marL="914400" lvl="1" indent="-330200" algn="l" rtl="0">
              <a:lnSpc>
                <a:spcPct val="115000"/>
              </a:lnSpc>
              <a:spcBef>
                <a:spcPts val="0"/>
              </a:spcBef>
              <a:spcAft>
                <a:spcPts val="0"/>
              </a:spcAft>
              <a:buSzPts val="1600"/>
              <a:buChar char="○"/>
            </a:pPr>
            <a:r>
              <a:rPr lang="en" sz="1600" dirty="0"/>
              <a:t>1 into the Pentagon</a:t>
            </a:r>
            <a:endParaRPr sz="1600" dirty="0"/>
          </a:p>
          <a:p>
            <a:pPr marL="914400" lvl="1" indent="-330200" algn="l" rtl="0">
              <a:lnSpc>
                <a:spcPct val="115000"/>
              </a:lnSpc>
              <a:spcBef>
                <a:spcPts val="0"/>
              </a:spcBef>
              <a:spcAft>
                <a:spcPts val="0"/>
              </a:spcAft>
              <a:buSzPts val="1600"/>
              <a:buChar char="○"/>
            </a:pPr>
            <a:r>
              <a:rPr lang="en" sz="1600" dirty="0"/>
              <a:t>United Airlines Flight 93 crashed down in a field in rural Pennsylvania, never reaching its destination</a:t>
            </a:r>
            <a:endParaRPr sz="1600" dirty="0"/>
          </a:p>
          <a:p>
            <a:pPr marL="457200" lvl="0" indent="-342900" algn="l" rtl="0">
              <a:lnSpc>
                <a:spcPct val="115000"/>
              </a:lnSpc>
              <a:spcBef>
                <a:spcPts val="0"/>
              </a:spcBef>
              <a:spcAft>
                <a:spcPts val="0"/>
              </a:spcAft>
              <a:buSzPts val="1800"/>
              <a:buChar char="●"/>
            </a:pPr>
            <a:r>
              <a:rPr lang="en" b="1" dirty="0"/>
              <a:t>3,000+ people died, worst attack on U.S. soil</a:t>
            </a:r>
            <a:endParaRPr b="1" dirty="0"/>
          </a:p>
          <a:p>
            <a:pPr marL="457200" lvl="0" indent="-342900" algn="l" rtl="0">
              <a:lnSpc>
                <a:spcPct val="115000"/>
              </a:lnSpc>
              <a:spcBef>
                <a:spcPts val="0"/>
              </a:spcBef>
              <a:spcAft>
                <a:spcPts val="0"/>
              </a:spcAft>
              <a:buClr>
                <a:srgbClr val="000000"/>
              </a:buClr>
              <a:buSzPts val="1800"/>
              <a:buChar char="●"/>
            </a:pPr>
            <a:r>
              <a:rPr lang="en" b="1" i="1" u="sng" dirty="0">
                <a:solidFill>
                  <a:srgbClr val="000000"/>
                </a:solidFill>
                <a:highlight>
                  <a:srgbClr val="FFFF00"/>
                </a:highlight>
              </a:rPr>
              <a:t>Americans will unite like never before</a:t>
            </a:r>
            <a:endParaRPr b="1" i="1" u="sng" dirty="0">
              <a:solidFill>
                <a:srgbClr val="000000"/>
              </a:solidFill>
              <a:highlight>
                <a:srgbClr val="FFFF00"/>
              </a:highlight>
            </a:endParaRPr>
          </a:p>
        </p:txBody>
      </p:sp>
      <p:pic>
        <p:nvPicPr>
          <p:cNvPr id="128" name="Google Shape;128;p9"/>
          <p:cNvPicPr preferRelativeResize="0"/>
          <p:nvPr/>
        </p:nvPicPr>
        <p:blipFill rotWithShape="1">
          <a:blip r:embed="rId3">
            <a:alphaModFix/>
          </a:blip>
          <a:srcRect/>
          <a:stretch/>
        </p:blipFill>
        <p:spPr>
          <a:xfrm>
            <a:off x="110375" y="115025"/>
            <a:ext cx="2341301" cy="2708151"/>
          </a:xfrm>
          <a:prstGeom prst="rect">
            <a:avLst/>
          </a:prstGeom>
          <a:noFill/>
          <a:ln w="38100" cap="flat" cmpd="sng">
            <a:solidFill>
              <a:srgbClr val="000000"/>
            </a:solidFill>
            <a:prstDash val="solid"/>
            <a:round/>
            <a:headEnd type="none" w="sm" len="sm"/>
            <a:tailEnd type="none" w="sm" len="sm"/>
          </a:ln>
        </p:spPr>
      </p:pic>
      <p:pic>
        <p:nvPicPr>
          <p:cNvPr id="129" name="Google Shape;129;p9" descr="Flight 93 - Hijackers, Passengers &amp; Crash - HISTORY"/>
          <p:cNvPicPr preferRelativeResize="0"/>
          <p:nvPr/>
        </p:nvPicPr>
        <p:blipFill rotWithShape="1">
          <a:blip r:embed="rId4">
            <a:alphaModFix/>
          </a:blip>
          <a:srcRect/>
          <a:stretch/>
        </p:blipFill>
        <p:spPr>
          <a:xfrm>
            <a:off x="1718050" y="1891125"/>
            <a:ext cx="2713150" cy="1609725"/>
          </a:xfrm>
          <a:prstGeom prst="rect">
            <a:avLst/>
          </a:prstGeom>
          <a:noFill/>
          <a:ln w="28575" cap="flat" cmpd="sng">
            <a:solidFill>
              <a:srgbClr val="000000"/>
            </a:solidFill>
            <a:prstDash val="solid"/>
            <a:round/>
            <a:headEnd type="none" w="sm" len="sm"/>
            <a:tailEnd type="none" w="sm" len="sm"/>
          </a:ln>
        </p:spPr>
      </p:pic>
      <p:pic>
        <p:nvPicPr>
          <p:cNvPr id="130" name="Google Shape;130;p9"/>
          <p:cNvPicPr preferRelativeResize="0"/>
          <p:nvPr/>
        </p:nvPicPr>
        <p:blipFill rotWithShape="1">
          <a:blip r:embed="rId5">
            <a:alphaModFix/>
          </a:blip>
          <a:srcRect/>
          <a:stretch/>
        </p:blipFill>
        <p:spPr>
          <a:xfrm>
            <a:off x="110375" y="3353725"/>
            <a:ext cx="2138025" cy="1676675"/>
          </a:xfrm>
          <a:prstGeom prst="rect">
            <a:avLst/>
          </a:prstGeom>
          <a:noFill/>
          <a:ln>
            <a:noFill/>
          </a:ln>
        </p:spPr>
      </p:pic>
    </p:spTree>
  </p:cSld>
  <p:clrMapOvr>
    <a:masterClrMapping/>
  </p:clrMapOvr>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1007</Words>
  <Application>Microsoft Office PowerPoint</Application>
  <PresentationFormat>On-screen Show (16:9)</PresentationFormat>
  <Paragraphs>107</Paragraphs>
  <Slides>36</Slides>
  <Notes>36</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Raleway</vt:lpstr>
      <vt:lpstr>Lato</vt:lpstr>
      <vt:lpstr>Swiss</vt:lpstr>
      <vt:lpstr>George W. Bush &amp; Barack Obama</vt:lpstr>
      <vt:lpstr>George W. Bush - The Decider</vt:lpstr>
      <vt:lpstr>2000 Election</vt:lpstr>
      <vt:lpstr>No Child Left Behind Act</vt:lpstr>
      <vt:lpstr>Hurricane Katrina</vt:lpstr>
      <vt:lpstr>PowerPoint Presentation</vt:lpstr>
      <vt:lpstr>Foreign Policy</vt:lpstr>
      <vt:lpstr>PowerPoint Presentation</vt:lpstr>
      <vt:lpstr>9/11</vt:lpstr>
      <vt:lpstr>PowerPoint Presentation</vt:lpstr>
      <vt:lpstr>9/11 Con’t</vt:lpstr>
      <vt:lpstr>PowerPoint Presentation</vt:lpstr>
      <vt:lpstr>Effects of 9/11</vt:lpstr>
      <vt:lpstr>Effects of 9/11 Con’t</vt:lpstr>
      <vt:lpstr>PowerPoint Presentation</vt:lpstr>
      <vt:lpstr>Operation Enduring Freedom - Afghanistan War</vt:lpstr>
      <vt:lpstr>PowerPoint Presentation</vt:lpstr>
      <vt:lpstr>Iraqi Invasion</vt:lpstr>
      <vt:lpstr>PowerPoint Presentation</vt:lpstr>
      <vt:lpstr>Operation Iraqi Freedom</vt:lpstr>
      <vt:lpstr>PowerPoint Presentation</vt:lpstr>
      <vt:lpstr>Bush Leaves Office</vt:lpstr>
      <vt:lpstr>PowerPoint Presentation</vt:lpstr>
      <vt:lpstr>Barack Obama Hope and Change</vt:lpstr>
      <vt:lpstr>PowerPoint Presentation</vt:lpstr>
      <vt:lpstr>Barack Obama  44th President </vt:lpstr>
      <vt:lpstr>Healthcare Reform</vt:lpstr>
      <vt:lpstr>American Recovery &amp; Reinvestment Act</vt:lpstr>
      <vt:lpstr>War On Terror</vt:lpstr>
      <vt:lpstr>PowerPoint Presentation</vt:lpstr>
      <vt:lpstr>PowerPoint Presentation</vt:lpstr>
      <vt:lpstr>Death of Osama Bin Laden</vt:lpstr>
      <vt:lpstr>PowerPoint Presentation</vt:lpstr>
      <vt:lpstr>Just for fun… Do you think it’s actually him?</vt:lpstr>
      <vt:lpstr>Supreme Court Nomination</vt:lpstr>
      <vt:lpstr>Obama &amp; Michelle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George W. Bush &amp; Barack Obama</dc:title>
  <dc:creator>Brittany A. Longoria</dc:creator>
  <cp:lastModifiedBy>Greg Scott</cp:lastModifiedBy>
  <cp:revision>3</cp:revision>
  <dcterms:modified xsi:type="dcterms:W3CDTF">2024-03-28T11:42:48Z</dcterms:modified>
</cp:coreProperties>
</file>