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handoutMasterIdLst>
    <p:handoutMasterId r:id="rId23"/>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Maven Pro" panose="020B0604020202020204" charset="0"/>
      <p:regular r:id="rId24"/>
      <p:bold r:id="rId25"/>
    </p:embeddedFont>
    <p:embeddedFont>
      <p:font typeface="Nunito"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E4F65E-AD55-4CA9-B03E-08EB80396281}" v="1" dt="2024-01-24T12:43:16.3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55" y="4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 Scott" userId="c650d04ab2c8d8e3" providerId="LiveId" clId="{8FE4F65E-AD55-4CA9-B03E-08EB80396281}"/>
    <pc:docChg chg="custSel modSld">
      <pc:chgData name="Greg Scott" userId="c650d04ab2c8d8e3" providerId="LiveId" clId="{8FE4F65E-AD55-4CA9-B03E-08EB80396281}" dt="2024-01-24T12:43:16.412" v="1" actId="27636"/>
      <pc:docMkLst>
        <pc:docMk/>
      </pc:docMkLst>
      <pc:sldChg chg="modSp mod">
        <pc:chgData name="Greg Scott" userId="c650d04ab2c8d8e3" providerId="LiveId" clId="{8FE4F65E-AD55-4CA9-B03E-08EB80396281}" dt="2024-01-24T12:43:16.398" v="0" actId="27636"/>
        <pc:sldMkLst>
          <pc:docMk/>
          <pc:sldMk cId="0" sldId="261"/>
        </pc:sldMkLst>
        <pc:spChg chg="mod">
          <ac:chgData name="Greg Scott" userId="c650d04ab2c8d8e3" providerId="LiveId" clId="{8FE4F65E-AD55-4CA9-B03E-08EB80396281}" dt="2024-01-24T12:43:16.398" v="0" actId="27636"/>
          <ac:spMkLst>
            <pc:docMk/>
            <pc:sldMk cId="0" sldId="261"/>
            <ac:spMk id="310" creationId="{00000000-0000-0000-0000-000000000000}"/>
          </ac:spMkLst>
        </pc:spChg>
      </pc:sldChg>
      <pc:sldChg chg="modSp mod">
        <pc:chgData name="Greg Scott" userId="c650d04ab2c8d8e3" providerId="LiveId" clId="{8FE4F65E-AD55-4CA9-B03E-08EB80396281}" dt="2024-01-24T12:43:16.412" v="1" actId="27636"/>
        <pc:sldMkLst>
          <pc:docMk/>
          <pc:sldMk cId="0" sldId="269"/>
        </pc:sldMkLst>
        <pc:spChg chg="mod">
          <ac:chgData name="Greg Scott" userId="c650d04ab2c8d8e3" providerId="LiveId" clId="{8FE4F65E-AD55-4CA9-B03E-08EB80396281}" dt="2024-01-24T12:43:16.412" v="1" actId="27636"/>
          <ac:spMkLst>
            <pc:docMk/>
            <pc:sldMk cId="0" sldId="269"/>
            <ac:spMk id="361"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23CAA2A-D60B-66F7-12F8-09CF8613C7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FD21E5E-E71A-FD71-BFB1-0E7FC4576B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8F6254-7806-4EC0-AF43-5393D32503D1}" type="datetimeFigureOut">
              <a:rPr lang="en-US" smtClean="0"/>
              <a:t>1/24/2024</a:t>
            </a:fld>
            <a:endParaRPr lang="en-US"/>
          </a:p>
        </p:txBody>
      </p:sp>
      <p:sp>
        <p:nvSpPr>
          <p:cNvPr id="4" name="Footer Placeholder 3">
            <a:extLst>
              <a:ext uri="{FF2B5EF4-FFF2-40B4-BE49-F238E27FC236}">
                <a16:creationId xmlns:a16="http://schemas.microsoft.com/office/drawing/2014/main" id="{AB018270-95B1-142E-024B-E60BCA1FF6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www.glscott.org</a:t>
            </a:r>
          </a:p>
        </p:txBody>
      </p:sp>
      <p:sp>
        <p:nvSpPr>
          <p:cNvPr id="5" name="Slide Number Placeholder 4">
            <a:extLst>
              <a:ext uri="{FF2B5EF4-FFF2-40B4-BE49-F238E27FC236}">
                <a16:creationId xmlns:a16="http://schemas.microsoft.com/office/drawing/2014/main" id="{AE8E910C-CEBF-A8F5-12BC-EEA025527D2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F6A299-E0CA-4C74-B2D0-DF4B9C36413A}" type="slidenum">
              <a:rPr lang="en-US" smtClean="0"/>
              <a:t>‹#›</a:t>
            </a:fld>
            <a:endParaRPr lang="en-US"/>
          </a:p>
        </p:txBody>
      </p:sp>
    </p:spTree>
    <p:extLst>
      <p:ext uri="{BB962C8B-B14F-4D97-AF65-F5344CB8AC3E}">
        <p14:creationId xmlns:p14="http://schemas.microsoft.com/office/powerpoint/2010/main" val="140038128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hd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06bc3c6c26_0_3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206bc3c6c26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06bc3c6c26_0_3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206bc3c6c26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1f1208e69d4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1f1208e69d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1f1208e69d4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1f1208e69d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1f1208e69d4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1f1208e69d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f1208e69d4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1f1208e69d4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1f1208e69d4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1f1208e69d4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f1208e69d4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f1208e69d4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1f1208e69d4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1f1208e69d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1f1208e69d4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1f1208e69d4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6655e2c3f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26655e2c3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1f1208e69d4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1f1208e69d4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06bc3c6c26_0_2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206bc3c6c26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6655e2c3fd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26655e2c3f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06bc3c6c26_0_2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206bc3c6c26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06bc3c6c26_0_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206bc3c6c26_0_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06bc3c6c26_0_3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206bc3c6c26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06bc3c6c26_0_2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206bc3c6c26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06bc3c6c26_0_2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206bc3c6c26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7" name="Google Shape;47;p2"/>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Google Shape;48;p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8" name="Google Shape;268;p11"/>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0"/>
              </a:spcBef>
              <a:spcAft>
                <a:spcPts val="0"/>
              </a:spcAft>
              <a:buClr>
                <a:schemeClr val="lt1"/>
              </a:buClr>
              <a:buSzPts val="1100"/>
              <a:buChar char="○"/>
              <a:defRPr>
                <a:solidFill>
                  <a:schemeClr val="lt1"/>
                </a:solidFill>
              </a:defRPr>
            </a:lvl2pPr>
            <a:lvl3pPr marL="1371600" lvl="2" indent="-298450" algn="ctr">
              <a:spcBef>
                <a:spcPts val="0"/>
              </a:spcBef>
              <a:spcAft>
                <a:spcPts val="0"/>
              </a:spcAft>
              <a:buClr>
                <a:schemeClr val="lt1"/>
              </a:buClr>
              <a:buSzPts val="1100"/>
              <a:buChar char="■"/>
              <a:defRPr>
                <a:solidFill>
                  <a:schemeClr val="lt1"/>
                </a:solidFill>
              </a:defRPr>
            </a:lvl3pPr>
            <a:lvl4pPr marL="1828800" lvl="3" indent="-298450" algn="ctr">
              <a:spcBef>
                <a:spcPts val="0"/>
              </a:spcBef>
              <a:spcAft>
                <a:spcPts val="0"/>
              </a:spcAft>
              <a:buClr>
                <a:schemeClr val="lt1"/>
              </a:buClr>
              <a:buSzPts val="1100"/>
              <a:buChar char="●"/>
              <a:defRPr>
                <a:solidFill>
                  <a:schemeClr val="lt1"/>
                </a:solidFill>
              </a:defRPr>
            </a:lvl4pPr>
            <a:lvl5pPr marL="2286000" lvl="4" indent="-298450" algn="ctr">
              <a:spcBef>
                <a:spcPts val="0"/>
              </a:spcBef>
              <a:spcAft>
                <a:spcPts val="0"/>
              </a:spcAft>
              <a:buClr>
                <a:schemeClr val="lt1"/>
              </a:buClr>
              <a:buSzPts val="1100"/>
              <a:buChar char="○"/>
              <a:defRPr>
                <a:solidFill>
                  <a:schemeClr val="lt1"/>
                </a:solidFill>
              </a:defRPr>
            </a:lvl5pPr>
            <a:lvl6pPr marL="2743200" lvl="5" indent="-298450" algn="ctr">
              <a:spcBef>
                <a:spcPts val="0"/>
              </a:spcBef>
              <a:spcAft>
                <a:spcPts val="0"/>
              </a:spcAft>
              <a:buClr>
                <a:schemeClr val="lt1"/>
              </a:buClr>
              <a:buSzPts val="1100"/>
              <a:buChar char="■"/>
              <a:defRPr>
                <a:solidFill>
                  <a:schemeClr val="lt1"/>
                </a:solidFill>
              </a:defRPr>
            </a:lvl6pPr>
            <a:lvl7pPr marL="3200400" lvl="6" indent="-298450" algn="ctr">
              <a:spcBef>
                <a:spcPts val="0"/>
              </a:spcBef>
              <a:spcAft>
                <a:spcPts val="0"/>
              </a:spcAft>
              <a:buClr>
                <a:schemeClr val="lt1"/>
              </a:buClr>
              <a:buSzPts val="1100"/>
              <a:buChar char="●"/>
              <a:defRPr>
                <a:solidFill>
                  <a:schemeClr val="lt1"/>
                </a:solidFill>
              </a:defRPr>
            </a:lvl7pPr>
            <a:lvl8pPr marL="3657600" lvl="7" indent="-298450" algn="ctr">
              <a:spcBef>
                <a:spcPts val="0"/>
              </a:spcBef>
              <a:spcAft>
                <a:spcPts val="0"/>
              </a:spcAft>
              <a:buClr>
                <a:schemeClr val="lt1"/>
              </a:buClr>
              <a:buSzPts val="1100"/>
              <a:buChar char="○"/>
              <a:defRPr>
                <a:solidFill>
                  <a:schemeClr val="lt1"/>
                </a:solidFill>
              </a:defRPr>
            </a:lvl8pPr>
            <a:lvl9pPr marL="4114800" lvl="8" indent="-298450" algn="ctr">
              <a:spcBef>
                <a:spcPts val="0"/>
              </a:spcBef>
              <a:spcAft>
                <a:spcPts val="0"/>
              </a:spcAft>
              <a:buClr>
                <a:schemeClr val="lt1"/>
              </a:buClr>
              <a:buSzPts val="1100"/>
              <a:buChar char="■"/>
              <a:defRPr>
                <a:solidFill>
                  <a:schemeClr val="lt1"/>
                </a:solidFill>
              </a:defRPr>
            </a:lvl9pPr>
          </a:lstStyle>
          <a:p>
            <a:endParaRPr/>
          </a:p>
        </p:txBody>
      </p:sp>
      <p:sp>
        <p:nvSpPr>
          <p:cNvPr id="270" name="Google Shape;270;p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Google Shape;272;p1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 name="Google Shape;82;p3"/>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3" name="Google Shape;83;p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0" name="Google Shape;90;p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5"/>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7" name="Google Shape;97;p5"/>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8" name="Google Shape;98;p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Google Shape;104;p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7"/>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Google Shape;110;p7"/>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11" name="Google Shape;111;p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 name="Google Shape;125;p8"/>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6" name="Google Shape;126;p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9"/>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9"/>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33" name="Google Shape;133;p9"/>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34" name="Google Shape;134;p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10"/>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normAutofit/>
          </a:bodyPr>
          <a:lstStyle>
            <a:lvl1pPr marL="457200" lvl="0" indent="-228600">
              <a:lnSpc>
                <a:spcPct val="100000"/>
              </a:lnSpc>
              <a:spcBef>
                <a:spcPts val="0"/>
              </a:spcBef>
              <a:spcAft>
                <a:spcPts val="0"/>
              </a:spcAft>
              <a:buSzPts val="1300"/>
              <a:buNone/>
              <a:defRPr/>
            </a:lvl1pPr>
          </a:lstStyle>
          <a:p>
            <a:endParaRPr/>
          </a:p>
        </p:txBody>
      </p:sp>
      <p:sp>
        <p:nvSpPr>
          <p:cNvPr id="140" name="Google Shape;140;p1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image" Target="../media/image18.jpg"/><Relationship Id="rId9"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DQGRjoupVgg" TargetMode="External"/><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bKrMdQY7nWc"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4.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EClpFLDrK0g"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3"/>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JFK, LBJ &amp; The Great Society</a:t>
            </a:r>
            <a:endParaRPr/>
          </a:p>
        </p:txBody>
      </p:sp>
      <p:sp>
        <p:nvSpPr>
          <p:cNvPr id="278" name="Google Shape;278;p13"/>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Unit 10: Civil Rights #2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2"/>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What would be the impact of the 1964 Civil Rights Act?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3"/>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600"/>
              <a:t>Voting Rights Act 1965</a:t>
            </a:r>
            <a:endParaRPr sz="3600"/>
          </a:p>
        </p:txBody>
      </p:sp>
      <p:sp>
        <p:nvSpPr>
          <p:cNvPr id="342" name="Google Shape;342;p23"/>
          <p:cNvSpPr txBox="1">
            <a:spLocks noGrp="1"/>
          </p:cNvSpPr>
          <p:nvPr>
            <p:ph type="body" idx="1"/>
          </p:nvPr>
        </p:nvSpPr>
        <p:spPr>
          <a:xfrm>
            <a:off x="194175" y="1426500"/>
            <a:ext cx="4285500" cy="35820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a:t>Part of the Civil Rights Act:</a:t>
            </a:r>
            <a:endParaRPr sz="2000"/>
          </a:p>
          <a:p>
            <a:pPr marL="914400" lvl="1" indent="-355600" algn="l" rtl="0">
              <a:spcBef>
                <a:spcPts val="0"/>
              </a:spcBef>
              <a:spcAft>
                <a:spcPts val="0"/>
              </a:spcAft>
              <a:buSzPts val="2000"/>
              <a:buChar char="○"/>
            </a:pPr>
            <a:r>
              <a:rPr lang="en" sz="2000"/>
              <a:t>Voting rights for </a:t>
            </a:r>
            <a:r>
              <a:rPr lang="en" sz="2000" b="1" i="1" u="sng">
                <a:solidFill>
                  <a:srgbClr val="FF0000"/>
                </a:solidFill>
              </a:rPr>
              <a:t>all</a:t>
            </a:r>
            <a:r>
              <a:rPr lang="en" sz="2000"/>
              <a:t> Americans</a:t>
            </a:r>
            <a:endParaRPr sz="2000"/>
          </a:p>
          <a:p>
            <a:pPr marL="914400" lvl="1" indent="-355600" algn="l" rtl="0">
              <a:spcBef>
                <a:spcPts val="0"/>
              </a:spcBef>
              <a:spcAft>
                <a:spcPts val="0"/>
              </a:spcAft>
              <a:buSzPts val="2000"/>
              <a:buChar char="○"/>
            </a:pPr>
            <a:r>
              <a:rPr lang="en" sz="2000"/>
              <a:t>The act prohibited </a:t>
            </a:r>
            <a:r>
              <a:rPr lang="en" sz="2000" b="1" i="1" u="sng">
                <a:solidFill>
                  <a:srgbClr val="FF0000"/>
                </a:solidFill>
              </a:rPr>
              <a:t>literacy tests</a:t>
            </a:r>
            <a:r>
              <a:rPr lang="en" sz="2000"/>
              <a:t> or other discriminatory practices for voting</a:t>
            </a:r>
            <a:endParaRPr sz="2000"/>
          </a:p>
          <a:p>
            <a:pPr marL="914400" lvl="1" indent="-355600" algn="l" rtl="0">
              <a:spcBef>
                <a:spcPts val="0"/>
              </a:spcBef>
              <a:spcAft>
                <a:spcPts val="0"/>
              </a:spcAft>
              <a:buSzPts val="2000"/>
              <a:buChar char="○"/>
            </a:pPr>
            <a:r>
              <a:rPr lang="en" sz="2000"/>
              <a:t>The act insured </a:t>
            </a:r>
            <a:r>
              <a:rPr lang="en" sz="2000" b="1" i="1" u="sng">
                <a:solidFill>
                  <a:srgbClr val="FF0000"/>
                </a:solidFill>
              </a:rPr>
              <a:t>consistent</a:t>
            </a:r>
            <a:r>
              <a:rPr lang="en" sz="2000"/>
              <a:t> election practices</a:t>
            </a:r>
            <a:endParaRPr sz="2000"/>
          </a:p>
        </p:txBody>
      </p:sp>
      <p:pic>
        <p:nvPicPr>
          <p:cNvPr id="343" name="Google Shape;343;p23" descr="On This Day: The Voting Rights Act of 1965 - FairVote"/>
          <p:cNvPicPr preferRelativeResize="0"/>
          <p:nvPr/>
        </p:nvPicPr>
        <p:blipFill>
          <a:blip r:embed="rId3">
            <a:alphaModFix/>
          </a:blip>
          <a:stretch>
            <a:fillRect/>
          </a:stretch>
        </p:blipFill>
        <p:spPr>
          <a:xfrm>
            <a:off x="5111175" y="1282900"/>
            <a:ext cx="3818150" cy="3725600"/>
          </a:xfrm>
          <a:prstGeom prst="rect">
            <a:avLst/>
          </a:prstGeom>
          <a:noFill/>
          <a:ln w="76200" cap="flat" cmpd="sng">
            <a:solidFill>
              <a:srgbClr val="EEEEEE"/>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48" name="Google Shape;348;p24"/>
          <p:cNvPicPr preferRelativeResize="0"/>
          <p:nvPr/>
        </p:nvPicPr>
        <p:blipFill>
          <a:blip r:embed="rId3">
            <a:alphaModFix/>
          </a:blip>
          <a:stretch>
            <a:fillRect/>
          </a:stretch>
        </p:blipFill>
        <p:spPr>
          <a:xfrm>
            <a:off x="0" y="0"/>
            <a:ext cx="9144001" cy="51435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2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600"/>
              <a:t>War on Poverty</a:t>
            </a:r>
            <a:endParaRPr sz="3600"/>
          </a:p>
        </p:txBody>
      </p:sp>
      <p:sp>
        <p:nvSpPr>
          <p:cNvPr id="354" name="Google Shape;354;p25"/>
          <p:cNvSpPr txBox="1">
            <a:spLocks noGrp="1"/>
          </p:cNvSpPr>
          <p:nvPr>
            <p:ph type="body" idx="1"/>
          </p:nvPr>
        </p:nvSpPr>
        <p:spPr>
          <a:xfrm>
            <a:off x="183600" y="1465600"/>
            <a:ext cx="4647600" cy="35559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a:t>In 1964, LBJ declares “</a:t>
            </a:r>
            <a:r>
              <a:rPr lang="en" sz="2000" b="1" i="1" u="sng">
                <a:solidFill>
                  <a:srgbClr val="FF0000"/>
                </a:solidFill>
              </a:rPr>
              <a:t>Unconditional</a:t>
            </a:r>
            <a:r>
              <a:rPr lang="en" sz="2000" b="1" i="1"/>
              <a:t> war on poverty</a:t>
            </a:r>
            <a:r>
              <a:rPr lang="en" sz="2000"/>
              <a:t>”</a:t>
            </a:r>
            <a:endParaRPr sz="2000"/>
          </a:p>
          <a:p>
            <a:pPr marL="457200" lvl="0" indent="-355600" algn="l" rtl="0">
              <a:spcBef>
                <a:spcPts val="0"/>
              </a:spcBef>
              <a:spcAft>
                <a:spcPts val="0"/>
              </a:spcAft>
              <a:buSzPts val="2000"/>
              <a:buChar char="●"/>
            </a:pPr>
            <a:r>
              <a:rPr lang="en" sz="2000"/>
              <a:t>In August of 1964, he pushed through Congress a series of measures known as the </a:t>
            </a:r>
            <a:r>
              <a:rPr lang="en" sz="2000" b="1" i="1" u="sng">
                <a:solidFill>
                  <a:srgbClr val="FF0000"/>
                </a:solidFill>
              </a:rPr>
              <a:t>Economic </a:t>
            </a:r>
            <a:r>
              <a:rPr lang="en" sz="2000" b="1" i="1"/>
              <a:t>Opportunity Act</a:t>
            </a:r>
            <a:endParaRPr sz="2000" b="1" i="1"/>
          </a:p>
          <a:p>
            <a:pPr marL="914400" lvl="1" indent="-355600" algn="l" rtl="0">
              <a:spcBef>
                <a:spcPts val="0"/>
              </a:spcBef>
              <a:spcAft>
                <a:spcPts val="0"/>
              </a:spcAft>
              <a:buSzPts val="2000"/>
              <a:buChar char="○"/>
            </a:pPr>
            <a:r>
              <a:rPr lang="en" sz="2000"/>
              <a:t>The act provided $1 billion to aid poverty stricken citizens</a:t>
            </a:r>
            <a:endParaRPr sz="2000"/>
          </a:p>
        </p:txBody>
      </p:sp>
      <p:pic>
        <p:nvPicPr>
          <p:cNvPr id="355" name="Google Shape;355;p25"/>
          <p:cNvPicPr preferRelativeResize="0"/>
          <p:nvPr/>
        </p:nvPicPr>
        <p:blipFill>
          <a:blip r:embed="rId3">
            <a:alphaModFix/>
          </a:blip>
          <a:stretch>
            <a:fillRect/>
          </a:stretch>
        </p:blipFill>
        <p:spPr>
          <a:xfrm>
            <a:off x="5673049" y="892475"/>
            <a:ext cx="3228649" cy="38883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6"/>
          <p:cNvSpPr txBox="1">
            <a:spLocks noGrp="1"/>
          </p:cNvSpPr>
          <p:nvPr>
            <p:ph type="title"/>
          </p:nvPr>
        </p:nvSpPr>
        <p:spPr>
          <a:xfrm>
            <a:off x="1303800" y="598575"/>
            <a:ext cx="7734900" cy="999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4044"/>
              <a:t>Attempts At Universal Healthcare</a:t>
            </a:r>
            <a:endParaRPr sz="4044"/>
          </a:p>
        </p:txBody>
      </p:sp>
      <p:sp>
        <p:nvSpPr>
          <p:cNvPr id="361" name="Google Shape;361;p26"/>
          <p:cNvSpPr txBox="1">
            <a:spLocks noGrp="1"/>
          </p:cNvSpPr>
          <p:nvPr>
            <p:ph type="body" idx="2"/>
          </p:nvPr>
        </p:nvSpPr>
        <p:spPr>
          <a:xfrm>
            <a:off x="5608200" y="1300950"/>
            <a:ext cx="3430500" cy="2965200"/>
          </a:xfrm>
          <a:prstGeom prst="rect">
            <a:avLst/>
          </a:prstGeom>
        </p:spPr>
        <p:txBody>
          <a:bodyPr spcFirstLastPara="1" wrap="square" lIns="91425" tIns="91425" rIns="91425" bIns="91425" anchor="t" anchorCtr="0">
            <a:normAutofit fontScale="92500"/>
          </a:bodyPr>
          <a:lstStyle/>
          <a:p>
            <a:pPr marL="457200" lvl="0" indent="-355600" algn="l" rtl="0">
              <a:spcBef>
                <a:spcPts val="0"/>
              </a:spcBef>
              <a:spcAft>
                <a:spcPts val="0"/>
              </a:spcAft>
              <a:buSzPts val="2000"/>
              <a:buChar char="●"/>
            </a:pPr>
            <a:r>
              <a:rPr lang="en" sz="2000"/>
              <a:t>LBJ pushed two programs through Congress:</a:t>
            </a:r>
            <a:endParaRPr sz="2000"/>
          </a:p>
          <a:p>
            <a:pPr marL="914400" lvl="1" indent="-355600" algn="l" rtl="0">
              <a:spcBef>
                <a:spcPts val="0"/>
              </a:spcBef>
              <a:spcAft>
                <a:spcPts val="0"/>
              </a:spcAft>
              <a:buSzPts val="2000"/>
              <a:buChar char="○"/>
            </a:pPr>
            <a:r>
              <a:rPr lang="en" sz="2000" b="1" i="1" u="sng">
                <a:solidFill>
                  <a:srgbClr val="FF0000"/>
                </a:solidFill>
              </a:rPr>
              <a:t>Medicare</a:t>
            </a:r>
            <a:r>
              <a:rPr lang="en" sz="2000"/>
              <a:t> (healthcare for the elderly &amp; disabled)</a:t>
            </a:r>
            <a:endParaRPr sz="2000"/>
          </a:p>
          <a:p>
            <a:pPr marL="914400" lvl="1" indent="-355600" algn="l" rtl="0">
              <a:spcBef>
                <a:spcPts val="0"/>
              </a:spcBef>
              <a:spcAft>
                <a:spcPts val="0"/>
              </a:spcAft>
              <a:buSzPts val="2000"/>
              <a:buChar char="○"/>
            </a:pPr>
            <a:r>
              <a:rPr lang="en" sz="2000" b="1" i="1" u="sng">
                <a:solidFill>
                  <a:srgbClr val="FF0000"/>
                </a:solidFill>
              </a:rPr>
              <a:t>Medicaid</a:t>
            </a:r>
            <a:r>
              <a:rPr lang="en" sz="2000"/>
              <a:t> (healthcare for the poor &amp; disabled)</a:t>
            </a:r>
            <a:endParaRPr sz="2000"/>
          </a:p>
        </p:txBody>
      </p:sp>
      <p:pic>
        <p:nvPicPr>
          <p:cNvPr id="362" name="Google Shape;362;p26" descr="Medicaid - Wikipedia"/>
          <p:cNvPicPr preferRelativeResize="0"/>
          <p:nvPr/>
        </p:nvPicPr>
        <p:blipFill rotWithShape="1">
          <a:blip r:embed="rId3">
            <a:alphaModFix/>
          </a:blip>
          <a:srcRect/>
          <a:stretch/>
        </p:blipFill>
        <p:spPr>
          <a:xfrm>
            <a:off x="141250" y="1374400"/>
            <a:ext cx="5289250" cy="3256425"/>
          </a:xfrm>
          <a:prstGeom prst="rect">
            <a:avLst/>
          </a:prstGeom>
          <a:noFill/>
          <a:ln>
            <a:noFill/>
          </a:ln>
        </p:spPr>
      </p:pic>
      <p:sp>
        <p:nvSpPr>
          <p:cNvPr id="363" name="Google Shape;363;p26"/>
          <p:cNvSpPr txBox="1"/>
          <p:nvPr/>
        </p:nvSpPr>
        <p:spPr>
          <a:xfrm>
            <a:off x="141225" y="4582650"/>
            <a:ext cx="52893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500">
                <a:solidFill>
                  <a:srgbClr val="000000"/>
                </a:solidFill>
                <a:latin typeface="Twentieth Century"/>
                <a:ea typeface="Twentieth Century"/>
                <a:cs typeface="Twentieth Century"/>
                <a:sym typeface="Twentieth Century"/>
              </a:rPr>
              <a:t>Percentage of U.S. GDP spent on healthcare, both privately and publicly.</a:t>
            </a:r>
            <a:endParaRPr sz="11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368" name="Google Shape;368;p27"/>
          <p:cNvPicPr preferRelativeResize="0"/>
          <p:nvPr/>
        </p:nvPicPr>
        <p:blipFill rotWithShape="1">
          <a:blip r:embed="rId3">
            <a:alphaModFix/>
          </a:blip>
          <a:srcRect/>
          <a:stretch/>
        </p:blipFill>
        <p:spPr>
          <a:xfrm>
            <a:off x="0" y="0"/>
            <a:ext cx="9144001" cy="5143500"/>
          </a:xfrm>
          <a:prstGeom prst="rect">
            <a:avLst/>
          </a:prstGeom>
          <a:noFill/>
          <a:ln w="19050" cap="flat" cmpd="sng">
            <a:solidFill>
              <a:srgbClr val="000000"/>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28"/>
          <p:cNvSpPr txBox="1">
            <a:spLocks noGrp="1"/>
          </p:cNvSpPr>
          <p:nvPr>
            <p:ph type="title"/>
          </p:nvPr>
        </p:nvSpPr>
        <p:spPr>
          <a:xfrm>
            <a:off x="132985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600"/>
              <a:t>Other Great Society Programs</a:t>
            </a:r>
            <a:endParaRPr sz="3600"/>
          </a:p>
        </p:txBody>
      </p:sp>
      <p:sp>
        <p:nvSpPr>
          <p:cNvPr id="374" name="Google Shape;374;p28"/>
          <p:cNvSpPr txBox="1">
            <a:spLocks noGrp="1"/>
          </p:cNvSpPr>
          <p:nvPr>
            <p:ph type="body" idx="1"/>
          </p:nvPr>
        </p:nvSpPr>
        <p:spPr>
          <a:xfrm>
            <a:off x="92400" y="1495075"/>
            <a:ext cx="4348200" cy="36483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a:t>Other Great Society programs included:</a:t>
            </a:r>
            <a:endParaRPr sz="2000"/>
          </a:p>
          <a:p>
            <a:pPr marL="914400" lvl="1" indent="-355600" algn="l" rtl="0">
              <a:spcBef>
                <a:spcPts val="0"/>
              </a:spcBef>
              <a:spcAft>
                <a:spcPts val="0"/>
              </a:spcAft>
              <a:buSzPts val="2000"/>
              <a:buChar char="○"/>
            </a:pPr>
            <a:r>
              <a:rPr lang="en" sz="2000" b="1" i="1" u="sng">
                <a:solidFill>
                  <a:srgbClr val="FF0000"/>
                </a:solidFill>
              </a:rPr>
              <a:t>Affordable</a:t>
            </a:r>
            <a:r>
              <a:rPr lang="en" sz="2000"/>
              <a:t> housing laws</a:t>
            </a:r>
            <a:endParaRPr sz="2000"/>
          </a:p>
          <a:p>
            <a:pPr marL="914400" lvl="1" indent="-355600" algn="l" rtl="0">
              <a:spcBef>
                <a:spcPts val="0"/>
              </a:spcBef>
              <a:spcAft>
                <a:spcPts val="0"/>
              </a:spcAft>
              <a:buSzPts val="2000"/>
              <a:buChar char="○"/>
            </a:pPr>
            <a:r>
              <a:rPr lang="en" sz="2000"/>
              <a:t>Childcare programs</a:t>
            </a:r>
            <a:endParaRPr sz="2000"/>
          </a:p>
          <a:p>
            <a:pPr marL="914400" lvl="1" indent="-355600" algn="l" rtl="0">
              <a:spcBef>
                <a:spcPts val="0"/>
              </a:spcBef>
              <a:spcAft>
                <a:spcPts val="0"/>
              </a:spcAft>
              <a:buClr>
                <a:srgbClr val="FF0000"/>
              </a:buClr>
              <a:buSzPts val="2000"/>
              <a:buChar char="○"/>
            </a:pPr>
            <a:r>
              <a:rPr lang="en" sz="2000" b="1" i="1" u="sng">
                <a:solidFill>
                  <a:srgbClr val="FF0000"/>
                </a:solidFill>
              </a:rPr>
              <a:t>Food stamps</a:t>
            </a:r>
            <a:endParaRPr sz="2000" b="1" i="1" u="sng">
              <a:solidFill>
                <a:srgbClr val="FF0000"/>
              </a:solidFill>
            </a:endParaRPr>
          </a:p>
          <a:p>
            <a:pPr marL="914400" lvl="1" indent="-355600" algn="l" rtl="0">
              <a:spcBef>
                <a:spcPts val="0"/>
              </a:spcBef>
              <a:spcAft>
                <a:spcPts val="0"/>
              </a:spcAft>
              <a:buSzPts val="2000"/>
              <a:buChar char="○"/>
            </a:pPr>
            <a:r>
              <a:rPr lang="en" sz="2000"/>
              <a:t>Public educational programming</a:t>
            </a:r>
            <a:endParaRPr sz="2000"/>
          </a:p>
        </p:txBody>
      </p:sp>
      <p:pic>
        <p:nvPicPr>
          <p:cNvPr id="375" name="Google Shape;375;p28" descr="Kidscreen » Archive » Big Bird goes to the big top"/>
          <p:cNvPicPr preferRelativeResize="0"/>
          <p:nvPr/>
        </p:nvPicPr>
        <p:blipFill rotWithShape="1">
          <a:blip r:embed="rId3">
            <a:alphaModFix/>
          </a:blip>
          <a:srcRect/>
          <a:stretch/>
        </p:blipFill>
        <p:spPr>
          <a:xfrm>
            <a:off x="5688024" y="2316378"/>
            <a:ext cx="1758300" cy="1318734"/>
          </a:xfrm>
          <a:prstGeom prst="rect">
            <a:avLst/>
          </a:prstGeom>
          <a:noFill/>
          <a:ln w="9525" cap="flat" cmpd="sng">
            <a:solidFill>
              <a:srgbClr val="000000"/>
            </a:solidFill>
            <a:prstDash val="solid"/>
            <a:round/>
            <a:headEnd type="none" w="sm" len="sm"/>
            <a:tailEnd type="none" w="sm" len="sm"/>
          </a:ln>
        </p:spPr>
      </p:pic>
      <p:pic>
        <p:nvPicPr>
          <p:cNvPr id="376" name="Google Shape;376;p28" descr="PBS Examines Texas Deregulation - Texas Coalition for Affordable Power"/>
          <p:cNvPicPr preferRelativeResize="0"/>
          <p:nvPr/>
        </p:nvPicPr>
        <p:blipFill rotWithShape="1">
          <a:blip r:embed="rId4">
            <a:alphaModFix/>
          </a:blip>
          <a:srcRect/>
          <a:stretch/>
        </p:blipFill>
        <p:spPr>
          <a:xfrm>
            <a:off x="4246927" y="1314250"/>
            <a:ext cx="1441087" cy="1123525"/>
          </a:xfrm>
          <a:prstGeom prst="rect">
            <a:avLst/>
          </a:prstGeom>
          <a:noFill/>
          <a:ln>
            <a:noFill/>
          </a:ln>
        </p:spPr>
      </p:pic>
      <p:pic>
        <p:nvPicPr>
          <p:cNvPr id="377" name="Google Shape;377;p28" descr="NPR - Wikipedia"/>
          <p:cNvPicPr preferRelativeResize="0"/>
          <p:nvPr/>
        </p:nvPicPr>
        <p:blipFill rotWithShape="1">
          <a:blip r:embed="rId5">
            <a:alphaModFix/>
          </a:blip>
          <a:srcRect/>
          <a:stretch/>
        </p:blipFill>
        <p:spPr>
          <a:xfrm>
            <a:off x="6397722" y="1314241"/>
            <a:ext cx="2477049" cy="809172"/>
          </a:xfrm>
          <a:prstGeom prst="rect">
            <a:avLst/>
          </a:prstGeom>
          <a:noFill/>
          <a:ln>
            <a:noFill/>
          </a:ln>
        </p:spPr>
      </p:pic>
      <p:pic>
        <p:nvPicPr>
          <p:cNvPr id="378" name="Google Shape;378;p28" descr="Local Head Start programs closing early due to budget cuts | Local News |  thesunchronicle.com"/>
          <p:cNvPicPr preferRelativeResize="0"/>
          <p:nvPr/>
        </p:nvPicPr>
        <p:blipFill rotWithShape="1">
          <a:blip r:embed="rId6">
            <a:alphaModFix/>
          </a:blip>
          <a:srcRect/>
          <a:stretch/>
        </p:blipFill>
        <p:spPr>
          <a:xfrm>
            <a:off x="3393250" y="3534763"/>
            <a:ext cx="1758300" cy="1442550"/>
          </a:xfrm>
          <a:prstGeom prst="rect">
            <a:avLst/>
          </a:prstGeom>
          <a:noFill/>
          <a:ln>
            <a:noFill/>
          </a:ln>
        </p:spPr>
      </p:pic>
      <p:pic>
        <p:nvPicPr>
          <p:cNvPr id="379" name="Google Shape;379;p28" descr="Blackwell Job Corps Students Go To Fight Western Fires | WXPR"/>
          <p:cNvPicPr preferRelativeResize="0"/>
          <p:nvPr/>
        </p:nvPicPr>
        <p:blipFill rotWithShape="1">
          <a:blip r:embed="rId7">
            <a:alphaModFix/>
          </a:blip>
          <a:srcRect/>
          <a:stretch/>
        </p:blipFill>
        <p:spPr>
          <a:xfrm>
            <a:off x="7587899" y="3651400"/>
            <a:ext cx="1369200" cy="1209300"/>
          </a:xfrm>
          <a:prstGeom prst="rect">
            <a:avLst/>
          </a:prstGeom>
          <a:noFill/>
          <a:ln>
            <a:noFill/>
          </a:ln>
        </p:spPr>
      </p:pic>
      <p:pic>
        <p:nvPicPr>
          <p:cNvPr id="380" name="Google Shape;380;p28" descr="AmeriCorps VISTA - Wikipedia"/>
          <p:cNvPicPr preferRelativeResize="0"/>
          <p:nvPr/>
        </p:nvPicPr>
        <p:blipFill rotWithShape="1">
          <a:blip r:embed="rId8">
            <a:alphaModFix/>
          </a:blip>
          <a:srcRect/>
          <a:stretch/>
        </p:blipFill>
        <p:spPr>
          <a:xfrm>
            <a:off x="5437150" y="3723850"/>
            <a:ext cx="1582689" cy="1318725"/>
          </a:xfrm>
          <a:prstGeom prst="rect">
            <a:avLst/>
          </a:prstGeom>
          <a:noFill/>
          <a:ln>
            <a:noFill/>
          </a:ln>
        </p:spPr>
      </p:pic>
      <p:pic>
        <p:nvPicPr>
          <p:cNvPr id="381" name="Google Shape;381;p28" descr="U.S. Department of Housing and Urban Development | Department of Energy"/>
          <p:cNvPicPr preferRelativeResize="0"/>
          <p:nvPr/>
        </p:nvPicPr>
        <p:blipFill rotWithShape="1">
          <a:blip r:embed="rId9">
            <a:alphaModFix/>
          </a:blip>
          <a:srcRect/>
          <a:stretch/>
        </p:blipFill>
        <p:spPr>
          <a:xfrm>
            <a:off x="7551950" y="2344503"/>
            <a:ext cx="1441100" cy="124214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2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600"/>
              <a:t>Immigration Act of 1965</a:t>
            </a:r>
            <a:endParaRPr sz="3600"/>
          </a:p>
        </p:txBody>
      </p:sp>
      <p:sp>
        <p:nvSpPr>
          <p:cNvPr id="387" name="Google Shape;387;p29"/>
          <p:cNvSpPr txBox="1">
            <a:spLocks noGrp="1"/>
          </p:cNvSpPr>
          <p:nvPr>
            <p:ph type="body" idx="2"/>
          </p:nvPr>
        </p:nvSpPr>
        <p:spPr>
          <a:xfrm>
            <a:off x="5339300" y="1300950"/>
            <a:ext cx="3737400" cy="37857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b="1" i="1" u="sng">
                <a:solidFill>
                  <a:srgbClr val="FF0000"/>
                </a:solidFill>
              </a:rPr>
              <a:t>Ended quotas</a:t>
            </a:r>
            <a:r>
              <a:rPr lang="en" sz="2000"/>
              <a:t> based on nationality</a:t>
            </a:r>
            <a:endParaRPr sz="2000"/>
          </a:p>
          <a:p>
            <a:pPr marL="914400" lvl="1" indent="-355600" algn="l" rtl="0">
              <a:spcBef>
                <a:spcPts val="0"/>
              </a:spcBef>
              <a:spcAft>
                <a:spcPts val="0"/>
              </a:spcAft>
              <a:buSzPts val="2000"/>
              <a:buChar char="○"/>
            </a:pPr>
            <a:r>
              <a:rPr lang="en" sz="2000" b="1" i="1"/>
              <a:t>Allows </a:t>
            </a:r>
            <a:r>
              <a:rPr lang="en" sz="2000" b="1" i="1" u="sng">
                <a:solidFill>
                  <a:srgbClr val="FF0000"/>
                </a:solidFill>
              </a:rPr>
              <a:t>more</a:t>
            </a:r>
            <a:r>
              <a:rPr lang="en" sz="2000" b="1" i="1"/>
              <a:t> people from 3rd world countries to enter U.S.</a:t>
            </a:r>
            <a:endParaRPr sz="2000" b="1" i="1"/>
          </a:p>
          <a:p>
            <a:pPr marL="914400" lvl="1" indent="-355600" algn="l" rtl="0">
              <a:spcBef>
                <a:spcPts val="0"/>
              </a:spcBef>
              <a:spcAft>
                <a:spcPts val="0"/>
              </a:spcAft>
              <a:buSzPts val="2000"/>
              <a:buChar char="○"/>
            </a:pPr>
            <a:r>
              <a:rPr lang="en" sz="2000" b="1" i="1"/>
              <a:t>Separate quota from</a:t>
            </a:r>
            <a:r>
              <a:rPr lang="en" sz="2000"/>
              <a:t> </a:t>
            </a:r>
            <a:r>
              <a:rPr lang="en" sz="2000" b="1" i="1" u="sng">
                <a:solidFill>
                  <a:srgbClr val="FF0000"/>
                </a:solidFill>
              </a:rPr>
              <a:t>refugees</a:t>
            </a:r>
            <a:endParaRPr sz="2000" b="1" i="1" u="sng">
              <a:solidFill>
                <a:srgbClr val="FF0000"/>
              </a:solidFill>
            </a:endParaRPr>
          </a:p>
          <a:p>
            <a:pPr marL="914400" lvl="1" indent="-355600" algn="l" rtl="0">
              <a:spcBef>
                <a:spcPts val="0"/>
              </a:spcBef>
              <a:spcAft>
                <a:spcPts val="0"/>
              </a:spcAft>
              <a:buSzPts val="2000"/>
              <a:buChar char="○"/>
            </a:pPr>
            <a:r>
              <a:rPr lang="en" sz="2000"/>
              <a:t>Ended Immigration Act of 1924 &amp; National Origins Act of 1929</a:t>
            </a:r>
            <a:endParaRPr sz="2000"/>
          </a:p>
        </p:txBody>
      </p:sp>
      <p:pic>
        <p:nvPicPr>
          <p:cNvPr id="388" name="Google Shape;388;p29"/>
          <p:cNvPicPr preferRelativeResize="0"/>
          <p:nvPr/>
        </p:nvPicPr>
        <p:blipFill rotWithShape="1">
          <a:blip r:embed="rId3">
            <a:alphaModFix/>
          </a:blip>
          <a:srcRect/>
          <a:stretch/>
        </p:blipFill>
        <p:spPr>
          <a:xfrm>
            <a:off x="74575" y="1543150"/>
            <a:ext cx="2457325" cy="3301299"/>
          </a:xfrm>
          <a:prstGeom prst="rect">
            <a:avLst/>
          </a:prstGeom>
          <a:noFill/>
          <a:ln w="9525" cap="flat" cmpd="sng">
            <a:solidFill>
              <a:srgbClr val="000000"/>
            </a:solidFill>
            <a:prstDash val="solid"/>
            <a:round/>
            <a:headEnd type="none" w="sm" len="sm"/>
            <a:tailEnd type="none" w="sm" len="sm"/>
          </a:ln>
        </p:spPr>
      </p:pic>
      <p:pic>
        <p:nvPicPr>
          <p:cNvPr id="389" name="Google Shape;389;p29"/>
          <p:cNvPicPr preferRelativeResize="0"/>
          <p:nvPr/>
        </p:nvPicPr>
        <p:blipFill>
          <a:blip r:embed="rId4">
            <a:alphaModFix/>
          </a:blip>
          <a:stretch>
            <a:fillRect/>
          </a:stretch>
        </p:blipFill>
        <p:spPr>
          <a:xfrm>
            <a:off x="2610050" y="2133863"/>
            <a:ext cx="2910500" cy="21198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30"/>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600"/>
              <a:t>Impact of Great Society</a:t>
            </a:r>
            <a:endParaRPr sz="3600"/>
          </a:p>
        </p:txBody>
      </p:sp>
      <p:sp>
        <p:nvSpPr>
          <p:cNvPr id="395" name="Google Shape;395;p30"/>
          <p:cNvSpPr txBox="1">
            <a:spLocks noGrp="1"/>
          </p:cNvSpPr>
          <p:nvPr>
            <p:ph type="body" idx="1"/>
          </p:nvPr>
        </p:nvSpPr>
        <p:spPr>
          <a:xfrm>
            <a:off x="0" y="1335400"/>
            <a:ext cx="5274300" cy="3807900"/>
          </a:xfrm>
          <a:prstGeom prst="rect">
            <a:avLst/>
          </a:prstGeom>
        </p:spPr>
        <p:txBody>
          <a:bodyPr spcFirstLastPara="1" wrap="square" lIns="91425" tIns="91425" rIns="91425" bIns="91425" anchor="t" anchorCtr="0">
            <a:normAutofit fontScale="92500" lnSpcReduction="20000"/>
          </a:bodyPr>
          <a:lstStyle/>
          <a:p>
            <a:pPr marL="457200" lvl="0" indent="-346075" algn="l" rtl="0">
              <a:spcBef>
                <a:spcPts val="0"/>
              </a:spcBef>
              <a:spcAft>
                <a:spcPts val="0"/>
              </a:spcAft>
              <a:buSzPct val="100000"/>
              <a:buChar char="●"/>
            </a:pPr>
            <a:r>
              <a:rPr lang="en" sz="2000"/>
              <a:t>The Great Society and the Warren Court changed the U.S.</a:t>
            </a:r>
            <a:endParaRPr sz="2000"/>
          </a:p>
          <a:p>
            <a:pPr marL="457200" lvl="0" indent="-346075" algn="l" rtl="0">
              <a:spcBef>
                <a:spcPts val="0"/>
              </a:spcBef>
              <a:spcAft>
                <a:spcPts val="0"/>
              </a:spcAft>
              <a:buSzPct val="100000"/>
              <a:buChar char="●"/>
            </a:pPr>
            <a:r>
              <a:rPr lang="en" sz="2000" b="1"/>
              <a:t>No president in post-WWII era</a:t>
            </a:r>
            <a:r>
              <a:rPr lang="en" sz="2000"/>
              <a:t> </a:t>
            </a:r>
            <a:r>
              <a:rPr lang="en" sz="2000" b="1" i="1" u="sng">
                <a:solidFill>
                  <a:srgbClr val="FF0000"/>
                </a:solidFill>
              </a:rPr>
              <a:t>extended </a:t>
            </a:r>
            <a:r>
              <a:rPr lang="en" sz="2000" b="1" i="1"/>
              <a:t>the power and reach of the federal government more than LBJ</a:t>
            </a:r>
            <a:endParaRPr sz="2000" b="1" i="1"/>
          </a:p>
          <a:p>
            <a:pPr marL="914400" lvl="1" indent="-346075" algn="l" rtl="0">
              <a:spcBef>
                <a:spcPts val="0"/>
              </a:spcBef>
              <a:spcAft>
                <a:spcPts val="0"/>
              </a:spcAft>
              <a:buSzPct val="100000"/>
              <a:buChar char="○"/>
            </a:pPr>
            <a:r>
              <a:rPr lang="en" sz="2000" b="1" i="1" u="sng">
                <a:solidFill>
                  <a:srgbClr val="FF0000"/>
                </a:solidFill>
              </a:rPr>
              <a:t>Poverty</a:t>
            </a:r>
            <a:r>
              <a:rPr lang="en" sz="2000" b="1" i="1"/>
              <a:t> drops</a:t>
            </a:r>
            <a:r>
              <a:rPr lang="en" sz="2000"/>
              <a:t> from 21% of population in 1962 to 11% in 1973</a:t>
            </a:r>
            <a:endParaRPr sz="2000"/>
          </a:p>
          <a:p>
            <a:pPr marL="914400" lvl="1" indent="-346075" algn="l" rtl="0">
              <a:spcBef>
                <a:spcPts val="0"/>
              </a:spcBef>
              <a:spcAft>
                <a:spcPts val="0"/>
              </a:spcAft>
              <a:buSzPct val="100000"/>
              <a:buChar char="○"/>
            </a:pPr>
            <a:r>
              <a:rPr lang="en" sz="2000" b="1" i="1" u="sng">
                <a:solidFill>
                  <a:srgbClr val="FF0000"/>
                </a:solidFill>
              </a:rPr>
              <a:t>Massive</a:t>
            </a:r>
            <a:r>
              <a:rPr lang="en" sz="2000" b="1" i="1"/>
              <a:t> tax cut</a:t>
            </a:r>
            <a:r>
              <a:rPr lang="en" sz="2000" b="1"/>
              <a:t> spurs economy</a:t>
            </a:r>
            <a:endParaRPr sz="2000" b="1"/>
          </a:p>
          <a:p>
            <a:pPr marL="914400" lvl="1" indent="-346075" algn="l" rtl="0">
              <a:spcBef>
                <a:spcPts val="0"/>
              </a:spcBef>
              <a:spcAft>
                <a:spcPts val="0"/>
              </a:spcAft>
              <a:buSzPct val="100000"/>
              <a:buChar char="○"/>
            </a:pPr>
            <a:r>
              <a:rPr lang="en" sz="2000"/>
              <a:t>Great Society contributes to deficit:</a:t>
            </a:r>
            <a:endParaRPr sz="2000"/>
          </a:p>
          <a:p>
            <a:pPr marL="1371600" lvl="2" indent="-346075" algn="l" rtl="0">
              <a:spcBef>
                <a:spcPts val="0"/>
              </a:spcBef>
              <a:spcAft>
                <a:spcPts val="0"/>
              </a:spcAft>
              <a:buSzPct val="100000"/>
              <a:buChar char="■"/>
            </a:pPr>
            <a:r>
              <a:rPr lang="en" sz="2000"/>
              <a:t>Debate over finances, effectiveness of programs, and government’s role continued for years - and still continues today</a:t>
            </a:r>
            <a:endParaRPr sz="2000"/>
          </a:p>
        </p:txBody>
      </p:sp>
      <p:pic>
        <p:nvPicPr>
          <p:cNvPr id="396" name="Google Shape;396;p30" descr="War On Poverty - Two Americas &amp; The Great Society: 1960's"/>
          <p:cNvPicPr preferRelativeResize="0"/>
          <p:nvPr/>
        </p:nvPicPr>
        <p:blipFill>
          <a:blip r:embed="rId3">
            <a:alphaModFix/>
          </a:blip>
          <a:stretch>
            <a:fillRect/>
          </a:stretch>
        </p:blipFill>
        <p:spPr>
          <a:xfrm>
            <a:off x="5442625" y="2459000"/>
            <a:ext cx="2587200" cy="2588700"/>
          </a:xfrm>
          <a:prstGeom prst="rect">
            <a:avLst/>
          </a:prstGeom>
          <a:noFill/>
          <a:ln w="28575" cap="flat" cmpd="sng">
            <a:solidFill>
              <a:srgbClr val="FF0000"/>
            </a:solidFill>
            <a:prstDash val="solid"/>
            <a:round/>
            <a:headEnd type="none" w="sm" len="sm"/>
            <a:tailEnd type="none" w="sm" len="sm"/>
          </a:ln>
        </p:spPr>
      </p:pic>
      <p:pic>
        <p:nvPicPr>
          <p:cNvPr id="397" name="Google Shape;397;p30"/>
          <p:cNvPicPr preferRelativeResize="0"/>
          <p:nvPr/>
        </p:nvPicPr>
        <p:blipFill rotWithShape="1">
          <a:blip r:embed="rId4">
            <a:alphaModFix/>
          </a:blip>
          <a:srcRect l="8117" t="5932" r="7933" b="2943"/>
          <a:stretch/>
        </p:blipFill>
        <p:spPr>
          <a:xfrm>
            <a:off x="6740275" y="124000"/>
            <a:ext cx="2285976" cy="22273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401"/>
        <p:cNvGrpSpPr/>
        <p:nvPr/>
      </p:nvGrpSpPr>
      <p:grpSpPr>
        <a:xfrm>
          <a:off x="0" y="0"/>
          <a:ext cx="0" cy="0"/>
          <a:chOff x="0" y="0"/>
          <a:chExt cx="0" cy="0"/>
        </a:xfrm>
      </p:grpSpPr>
      <p:sp>
        <p:nvSpPr>
          <p:cNvPr id="402" name="Google Shape;402;p31"/>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600"/>
              <a:t>Vietnam &amp; LBJ</a:t>
            </a:r>
            <a:endParaRPr sz="3600"/>
          </a:p>
        </p:txBody>
      </p:sp>
      <p:sp>
        <p:nvSpPr>
          <p:cNvPr id="403" name="Google Shape;403;p31"/>
          <p:cNvSpPr txBox="1">
            <a:spLocks noGrp="1"/>
          </p:cNvSpPr>
          <p:nvPr>
            <p:ph type="body" idx="2"/>
          </p:nvPr>
        </p:nvSpPr>
        <p:spPr>
          <a:xfrm>
            <a:off x="5156925" y="1387400"/>
            <a:ext cx="3854400" cy="3569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000"/>
              <a:t>We will discuss this in our next unit. All of this is going on at the same time as the Civil Rights movement, The Cold War, and will impact Johnson’s decision to not run for a second term.</a:t>
            </a:r>
            <a:endParaRPr sz="2000"/>
          </a:p>
        </p:txBody>
      </p:sp>
      <p:pic>
        <p:nvPicPr>
          <p:cNvPr id="404" name="Google Shape;404;p31" descr="The Real Story Behind That Viral Photo of President Johnson During the Vietnam  War"/>
          <p:cNvPicPr preferRelativeResize="0"/>
          <p:nvPr/>
        </p:nvPicPr>
        <p:blipFill>
          <a:blip r:embed="rId3">
            <a:alphaModFix/>
          </a:blip>
          <a:stretch>
            <a:fillRect/>
          </a:stretch>
        </p:blipFill>
        <p:spPr>
          <a:xfrm>
            <a:off x="129475" y="2064125"/>
            <a:ext cx="4565275" cy="2215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Recap</a:t>
            </a:r>
            <a:endParaRPr/>
          </a:p>
        </p:txBody>
      </p:sp>
      <p:sp>
        <p:nvSpPr>
          <p:cNvPr id="284" name="Google Shape;284;p14"/>
          <p:cNvSpPr txBox="1">
            <a:spLocks noGrp="1"/>
          </p:cNvSpPr>
          <p:nvPr>
            <p:ph type="body" idx="1"/>
          </p:nvPr>
        </p:nvSpPr>
        <p:spPr>
          <a:xfrm>
            <a:off x="411450" y="1508575"/>
            <a:ext cx="7923000" cy="30231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a:t>JFK was </a:t>
            </a:r>
            <a:r>
              <a:rPr lang="en" sz="2000" b="1" i="1"/>
              <a:t>assassinated</a:t>
            </a:r>
            <a:r>
              <a:rPr lang="en" sz="2000"/>
              <a:t> by </a:t>
            </a:r>
            <a:r>
              <a:rPr lang="en" sz="2000" b="1" i="1"/>
              <a:t>Lee Harvey </a:t>
            </a:r>
            <a:r>
              <a:rPr lang="en" sz="2000" b="1" i="1" u="sng">
                <a:solidFill>
                  <a:srgbClr val="FF0000"/>
                </a:solidFill>
              </a:rPr>
              <a:t>Oswald</a:t>
            </a:r>
            <a:r>
              <a:rPr lang="en" sz="2000"/>
              <a:t>, who was then shot by Dallas nightclub owner, Jack Ruby</a:t>
            </a:r>
            <a:endParaRPr sz="2000"/>
          </a:p>
          <a:p>
            <a:pPr marL="457200" lvl="0" indent="-355600" algn="l" rtl="0">
              <a:spcBef>
                <a:spcPts val="0"/>
              </a:spcBef>
              <a:spcAft>
                <a:spcPts val="0"/>
              </a:spcAft>
              <a:buSzPts val="2000"/>
              <a:buChar char="●"/>
            </a:pPr>
            <a:r>
              <a:rPr lang="en" sz="2000"/>
              <a:t>LBJ is V.P. and was sworn in as President of the United States</a:t>
            </a:r>
            <a:endParaRPr sz="2000"/>
          </a:p>
          <a:p>
            <a:pPr marL="457200" lvl="0" indent="-355600" algn="l" rtl="0">
              <a:spcBef>
                <a:spcPts val="0"/>
              </a:spcBef>
              <a:spcAft>
                <a:spcPts val="0"/>
              </a:spcAft>
              <a:buSzPts val="2000"/>
              <a:buChar char="●"/>
            </a:pPr>
            <a:r>
              <a:rPr lang="en" sz="2000"/>
              <a:t>Johnson enacts many of JFK’s legislation pieces including the </a:t>
            </a:r>
            <a:r>
              <a:rPr lang="en" sz="2000" b="1" i="1"/>
              <a:t>Civil Rights Act</a:t>
            </a:r>
            <a:r>
              <a:rPr lang="en" sz="2000"/>
              <a:t> before moving onto his own agenda</a:t>
            </a:r>
            <a:endParaRPr sz="2000"/>
          </a:p>
          <a:p>
            <a:pPr marL="914400" lvl="1" indent="-355600" algn="l" rtl="0">
              <a:spcBef>
                <a:spcPts val="0"/>
              </a:spcBef>
              <a:spcAft>
                <a:spcPts val="0"/>
              </a:spcAft>
              <a:buSzPts val="2000"/>
              <a:buChar char="○"/>
            </a:pPr>
            <a:r>
              <a:rPr lang="en" sz="2000"/>
              <a:t>With help from the sadness over JFK’s death, </a:t>
            </a:r>
            <a:r>
              <a:rPr lang="en" sz="2000" b="1">
                <a:highlight>
                  <a:srgbClr val="FFFF00"/>
                </a:highlight>
              </a:rPr>
              <a:t>LBJ was able to gain (pass) the passage of the Civil Rights Act of 1964 &amp; the Voting Rights Act of 1965</a:t>
            </a:r>
            <a:endParaRPr sz="1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pic>
        <p:nvPicPr>
          <p:cNvPr id="409" name="Google Shape;409;p32" descr="Historian Yohuru Williams sums up the tumultuous political and cultural movements of the 1960s.&#10;&#10;Subscribe for more from HISTORY on YouTube:&#10;http://histv.co/SubscribeHistoryYT&#10;&#10;Newsletter: https://www.history.com/newsletter&#10;Website - http://www.history.com&#10;Facebook - https://www.facebook.com/History&#10;Twitter - https://twitter.com/history&#10;&#10;HISTORY Topical Video&#10;Season 1&#10;Episode 1&#10;&#10;Whether you're looking for more on American Revolution battles, WWII generals, architectural wonders, secrets of the ancient world, U.S. presidents, Civil War leaders, famous explorers or the stories behind your favorite holidays, get the best of HISTORY with exclusive videos on our most popular topics.&#10;&#10;HISTORY®, now reaching more than 98 million homes, is the leading destination for award-winning original series and specials that connect viewers with history in an informative, immersive, and entertaining manner across all platforms. The network’s all-original programming slate features a roster of hit series, epic miniseries, and scripted event programming. Visit us at HISTORY.com for more info." title="Sound Smart: The 1960s | History">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200"/>
              <a:t>Lyndon Baines Johnson</a:t>
            </a:r>
            <a:endParaRPr sz="3200"/>
          </a:p>
        </p:txBody>
      </p:sp>
      <p:pic>
        <p:nvPicPr>
          <p:cNvPr id="290" name="Google Shape;290;p15" descr="Discover how LBJ used both his expert knowledge of politics and his imposing personality to get things done in the White House. #Biography&#10;Subscribe for more Biography: http://aetv.us/2AsWMPH&#10;  &#10;Dive deeper into Biography on our site:&#10;http://www.biography.com&#10; &#10;Follow Biography for more surprising stories from fascinating lives:&#10;Facebook - https://www.facebook.com/Biography&#10;Instagram - https://www.instagram.com/biography&#10;Twitter - https://twitter.com/biography&#10;&#10;Biography&#10;Season 1&#10;Episode 1&#10;&#10;Biography features in-depth profiles of the exceptional people whose lives and times stir our imagination. An Emmy award-winning documentary series, Biography thrives on rich details, fascinating portraits and historical accuracy, seasoned with insider insights and observations.&#10;&#10;bio believes that the truth is more entertaining than fiction. True stories matter more to us because they happen to real people. We dig deep to find the most gripping, surprising and amazing stories. Whether it's a biopic, documentary, talk show or non-fiction series, BIO. delivers an honest portrayal of stories that will leave you amazed. BIO. True Story." title="Lyndon B. Johnson: The 36th President of the United States | Biography">
            <a:hlinkClick r:id="rId3"/>
          </p:cNvPr>
          <p:cNvPicPr preferRelativeResize="0"/>
          <p:nvPr/>
        </p:nvPicPr>
        <p:blipFill>
          <a:blip r:embed="rId4">
            <a:alphaModFix/>
          </a:blip>
          <a:stretch>
            <a:fillRect/>
          </a:stretch>
        </p:blipFill>
        <p:spPr>
          <a:xfrm>
            <a:off x="63275" y="1416200"/>
            <a:ext cx="9080725" cy="3727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Lyndon B. Johnson Becomes President</a:t>
            </a:r>
            <a:endParaRPr/>
          </a:p>
        </p:txBody>
      </p:sp>
      <p:sp>
        <p:nvSpPr>
          <p:cNvPr id="296" name="Google Shape;296;p16"/>
          <p:cNvSpPr txBox="1">
            <a:spLocks noGrp="1"/>
          </p:cNvSpPr>
          <p:nvPr>
            <p:ph type="body" idx="1"/>
          </p:nvPr>
        </p:nvSpPr>
        <p:spPr>
          <a:xfrm>
            <a:off x="290575" y="1597875"/>
            <a:ext cx="4386300" cy="3213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sz="1800"/>
              <a:t>Takes oath and sworn into office on the Presidential airplane, Air Force One, at Love Field Airport in Dallas</a:t>
            </a:r>
            <a:endParaRPr sz="1800"/>
          </a:p>
          <a:p>
            <a:pPr marL="457200" lvl="0" indent="-342900" algn="l" rtl="0">
              <a:spcBef>
                <a:spcPts val="0"/>
              </a:spcBef>
              <a:spcAft>
                <a:spcPts val="0"/>
              </a:spcAft>
              <a:buSzPts val="1800"/>
              <a:buChar char="●"/>
            </a:pPr>
            <a:r>
              <a:rPr lang="en" sz="1800"/>
              <a:t>Tough </a:t>
            </a:r>
            <a:r>
              <a:rPr lang="en" sz="1800" b="1" i="1" u="sng">
                <a:solidFill>
                  <a:srgbClr val="FF0000"/>
                </a:solidFill>
              </a:rPr>
              <a:t>negotiator</a:t>
            </a:r>
            <a:r>
              <a:rPr lang="en" sz="1800"/>
              <a:t>; knew how to get things done</a:t>
            </a:r>
            <a:endParaRPr sz="1800"/>
          </a:p>
          <a:p>
            <a:pPr marL="457200" lvl="0" indent="-342900" algn="l" rtl="0">
              <a:spcBef>
                <a:spcPts val="0"/>
              </a:spcBef>
              <a:spcAft>
                <a:spcPts val="0"/>
              </a:spcAft>
              <a:buSzPts val="1800"/>
              <a:buChar char="●"/>
            </a:pPr>
            <a:r>
              <a:rPr lang="en" sz="1800"/>
              <a:t>Southern Democrats shocked over LBJ’s </a:t>
            </a:r>
            <a:r>
              <a:rPr lang="en" sz="1800" b="1" i="1" u="sng">
                <a:solidFill>
                  <a:srgbClr val="FF0000"/>
                </a:solidFill>
              </a:rPr>
              <a:t>dedication</a:t>
            </a:r>
            <a:r>
              <a:rPr lang="en" sz="1800"/>
              <a:t> to </a:t>
            </a:r>
            <a:r>
              <a:rPr lang="en" sz="1800" b="1" i="1" u="sng"/>
              <a:t>African American Civil Rights</a:t>
            </a:r>
            <a:endParaRPr sz="1800" b="1" i="1" u="sng"/>
          </a:p>
        </p:txBody>
      </p:sp>
      <p:pic>
        <p:nvPicPr>
          <p:cNvPr id="297" name="Google Shape;297;p16"/>
          <p:cNvPicPr preferRelativeResize="0"/>
          <p:nvPr/>
        </p:nvPicPr>
        <p:blipFill rotWithShape="1">
          <a:blip r:embed="rId3">
            <a:alphaModFix/>
          </a:blip>
          <a:srcRect/>
          <a:stretch/>
        </p:blipFill>
        <p:spPr>
          <a:xfrm>
            <a:off x="6404225" y="1197201"/>
            <a:ext cx="2594127" cy="2025100"/>
          </a:xfrm>
          <a:prstGeom prst="rect">
            <a:avLst/>
          </a:prstGeom>
          <a:noFill/>
          <a:ln>
            <a:noFill/>
          </a:ln>
        </p:spPr>
      </p:pic>
      <p:pic>
        <p:nvPicPr>
          <p:cNvPr id="298" name="Google Shape;298;p16" descr="http://www.wic.org/WIC/Lady%20Bird%20Johnson.jpg"/>
          <p:cNvPicPr preferRelativeResize="0"/>
          <p:nvPr/>
        </p:nvPicPr>
        <p:blipFill rotWithShape="1">
          <a:blip r:embed="rId4">
            <a:alphaModFix/>
          </a:blip>
          <a:srcRect/>
          <a:stretch/>
        </p:blipFill>
        <p:spPr>
          <a:xfrm>
            <a:off x="4676878" y="1197202"/>
            <a:ext cx="1529450" cy="2009437"/>
          </a:xfrm>
          <a:prstGeom prst="rect">
            <a:avLst/>
          </a:prstGeom>
          <a:noFill/>
          <a:ln w="76200" cap="flat" cmpd="sng">
            <a:solidFill>
              <a:srgbClr val="3333FF"/>
            </a:solidFill>
            <a:prstDash val="solid"/>
            <a:miter lim="800000"/>
            <a:headEnd type="none" w="sm" len="sm"/>
            <a:tailEnd type="none" w="sm" len="sm"/>
          </a:ln>
        </p:spPr>
      </p:pic>
      <p:pic>
        <p:nvPicPr>
          <p:cNvPr id="299" name="Google Shape;299;p16"/>
          <p:cNvPicPr preferRelativeResize="0"/>
          <p:nvPr/>
        </p:nvPicPr>
        <p:blipFill rotWithShape="1">
          <a:blip r:embed="rId5">
            <a:alphaModFix/>
          </a:blip>
          <a:srcRect/>
          <a:stretch/>
        </p:blipFill>
        <p:spPr>
          <a:xfrm>
            <a:off x="4612050" y="3334875"/>
            <a:ext cx="4386301" cy="17012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17" descr="lbj%2Bon%2Bpoverty"/>
          <p:cNvPicPr preferRelativeResize="0"/>
          <p:nvPr/>
        </p:nvPicPr>
        <p:blipFill rotWithShape="1">
          <a:blip r:embed="rId3">
            <a:alphaModFix/>
          </a:blip>
          <a:srcRect r="2865"/>
          <a:stretch/>
        </p:blipFill>
        <p:spPr>
          <a:xfrm>
            <a:off x="0" y="0"/>
            <a:ext cx="9144000"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1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600"/>
              <a:t>Great Society</a:t>
            </a:r>
            <a:endParaRPr sz="3600"/>
          </a:p>
        </p:txBody>
      </p:sp>
      <p:sp>
        <p:nvSpPr>
          <p:cNvPr id="310" name="Google Shape;310;p18"/>
          <p:cNvSpPr txBox="1">
            <a:spLocks noGrp="1"/>
          </p:cNvSpPr>
          <p:nvPr>
            <p:ph type="body" idx="2"/>
          </p:nvPr>
        </p:nvSpPr>
        <p:spPr>
          <a:xfrm>
            <a:off x="4572000" y="0"/>
            <a:ext cx="4572000" cy="5060700"/>
          </a:xfrm>
          <a:prstGeom prst="rect">
            <a:avLst/>
          </a:prstGeom>
        </p:spPr>
        <p:txBody>
          <a:bodyPr spcFirstLastPara="1" wrap="square" lIns="91425" tIns="91425" rIns="91425" bIns="91425" anchor="t" anchorCtr="0">
            <a:normAutofit fontScale="85000" lnSpcReduction="10000"/>
          </a:bodyPr>
          <a:lstStyle/>
          <a:p>
            <a:pPr marL="457200" lvl="0" indent="-346075" algn="l" rtl="0">
              <a:spcBef>
                <a:spcPts val="0"/>
              </a:spcBef>
              <a:spcAft>
                <a:spcPts val="0"/>
              </a:spcAft>
              <a:buSzPct val="100000"/>
              <a:buChar char="●"/>
            </a:pPr>
            <a:r>
              <a:rPr lang="en" sz="2000"/>
              <a:t>LBJ saw himself as a domestic policy president</a:t>
            </a:r>
            <a:endParaRPr sz="2000"/>
          </a:p>
          <a:p>
            <a:pPr marL="914400" lvl="1" indent="-346075" algn="l" rtl="0">
              <a:spcBef>
                <a:spcPts val="0"/>
              </a:spcBef>
              <a:spcAft>
                <a:spcPts val="0"/>
              </a:spcAft>
              <a:buSzPct val="100000"/>
              <a:buChar char="○"/>
            </a:pPr>
            <a:r>
              <a:rPr lang="en" sz="2000"/>
              <a:t>He wanted to make America a better, more </a:t>
            </a:r>
            <a:r>
              <a:rPr lang="en" sz="2000" b="1" i="1" u="sng">
                <a:solidFill>
                  <a:srgbClr val="FF0000"/>
                </a:solidFill>
              </a:rPr>
              <a:t>fair place</a:t>
            </a:r>
            <a:endParaRPr sz="2000" b="1" i="1" u="sng">
              <a:solidFill>
                <a:srgbClr val="FF0000"/>
              </a:solidFill>
            </a:endParaRPr>
          </a:p>
          <a:p>
            <a:pPr marL="914400" lvl="1" indent="-346075" algn="l" rtl="0">
              <a:spcBef>
                <a:spcPts val="0"/>
              </a:spcBef>
              <a:spcAft>
                <a:spcPts val="0"/>
              </a:spcAft>
              <a:buSzPct val="100000"/>
              <a:buChar char="○"/>
            </a:pPr>
            <a:r>
              <a:rPr lang="en" sz="2000"/>
              <a:t>He called this agenda “</a:t>
            </a:r>
            <a:r>
              <a:rPr lang="en" sz="2000" b="1" i="1"/>
              <a:t>The Great Society</a:t>
            </a:r>
            <a:r>
              <a:rPr lang="en" sz="2000"/>
              <a:t>”</a:t>
            </a:r>
            <a:endParaRPr sz="2000"/>
          </a:p>
          <a:p>
            <a:pPr marL="457200" lvl="0" indent="-346075" algn="l" rtl="0">
              <a:spcBef>
                <a:spcPts val="0"/>
              </a:spcBef>
              <a:spcAft>
                <a:spcPts val="0"/>
              </a:spcAft>
              <a:buSzPct val="100000"/>
              <a:buChar char="●"/>
            </a:pPr>
            <a:r>
              <a:rPr lang="en" sz="2000" b="1" i="1" u="sng"/>
              <a:t>The Goal:</a:t>
            </a:r>
            <a:endParaRPr sz="2000" b="1" i="1" u="sng"/>
          </a:p>
          <a:p>
            <a:pPr marL="914400" lvl="1" indent="-346075" algn="l" rtl="0">
              <a:spcBef>
                <a:spcPts val="0"/>
              </a:spcBef>
              <a:spcAft>
                <a:spcPts val="0"/>
              </a:spcAft>
              <a:buSzPct val="100000"/>
              <a:buChar char="○"/>
            </a:pPr>
            <a:r>
              <a:rPr lang="en" sz="2000" b="1"/>
              <a:t>Turn nation into a great society by opening up</a:t>
            </a:r>
            <a:r>
              <a:rPr lang="en" sz="2000"/>
              <a:t> </a:t>
            </a:r>
            <a:r>
              <a:rPr lang="en" sz="2000" b="1"/>
              <a:t>opportunities</a:t>
            </a:r>
            <a:r>
              <a:rPr lang="en" sz="2000"/>
              <a:t> </a:t>
            </a:r>
            <a:r>
              <a:rPr lang="en" sz="2000" b="1"/>
              <a:t>and improving quality of life for all Americans: End</a:t>
            </a:r>
            <a:r>
              <a:rPr lang="en" sz="2000"/>
              <a:t> </a:t>
            </a:r>
            <a:r>
              <a:rPr lang="en" sz="2000" b="1" i="1" u="sng">
                <a:solidFill>
                  <a:srgbClr val="FF0000"/>
                </a:solidFill>
              </a:rPr>
              <a:t>poverty</a:t>
            </a:r>
            <a:r>
              <a:rPr lang="en" sz="2000"/>
              <a:t> &amp; </a:t>
            </a:r>
            <a:r>
              <a:rPr lang="en" sz="2000" b="1"/>
              <a:t>racial</a:t>
            </a:r>
            <a:r>
              <a:rPr lang="en" sz="2000"/>
              <a:t> </a:t>
            </a:r>
            <a:r>
              <a:rPr lang="en" sz="2000" b="1" i="1" u="sng">
                <a:solidFill>
                  <a:srgbClr val="FF0000"/>
                </a:solidFill>
              </a:rPr>
              <a:t>injustice</a:t>
            </a:r>
            <a:endParaRPr sz="2000" b="1" i="1" u="sng">
              <a:solidFill>
                <a:srgbClr val="FF0000"/>
              </a:solidFill>
            </a:endParaRPr>
          </a:p>
          <a:p>
            <a:pPr marL="457200" lvl="0" indent="-346075" algn="l" rtl="0">
              <a:spcBef>
                <a:spcPts val="0"/>
              </a:spcBef>
              <a:spcAft>
                <a:spcPts val="0"/>
              </a:spcAft>
              <a:buSzPct val="100000"/>
              <a:buChar char="●"/>
            </a:pPr>
            <a:r>
              <a:rPr lang="en" sz="2000"/>
              <a:t>Supports:</a:t>
            </a:r>
            <a:endParaRPr sz="2000"/>
          </a:p>
          <a:p>
            <a:pPr marL="914400" lvl="1" indent="-346075" algn="l" rtl="0">
              <a:spcBef>
                <a:spcPts val="0"/>
              </a:spcBef>
              <a:spcAft>
                <a:spcPts val="0"/>
              </a:spcAft>
              <a:buSzPct val="100000"/>
              <a:buChar char="○"/>
            </a:pPr>
            <a:r>
              <a:rPr lang="en" sz="2000"/>
              <a:t>Higher standard of living</a:t>
            </a:r>
            <a:endParaRPr sz="2000"/>
          </a:p>
          <a:p>
            <a:pPr marL="914400" lvl="1" indent="-346075" algn="l" rtl="0">
              <a:spcBef>
                <a:spcPts val="0"/>
              </a:spcBef>
              <a:spcAft>
                <a:spcPts val="0"/>
              </a:spcAft>
              <a:buSzPct val="100000"/>
              <a:buChar char="○"/>
            </a:pPr>
            <a:r>
              <a:rPr lang="en" sz="2000"/>
              <a:t>Equal opportunity</a:t>
            </a:r>
            <a:endParaRPr sz="2000"/>
          </a:p>
          <a:p>
            <a:pPr marL="914400" lvl="1" indent="-346075" algn="l" rtl="0">
              <a:spcBef>
                <a:spcPts val="0"/>
              </a:spcBef>
              <a:spcAft>
                <a:spcPts val="0"/>
              </a:spcAft>
              <a:buSzPct val="100000"/>
              <a:buChar char="○"/>
            </a:pPr>
            <a:r>
              <a:rPr lang="en" sz="2000"/>
              <a:t>Richer quality of life for everyone</a:t>
            </a:r>
            <a:endParaRPr sz="2000"/>
          </a:p>
        </p:txBody>
      </p:sp>
      <p:pic>
        <p:nvPicPr>
          <p:cNvPr id="311" name="Google Shape;311;p18" descr="Dallas Theater Center's The Great Society - AT&amp;T Performing Arts Center"/>
          <p:cNvPicPr preferRelativeResize="0"/>
          <p:nvPr/>
        </p:nvPicPr>
        <p:blipFill>
          <a:blip r:embed="rId3">
            <a:alphaModFix/>
          </a:blip>
          <a:stretch>
            <a:fillRect/>
          </a:stretch>
        </p:blipFill>
        <p:spPr>
          <a:xfrm>
            <a:off x="169625" y="1389650"/>
            <a:ext cx="4257875" cy="1782425"/>
          </a:xfrm>
          <a:prstGeom prst="rect">
            <a:avLst/>
          </a:prstGeom>
          <a:noFill/>
          <a:ln w="19050" cap="flat" cmpd="sng">
            <a:solidFill>
              <a:srgbClr val="000000"/>
            </a:solidFill>
            <a:prstDash val="solid"/>
            <a:round/>
            <a:headEnd type="none" w="sm" len="sm"/>
            <a:tailEnd type="none" w="sm" len="sm"/>
          </a:ln>
        </p:spPr>
      </p:pic>
      <p:pic>
        <p:nvPicPr>
          <p:cNvPr id="312" name="Google Shape;312;p18" descr="The Great Society and the War on Poverty: An Economic Legacy in Essays and  Documents: Burch Jr., John R.: 9781440833878: Amazon.com: Books"/>
          <p:cNvPicPr preferRelativeResize="0"/>
          <p:nvPr/>
        </p:nvPicPr>
        <p:blipFill>
          <a:blip r:embed="rId4">
            <a:alphaModFix/>
          </a:blip>
          <a:stretch>
            <a:fillRect/>
          </a:stretch>
        </p:blipFill>
        <p:spPr>
          <a:xfrm rot="-1">
            <a:off x="845450" y="3278275"/>
            <a:ext cx="2670250" cy="1782425"/>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Google Shape;317;p19" descr="For more, go here: http://ow.ly/wQnTI The Great Society was launched on May 22, 1964, during Lyndon Baines Johnson's address at the University of Michigan. The speech was a milestone in American history, heralding fundamental changes that advanced racial equality while also decisively expanding the scale and scope of government. It is no exaggeration to say that the Great Society created the foundation for America's modern welfare state. Half a century later, has America achieved Johnson's vision?&#10;&#10;Subscribe AEI's YouTube Channel&#10;http://www.youtube.com/user/AEIVideos?sub_confirmation=1&#10; &#10;Like us on Facebook&#10;http://www.facebook.com/AEIonline&#10; &#10;Follow us on Twitter&#10;http://twitter.com/aei&#10; &#10;For More Information&#10;http://www.aei.org&#10;&#10;The Great Society's triumph and tragedy" title="The Great Society's triumph and tragedy">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20"/>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LBJ &amp; Civil Rights Acts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1"/>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600"/>
              <a:t>1964 Civil Rights Act</a:t>
            </a:r>
            <a:endParaRPr sz="3600"/>
          </a:p>
        </p:txBody>
      </p:sp>
      <p:sp>
        <p:nvSpPr>
          <p:cNvPr id="328" name="Google Shape;328;p21"/>
          <p:cNvSpPr txBox="1">
            <a:spLocks noGrp="1"/>
          </p:cNvSpPr>
          <p:nvPr>
            <p:ph type="body" idx="2"/>
          </p:nvPr>
        </p:nvSpPr>
        <p:spPr>
          <a:xfrm>
            <a:off x="5065750" y="1465525"/>
            <a:ext cx="3946800" cy="35430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a:t>Johnson pushed through Kennedy’s idea for civil rights</a:t>
            </a:r>
            <a:endParaRPr sz="2000"/>
          </a:p>
          <a:p>
            <a:pPr marL="457200" lvl="0" indent="-355600" algn="l" rtl="0">
              <a:spcBef>
                <a:spcPts val="0"/>
              </a:spcBef>
              <a:spcAft>
                <a:spcPts val="0"/>
              </a:spcAft>
              <a:buSzPts val="2000"/>
              <a:buChar char="●"/>
            </a:pPr>
            <a:r>
              <a:rPr lang="en" sz="2000" b="1" i="1"/>
              <a:t>Prohibited discrimination</a:t>
            </a:r>
            <a:r>
              <a:rPr lang="en" sz="2000"/>
              <a:t> based on race, color, religion, and national origin</a:t>
            </a:r>
            <a:endParaRPr sz="2000"/>
          </a:p>
          <a:p>
            <a:pPr marL="457200" lvl="0" indent="-355600" algn="l" rtl="0">
              <a:spcBef>
                <a:spcPts val="0"/>
              </a:spcBef>
              <a:spcAft>
                <a:spcPts val="0"/>
              </a:spcAft>
              <a:buSzPts val="2000"/>
              <a:buChar char="●"/>
            </a:pPr>
            <a:r>
              <a:rPr lang="en" sz="2000" b="1"/>
              <a:t>Granted the federal government </a:t>
            </a:r>
            <a:r>
              <a:rPr lang="en" sz="2000" b="1" i="1" u="sng">
                <a:solidFill>
                  <a:srgbClr val="FF0000"/>
                </a:solidFill>
              </a:rPr>
              <a:t>new powers</a:t>
            </a:r>
            <a:r>
              <a:rPr lang="en" sz="2000" b="1"/>
              <a:t> to enforce the law</a:t>
            </a:r>
            <a:endParaRPr sz="2000" b="1"/>
          </a:p>
        </p:txBody>
      </p:sp>
      <p:pic>
        <p:nvPicPr>
          <p:cNvPr id="329" name="Google Shape;329;p21" descr="Reflecting on Title VII of the Civil Rights Act, Joice Writes &quot;Ensuring  Equal Opportunity in Employment&quot;"/>
          <p:cNvPicPr preferRelativeResize="0"/>
          <p:nvPr/>
        </p:nvPicPr>
        <p:blipFill>
          <a:blip r:embed="rId3">
            <a:alphaModFix/>
          </a:blip>
          <a:stretch>
            <a:fillRect/>
          </a:stretch>
        </p:blipFill>
        <p:spPr>
          <a:xfrm>
            <a:off x="107450" y="1367400"/>
            <a:ext cx="4775950" cy="1579737"/>
          </a:xfrm>
          <a:prstGeom prst="rect">
            <a:avLst/>
          </a:prstGeom>
          <a:noFill/>
          <a:ln w="28575" cap="flat" cmpd="sng">
            <a:solidFill>
              <a:srgbClr val="000000"/>
            </a:solidFill>
            <a:prstDash val="solid"/>
            <a:round/>
            <a:headEnd type="none" w="sm" len="sm"/>
            <a:tailEnd type="none" w="sm" len="sm"/>
          </a:ln>
        </p:spPr>
      </p:pic>
      <p:pic>
        <p:nvPicPr>
          <p:cNvPr id="330" name="Google Shape;330;p21" descr="Civil Rights Act of 1964... - RareNewspapers.com"/>
          <p:cNvPicPr preferRelativeResize="0"/>
          <p:nvPr/>
        </p:nvPicPr>
        <p:blipFill rotWithShape="1">
          <a:blip r:embed="rId4">
            <a:alphaModFix/>
          </a:blip>
          <a:srcRect l="17918" t="15290"/>
          <a:stretch/>
        </p:blipFill>
        <p:spPr>
          <a:xfrm>
            <a:off x="107450" y="3086675"/>
            <a:ext cx="2177512" cy="1921850"/>
          </a:xfrm>
          <a:prstGeom prst="rect">
            <a:avLst/>
          </a:prstGeom>
          <a:noFill/>
          <a:ln w="38100" cap="flat" cmpd="sng">
            <a:solidFill>
              <a:srgbClr val="000000"/>
            </a:solidFill>
            <a:prstDash val="solid"/>
            <a:round/>
            <a:headEnd type="none" w="sm" len="sm"/>
            <a:tailEnd type="none" w="sm" len="sm"/>
          </a:ln>
        </p:spPr>
      </p:pic>
      <p:pic>
        <p:nvPicPr>
          <p:cNvPr id="331" name="Google Shape;331;p21" descr="What you might not know about the 1964 Civil Rights Act | CNN Politics"/>
          <p:cNvPicPr preferRelativeResize="0"/>
          <p:nvPr/>
        </p:nvPicPr>
        <p:blipFill>
          <a:blip r:embed="rId5">
            <a:alphaModFix/>
          </a:blip>
          <a:stretch>
            <a:fillRect/>
          </a:stretch>
        </p:blipFill>
        <p:spPr>
          <a:xfrm>
            <a:off x="2545150" y="3086675"/>
            <a:ext cx="2338249" cy="1921850"/>
          </a:xfrm>
          <a:prstGeom prst="rect">
            <a:avLst/>
          </a:prstGeom>
          <a:noFill/>
          <a:ln w="28575" cap="flat" cmpd="sng">
            <a:solidFill>
              <a:srgbClr val="000000"/>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576</Words>
  <Application>Microsoft Office PowerPoint</Application>
  <PresentationFormat>On-screen Show (16:9)</PresentationFormat>
  <Paragraphs>62</Paragraphs>
  <Slides>20</Slides>
  <Notes>20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Maven Pro</vt:lpstr>
      <vt:lpstr>Nunito</vt:lpstr>
      <vt:lpstr>Twentieth Century</vt:lpstr>
      <vt:lpstr>Arial</vt:lpstr>
      <vt:lpstr>Momentum</vt:lpstr>
      <vt:lpstr>JFK, LBJ &amp; The Great Society</vt:lpstr>
      <vt:lpstr>Recap</vt:lpstr>
      <vt:lpstr>Lyndon Baines Johnson</vt:lpstr>
      <vt:lpstr>Lyndon B. Johnson Becomes President</vt:lpstr>
      <vt:lpstr>PowerPoint Presentation</vt:lpstr>
      <vt:lpstr>Great Society</vt:lpstr>
      <vt:lpstr>PowerPoint Presentation</vt:lpstr>
      <vt:lpstr>LBJ &amp; Civil Rights Acts</vt:lpstr>
      <vt:lpstr>1964 Civil Rights Act</vt:lpstr>
      <vt:lpstr>What would be the impact of the 1964 Civil Rights Act?</vt:lpstr>
      <vt:lpstr>Voting Rights Act 1965</vt:lpstr>
      <vt:lpstr>PowerPoint Presentation</vt:lpstr>
      <vt:lpstr>War on Poverty</vt:lpstr>
      <vt:lpstr>Attempts At Universal Healthcare</vt:lpstr>
      <vt:lpstr>PowerPoint Presentation</vt:lpstr>
      <vt:lpstr>Other Great Society Programs</vt:lpstr>
      <vt:lpstr>Immigration Act of 1965</vt:lpstr>
      <vt:lpstr>Impact of Great Society</vt:lpstr>
      <vt:lpstr>Vietnam &amp; LBJ</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JFK, LBJ &amp; The Great Society</dc:title>
  <dc:creator>Greg Scott</dc:creator>
  <cp:lastModifiedBy>Greg Scott</cp:lastModifiedBy>
  <cp:revision>1</cp:revision>
  <dcterms:modified xsi:type="dcterms:W3CDTF">2024-01-24T12:43:18Z</dcterms:modified>
</cp:coreProperties>
</file>