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81" r:id="rId7"/>
    <p:sldId id="261" r:id="rId8"/>
    <p:sldId id="262" r:id="rId9"/>
    <p:sldId id="263" r:id="rId10"/>
    <p:sldId id="282" r:id="rId11"/>
    <p:sldId id="284" r:id="rId12"/>
    <p:sldId id="266" r:id="rId13"/>
    <p:sldId id="267" r:id="rId14"/>
    <p:sldId id="268" r:id="rId15"/>
    <p:sldId id="269" r:id="rId16"/>
    <p:sldId id="286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78" r:id="rId27"/>
    <p:sldId id="279" r:id="rId28"/>
    <p:sldId id="280" r:id="rId29"/>
    <p:sldId id="287" r:id="rId30"/>
  </p:sldIdLst>
  <p:sldSz cx="9144000" cy="6858000" type="screen4x3"/>
  <p:notesSz cx="6858000" cy="9313863"/>
  <p:embeddedFontLst>
    <p:embeddedFont>
      <p:font typeface="Century Schoolbook" panose="02040604050505020304" pitchFamily="18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BDCCA-309B-4F38-A7A8-A6CD9BA20454}" v="14" dt="2020-04-07T16:14:21.3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17" autoAdjust="0"/>
  </p:normalViewPr>
  <p:slideViewPr>
    <p:cSldViewPr snapToGrid="0">
      <p:cViewPr varScale="1">
        <p:scale>
          <a:sx n="74" d="100"/>
          <a:sy n="74" d="100"/>
        </p:scale>
        <p:origin x="1212" y="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 Scott" userId="c650d04ab2c8d8e3" providerId="LiveId" clId="{7BFBDCCA-309B-4F38-A7A8-A6CD9BA20454}"/>
    <pc:docChg chg="custSel addSld delSld modSld">
      <pc:chgData name="Greg Scott" userId="c650d04ab2c8d8e3" providerId="LiveId" clId="{7BFBDCCA-309B-4F38-A7A8-A6CD9BA20454}" dt="2020-04-07T16:14:34.393" v="362" actId="47"/>
      <pc:docMkLst>
        <pc:docMk/>
      </pc:docMkLst>
      <pc:sldChg chg="modSp">
        <pc:chgData name="Greg Scott" userId="c650d04ab2c8d8e3" providerId="LiveId" clId="{7BFBDCCA-309B-4F38-A7A8-A6CD9BA20454}" dt="2020-04-07T15:35:55.618" v="0" actId="207"/>
        <pc:sldMkLst>
          <pc:docMk/>
          <pc:sldMk cId="0" sldId="257"/>
        </pc:sldMkLst>
        <pc:spChg chg="mod">
          <ac:chgData name="Greg Scott" userId="c650d04ab2c8d8e3" providerId="LiveId" clId="{7BFBDCCA-309B-4F38-A7A8-A6CD9BA20454}" dt="2020-04-07T15:35:55.618" v="0" actId="207"/>
          <ac:spMkLst>
            <pc:docMk/>
            <pc:sldMk cId="0" sldId="257"/>
            <ac:spMk id="144" creationId="{00000000-0000-0000-0000-000000000000}"/>
          </ac:spMkLst>
        </pc:spChg>
      </pc:sldChg>
      <pc:sldChg chg="addSp modSp mod">
        <pc:chgData name="Greg Scott" userId="c650d04ab2c8d8e3" providerId="LiveId" clId="{7BFBDCCA-309B-4F38-A7A8-A6CD9BA20454}" dt="2020-04-07T15:46:41.330" v="101" actId="1076"/>
        <pc:sldMkLst>
          <pc:docMk/>
          <pc:sldMk cId="0" sldId="260"/>
        </pc:sldMkLst>
        <pc:spChg chg="mod">
          <ac:chgData name="Greg Scott" userId="c650d04ab2c8d8e3" providerId="LiveId" clId="{7BFBDCCA-309B-4F38-A7A8-A6CD9BA20454}" dt="2020-04-07T15:46:26.924" v="96" actId="14100"/>
          <ac:spMkLst>
            <pc:docMk/>
            <pc:sldMk cId="0" sldId="260"/>
            <ac:spMk id="163" creationId="{00000000-0000-0000-0000-000000000000}"/>
          </ac:spMkLst>
        </pc:spChg>
        <pc:spChg chg="mod">
          <ac:chgData name="Greg Scott" userId="c650d04ab2c8d8e3" providerId="LiveId" clId="{7BFBDCCA-309B-4F38-A7A8-A6CD9BA20454}" dt="2020-04-07T15:46:31.440" v="97" actId="1076"/>
          <ac:spMkLst>
            <pc:docMk/>
            <pc:sldMk cId="0" sldId="260"/>
            <ac:spMk id="164" creationId="{00000000-0000-0000-0000-000000000000}"/>
          </ac:spMkLst>
        </pc:spChg>
        <pc:picChg chg="add mod">
          <ac:chgData name="Greg Scott" userId="c650d04ab2c8d8e3" providerId="LiveId" clId="{7BFBDCCA-309B-4F38-A7A8-A6CD9BA20454}" dt="2020-04-07T15:46:41.330" v="101" actId="1076"/>
          <ac:picMkLst>
            <pc:docMk/>
            <pc:sldMk cId="0" sldId="260"/>
            <ac:picMk id="3" creationId="{0E0A8BA9-8CA7-4F9E-B6A5-BB79FE9D9812}"/>
          </ac:picMkLst>
        </pc:picChg>
        <pc:picChg chg="add mod">
          <ac:chgData name="Greg Scott" userId="c650d04ab2c8d8e3" providerId="LiveId" clId="{7BFBDCCA-309B-4F38-A7A8-A6CD9BA20454}" dt="2020-04-07T15:46:36.874" v="100" actId="1076"/>
          <ac:picMkLst>
            <pc:docMk/>
            <pc:sldMk cId="0" sldId="260"/>
            <ac:picMk id="5" creationId="{3145FE62-8A4C-48F1-A13B-A840746EE712}"/>
          </ac:picMkLst>
        </pc:picChg>
      </pc:sldChg>
      <pc:sldChg chg="addSp delSp modSp mod modNotesTx">
        <pc:chgData name="Greg Scott" userId="c650d04ab2c8d8e3" providerId="LiveId" clId="{7BFBDCCA-309B-4F38-A7A8-A6CD9BA20454}" dt="2020-04-07T15:49:51.655" v="244" actId="5793"/>
        <pc:sldMkLst>
          <pc:docMk/>
          <pc:sldMk cId="0" sldId="261"/>
        </pc:sldMkLst>
        <pc:spChg chg="mod">
          <ac:chgData name="Greg Scott" userId="c650d04ab2c8d8e3" providerId="LiveId" clId="{7BFBDCCA-309B-4F38-A7A8-A6CD9BA20454}" dt="2020-04-07T15:48:12.227" v="111" actId="14100"/>
          <ac:spMkLst>
            <pc:docMk/>
            <pc:sldMk cId="0" sldId="261"/>
            <ac:spMk id="170" creationId="{00000000-0000-0000-0000-000000000000}"/>
          </ac:spMkLst>
        </pc:spChg>
        <pc:spChg chg="mod">
          <ac:chgData name="Greg Scott" userId="c650d04ab2c8d8e3" providerId="LiveId" clId="{7BFBDCCA-309B-4F38-A7A8-A6CD9BA20454}" dt="2020-04-07T15:48:14.655" v="112" actId="14100"/>
          <ac:spMkLst>
            <pc:docMk/>
            <pc:sldMk cId="0" sldId="261"/>
            <ac:spMk id="171" creationId="{00000000-0000-0000-0000-000000000000}"/>
          </ac:spMkLst>
        </pc:spChg>
        <pc:picChg chg="add mod">
          <ac:chgData name="Greg Scott" userId="c650d04ab2c8d8e3" providerId="LiveId" clId="{7BFBDCCA-309B-4F38-A7A8-A6CD9BA20454}" dt="2020-04-07T15:48:18.835" v="115" actId="1076"/>
          <ac:picMkLst>
            <pc:docMk/>
            <pc:sldMk cId="0" sldId="261"/>
            <ac:picMk id="3" creationId="{DF07BEFE-29EA-44E9-BCA0-B903A7E73891}"/>
          </ac:picMkLst>
        </pc:picChg>
        <pc:picChg chg="del">
          <ac:chgData name="Greg Scott" userId="c650d04ab2c8d8e3" providerId="LiveId" clId="{7BFBDCCA-309B-4F38-A7A8-A6CD9BA20454}" dt="2020-04-07T15:47:58.813" v="109" actId="478"/>
          <ac:picMkLst>
            <pc:docMk/>
            <pc:sldMk cId="0" sldId="261"/>
            <ac:picMk id="169" creationId="{00000000-0000-0000-0000-000000000000}"/>
          </ac:picMkLst>
        </pc:picChg>
      </pc:sldChg>
      <pc:sldChg chg="addSp modSp mod">
        <pc:chgData name="Greg Scott" userId="c650d04ab2c8d8e3" providerId="LiveId" clId="{7BFBDCCA-309B-4F38-A7A8-A6CD9BA20454}" dt="2020-04-07T16:12:54.266" v="332" actId="1076"/>
        <pc:sldMkLst>
          <pc:docMk/>
          <pc:sldMk cId="0" sldId="263"/>
        </pc:sldMkLst>
        <pc:spChg chg="mod">
          <ac:chgData name="Greg Scott" userId="c650d04ab2c8d8e3" providerId="LiveId" clId="{7BFBDCCA-309B-4F38-A7A8-A6CD9BA20454}" dt="2020-04-07T16:12:43.879" v="327" actId="14100"/>
          <ac:spMkLst>
            <pc:docMk/>
            <pc:sldMk cId="0" sldId="263"/>
            <ac:spMk id="182" creationId="{00000000-0000-0000-0000-000000000000}"/>
          </ac:spMkLst>
        </pc:spChg>
        <pc:spChg chg="mod">
          <ac:chgData name="Greg Scott" userId="c650d04ab2c8d8e3" providerId="LiveId" clId="{7BFBDCCA-309B-4F38-A7A8-A6CD9BA20454}" dt="2020-04-07T16:12:46.482" v="328" actId="1076"/>
          <ac:spMkLst>
            <pc:docMk/>
            <pc:sldMk cId="0" sldId="263"/>
            <ac:spMk id="183" creationId="{00000000-0000-0000-0000-000000000000}"/>
          </ac:spMkLst>
        </pc:spChg>
        <pc:picChg chg="add mod">
          <ac:chgData name="Greg Scott" userId="c650d04ab2c8d8e3" providerId="LiveId" clId="{7BFBDCCA-309B-4F38-A7A8-A6CD9BA20454}" dt="2020-04-07T16:12:54.266" v="332" actId="1076"/>
          <ac:picMkLst>
            <pc:docMk/>
            <pc:sldMk cId="0" sldId="263"/>
            <ac:picMk id="3" creationId="{32F1709B-F901-495C-959E-E824A15656FA}"/>
          </ac:picMkLst>
        </pc:picChg>
      </pc:sldChg>
      <pc:sldChg chg="addSp delSp modSp del mod">
        <pc:chgData name="Greg Scott" userId="c650d04ab2c8d8e3" providerId="LiveId" clId="{7BFBDCCA-309B-4F38-A7A8-A6CD9BA20454}" dt="2020-04-07T16:14:34.393" v="362" actId="47"/>
        <pc:sldMkLst>
          <pc:docMk/>
          <pc:sldMk cId="0" sldId="264"/>
        </pc:sldMkLst>
        <pc:spChg chg="mod">
          <ac:chgData name="Greg Scott" userId="c650d04ab2c8d8e3" providerId="LiveId" clId="{7BFBDCCA-309B-4F38-A7A8-A6CD9BA20454}" dt="2020-04-07T15:57:50.611" v="274" actId="14100"/>
          <ac:spMkLst>
            <pc:docMk/>
            <pc:sldMk cId="0" sldId="264"/>
            <ac:spMk id="189" creationId="{00000000-0000-0000-0000-000000000000}"/>
          </ac:spMkLst>
        </pc:spChg>
        <pc:picChg chg="add mod">
          <ac:chgData name="Greg Scott" userId="c650d04ab2c8d8e3" providerId="LiveId" clId="{7BFBDCCA-309B-4F38-A7A8-A6CD9BA20454}" dt="2020-04-07T15:57:44.056" v="272" actId="1076"/>
          <ac:picMkLst>
            <pc:docMk/>
            <pc:sldMk cId="0" sldId="264"/>
            <ac:picMk id="3" creationId="{87DB850E-D7C6-4EC8-BE1A-A54137E426A0}"/>
          </ac:picMkLst>
        </pc:picChg>
        <pc:picChg chg="add mod">
          <ac:chgData name="Greg Scott" userId="c650d04ab2c8d8e3" providerId="LiveId" clId="{7BFBDCCA-309B-4F38-A7A8-A6CD9BA20454}" dt="2020-04-07T15:58:09.146" v="279" actId="1076"/>
          <ac:picMkLst>
            <pc:docMk/>
            <pc:sldMk cId="0" sldId="264"/>
            <ac:picMk id="5" creationId="{640F8A38-5A57-4BFF-A702-86778ED40F0C}"/>
          </ac:picMkLst>
        </pc:picChg>
        <pc:picChg chg="del">
          <ac:chgData name="Greg Scott" userId="c650d04ab2c8d8e3" providerId="LiveId" clId="{7BFBDCCA-309B-4F38-A7A8-A6CD9BA20454}" dt="2020-04-07T15:57:21.591" v="245" actId="478"/>
          <ac:picMkLst>
            <pc:docMk/>
            <pc:sldMk cId="0" sldId="264"/>
            <ac:picMk id="190" creationId="{00000000-0000-0000-0000-000000000000}"/>
          </ac:picMkLst>
        </pc:picChg>
      </pc:sldChg>
      <pc:sldChg chg="modSp mod">
        <pc:chgData name="Greg Scott" userId="c650d04ab2c8d8e3" providerId="LiveId" clId="{7BFBDCCA-309B-4F38-A7A8-A6CD9BA20454}" dt="2020-04-07T15:58:20.415" v="281" actId="1076"/>
        <pc:sldMkLst>
          <pc:docMk/>
          <pc:sldMk cId="0" sldId="265"/>
        </pc:sldMkLst>
        <pc:picChg chg="mod">
          <ac:chgData name="Greg Scott" userId="c650d04ab2c8d8e3" providerId="LiveId" clId="{7BFBDCCA-309B-4F38-A7A8-A6CD9BA20454}" dt="2020-04-07T15:58:20.415" v="281" actId="1076"/>
          <ac:picMkLst>
            <pc:docMk/>
            <pc:sldMk cId="0" sldId="265"/>
            <ac:picMk id="197" creationId="{00000000-0000-0000-0000-000000000000}"/>
          </ac:picMkLst>
        </pc:picChg>
      </pc:sldChg>
      <pc:sldChg chg="addSp modSp mod">
        <pc:chgData name="Greg Scott" userId="c650d04ab2c8d8e3" providerId="LiveId" clId="{7BFBDCCA-309B-4F38-A7A8-A6CD9BA20454}" dt="2020-04-07T16:05:48.380" v="299" actId="1076"/>
        <pc:sldMkLst>
          <pc:docMk/>
          <pc:sldMk cId="0" sldId="266"/>
        </pc:sldMkLst>
        <pc:spChg chg="mod">
          <ac:chgData name="Greg Scott" userId="c650d04ab2c8d8e3" providerId="LiveId" clId="{7BFBDCCA-309B-4F38-A7A8-A6CD9BA20454}" dt="2020-04-07T16:05:42.518" v="297" actId="20577"/>
          <ac:spMkLst>
            <pc:docMk/>
            <pc:sldMk cId="0" sldId="266"/>
            <ac:spMk id="203" creationId="{00000000-0000-0000-0000-000000000000}"/>
          </ac:spMkLst>
        </pc:spChg>
        <pc:picChg chg="add mod">
          <ac:chgData name="Greg Scott" userId="c650d04ab2c8d8e3" providerId="LiveId" clId="{7BFBDCCA-309B-4F38-A7A8-A6CD9BA20454}" dt="2020-04-07T16:05:48.380" v="299" actId="1076"/>
          <ac:picMkLst>
            <pc:docMk/>
            <pc:sldMk cId="0" sldId="266"/>
            <ac:picMk id="3" creationId="{CD1AA49E-C0E4-4625-BE68-29A73D41AEAA}"/>
          </ac:picMkLst>
        </pc:picChg>
        <pc:picChg chg="mod">
          <ac:chgData name="Greg Scott" userId="c650d04ab2c8d8e3" providerId="LiveId" clId="{7BFBDCCA-309B-4F38-A7A8-A6CD9BA20454}" dt="2020-04-07T16:05:36.077" v="286" actId="1076"/>
          <ac:picMkLst>
            <pc:docMk/>
            <pc:sldMk cId="0" sldId="266"/>
            <ac:picMk id="204" creationId="{00000000-0000-0000-0000-000000000000}"/>
          </ac:picMkLst>
        </pc:picChg>
      </pc:sldChg>
      <pc:sldChg chg="modSp mod">
        <pc:chgData name="Greg Scott" userId="c650d04ab2c8d8e3" providerId="LiveId" clId="{7BFBDCCA-309B-4F38-A7A8-A6CD9BA20454}" dt="2020-04-07T16:06:19.211" v="300" actId="14100"/>
        <pc:sldMkLst>
          <pc:docMk/>
          <pc:sldMk cId="0" sldId="271"/>
        </pc:sldMkLst>
        <pc:spChg chg="mod">
          <ac:chgData name="Greg Scott" userId="c650d04ab2c8d8e3" providerId="LiveId" clId="{7BFBDCCA-309B-4F38-A7A8-A6CD9BA20454}" dt="2020-04-07T16:06:19.211" v="300" actId="14100"/>
          <ac:spMkLst>
            <pc:docMk/>
            <pc:sldMk cId="0" sldId="271"/>
            <ac:spMk id="240" creationId="{00000000-0000-0000-0000-000000000000}"/>
          </ac:spMkLst>
        </pc:spChg>
      </pc:sldChg>
      <pc:sldChg chg="modSp mod">
        <pc:chgData name="Greg Scott" userId="c650d04ab2c8d8e3" providerId="LiveId" clId="{7BFBDCCA-309B-4F38-A7A8-A6CD9BA20454}" dt="2020-04-07T16:06:40.545" v="303" actId="1076"/>
        <pc:sldMkLst>
          <pc:docMk/>
          <pc:sldMk cId="0" sldId="273"/>
        </pc:sldMkLst>
        <pc:spChg chg="mod">
          <ac:chgData name="Greg Scott" userId="c650d04ab2c8d8e3" providerId="LiveId" clId="{7BFBDCCA-309B-4F38-A7A8-A6CD9BA20454}" dt="2020-04-07T16:06:36.191" v="301" actId="14100"/>
          <ac:spMkLst>
            <pc:docMk/>
            <pc:sldMk cId="0" sldId="273"/>
            <ac:spMk id="252" creationId="{00000000-0000-0000-0000-000000000000}"/>
          </ac:spMkLst>
        </pc:spChg>
        <pc:spChg chg="mod">
          <ac:chgData name="Greg Scott" userId="c650d04ab2c8d8e3" providerId="LiveId" clId="{7BFBDCCA-309B-4F38-A7A8-A6CD9BA20454}" dt="2020-04-07T16:06:38.460" v="302" actId="1076"/>
          <ac:spMkLst>
            <pc:docMk/>
            <pc:sldMk cId="0" sldId="273"/>
            <ac:spMk id="253" creationId="{00000000-0000-0000-0000-000000000000}"/>
          </ac:spMkLst>
        </pc:spChg>
        <pc:picChg chg="mod">
          <ac:chgData name="Greg Scott" userId="c650d04ab2c8d8e3" providerId="LiveId" clId="{7BFBDCCA-309B-4F38-A7A8-A6CD9BA20454}" dt="2020-04-07T16:06:40.545" v="303" actId="1076"/>
          <ac:picMkLst>
            <pc:docMk/>
            <pc:sldMk cId="0" sldId="273"/>
            <ac:picMk id="254" creationId="{00000000-0000-0000-0000-000000000000}"/>
          </ac:picMkLst>
        </pc:picChg>
      </pc:sldChg>
      <pc:sldChg chg="modSp mod">
        <pc:chgData name="Greg Scott" userId="c650d04ab2c8d8e3" providerId="LiveId" clId="{7BFBDCCA-309B-4F38-A7A8-A6CD9BA20454}" dt="2020-04-07T16:06:55.378" v="308" actId="14100"/>
        <pc:sldMkLst>
          <pc:docMk/>
          <pc:sldMk cId="0" sldId="274"/>
        </pc:sldMkLst>
        <pc:spChg chg="mod">
          <ac:chgData name="Greg Scott" userId="c650d04ab2c8d8e3" providerId="LiveId" clId="{7BFBDCCA-309B-4F38-A7A8-A6CD9BA20454}" dt="2020-04-07T16:06:55.378" v="308" actId="14100"/>
          <ac:spMkLst>
            <pc:docMk/>
            <pc:sldMk cId="0" sldId="274"/>
            <ac:spMk id="259" creationId="{00000000-0000-0000-0000-000000000000}"/>
          </ac:spMkLst>
        </pc:spChg>
        <pc:spChg chg="mod">
          <ac:chgData name="Greg Scott" userId="c650d04ab2c8d8e3" providerId="LiveId" clId="{7BFBDCCA-309B-4F38-A7A8-A6CD9BA20454}" dt="2020-04-07T16:06:51.309" v="306" actId="1076"/>
          <ac:spMkLst>
            <pc:docMk/>
            <pc:sldMk cId="0" sldId="274"/>
            <ac:spMk id="260" creationId="{00000000-0000-0000-0000-000000000000}"/>
          </ac:spMkLst>
        </pc:spChg>
        <pc:picChg chg="mod">
          <ac:chgData name="Greg Scott" userId="c650d04ab2c8d8e3" providerId="LiveId" clId="{7BFBDCCA-309B-4F38-A7A8-A6CD9BA20454}" dt="2020-04-07T16:06:47.267" v="305" actId="1076"/>
          <ac:picMkLst>
            <pc:docMk/>
            <pc:sldMk cId="0" sldId="274"/>
            <ac:picMk id="261" creationId="{00000000-0000-0000-0000-000000000000}"/>
          </ac:picMkLst>
        </pc:picChg>
      </pc:sldChg>
      <pc:sldChg chg="modSp mod">
        <pc:chgData name="Greg Scott" userId="c650d04ab2c8d8e3" providerId="LiveId" clId="{7BFBDCCA-309B-4F38-A7A8-A6CD9BA20454}" dt="2020-04-07T16:07:23.137" v="312" actId="1076"/>
        <pc:sldMkLst>
          <pc:docMk/>
          <pc:sldMk cId="0" sldId="278"/>
        </pc:sldMkLst>
        <pc:spChg chg="mod">
          <ac:chgData name="Greg Scott" userId="c650d04ab2c8d8e3" providerId="LiveId" clId="{7BFBDCCA-309B-4F38-A7A8-A6CD9BA20454}" dt="2020-04-07T16:07:20.670" v="311" actId="122"/>
          <ac:spMkLst>
            <pc:docMk/>
            <pc:sldMk cId="0" sldId="278"/>
            <ac:spMk id="286" creationId="{00000000-0000-0000-0000-000000000000}"/>
          </ac:spMkLst>
        </pc:spChg>
        <pc:spChg chg="mod">
          <ac:chgData name="Greg Scott" userId="c650d04ab2c8d8e3" providerId="LiveId" clId="{7BFBDCCA-309B-4F38-A7A8-A6CD9BA20454}" dt="2020-04-07T16:07:23.137" v="312" actId="1076"/>
          <ac:spMkLst>
            <pc:docMk/>
            <pc:sldMk cId="0" sldId="278"/>
            <ac:spMk id="287" creationId="{00000000-0000-0000-0000-000000000000}"/>
          </ac:spMkLst>
        </pc:spChg>
        <pc:picChg chg="mod">
          <ac:chgData name="Greg Scott" userId="c650d04ab2c8d8e3" providerId="LiveId" clId="{7BFBDCCA-309B-4F38-A7A8-A6CD9BA20454}" dt="2020-04-07T16:07:14.821" v="309" actId="14100"/>
          <ac:picMkLst>
            <pc:docMk/>
            <pc:sldMk cId="0" sldId="278"/>
            <ac:picMk id="288" creationId="{00000000-0000-0000-0000-000000000000}"/>
          </ac:picMkLst>
        </pc:picChg>
      </pc:sldChg>
      <pc:sldChg chg="modSp mod">
        <pc:chgData name="Greg Scott" userId="c650d04ab2c8d8e3" providerId="LiveId" clId="{7BFBDCCA-309B-4F38-A7A8-A6CD9BA20454}" dt="2020-04-07T16:07:57.667" v="319" actId="1076"/>
        <pc:sldMkLst>
          <pc:docMk/>
          <pc:sldMk cId="0" sldId="279"/>
        </pc:sldMkLst>
        <pc:spChg chg="mod">
          <ac:chgData name="Greg Scott" userId="c650d04ab2c8d8e3" providerId="LiveId" clId="{7BFBDCCA-309B-4F38-A7A8-A6CD9BA20454}" dt="2020-04-07T16:07:52.471" v="316" actId="122"/>
          <ac:spMkLst>
            <pc:docMk/>
            <pc:sldMk cId="0" sldId="279"/>
            <ac:spMk id="293" creationId="{00000000-0000-0000-0000-000000000000}"/>
          </ac:spMkLst>
        </pc:spChg>
        <pc:spChg chg="mod">
          <ac:chgData name="Greg Scott" userId="c650d04ab2c8d8e3" providerId="LiveId" clId="{7BFBDCCA-309B-4F38-A7A8-A6CD9BA20454}" dt="2020-04-07T16:07:54.512" v="317" actId="1076"/>
          <ac:spMkLst>
            <pc:docMk/>
            <pc:sldMk cId="0" sldId="279"/>
            <ac:spMk id="294" creationId="{00000000-0000-0000-0000-000000000000}"/>
          </ac:spMkLst>
        </pc:spChg>
        <pc:picChg chg="mod">
          <ac:chgData name="Greg Scott" userId="c650d04ab2c8d8e3" providerId="LiveId" clId="{7BFBDCCA-309B-4F38-A7A8-A6CD9BA20454}" dt="2020-04-07T16:07:57.667" v="319" actId="1076"/>
          <ac:picMkLst>
            <pc:docMk/>
            <pc:sldMk cId="0" sldId="279"/>
            <ac:picMk id="295" creationId="{00000000-0000-0000-0000-000000000000}"/>
          </ac:picMkLst>
        </pc:picChg>
      </pc:sldChg>
      <pc:sldChg chg="modSp mod">
        <pc:chgData name="Greg Scott" userId="c650d04ab2c8d8e3" providerId="LiveId" clId="{7BFBDCCA-309B-4F38-A7A8-A6CD9BA20454}" dt="2020-04-07T16:07:45.182" v="314" actId="1076"/>
        <pc:sldMkLst>
          <pc:docMk/>
          <pc:sldMk cId="0" sldId="280"/>
        </pc:sldMkLst>
        <pc:spChg chg="mod">
          <ac:chgData name="Greg Scott" userId="c650d04ab2c8d8e3" providerId="LiveId" clId="{7BFBDCCA-309B-4F38-A7A8-A6CD9BA20454}" dt="2020-04-07T16:07:41.018" v="313" actId="14100"/>
          <ac:spMkLst>
            <pc:docMk/>
            <pc:sldMk cId="0" sldId="280"/>
            <ac:spMk id="300" creationId="{00000000-0000-0000-0000-000000000000}"/>
          </ac:spMkLst>
        </pc:spChg>
        <pc:spChg chg="mod">
          <ac:chgData name="Greg Scott" userId="c650d04ab2c8d8e3" providerId="LiveId" clId="{7BFBDCCA-309B-4F38-A7A8-A6CD9BA20454}" dt="2020-04-07T16:07:45.182" v="314" actId="1076"/>
          <ac:spMkLst>
            <pc:docMk/>
            <pc:sldMk cId="0" sldId="280"/>
            <ac:spMk id="301" creationId="{00000000-0000-0000-0000-000000000000}"/>
          </ac:spMkLst>
        </pc:spChg>
      </pc:sldChg>
      <pc:sldChg chg="delSp modSp add mod">
        <pc:chgData name="Greg Scott" userId="c650d04ab2c8d8e3" providerId="LiveId" clId="{7BFBDCCA-309B-4F38-A7A8-A6CD9BA20454}" dt="2020-04-07T15:46:51.329" v="103" actId="6549"/>
        <pc:sldMkLst>
          <pc:docMk/>
          <pc:sldMk cId="371020145" sldId="281"/>
        </pc:sldMkLst>
        <pc:spChg chg="mod">
          <ac:chgData name="Greg Scott" userId="c650d04ab2c8d8e3" providerId="LiveId" clId="{7BFBDCCA-309B-4F38-A7A8-A6CD9BA20454}" dt="2020-04-07T15:46:51.329" v="103" actId="6549"/>
          <ac:spMkLst>
            <pc:docMk/>
            <pc:sldMk cId="371020145" sldId="281"/>
            <ac:spMk id="164" creationId="{00000000-0000-0000-0000-000000000000}"/>
          </ac:spMkLst>
        </pc:spChg>
        <pc:picChg chg="del">
          <ac:chgData name="Greg Scott" userId="c650d04ab2c8d8e3" providerId="LiveId" clId="{7BFBDCCA-309B-4F38-A7A8-A6CD9BA20454}" dt="2020-04-07T15:46:48.064" v="102" actId="478"/>
          <ac:picMkLst>
            <pc:docMk/>
            <pc:sldMk cId="371020145" sldId="281"/>
            <ac:picMk id="3" creationId="{0E0A8BA9-8CA7-4F9E-B6A5-BB79FE9D9812}"/>
          </ac:picMkLst>
        </pc:picChg>
      </pc:sldChg>
      <pc:sldChg chg="addSp modSp add mod">
        <pc:chgData name="Greg Scott" userId="c650d04ab2c8d8e3" providerId="LiveId" clId="{7BFBDCCA-309B-4F38-A7A8-A6CD9BA20454}" dt="2020-04-07T16:14:32.274" v="361" actId="14100"/>
        <pc:sldMkLst>
          <pc:docMk/>
          <pc:sldMk cId="3948410078" sldId="282"/>
        </pc:sldMkLst>
        <pc:spChg chg="mod">
          <ac:chgData name="Greg Scott" userId="c650d04ab2c8d8e3" providerId="LiveId" clId="{7BFBDCCA-309B-4F38-A7A8-A6CD9BA20454}" dt="2020-04-07T16:13:51.306" v="351" actId="1076"/>
          <ac:spMkLst>
            <pc:docMk/>
            <pc:sldMk cId="3948410078" sldId="282"/>
            <ac:spMk id="182" creationId="{00000000-0000-0000-0000-000000000000}"/>
          </ac:spMkLst>
        </pc:spChg>
        <pc:spChg chg="mod">
          <ac:chgData name="Greg Scott" userId="c650d04ab2c8d8e3" providerId="LiveId" clId="{7BFBDCCA-309B-4F38-A7A8-A6CD9BA20454}" dt="2020-04-07T16:14:28.689" v="359" actId="6549"/>
          <ac:spMkLst>
            <pc:docMk/>
            <pc:sldMk cId="3948410078" sldId="282"/>
            <ac:spMk id="183" creationId="{00000000-0000-0000-0000-000000000000}"/>
          </ac:spMkLst>
        </pc:spChg>
        <pc:picChg chg="add mod">
          <ac:chgData name="Greg Scott" userId="c650d04ab2c8d8e3" providerId="LiveId" clId="{7BFBDCCA-309B-4F38-A7A8-A6CD9BA20454}" dt="2020-04-07T16:14:32.274" v="361" actId="14100"/>
          <ac:picMkLst>
            <pc:docMk/>
            <pc:sldMk cId="3948410078" sldId="282"/>
            <ac:picMk id="4" creationId="{5EECD974-7681-4F0D-95A0-3570D41570A4}"/>
          </ac:picMkLst>
        </pc:picChg>
        <pc:picChg chg="add mod">
          <ac:chgData name="Greg Scott" userId="c650d04ab2c8d8e3" providerId="LiveId" clId="{7BFBDCCA-309B-4F38-A7A8-A6CD9BA20454}" dt="2020-04-07T16:14:25.381" v="358" actId="1076"/>
          <ac:picMkLst>
            <pc:docMk/>
            <pc:sldMk cId="3948410078" sldId="282"/>
            <ac:picMk id="5" creationId="{60682A86-12EB-47E2-B126-508C81F68B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7270C3-18C7-48D2-A44B-55941133A3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DE6AB-1E51-4F14-A9C7-F553E83249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9A2C1-D6F2-46A9-A1D3-EA5CCBB2CADF}" type="datetimeFigureOut">
              <a:rPr lang="en-US" smtClean="0"/>
              <a:t>4/12/2020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487300-23F8-4A95-9E31-2912EF70D6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www.glscott.org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33FFB8-87AA-4D05-8C03-EADF90AEF1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B1976-3164-45D6-9355-560067D722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5099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Friday April 10 was the last day of the 5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six weeks and grades are due Tuesday April 14th.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Monday April 13 begins the 6</a:t>
            </a:r>
            <a:r>
              <a:rPr lang="en-US" sz="1100" b="0" i="0" u="none" strike="noStrike" cap="none" baseline="300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six weeks.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1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Directions: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After going through the lesson take the Quiz over the lesson.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This lecture is composed of 2 parts.  Both equally important and both are necessary for you to complete the complete the quiz.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study of people and their communities, cultures, economies, and interactions with the environment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by studying their relations with and across space and place.</a:t>
            </a:r>
            <a:endParaRPr dirty="0"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418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Cuneiform is a series of triangular indentions into clay tablets.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Record trade or value, payments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tablets found are from merchants recording sale and purchase transactions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73612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Islam is the dominant religion and it has significant influence over their culture.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more than just Arabs other ethnic groups include Turks, Iranians (formally Persians) and Kurds.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Overcrowding in the cities due to the arid landscape or the inability to make a living in the rural areas.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Women's rights have been curtailed in Iran is an understatement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Women in some Islamic countries must be accompanied/escorted by a male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morality police in Iran who enforce women's obedience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Women who get raped are charged with having sex outside of marriage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Secular means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not subject to or bound by religious rule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In secular societies men and women enjoy equal rights while non-secular such as Iran women have few rights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50c8a889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50c8a88920_0_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does the US care what goes on in the Middle East?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US is not dependent on Middle East oil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OPEC over produces prices go down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If there is a problem or a perceived problem prices will go up</a:t>
            </a:r>
            <a:endParaRPr dirty="0"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9026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1947, the United Nations (UN) adopted a Partition Plan for Palestine recommending the creation of independent Arab and Jewish states.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plan was accepted by the Jewish Agency and rejected by Arab leaders.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1948 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the Jewish Agency declared the independence of the State of Israel,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All of Israel's neighbors declared war, this is the 1948 Arab-Israeli War.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cs typeface="Arial"/>
                <a:sym typeface="Arial"/>
              </a:rPr>
              <a:t>Israel will fight many wars that they did not start gaining territory after winning each one.</a:t>
            </a:r>
            <a:endParaRPr u="none" dirty="0"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Sunni and Shia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Compared to Christianity that broke into Catholicism and Protestant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or even prior to that Christianity split between Roman Catholic and Eastern Orthodox </a:t>
            </a:r>
            <a:endParaRPr dirty="0"/>
          </a:p>
        </p:txBody>
      </p:sp>
      <p:sp>
        <p:nvSpPr>
          <p:cNvPr id="250" name="Google Shape;25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of the Arabian Peninsula is a huge desert the Arabian desert. </a:t>
            </a:r>
            <a:endParaRPr dirty="0"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0c8a8892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0c8a88920_0_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Small town in the desert</a:t>
            </a:r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Central Asia region has been dominated by Soviet control until the 1990’s when the Soviet Union fell apart</a:t>
            </a:r>
            <a:endParaRPr dirty="0"/>
          </a:p>
        </p:txBody>
      </p:sp>
      <p:sp>
        <p:nvSpPr>
          <p:cNvPr id="271" name="Google Shape;27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“stan” countries such as Turkmenistan,  Uzbekistan, Tajikistan, Kazakhstan and Kyrgyzstan ethnic enclaves and groups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former Soviet states before the fall of the Soviet Union.</a:t>
            </a:r>
            <a:endParaRPr dirty="0"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9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Political vacuum was created and there was a rush to fill that vacuum. </a:t>
            </a:r>
            <a:endParaRPr dirty="0"/>
          </a:p>
        </p:txBody>
      </p:sp>
      <p:sp>
        <p:nvSpPr>
          <p:cNvPr id="278" name="Google Shape;27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21158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0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4" name="Google Shape;28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1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Literacy – the ability to read and write</a:t>
            </a:r>
            <a:endParaRPr dirty="0"/>
          </a:p>
        </p:txBody>
      </p:sp>
      <p:sp>
        <p:nvSpPr>
          <p:cNvPr id="291" name="Google Shape;29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Economic success = ability to export natural resources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Most countries do not have market economies and government control leads to inefficiency and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	very susceptible to corruption</a:t>
            </a:r>
            <a:endParaRPr dirty="0"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2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8" name="Google Shape;29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165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Islamic symbol can be seen on the Turkish flag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pastry Crescent is molded from the Islamic symbol after they lost the siege of Vienna</a:t>
            </a:r>
            <a:r>
              <a:rPr lang="en-US"/>
              <a:t>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</a:t>
            </a:r>
            <a:r>
              <a:rPr lang="en-US" dirty="0"/>
              <a:t>Viennese bakers made pastries in the shape of crescents to celebrate their victory over the Turkish in the 16</a:t>
            </a:r>
            <a:r>
              <a:rPr lang="en-US" baseline="30000" dirty="0"/>
              <a:t>th</a:t>
            </a:r>
            <a:r>
              <a:rPr lang="en-US" dirty="0"/>
              <a:t> century.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7" name="Google Shape;1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Demographics has changed drastically since the end of World War II and the establishment of a Jewish state.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Influx of European Jews followed by Russian Jews and African Jews all due to persecution or government instability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displacement of the Palestinians has been a hot button topic and even today is a matter of debate.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4" name="Google Shape;1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Example of the writing in this particular region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Israel is home to both Arabic and Hebrew speakers</a:t>
            </a: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Quality </a:t>
            </a:r>
            <a:r>
              <a:rPr lang="en-US" sz="11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education and health care varies widely from country to country.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Countries that enjoy more freedom are those whose government operates as democracy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freedom that democracy allows can be seen in their ability to participate in the free markets.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Only Israel enjoys the freedom of democracy and capitalism in the region.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Healthcare and education is 1</a:t>
            </a:r>
            <a:r>
              <a:rPr lang="en-US" baseline="30000" dirty="0"/>
              <a:t>st</a:t>
            </a:r>
            <a:r>
              <a:rPr lang="en-US" dirty="0"/>
              <a:t> class in Israel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Along with democracy and open markets women also enjoy equal rights.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Both men and women in Israel have to spend two years of mandatory service in the Israeli Defense Force.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Afghanistan under the Taliban women could not attend school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Women in most middle east countries are not allowed to drive.</a:t>
            </a:r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0270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Service industry? Not involved with manufacturing but gives some type of service to the customer.  Waiter, waitress, sales…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Terrorism has had a huge impact on tourism.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Currently the service industry in the US is taking a huge hit because of the coronavirus lockdown.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8:notes"/>
          <p:cNvSpPr txBox="1">
            <a:spLocks noGrp="1"/>
          </p:cNvSpPr>
          <p:nvPr>
            <p:ph type="body" idx="1"/>
          </p:nvPr>
        </p:nvSpPr>
        <p:spPr>
          <a:xfrm>
            <a:off x="685800" y="4424085"/>
            <a:ext cx="5486400" cy="419123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fontAlgn="base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 cultural hearth is a site of innovation from which basic ideas, materials</a:t>
            </a:r>
          </a:p>
          <a:p>
            <a:pPr marL="158750" indent="0" fontAlgn="base"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	and technology diffuse to many cultures.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dt" idx="10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26" name="Google Shape;26;p2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9" name="Google Shape;29;p2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2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2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5" name="Google Shape;35;p2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6" name="Google Shape;36;p2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2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2"/>
          <p:cNvSpPr txBox="1">
            <a:spLocks noGrp="1"/>
          </p:cNvSpPr>
          <p:nvPr>
            <p:ph type="sldNum" idx="12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body" idx="1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1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1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1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"/>
          <p:cNvSpPr txBox="1">
            <a:spLocks noGrp="1"/>
          </p:cNvSpPr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0" name="Google Shape;130;p12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2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3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3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entury Schoolbook"/>
              <a:buNone/>
              <a:defRPr sz="3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260"/>
              <a:buNone/>
              <a:defRPr sz="1800" b="1">
                <a:solidFill>
                  <a:schemeClr val="lt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dt" idx="10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4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FEC2AC">
              <a:alpha val="5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1" name="Google Shape;51;p4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FFD8CC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2" name="Google Shape;52;p4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FFD8CC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3" name="Google Shape;53;p4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FFEDE7">
              <a:alpha val="7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54" name="Google Shape;54;p4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>
                <a:alpha val="7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" name="Google Shape;55;p4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FEDE7">
                <a:alpha val="82745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4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w="5715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w="28575" cap="flat" cmpd="sng">
            <a:solidFill>
              <a:srgbClr val="FEC2AC">
                <a:alpha val="8196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" name="Google Shape;58;p4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" name="Google Shape;59;p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FEC2AC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4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4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2" name="Google Shape;62;p4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5" name="Google Shape;65;p4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" name="Google Shape;66;p4"/>
          <p:cNvSpPr txBox="1">
            <a:spLocks noGrp="1"/>
          </p:cNvSpPr>
          <p:nvPr>
            <p:ph type="sldNum" idx="12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5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5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5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body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6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6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2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"/>
          <p:cNvSpPr>
            <a:spLocks noGrp="1"/>
          </p:cNvSpPr>
          <p:nvPr>
            <p:ph type="body" idx="3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"/>
          <p:cNvSpPr>
            <a:spLocks noGrp="1"/>
          </p:cNvSpPr>
          <p:nvPr>
            <p:ph type="body" idx="4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87" name="Google Shape;87;p7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8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8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Google Shape;93;p9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4" name="Google Shape;94;p9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body" idx="1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6" name="Google Shape;96;p9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9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8" name="Google Shape;98;p9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9" name="Google Shape;99;p9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0" name="Google Shape;100;p9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1" name="Google Shape;101;p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2" name="Google Shape;102;p9"/>
          <p:cNvSpPr txBox="1">
            <a:spLocks noGrp="1"/>
          </p:cNvSpPr>
          <p:nvPr>
            <p:ph type="body" idx="2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9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4" name="Google Shape;104;p9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05" name="Google Shape;105;p9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0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0"/>
          <p:cNvSpPr>
            <a:spLocks noGrp="1"/>
          </p:cNvSpPr>
          <p:nvPr>
            <p:ph type="pic" idx="2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 dirty="0"/>
          </a:p>
        </p:txBody>
      </p:sp>
      <p:sp>
        <p:nvSpPr>
          <p:cNvPr id="111" name="Google Shape;111;p10"/>
          <p:cNvSpPr txBox="1">
            <a:spLocks noGrp="1"/>
          </p:cNvSpPr>
          <p:nvPr>
            <p:ph type="body" idx="1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marL="914400" lvl="1" indent="-28956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marL="1371600" lvl="2" indent="-2667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marL="1828800" lvl="3" indent="-262889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marL="2286000" lvl="4" indent="-267461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10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3" name="Google Shape;113;p10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4" name="Google Shape;114;p1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5" name="Google Shape;115;p10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6" name="Google Shape;116;p10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0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10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9" name="Google Shape;119;p10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2AC">
                <a:alpha val="9294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sz="30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297180" algn="l" rtl="0">
              <a:spcBef>
                <a:spcPts val="360"/>
              </a:spcBef>
              <a:spcAft>
                <a:spcPts val="0"/>
              </a:spcAft>
              <a:buClr>
                <a:srgbClr val="DE7530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297180" algn="l" rtl="0">
              <a:spcBef>
                <a:spcPts val="360"/>
              </a:spcBef>
              <a:spcAft>
                <a:spcPts val="0"/>
              </a:spcAft>
              <a:buClr>
                <a:srgbClr val="FEC2AC"/>
              </a:buClr>
              <a:buSzPts val="1080"/>
              <a:buFont typeface="Noto Sans Symbols"/>
              <a:buChar char="🞆"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BC9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sz="16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EC2AC"/>
              </a:buClr>
              <a:buSzPts val="840"/>
              <a:buFont typeface="Noto Sans Symbols"/>
              <a:buChar char="⚪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sz="1400" b="0" i="0" u="none" strike="noStrike" cap="small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rgbClr val="DE7530"/>
              </a:buClr>
              <a:buSzPts val="1400"/>
              <a:buFont typeface="Century Schoolbook"/>
              <a:buChar char="•"/>
              <a:defRPr sz="14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 dirty="0"/>
          </a:p>
        </p:txBody>
      </p:sp>
      <p:cxnSp>
        <p:nvCxnSpPr>
          <p:cNvPr id="11" name="Google Shape;11;p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2AC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1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2AC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nn.com/2017/09/27/middleeast/saudi-women-still-cant-do-this/index.html" TargetMode="Externa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Yuwo7sy9K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UHlPjzZCdQ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3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Human Geography</a:t>
            </a:r>
            <a:endParaRPr dirty="0"/>
          </a:p>
        </p:txBody>
      </p:sp>
      <p:sp>
        <p:nvSpPr>
          <p:cNvPr id="137" name="Google Shape;137;p13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3600" dirty="0"/>
              <a:t>Eastern Mediterranean</a:t>
            </a:r>
            <a:endParaRPr sz="3600" dirty="0"/>
          </a:p>
        </p:txBody>
      </p:sp>
      <p:pic>
        <p:nvPicPr>
          <p:cNvPr id="138" name="Google Shape;138;p13" descr="Image result for eastern mediterranean countries map"/>
          <p:cNvPicPr preferRelativeResize="0"/>
          <p:nvPr/>
        </p:nvPicPr>
        <p:blipFill rotWithShape="1">
          <a:blip r:embed="rId3">
            <a:alphaModFix/>
          </a:blip>
          <a:srcRect b="6666"/>
          <a:stretch/>
        </p:blipFill>
        <p:spPr>
          <a:xfrm>
            <a:off x="4953000" y="0"/>
            <a:ext cx="3550701" cy="45608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457200" y="166303"/>
            <a:ext cx="7467600" cy="56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History and Government </a:t>
            </a:r>
            <a:endParaRPr dirty="0"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499036" y="562566"/>
            <a:ext cx="7467600" cy="558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Persian </a:t>
            </a:r>
            <a:r>
              <a:rPr lang="en-US" sz="22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qanat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or underground canals used for irrigation</a:t>
            </a: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.</a:t>
            </a: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74320" lvl="0" indent="-1676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3" name="Picture 2" descr="A picture containing outdoor, water, elephant, river&#10;&#10;Description automatically generated">
            <a:extLst>
              <a:ext uri="{FF2B5EF4-FFF2-40B4-BE49-F238E27FC236}">
                <a16:creationId xmlns:a16="http://schemas.microsoft.com/office/drawing/2014/main" id="{7AA54033-46CD-4FC4-BD12-774AC2562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87" y="1752599"/>
            <a:ext cx="4125313" cy="2631209"/>
          </a:xfrm>
          <a:prstGeom prst="rect">
            <a:avLst/>
          </a:prstGeom>
        </p:spPr>
      </p:pic>
      <p:pic>
        <p:nvPicPr>
          <p:cNvPr id="7" name="Picture 6" descr="A picture containing outdoor, track, city, street&#10;&#10;Description automatically generated">
            <a:extLst>
              <a:ext uri="{FF2B5EF4-FFF2-40B4-BE49-F238E27FC236}">
                <a16:creationId xmlns:a16="http://schemas.microsoft.com/office/drawing/2014/main" id="{EBECBB0F-F79A-4093-9ECF-B28711D00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800" y="4083226"/>
            <a:ext cx="4515716" cy="236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0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457200" y="166303"/>
            <a:ext cx="7467600" cy="568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History and Government </a:t>
            </a:r>
            <a:endParaRPr dirty="0"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499036" y="562566"/>
            <a:ext cx="7467600" cy="55894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Cuneiform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 form of early writing invented by the Sumerians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show the achievements of early civilizations.</a:t>
            </a:r>
          </a:p>
          <a:p>
            <a:pPr marL="365760" lvl="1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None/>
            </a:pPr>
            <a:endParaRPr lang="en-US" sz="2200" dirty="0">
              <a:latin typeface="Verdana"/>
              <a:ea typeface="Verdana"/>
              <a:cs typeface="Verdana"/>
              <a:sym typeface="Verdana"/>
            </a:endParaRPr>
          </a:p>
          <a:p>
            <a:pPr marL="365760" lvl="1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None/>
            </a:pPr>
            <a:endParaRPr lang="en-US" sz="2200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65760" lvl="1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None/>
            </a:pPr>
            <a:endParaRPr lang="en-US" sz="2200" dirty="0"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>
              <a:spcBef>
                <a:spcPts val="1500"/>
              </a:spcBef>
              <a:buSzPts val="1760"/>
              <a:buFont typeface="Arial"/>
              <a:buChar char="•"/>
            </a:pPr>
            <a:r>
              <a:rPr lang="en-US" sz="2400" dirty="0"/>
              <a:t>Why do you think writing needed?</a:t>
            </a:r>
          </a:p>
          <a:p>
            <a:pPr marL="365760" lvl="1" indent="0">
              <a:spcBef>
                <a:spcPts val="1500"/>
              </a:spcBef>
              <a:buSzPts val="1760"/>
              <a:buNone/>
            </a:pPr>
            <a:endParaRPr lang="en-US" sz="900" dirty="0"/>
          </a:p>
          <a:p>
            <a:pPr marL="640080" lvl="1" indent="-274320">
              <a:spcBef>
                <a:spcPts val="1500"/>
              </a:spcBef>
              <a:buSzPts val="1760"/>
              <a:buFont typeface="Arial"/>
              <a:buChar char="•"/>
            </a:pP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Turkey is working toward membership in the EU, while Iraq and Iran have struggled with political turmoil in recent decades. </a:t>
            </a:r>
            <a:endParaRPr lang="en-US" sz="2400"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latin typeface="Verdana"/>
              <a:ea typeface="Verdana"/>
              <a:sym typeface="Verdana"/>
            </a:endParaRPr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latin typeface="Verdana"/>
              <a:ea typeface="Verdana"/>
              <a:sym typeface="Verdana"/>
            </a:endParaRPr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latin typeface="Verdana"/>
              <a:ea typeface="Verdana"/>
              <a:sym typeface="Verdana"/>
            </a:endParaRPr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latin typeface="Verdana"/>
              <a:ea typeface="Verdana"/>
              <a:sym typeface="Verdana"/>
            </a:endParaRPr>
          </a:p>
          <a:p>
            <a:pPr marL="274320" lvl="0" indent="-1676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EECD974-7681-4F0D-95A0-3570D4157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7146" y="1570763"/>
            <a:ext cx="1953182" cy="2853129"/>
          </a:xfrm>
          <a:prstGeom prst="rect">
            <a:avLst/>
          </a:prstGeom>
        </p:spPr>
      </p:pic>
      <p:pic>
        <p:nvPicPr>
          <p:cNvPr id="5" name="Picture 4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60682A86-12EB-47E2-B126-508C81F68B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4228" y="1620586"/>
            <a:ext cx="2559267" cy="191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2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24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Population Patterns</a:t>
            </a:r>
            <a:endParaRPr dirty="0"/>
          </a:p>
        </p:txBody>
      </p:sp>
      <p:sp>
        <p:nvSpPr>
          <p:cNvPr id="203" name="Google Shape;203;p23"/>
          <p:cNvSpPr txBox="1">
            <a:spLocks noGrp="1"/>
          </p:cNvSpPr>
          <p:nvPr>
            <p:ph type="body" idx="1"/>
          </p:nvPr>
        </p:nvSpPr>
        <p:spPr>
          <a:xfrm>
            <a:off x="62199" y="1646446"/>
            <a:ext cx="7987145" cy="504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While Islam           is the dominant religion and significantly influences the culture, the population is ethnically diverse.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FF0000"/>
              </a:buClr>
              <a:buSzPts val="176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Major ethnic groups include Turks, Iranians, Arabs, and Kurds. </a:t>
            </a:r>
            <a:endParaRPr dirty="0">
              <a:solidFill>
                <a:srgbClr val="FF0000"/>
              </a:solidFill>
            </a:endParaRPr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Kurds are an ethnic group without an official country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although they call the area in which they live Kurdistan.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Countries in the subregion are increasingly urban, with overcrowding common in cities.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204" name="Google Shape;204;p23" descr="Image result for increasing ch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37928" y="240537"/>
            <a:ext cx="1271072" cy="1193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CD1AA49E-C0E4-4625-BE68-29A73D41A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3276" y="1487511"/>
            <a:ext cx="551960" cy="551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02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Society and Culture Today</a:t>
            </a:r>
            <a:endParaRPr dirty="0"/>
          </a:p>
        </p:txBody>
      </p:sp>
      <p:sp>
        <p:nvSpPr>
          <p:cNvPr id="210" name="Google Shape;210;p24"/>
          <p:cNvSpPr txBox="1">
            <a:spLocks noGrp="1"/>
          </p:cNvSpPr>
          <p:nvPr>
            <p:ph type="body" idx="1"/>
          </p:nvPr>
        </p:nvSpPr>
        <p:spPr>
          <a:xfrm>
            <a:off x="-103909" y="1080655"/>
            <a:ext cx="6352309" cy="5243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Languages and customs differ depending on ancestral homes.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Family life includes the extended family. 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more secular societies such as </a:t>
            </a: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Iraq, women and men have equal rights under the law, while women’s rights have been curtailed in Iran.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Early civilizations created important pieces of art and architecture, with Iran still the epicenter for the production of world-famous Persian rugs.</a:t>
            </a:r>
            <a:endParaRPr dirty="0"/>
          </a:p>
          <a:p>
            <a:pPr marL="27432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</p:txBody>
      </p:sp>
      <p:pic>
        <p:nvPicPr>
          <p:cNvPr id="211" name="Google Shape;211;p24" descr="Image result for persian rug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48400" y="0"/>
            <a:ext cx="2341060" cy="34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 descr="Related 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43600" y="3657600"/>
            <a:ext cx="2344979" cy="1752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4"/>
          <p:cNvSpPr/>
          <p:nvPr/>
        </p:nvSpPr>
        <p:spPr>
          <a:xfrm>
            <a:off x="2479964" y="5578475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Century Schoolbook"/>
                <a:ea typeface="Century Schoolbook"/>
                <a:cs typeface="Century Schoolbook"/>
                <a:sym typeface="Century Schoolbook"/>
                <a:hlinkClick r:id="rId5"/>
              </a:rPr>
              <a:t>https://www.cnn.com/2017/09/27/middleeast/saudi-women-still-cant-do-this/index.html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 dirty="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Women in Iran: How are women's roles changing?</a:t>
            </a:r>
            <a:endParaRPr dirty="0"/>
          </a:p>
        </p:txBody>
      </p:sp>
      <p:sp>
        <p:nvSpPr>
          <p:cNvPr id="219" name="Google Shape;219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20" name="Google Shape;220;p25" descr="Discover key moments from history and stories about fascinating people on the official BBC Documentary channel: http://bit.ly/BBCDocs_YouTube_Channel&#10;Rageh Omaar takes a closer look at the role of Women in Iran when he meets a pop artist and discusses the women's movement." title="Welcome to Tehran: Women in Ira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68000" y="1714500"/>
            <a:ext cx="5490000" cy="4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6" descr="Image result for oil drum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99364" y="1967345"/>
            <a:ext cx="35052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Economic Activities</a:t>
            </a:r>
            <a:endParaRPr dirty="0"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1"/>
          </p:nvPr>
        </p:nvSpPr>
        <p:spPr>
          <a:xfrm>
            <a:off x="-138545" y="1115291"/>
            <a:ext cx="5853545" cy="520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Oil is a major economic resource in Iran and Iraq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allowing them to exert considerable influence in global affairs.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Natural gas, fishing, and agriculture also play important roles in the subregion’s economy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Interdependence and trade are necessary in the area</a:t>
            </a: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as the countries of the Northeast need industrial products for their own markets, while industrialized countries need oil. </a:t>
            </a:r>
            <a:endParaRPr dirty="0"/>
          </a:p>
          <a:p>
            <a:pPr marL="27432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4659E6-1546-48BC-BBBB-7F1A8CBD20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296F27-5C04-4C14-9FFA-99574251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2C2386-7A0B-4019-8DC0-77CFDBAF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5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7"/>
          <p:cNvSpPr txBox="1">
            <a:spLocks noGrp="1"/>
          </p:cNvSpPr>
          <p:nvPr>
            <p:ph type="ctrTitle"/>
          </p:nvPr>
        </p:nvSpPr>
        <p:spPr>
          <a:xfrm>
            <a:off x="2240924" y="3548619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Human Geography</a:t>
            </a:r>
            <a:endParaRPr dirty="0"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"/>
          </p:nvPr>
        </p:nvSpPr>
        <p:spPr>
          <a:xfrm>
            <a:off x="2286000" y="537037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3000" dirty="0"/>
              <a:t>Arabian Peninsula</a:t>
            </a:r>
            <a:endParaRPr sz="3000" dirty="0"/>
          </a:p>
        </p:txBody>
      </p:sp>
      <p:pic>
        <p:nvPicPr>
          <p:cNvPr id="234" name="Google Shape;234;p27" descr="Image result for arabian peninsula map"/>
          <p:cNvPicPr preferRelativeResize="0"/>
          <p:nvPr/>
        </p:nvPicPr>
        <p:blipFill rotWithShape="1">
          <a:blip r:embed="rId3">
            <a:alphaModFix/>
          </a:blip>
          <a:srcRect b="7576"/>
          <a:stretch/>
        </p:blipFill>
        <p:spPr>
          <a:xfrm>
            <a:off x="2686933" y="-45076"/>
            <a:ext cx="6308959" cy="4914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812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History and Government</a:t>
            </a:r>
            <a:endParaRPr dirty="0"/>
          </a:p>
        </p:txBody>
      </p:sp>
      <p:sp>
        <p:nvSpPr>
          <p:cNvPr id="240" name="Google Shape;240;p28"/>
          <p:cNvSpPr txBox="1">
            <a:spLocks noGrp="1"/>
          </p:cNvSpPr>
          <p:nvPr>
            <p:ph type="body" idx="1"/>
          </p:nvPr>
        </p:nvSpPr>
        <p:spPr>
          <a:xfrm>
            <a:off x="-1" y="1357745"/>
            <a:ext cx="8395855" cy="471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Religion, ethnicity, and shared culture define the region, with most people being ethnic Arabs who practice Islam. </a:t>
            </a:r>
            <a:endParaRPr sz="2400"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For centuries, </a:t>
            </a:r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tribal groups based on family relationships, or </a:t>
            </a:r>
            <a:r>
              <a:rPr lang="en-US" sz="2400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sheikdoms</a:t>
            </a:r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controlled specific areas of the subregion, and their influence continues.</a:t>
            </a:r>
            <a:endParaRPr sz="2400"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4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majority of governments in the area are monarchies</a:t>
            </a: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with Saudi Arabia, Oman, and Qatar being absolute monarchies. </a:t>
            </a:r>
            <a:endParaRPr sz="2400" dirty="0"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9"/>
          <p:cNvSpPr txBox="1">
            <a:spLocks noGrp="1"/>
          </p:cNvSpPr>
          <p:nvPr>
            <p:ph type="title"/>
          </p:nvPr>
        </p:nvSpPr>
        <p:spPr>
          <a:xfrm>
            <a:off x="457200" y="131618"/>
            <a:ext cx="7467600" cy="616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Population Patterns</a:t>
            </a:r>
            <a:endParaRPr dirty="0"/>
          </a:p>
        </p:txBody>
      </p:sp>
      <p:sp>
        <p:nvSpPr>
          <p:cNvPr id="246" name="Google Shape;246;p29"/>
          <p:cNvSpPr txBox="1">
            <a:spLocks noGrp="1"/>
          </p:cNvSpPr>
          <p:nvPr>
            <p:ph type="body" idx="1"/>
          </p:nvPr>
        </p:nvSpPr>
        <p:spPr>
          <a:xfrm>
            <a:off x="-233479" y="1184174"/>
            <a:ext cx="5558893" cy="5022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363"/>
              <a:buFont typeface="Arial"/>
              <a:buChar char="•"/>
            </a:pPr>
            <a:r>
              <a:rPr lang="en-US" sz="20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dry, desert climate causes most people to live along the coasts of the Persian Gulf and Red Sea.</a:t>
            </a:r>
            <a:endParaRPr sz="2000" dirty="0">
              <a:solidFill>
                <a:srgbClr val="FF0000"/>
              </a:solidFill>
            </a:endParaRPr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363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Migration of workers to oil and construction jobs has altered the once exclusively Arab population.</a:t>
            </a:r>
            <a:endParaRPr sz="2000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363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the interior of Saudi Arabia lies Makkah (</a:t>
            </a:r>
            <a:r>
              <a:rPr lang="en-US" sz="20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Mecca), the holiest city of Islam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Madinah (Medina), which houses the tomb of the prophet Muhammad, and Riyadh, an important oil refining center and the capital.</a:t>
            </a:r>
            <a:endParaRPr sz="2000" dirty="0"/>
          </a:p>
          <a:p>
            <a:pPr marL="274320" lvl="0" indent="-19164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302"/>
              <a:buNone/>
            </a:pPr>
            <a:endParaRPr sz="1860" dirty="0"/>
          </a:p>
        </p:txBody>
      </p:sp>
      <p:pic>
        <p:nvPicPr>
          <p:cNvPr id="247" name="Google Shape;247;p29" descr="Image result for map of persian gulf and red se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6531" y="2316245"/>
            <a:ext cx="42672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Eastern Mediterranean History and Government</a:t>
            </a:r>
            <a:endParaRPr dirty="0"/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area is the birthplace of three major religions: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Judaism, Christianity, and Islam.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Following World War II, armed conflicts broke out among Jewish and Arab groups in Palestine.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Jews accepted a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1947 United Nations plan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to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divide Palestine into a Jewish state and an Arab state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while the Arabs rejected it.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Since 1948, tensions have riled both sides.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Other countries in the subregion have also struggled since independence.</a:t>
            </a:r>
            <a:endParaRPr dirty="0"/>
          </a:p>
          <a:p>
            <a:pPr marL="274320" lvl="0" indent="-1676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3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Society and Culture Today</a:t>
            </a:r>
            <a:endParaRPr dirty="0"/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-141941" y="1099806"/>
            <a:ext cx="8821814" cy="32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Arabic is the primary language 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the subregion, with English the most common second language. </a:t>
            </a:r>
            <a:endParaRPr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After Muhammad’s death, conflicts arose over who would be the rightful successor, breaking the religion into different sects.</a:t>
            </a:r>
            <a:endParaRPr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b="1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Shari’ah</a:t>
            </a: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, or Islamic law</a:t>
            </a: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governs every aspect of a Muslim’s life.</a:t>
            </a:r>
            <a:endParaRPr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Most countries do not enforce equal rights for women, and women have 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little political power. </a:t>
            </a:r>
            <a:endParaRPr dirty="0"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</p:txBody>
      </p:sp>
      <p:pic>
        <p:nvPicPr>
          <p:cNvPr id="254" name="Google Shape;254;p30" descr="https://cdn-images-1.medium.com/max/704/1*BXOGtUBl29wNKYQ_38X0CQ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7826" y="4376406"/>
            <a:ext cx="4814276" cy="21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523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Economic Activities</a:t>
            </a:r>
            <a:endParaRPr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body" idx="1"/>
          </p:nvPr>
        </p:nvSpPr>
        <p:spPr>
          <a:xfrm>
            <a:off x="-121081" y="995882"/>
            <a:ext cx="6566957" cy="5001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Oil has produced great wealth for the Arabian Peninsula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; </a:t>
            </a: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it is one of the world’s most important regions for oil production.</a:t>
            </a:r>
            <a:endParaRPr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Countries with smaller oil reserves </a:t>
            </a: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have developed </a:t>
            </a:r>
            <a:r>
              <a:rPr lang="en-US" sz="2035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other industries, such as banking and finance in Bahrain, and fishing in Oman, to foster economic growth. </a:t>
            </a:r>
            <a:endParaRPr dirty="0">
              <a:solidFill>
                <a:srgbClr val="FF0000"/>
              </a:solidFill>
            </a:endParaRPr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Lack of water remains the most important natural resource issue. </a:t>
            </a:r>
            <a:endParaRPr dirty="0"/>
          </a:p>
          <a:p>
            <a:pPr marL="274320" lvl="0" indent="-17564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</p:txBody>
      </p:sp>
      <p:pic>
        <p:nvPicPr>
          <p:cNvPr id="261" name="Google Shape;261;p31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4179194"/>
            <a:ext cx="4246303" cy="2630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Geography Now Go: Saudi Arabia</a:t>
            </a:r>
            <a:endParaRPr dirty="0"/>
          </a:p>
        </p:txBody>
      </p:sp>
      <p:sp>
        <p:nvSpPr>
          <p:cNvPr id="267" name="Google Shape;267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68" name="Google Shape;268;p32" descr="Deserts, Camels and Shopping, Here we go! &#10;&#10;http://facebook.com/GeographyNowFanpage&#10;&#10;http://instagram.com/GeographyNow_Official&#10;&#10;http://twitter.com/GeographyNow&#10;&#10;Become a patron! Donate anything and Get exclusive behind the scenes footage! All profits go towards helping my dad and his medical costs/ parent's living expenses since they are no longer working and need support. &#10;&#10;http://patreon.com/GeographyNow" title="Geography Go! Saudi Arabia (Al-ghat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2800" y="1726350"/>
            <a:ext cx="6162000" cy="46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 txBox="1">
            <a:spLocks noGrp="1"/>
          </p:cNvSpPr>
          <p:nvPr>
            <p:ph type="ctrTitle"/>
          </p:nvPr>
        </p:nvSpPr>
        <p:spPr>
          <a:xfrm>
            <a:off x="2286000" y="3517005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Human Geography</a:t>
            </a:r>
            <a:endParaRPr dirty="0"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1"/>
          </p:nvPr>
        </p:nvSpPr>
        <p:spPr>
          <a:xfrm>
            <a:off x="2286000" y="5344733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3600" dirty="0"/>
              <a:t>Central Asia</a:t>
            </a:r>
            <a:endParaRPr sz="3600" dirty="0"/>
          </a:p>
        </p:txBody>
      </p:sp>
      <p:pic>
        <p:nvPicPr>
          <p:cNvPr id="275" name="Google Shape;275;p33" descr="Map of Central Asia"/>
          <p:cNvPicPr preferRelativeResize="0"/>
          <p:nvPr/>
        </p:nvPicPr>
        <p:blipFill rotWithShape="1">
          <a:blip r:embed="rId3">
            <a:alphaModFix/>
          </a:blip>
          <a:srcRect l="12810" t="28000" r="36329"/>
          <a:stretch/>
        </p:blipFill>
        <p:spPr>
          <a:xfrm>
            <a:off x="2057399" y="141666"/>
            <a:ext cx="6687356" cy="4475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0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History and Government</a:t>
            </a:r>
            <a:endParaRPr dirty="0"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1"/>
          </p:nvPr>
        </p:nvSpPr>
        <p:spPr>
          <a:xfrm>
            <a:off x="-152400" y="1011382"/>
            <a:ext cx="8001000" cy="3778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Christianity has been a significant influence in Armenia and Georgia, while Islam became the predominant religion of the “stan” countries.</a:t>
            </a:r>
            <a:endParaRPr sz="2000"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Established for trade between Europe and China, the Silk Road became an important asset and target for various empires.</a:t>
            </a:r>
            <a:endParaRPr sz="2000" dirty="0"/>
          </a:p>
          <a:p>
            <a:pPr marL="274320" lvl="0" indent="-18364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28"/>
              <a:buNone/>
            </a:pPr>
            <a:endParaRPr sz="2040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3E43038-5C49-468B-A894-5F5A8059D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5019" y="2825121"/>
            <a:ext cx="5910037" cy="393017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729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History and Government</a:t>
            </a:r>
            <a:endParaRPr dirty="0"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1"/>
          </p:nvPr>
        </p:nvSpPr>
        <p:spPr>
          <a:xfrm>
            <a:off x="124691" y="1642057"/>
            <a:ext cx="8001000" cy="415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entire region, except Afghanistan, was under Soviet control until the 1990s.</a:t>
            </a:r>
          </a:p>
          <a:p>
            <a:pPr marL="365760" lvl="1" indent="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496"/>
              <a:buNone/>
            </a:pPr>
            <a:endParaRPr sz="2400"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Ethnic conflict and political turmoil continue to plague the region. </a:t>
            </a:r>
            <a:endParaRPr sz="2400" dirty="0"/>
          </a:p>
          <a:p>
            <a:pPr marL="274320" lvl="0" indent="-183642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428"/>
              <a:buNone/>
            </a:pPr>
            <a:endParaRPr sz="2040" dirty="0"/>
          </a:p>
        </p:txBody>
      </p:sp>
    </p:spTree>
    <p:extLst>
      <p:ext uri="{BB962C8B-B14F-4D97-AF65-F5344CB8AC3E}">
        <p14:creationId xmlns:p14="http://schemas.microsoft.com/office/powerpoint/2010/main" val="29903607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71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Population Patterns</a:t>
            </a:r>
            <a:endParaRPr dirty="0"/>
          </a:p>
        </p:txBody>
      </p:sp>
      <p:sp>
        <p:nvSpPr>
          <p:cNvPr id="287" name="Google Shape;287;p35"/>
          <p:cNvSpPr txBox="1">
            <a:spLocks noGrp="1"/>
          </p:cNvSpPr>
          <p:nvPr>
            <p:ph type="body" idx="1"/>
          </p:nvPr>
        </p:nvSpPr>
        <p:spPr>
          <a:xfrm>
            <a:off x="-159194" y="1380158"/>
            <a:ext cx="595732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Although several countries are named for one ethnic group, most have a complex mix of ethnic groups. </a:t>
            </a:r>
            <a:endParaRPr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Populations are shrinking in Armenia and Georgia due </a:t>
            </a: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to low birth rates, while the populations of other nations are increasing. </a:t>
            </a:r>
            <a:endParaRPr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The rate of urbanization is low overall but growing.</a:t>
            </a:r>
            <a:endParaRPr dirty="0"/>
          </a:p>
          <a:p>
            <a:pPr marL="640080" lvl="1" indent="-27432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628"/>
              <a:buFont typeface="Arial"/>
              <a:buChar char="•"/>
            </a:pPr>
            <a:r>
              <a:rPr lang="en-US" sz="2035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Ethnic differences have created conflict in some areas resulting in displaced persons.</a:t>
            </a:r>
            <a:endParaRPr dirty="0"/>
          </a:p>
          <a:p>
            <a:pPr marL="274320" lvl="0" indent="-17564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554"/>
              <a:buNone/>
            </a:pPr>
            <a:endParaRPr sz="2220" dirty="0"/>
          </a:p>
        </p:txBody>
      </p:sp>
      <p:pic>
        <p:nvPicPr>
          <p:cNvPr id="288" name="Google Shape;288;p35" descr="Image result for population increas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8183" y="1780020"/>
            <a:ext cx="2653145" cy="31456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79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Society and Culture Today</a:t>
            </a:r>
            <a:endParaRPr dirty="0"/>
          </a:p>
        </p:txBody>
      </p:sp>
      <p:sp>
        <p:nvSpPr>
          <p:cNvPr id="294" name="Google Shape;294;p36"/>
          <p:cNvSpPr txBox="1">
            <a:spLocks noGrp="1"/>
          </p:cNvSpPr>
          <p:nvPr>
            <p:ph type="body" idx="1"/>
          </p:nvPr>
        </p:nvSpPr>
        <p:spPr>
          <a:xfrm>
            <a:off x="-48491" y="1104900"/>
            <a:ext cx="5735782" cy="540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Languages in the Turkic language family are the most commonly spoken, though Russian is still widely used.</a:t>
            </a:r>
            <a:endParaRPr sz="2000"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Literacy rates are high except in Afghanistan, and health care spending overall is low, except in Georgia.</a:t>
            </a:r>
            <a:endParaRPr sz="2000"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Family life is a mix of traditional and modern influences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depending on rural or urban location.</a:t>
            </a:r>
            <a:endParaRPr sz="2000" dirty="0"/>
          </a:p>
          <a:p>
            <a:pPr marL="640080" lvl="1" indent="-27432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SzPts val="1496"/>
              <a:buFont typeface="Arial"/>
              <a:buChar char="•"/>
            </a:pPr>
            <a:r>
              <a:rPr lang="en-US" sz="20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Under Soviet control, women enjoyed more equal rights than in many countries, especially Afghanistan. </a:t>
            </a:r>
            <a:endParaRPr sz="2000" dirty="0"/>
          </a:p>
          <a:p>
            <a:pPr marL="274320" lvl="0" indent="-183642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28"/>
              <a:buNone/>
            </a:pPr>
            <a:endParaRPr sz="2040" dirty="0"/>
          </a:p>
        </p:txBody>
      </p:sp>
      <p:pic>
        <p:nvPicPr>
          <p:cNvPr id="295" name="Google Shape;295;p36" descr="Image result for literacy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5164" y="2461635"/>
            <a:ext cx="2819400" cy="2340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502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Economic Activities</a:t>
            </a:r>
            <a:endParaRPr dirty="0"/>
          </a:p>
        </p:txBody>
      </p:sp>
      <p:sp>
        <p:nvSpPr>
          <p:cNvPr id="301" name="Google Shape;301;p37"/>
          <p:cNvSpPr txBox="1">
            <a:spLocks noGrp="1"/>
          </p:cNvSpPr>
          <p:nvPr>
            <p:ph type="body" idx="1"/>
          </p:nvPr>
        </p:nvSpPr>
        <p:spPr>
          <a:xfrm>
            <a:off x="-241775" y="992124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Economic growth is dependent on agriculture and exports of natural resources, such as oil and natural gas.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Economic output remains low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as many people rely on agriculture, but farming methods and lack of arable land </a:t>
            </a: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constraint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yields.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Most countries have not yet shifted to market economies, leaving governments in control of many facets of manufacturing and farming</a:t>
            </a:r>
            <a:r>
              <a:rPr lang="en-US" sz="2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resulting in inefficient business practices that are also susceptible to corruption.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7DB404-CEA9-47D5-A7E7-0788A9BDC5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92E2703-59BC-4F9E-9023-2E24EF2F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picture containing cable, connector, red, curtain&#10;&#10;Description automatically generated">
            <a:extLst>
              <a:ext uri="{FF2B5EF4-FFF2-40B4-BE49-F238E27FC236}">
                <a16:creationId xmlns:a16="http://schemas.microsoft.com/office/drawing/2014/main" id="{7E7E0B8C-FFC2-43AA-B05E-338E0D87B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822" y="1417638"/>
            <a:ext cx="5208163" cy="34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501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endParaRPr dirty="0"/>
          </a:p>
        </p:txBody>
      </p:sp>
      <p:sp>
        <p:nvSpPr>
          <p:cNvPr id="150" name="Google Shape;150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167640" algn="l" rtl="0">
              <a:spcBef>
                <a:spcPts val="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151" name="Google Shape;151;p15" descr="Image result for judaism christianity and islam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341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68EC4B-F9E8-4EAA-AEFC-849189FE0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9295" y="1362075"/>
            <a:ext cx="419100" cy="598714"/>
          </a:xfrm>
          <a:prstGeom prst="rect">
            <a:avLst/>
          </a:prstGeom>
        </p:spPr>
      </p:pic>
      <p:pic>
        <p:nvPicPr>
          <p:cNvPr id="5" name="Picture 4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087DC345-89A1-41B2-B69A-F95A518F79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195" y="5635752"/>
            <a:ext cx="838200" cy="838200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1769618-D3FC-4DA5-ABC2-D2147DC12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950" y="3538445"/>
            <a:ext cx="703356" cy="7033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6" descr="Image result for desert clip 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3091" y="4059381"/>
            <a:ext cx="2770909" cy="26808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Population Patterns</a:t>
            </a:r>
            <a:endParaRPr dirty="0"/>
          </a:p>
        </p:txBody>
      </p:sp>
      <p:sp>
        <p:nvSpPr>
          <p:cNvPr id="158" name="Google Shape;158;p16"/>
          <p:cNvSpPr txBox="1">
            <a:spLocks noGrp="1"/>
          </p:cNvSpPr>
          <p:nvPr>
            <p:ph type="body" idx="1"/>
          </p:nvPr>
        </p:nvSpPr>
        <p:spPr>
          <a:xfrm>
            <a:off x="-38100" y="1579419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The dry, desert climate causes most people to live along the coastal plains.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Many ethnicities and religious sects reside in the subregion.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Demographics have changed drastically 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past century, with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Israel experiencing a large migration of Russian Jews and the displacement of Palestinians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following the establishment of the Israeli state. 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62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Society and Culture and Today</a:t>
            </a:r>
            <a:endParaRPr dirty="0"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403411" y="1050364"/>
            <a:ext cx="5549153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Arabic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is the primary language in the subregion</a:t>
            </a:r>
            <a:r>
              <a:rPr lang="en-US" sz="2200" dirty="0"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endParaRPr lang="en-US" sz="2200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Hebrew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also spoken in Israel. 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0E0A8BA9-8CA7-4F9E-B6A5-BB79FE9D98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3592" y="4213006"/>
            <a:ext cx="2941686" cy="2084854"/>
          </a:xfrm>
          <a:prstGeom prst="rect">
            <a:avLst/>
          </a:prstGeom>
        </p:spPr>
      </p:pic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3145FE62-8A4C-48F1-A13B-A840746EE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2013" y="1602567"/>
            <a:ext cx="2360947" cy="1934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Society and Culture and Today</a:t>
            </a:r>
            <a:endParaRPr dirty="0"/>
          </a:p>
        </p:txBody>
      </p:sp>
      <p:sp>
        <p:nvSpPr>
          <p:cNvPr id="164" name="Google Shape;164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Quality of education and health care varies widely from country to country.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Family life usually includes the extended family and often includes 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religious 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worship.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Israel, women generally enjoy equal rights, while in Arabic countries, women’s rights vary greatly.</a:t>
            </a:r>
            <a:endParaRPr dirty="0">
              <a:solidFill>
                <a:srgbClr val="FF0000"/>
              </a:solidFill>
            </a:endParaRPr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2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842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Economic Activities</a:t>
            </a:r>
            <a:endParaRPr dirty="0"/>
          </a:p>
        </p:txBody>
      </p:sp>
      <p:sp>
        <p:nvSpPr>
          <p:cNvPr id="171" name="Google Shape;171;p18"/>
          <p:cNvSpPr txBox="1">
            <a:spLocks noGrp="1"/>
          </p:cNvSpPr>
          <p:nvPr>
            <p:ph type="body" idx="1"/>
          </p:nvPr>
        </p:nvSpPr>
        <p:spPr>
          <a:xfrm>
            <a:off x="457200" y="1428376"/>
            <a:ext cx="7766424" cy="504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Economic growth is dependent on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agriculture, small deposits of minerals, and manufacturing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Service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industries play a significant role in the subregion’s 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economy, as does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tourism</a:t>
            </a: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although it can be negatively affected by conflicts and political instability.</a:t>
            </a:r>
            <a:endParaRPr dirty="0"/>
          </a:p>
          <a:p>
            <a:pPr marL="640080" lvl="1" indent="-27432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Water transportation is vital to the area, with the Strait of Tirān linking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Gulf of Aqaba to the Red Sea. </a:t>
            </a:r>
            <a:endParaRPr dirty="0"/>
          </a:p>
          <a:p>
            <a:pPr marL="274320" lvl="0" indent="-167640" algn="l" rtl="0"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F07BEFE-29EA-44E9-BCA0-B903A7E73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207" y="229347"/>
            <a:ext cx="1115359" cy="11153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9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Human Geography</a:t>
            </a:r>
            <a:endParaRPr dirty="0"/>
          </a:p>
        </p:txBody>
      </p:sp>
      <p:sp>
        <p:nvSpPr>
          <p:cNvPr id="177" name="Google Shape;177;p19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 sz="3600" dirty="0"/>
              <a:t>Northeast</a:t>
            </a:r>
            <a:endParaRPr sz="3600" dirty="0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63FB99FA-6317-44F2-AC22-EC553A8A8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140" y="322737"/>
            <a:ext cx="5308571" cy="40275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xfrm>
            <a:off x="457200" y="145473"/>
            <a:ext cx="7467600" cy="57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en-US" dirty="0"/>
              <a:t>History and Government </a:t>
            </a:r>
            <a:endParaRPr dirty="0"/>
          </a:p>
        </p:txBody>
      </p:sp>
      <p:sp>
        <p:nvSpPr>
          <p:cNvPr id="183" name="Google Shape;183;p20"/>
          <p:cNvSpPr txBox="1">
            <a:spLocks noGrp="1"/>
          </p:cNvSpPr>
          <p:nvPr>
            <p:ph type="body" idx="1"/>
          </p:nvPr>
        </p:nvSpPr>
        <p:spPr>
          <a:xfrm>
            <a:off x="-166255" y="929749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40080" lvl="1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60"/>
              <a:buFont typeface="Arial"/>
              <a:buChar char="•"/>
            </a:pP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rich alluvial soils of Mesopotamia supported the development of agriculture, enabling it to become a </a:t>
            </a:r>
            <a:r>
              <a:rPr lang="en-US" sz="22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culture hearth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or a </a:t>
            </a:r>
            <a:r>
              <a:rPr lang="en-US" sz="2200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center where rich cultures develop and spread</a:t>
            </a:r>
            <a:r>
              <a:rPr lang="en-US" sz="22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other areas.  </a:t>
            </a:r>
            <a:endParaRPr dirty="0"/>
          </a:p>
          <a:p>
            <a:pPr marL="274320" lvl="0" indent="-16764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80"/>
              <a:buNone/>
            </a:pPr>
            <a:endParaRPr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2F1709B-F901-495C-959E-E824A1565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3366" y="2543675"/>
            <a:ext cx="5288627" cy="395655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2050</Words>
  <Application>Microsoft Office PowerPoint</Application>
  <PresentationFormat>On-screen Show (4:3)</PresentationFormat>
  <Paragraphs>176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Noto Sans Symbols</vt:lpstr>
      <vt:lpstr>Century Schoolbook</vt:lpstr>
      <vt:lpstr>Verdana</vt:lpstr>
      <vt:lpstr>Oriel</vt:lpstr>
      <vt:lpstr>Human Geography</vt:lpstr>
      <vt:lpstr>Eastern Mediterranean History and Government</vt:lpstr>
      <vt:lpstr>PowerPoint Presentation</vt:lpstr>
      <vt:lpstr>Population Patterns</vt:lpstr>
      <vt:lpstr>Society and Culture and Today</vt:lpstr>
      <vt:lpstr>Society and Culture and Today</vt:lpstr>
      <vt:lpstr>Economic Activities</vt:lpstr>
      <vt:lpstr>Human Geography</vt:lpstr>
      <vt:lpstr>History and Government </vt:lpstr>
      <vt:lpstr>History and Government </vt:lpstr>
      <vt:lpstr>History and Government </vt:lpstr>
      <vt:lpstr>Population Patterns</vt:lpstr>
      <vt:lpstr>Society and Culture Today</vt:lpstr>
      <vt:lpstr>Women in Iran: How are women's roles changing?</vt:lpstr>
      <vt:lpstr>Economic Activities</vt:lpstr>
      <vt:lpstr>PowerPoint Presentation</vt:lpstr>
      <vt:lpstr>Human Geography</vt:lpstr>
      <vt:lpstr>History and Government</vt:lpstr>
      <vt:lpstr>Population Patterns</vt:lpstr>
      <vt:lpstr>Society and Culture Today</vt:lpstr>
      <vt:lpstr>Economic Activities</vt:lpstr>
      <vt:lpstr>Geography Now Go: Saudi Arabia</vt:lpstr>
      <vt:lpstr>Human Geography</vt:lpstr>
      <vt:lpstr>History and Government</vt:lpstr>
      <vt:lpstr>History and Government</vt:lpstr>
      <vt:lpstr>Population Patterns</vt:lpstr>
      <vt:lpstr>Society and Culture Today</vt:lpstr>
      <vt:lpstr>Economic Activities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Geography</dc:title>
  <dc:creator>Greg Scott</dc:creator>
  <cp:lastModifiedBy>Greg Scott</cp:lastModifiedBy>
  <cp:revision>31</cp:revision>
  <cp:lastPrinted>2020-04-12T23:13:06Z</cp:lastPrinted>
  <dcterms:modified xsi:type="dcterms:W3CDTF">2020-04-12T23:22:18Z</dcterms:modified>
</cp:coreProperties>
</file>