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9144000" cy="5143500" type="screen16x9"/>
  <p:notesSz cx="6858000" cy="9144000"/>
  <p:embeddedFontLst>
    <p:embeddedFont>
      <p:font typeface="Amatic SC" panose="020F0502020204030204" pitchFamily="2" charset="-79"/>
      <p:regular r:id="rId48"/>
      <p:bold r:id="rId49"/>
    </p:embeddedFont>
    <p:embeddedFont>
      <p:font typeface="Source Code Pro" panose="020B0509030403020204" pitchFamily="49"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139" y="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778e1856ae_0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778e1856ae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778e1856ae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778e1856ae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778e1856ae_0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778e1856ae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778e1856ae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778e1856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778e1856ae_0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778e1856ae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778e1856ae_0_1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778e1856ae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778e1856ae_0_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778e1856ae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778e1856ae_0_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778e1856ae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778e1856ae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778e1856ae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778e1856ae_0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778e1856ae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778e1856ae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778e1856ae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778e1856ae_0_2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778e1856ae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7a88796a2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7a88796a2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7a88796a27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17a88796a27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7a88796a27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17a88796a2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7a88796a27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7a88796a2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7a88796a27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7a88796a27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7a88796a27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7a88796a2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7a88796a27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7a88796a2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24e6e058b1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24e6e058b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7a88796a27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7a88796a27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778e1856ae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1778e1856ae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8c7c952fcc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8c7c952fc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7a88796a27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7a88796a27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7a88796a27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7a88796a27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7a88796a27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17a88796a27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7a88796a27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17a88796a27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7a88796a27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17a88796a27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7a88796a27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7a88796a27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7a88796a27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7a88796a27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7a88796a27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7a88796a27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7a88796a27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7a88796a27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778e1856ae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1778e1856ae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7a88796a27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7a88796a2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7a88796a27_0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17a88796a27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7a88796a27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7a88796a27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7a88796a27_0_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7a88796a27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7a88796a27_0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17a88796a27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17a88796a27_0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17a88796a27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778e1856ae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778e1856ae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778e1856ae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778e1856ae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778e1856ae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778e1856ae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778e1856ae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778e1856ae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778e1856ae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778e1856ae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rm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0"/>
              </a:spcBef>
              <a:spcAft>
                <a:spcPts val="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0"/>
              </a:spcBef>
              <a:spcAft>
                <a:spcPts val="0"/>
              </a:spcAft>
              <a:buClr>
                <a:schemeClr val="accent1"/>
              </a:buClr>
              <a:buSzPts val="1400"/>
              <a:buChar char="○"/>
              <a:defRPr>
                <a:solidFill>
                  <a:schemeClr val="accent1"/>
                </a:solidFill>
                <a:highlight>
                  <a:schemeClr val="lt1"/>
                </a:highlight>
              </a:defRPr>
            </a:lvl2pPr>
            <a:lvl3pPr marL="1371600" lvl="2" indent="-317500">
              <a:spcBef>
                <a:spcPts val="0"/>
              </a:spcBef>
              <a:spcAft>
                <a:spcPts val="0"/>
              </a:spcAft>
              <a:buClr>
                <a:schemeClr val="accent1"/>
              </a:buClr>
              <a:buSzPts val="1400"/>
              <a:buChar char="■"/>
              <a:defRPr>
                <a:solidFill>
                  <a:schemeClr val="accent1"/>
                </a:solidFill>
                <a:highlight>
                  <a:schemeClr val="lt1"/>
                </a:highlight>
              </a:defRPr>
            </a:lvl3pPr>
            <a:lvl4pPr marL="1828800" lvl="3" indent="-317500">
              <a:spcBef>
                <a:spcPts val="0"/>
              </a:spcBef>
              <a:spcAft>
                <a:spcPts val="0"/>
              </a:spcAft>
              <a:buClr>
                <a:schemeClr val="accent1"/>
              </a:buClr>
              <a:buSzPts val="1400"/>
              <a:buChar char="●"/>
              <a:defRPr>
                <a:solidFill>
                  <a:schemeClr val="accent1"/>
                </a:solidFill>
                <a:highlight>
                  <a:schemeClr val="lt1"/>
                </a:highlight>
              </a:defRPr>
            </a:lvl4pPr>
            <a:lvl5pPr marL="2286000" lvl="4" indent="-317500">
              <a:spcBef>
                <a:spcPts val="0"/>
              </a:spcBef>
              <a:spcAft>
                <a:spcPts val="0"/>
              </a:spcAft>
              <a:buClr>
                <a:schemeClr val="accent1"/>
              </a:buClr>
              <a:buSzPts val="1400"/>
              <a:buChar char="○"/>
              <a:defRPr>
                <a:solidFill>
                  <a:schemeClr val="accent1"/>
                </a:solidFill>
                <a:highlight>
                  <a:schemeClr val="lt1"/>
                </a:highlight>
              </a:defRPr>
            </a:lvl5pPr>
            <a:lvl6pPr marL="2743200" lvl="5" indent="-317500">
              <a:spcBef>
                <a:spcPts val="0"/>
              </a:spcBef>
              <a:spcAft>
                <a:spcPts val="0"/>
              </a:spcAft>
              <a:buClr>
                <a:schemeClr val="accent1"/>
              </a:buClr>
              <a:buSzPts val="1400"/>
              <a:buChar char="■"/>
              <a:defRPr>
                <a:solidFill>
                  <a:schemeClr val="accent1"/>
                </a:solidFill>
                <a:highlight>
                  <a:schemeClr val="lt1"/>
                </a:highlight>
              </a:defRPr>
            </a:lvl6pPr>
            <a:lvl7pPr marL="3200400" lvl="6" indent="-317500">
              <a:spcBef>
                <a:spcPts val="0"/>
              </a:spcBef>
              <a:spcAft>
                <a:spcPts val="0"/>
              </a:spcAft>
              <a:buClr>
                <a:schemeClr val="accent1"/>
              </a:buClr>
              <a:buSzPts val="1400"/>
              <a:buChar char="●"/>
              <a:defRPr>
                <a:solidFill>
                  <a:schemeClr val="accent1"/>
                </a:solidFill>
                <a:highlight>
                  <a:schemeClr val="lt1"/>
                </a:highlight>
              </a:defRPr>
            </a:lvl7pPr>
            <a:lvl8pPr marL="3657600" lvl="7" indent="-317500">
              <a:spcBef>
                <a:spcPts val="0"/>
              </a:spcBef>
              <a:spcAft>
                <a:spcPts val="0"/>
              </a:spcAft>
              <a:buClr>
                <a:schemeClr val="accent1"/>
              </a:buClr>
              <a:buSzPts val="1400"/>
              <a:buChar char="○"/>
              <a:defRPr>
                <a:solidFill>
                  <a:schemeClr val="accent1"/>
                </a:solidFill>
                <a:highlight>
                  <a:schemeClr val="lt1"/>
                </a:highlight>
              </a:defRPr>
            </a:lvl8pPr>
            <a:lvl9pPr marL="4114800" lvl="8" indent="-317500">
              <a:spcBef>
                <a:spcPts val="0"/>
              </a:spcBef>
              <a:spcAft>
                <a:spcPts val="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hyperlink" Target="https://youtu.be/pLD_BouxxjI"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dWf80wxrSDg"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v=zJc-_A5P_4A"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46.jpg"/><Relationship Id="rId4" Type="http://schemas.openxmlformats.org/officeDocument/2006/relationships/image" Target="../media/image45.jpg"/></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48.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0.jpg"/></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6.jpg"/></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7.jp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hyperlink" Target="http://www.youtube.com/watch?v=_iaRbE2CNo8"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qphod_E_AYk" TargetMode="External"/><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58.jp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hyperlink" Target="http://www.youtube.com/watch?v=rWeBOEIG4Yw" TargetMode="External"/><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66.jp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72.jp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76.jp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hyperlink" Target="https://youtu.be/R-XjloOKl60"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78.jpg"/><Relationship Id="rId5" Type="http://schemas.openxmlformats.org/officeDocument/2006/relationships/hyperlink" Target="http://en.wikipedia.org/wiki/File:Marcus_Garvey_1924-08-05.jpg" TargetMode="External"/><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9.jpg"/><Relationship Id="rId7" Type="http://schemas.openxmlformats.org/officeDocument/2006/relationships/image" Target="../media/image83.jp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82.jpg"/><Relationship Id="rId5" Type="http://schemas.openxmlformats.org/officeDocument/2006/relationships/image" Target="../media/image81.png"/><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www.youtube.com/watch?v=f5_mQpR2_Uo" TargetMode="External"/><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85.jpg"/></Relationships>
</file>

<file path=ppt/slides/_rels/slide4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88.jpg"/><Relationship Id="rId4" Type="http://schemas.openxmlformats.org/officeDocument/2006/relationships/image" Target="../media/image87.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92.png"/><Relationship Id="rId5" Type="http://schemas.openxmlformats.org/officeDocument/2006/relationships/image" Target="../media/image91.jpg"/><Relationship Id="rId4" Type="http://schemas.openxmlformats.org/officeDocument/2006/relationships/image" Target="../media/image90.jpg"/></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9.jpg"/><Relationship Id="rId11" Type="http://schemas.openxmlformats.org/officeDocument/2006/relationships/image" Target="../media/image14.png"/><Relationship Id="rId5" Type="http://schemas.openxmlformats.org/officeDocument/2006/relationships/image" Target="../media/image8.jp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hyperlink" Target="http://www.biography.com/people/charles-lindbergh-9382609/videos/charles-lindbergh-new-york-to-paris-22736451733"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5.jpg"/><Relationship Id="rId5" Type="http://schemas.openxmlformats.org/officeDocument/2006/relationships/image" Target="../media/image24.gif"/><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IgcuBOVMGsg"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Life in the Twenties</a:t>
            </a:r>
            <a:endParaRPr/>
          </a:p>
        </p:txBody>
      </p:sp>
      <p:sp>
        <p:nvSpPr>
          <p:cNvPr id="57" name="Google Shape;57;p13"/>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Unit 6: Life in the Twenties #2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Lost Generation</a:t>
            </a:r>
            <a:endParaRPr/>
          </a:p>
        </p:txBody>
      </p:sp>
      <p:sp>
        <p:nvSpPr>
          <p:cNvPr id="133" name="Google Shape;133;p22"/>
          <p:cNvSpPr txBox="1">
            <a:spLocks noGrp="1"/>
          </p:cNvSpPr>
          <p:nvPr>
            <p:ph type="body" idx="2"/>
          </p:nvPr>
        </p:nvSpPr>
        <p:spPr>
          <a:xfrm>
            <a:off x="4832400" y="292850"/>
            <a:ext cx="4222800" cy="4275900"/>
          </a:xfrm>
          <a:prstGeom prst="rect">
            <a:avLst/>
          </a:prstGeom>
        </p:spPr>
        <p:txBody>
          <a:bodyPr spcFirstLastPara="1" wrap="square" lIns="91425" tIns="91425" rIns="91425" bIns="91425" anchor="t" anchorCtr="0">
            <a:noAutofit/>
          </a:bodyPr>
          <a:lstStyle/>
          <a:p>
            <a:pPr marL="457200" lvl="0" indent="-332740" algn="l" rtl="0">
              <a:lnSpc>
                <a:spcPct val="115000"/>
              </a:lnSpc>
              <a:spcBef>
                <a:spcPts val="0"/>
              </a:spcBef>
              <a:spcAft>
                <a:spcPts val="0"/>
              </a:spcAft>
              <a:buSzPts val="1640"/>
              <a:buChar char="●"/>
            </a:pPr>
            <a:r>
              <a:rPr lang="en" sz="1640"/>
              <a:t>Group of writers who </a:t>
            </a:r>
            <a:r>
              <a:rPr lang="en" sz="1640" b="1" i="1" u="sng">
                <a:solidFill>
                  <a:srgbClr val="FF0000"/>
                </a:solidFill>
              </a:rPr>
              <a:t>rejected</a:t>
            </a:r>
            <a:r>
              <a:rPr lang="en" sz="1640"/>
              <a:t> </a:t>
            </a:r>
            <a:r>
              <a:rPr lang="en" sz="1640" b="1"/>
              <a:t>the desire for material wealth</a:t>
            </a:r>
            <a:endParaRPr sz="1640" b="1"/>
          </a:p>
          <a:p>
            <a:pPr marL="914400" lvl="1" indent="-332740" algn="l" rtl="0">
              <a:lnSpc>
                <a:spcPct val="115000"/>
              </a:lnSpc>
              <a:spcBef>
                <a:spcPts val="0"/>
              </a:spcBef>
              <a:spcAft>
                <a:spcPts val="0"/>
              </a:spcAft>
              <a:buSzPts val="1640"/>
              <a:buChar char="○"/>
            </a:pPr>
            <a:r>
              <a:rPr lang="en" sz="1640" b="1"/>
              <a:t>Felt they did not fit in the patterns of everyday life</a:t>
            </a:r>
            <a:r>
              <a:rPr lang="en" sz="1640"/>
              <a:t> </a:t>
            </a:r>
            <a:r>
              <a:rPr lang="en" sz="1640" b="1"/>
              <a:t>after the</a:t>
            </a:r>
            <a:r>
              <a:rPr lang="en" sz="1640"/>
              <a:t> </a:t>
            </a:r>
            <a:r>
              <a:rPr lang="en" sz="1640" b="1" i="1" u="sng">
                <a:solidFill>
                  <a:srgbClr val="FF0000"/>
                </a:solidFill>
              </a:rPr>
              <a:t>horrors</a:t>
            </a:r>
            <a:r>
              <a:rPr lang="en" sz="1640"/>
              <a:t> </a:t>
            </a:r>
            <a:r>
              <a:rPr lang="en" sz="1640" b="1"/>
              <a:t>and brutality of WWI</a:t>
            </a:r>
            <a:endParaRPr sz="1640" b="1"/>
          </a:p>
          <a:p>
            <a:pPr marL="914400" lvl="1" indent="-332740" algn="l" rtl="0">
              <a:lnSpc>
                <a:spcPct val="115000"/>
              </a:lnSpc>
              <a:spcBef>
                <a:spcPts val="0"/>
              </a:spcBef>
              <a:spcAft>
                <a:spcPts val="0"/>
              </a:spcAft>
              <a:buSzPts val="1640"/>
              <a:buChar char="○"/>
            </a:pPr>
            <a:r>
              <a:rPr lang="en" sz="1640"/>
              <a:t>Felt America had become </a:t>
            </a:r>
            <a:r>
              <a:rPr lang="en" sz="1640" b="1" i="1" u="sng">
                <a:solidFill>
                  <a:srgbClr val="FF0000"/>
                </a:solidFill>
              </a:rPr>
              <a:t>overly</a:t>
            </a:r>
            <a:r>
              <a:rPr lang="en" sz="1640" b="1"/>
              <a:t> materialistic</a:t>
            </a:r>
            <a:r>
              <a:rPr lang="en" sz="1640"/>
              <a:t> and </a:t>
            </a:r>
            <a:r>
              <a:rPr lang="en" sz="1640" b="1"/>
              <a:t>lacking spirituality</a:t>
            </a:r>
            <a:endParaRPr sz="1640" b="1"/>
          </a:p>
          <a:p>
            <a:pPr marL="914400" lvl="1" indent="-332740" algn="l" rtl="0">
              <a:lnSpc>
                <a:spcPct val="115000"/>
              </a:lnSpc>
              <a:spcBef>
                <a:spcPts val="0"/>
              </a:spcBef>
              <a:spcAft>
                <a:spcPts val="0"/>
              </a:spcAft>
              <a:buSzPts val="1640"/>
              <a:buChar char="○"/>
            </a:pPr>
            <a:r>
              <a:rPr lang="en" sz="1640" b="1"/>
              <a:t>F. Scott Fitzgerald</a:t>
            </a:r>
            <a:r>
              <a:rPr lang="en" sz="1640"/>
              <a:t>: Wrote “</a:t>
            </a:r>
            <a:r>
              <a:rPr lang="en" sz="1640" b="1"/>
              <a:t>The Great Gatsby</a:t>
            </a:r>
            <a:r>
              <a:rPr lang="en" sz="1640"/>
              <a:t>” and coined the term “</a:t>
            </a:r>
            <a:r>
              <a:rPr lang="en" sz="1640" b="1"/>
              <a:t>The Jazz Age</a:t>
            </a:r>
            <a:r>
              <a:rPr lang="en" sz="1640"/>
              <a:t>” </a:t>
            </a:r>
            <a:endParaRPr sz="1640"/>
          </a:p>
          <a:p>
            <a:pPr marL="0" lvl="0" indent="0" algn="l" rtl="0">
              <a:lnSpc>
                <a:spcPct val="95000"/>
              </a:lnSpc>
              <a:spcBef>
                <a:spcPts val="1200"/>
              </a:spcBef>
              <a:spcAft>
                <a:spcPts val="1200"/>
              </a:spcAft>
              <a:buSzPts val="770"/>
              <a:buNone/>
            </a:pPr>
            <a:endParaRPr sz="1540"/>
          </a:p>
        </p:txBody>
      </p:sp>
      <p:pic>
        <p:nvPicPr>
          <p:cNvPr id="134" name="Google Shape;134;p22"/>
          <p:cNvPicPr preferRelativeResize="0"/>
          <p:nvPr/>
        </p:nvPicPr>
        <p:blipFill rotWithShape="1">
          <a:blip r:embed="rId3">
            <a:alphaModFix/>
          </a:blip>
          <a:srcRect/>
          <a:stretch/>
        </p:blipFill>
        <p:spPr>
          <a:xfrm>
            <a:off x="96100" y="1093850"/>
            <a:ext cx="2404200" cy="1857600"/>
          </a:xfrm>
          <a:prstGeom prst="rect">
            <a:avLst/>
          </a:prstGeom>
          <a:noFill/>
          <a:ln>
            <a:noFill/>
          </a:ln>
        </p:spPr>
      </p:pic>
      <p:pic>
        <p:nvPicPr>
          <p:cNvPr id="135" name="Google Shape;135;p22"/>
          <p:cNvPicPr preferRelativeResize="0"/>
          <p:nvPr/>
        </p:nvPicPr>
        <p:blipFill rotWithShape="1">
          <a:blip r:embed="rId4">
            <a:alphaModFix/>
          </a:blip>
          <a:srcRect/>
          <a:stretch/>
        </p:blipFill>
        <p:spPr>
          <a:xfrm>
            <a:off x="2539438" y="2571745"/>
            <a:ext cx="2253824" cy="2235356"/>
          </a:xfrm>
          <a:prstGeom prst="rect">
            <a:avLst/>
          </a:prstGeom>
          <a:noFill/>
          <a:ln w="38100" cap="flat" cmpd="sng">
            <a:solidFill>
              <a:srgbClr val="FFFF00"/>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3"/>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Harlem Renaissance</a:t>
            </a:r>
            <a:endParaRPr/>
          </a:p>
        </p:txBody>
      </p:sp>
      <p:sp>
        <p:nvSpPr>
          <p:cNvPr id="141" name="Google Shape;141;p23"/>
          <p:cNvSpPr txBox="1">
            <a:spLocks noGrp="1"/>
          </p:cNvSpPr>
          <p:nvPr>
            <p:ph type="body" idx="1"/>
          </p:nvPr>
        </p:nvSpPr>
        <p:spPr>
          <a:xfrm>
            <a:off x="77825" y="948050"/>
            <a:ext cx="5072700" cy="4146000"/>
          </a:xfrm>
          <a:prstGeom prst="rect">
            <a:avLst/>
          </a:prstGeom>
        </p:spPr>
        <p:txBody>
          <a:bodyPr spcFirstLastPara="1" wrap="square" lIns="91425" tIns="91425" rIns="91425" bIns="91425" anchor="t" anchorCtr="0">
            <a:normAutofit fontScale="92500" lnSpcReduction="20000"/>
          </a:bodyPr>
          <a:lstStyle/>
          <a:p>
            <a:pPr marL="457200" lvl="0" indent="-346075" algn="l" rtl="0">
              <a:spcBef>
                <a:spcPts val="0"/>
              </a:spcBef>
              <a:spcAft>
                <a:spcPts val="0"/>
              </a:spcAft>
              <a:buSzPct val="100000"/>
              <a:buChar char="●"/>
            </a:pPr>
            <a:r>
              <a:rPr lang="en" sz="2000"/>
              <a:t>A </a:t>
            </a:r>
            <a:r>
              <a:rPr lang="en" sz="2000" b="1" i="1" u="sng">
                <a:solidFill>
                  <a:srgbClr val="FF0000"/>
                </a:solidFill>
              </a:rPr>
              <a:t>literary</a:t>
            </a:r>
            <a:r>
              <a:rPr lang="en" sz="2000"/>
              <a:t> </a:t>
            </a:r>
            <a:r>
              <a:rPr lang="en" sz="2000" b="1"/>
              <a:t>and artistic movement celebrating African American culture</a:t>
            </a:r>
            <a:endParaRPr sz="2000" b="1"/>
          </a:p>
          <a:p>
            <a:pPr marL="457200" lvl="0" indent="-346075" algn="l" rtl="0">
              <a:spcBef>
                <a:spcPts val="0"/>
              </a:spcBef>
              <a:spcAft>
                <a:spcPts val="0"/>
              </a:spcAft>
              <a:buSzPct val="100000"/>
              <a:buChar char="●"/>
            </a:pPr>
            <a:r>
              <a:rPr lang="en" sz="2000"/>
              <a:t>Many African Americans who</a:t>
            </a:r>
            <a:r>
              <a:rPr lang="en" sz="2000" b="1"/>
              <a:t> migrated north moved to Harlem</a:t>
            </a:r>
            <a:endParaRPr sz="2000" b="1"/>
          </a:p>
          <a:p>
            <a:pPr marL="914400" lvl="1" indent="-332254" algn="l" rtl="0">
              <a:spcBef>
                <a:spcPts val="0"/>
              </a:spcBef>
              <a:spcAft>
                <a:spcPts val="0"/>
              </a:spcAft>
              <a:buSzPct val="100000"/>
              <a:buChar char="○"/>
            </a:pPr>
            <a:r>
              <a:rPr lang="en" sz="1764"/>
              <a:t>A neighborhood on the Upper West Side of New York’s Manhattan Island</a:t>
            </a:r>
            <a:endParaRPr sz="1764"/>
          </a:p>
          <a:p>
            <a:pPr marL="457200" lvl="0" indent="-346075" algn="l" rtl="0">
              <a:spcBef>
                <a:spcPts val="0"/>
              </a:spcBef>
              <a:spcAft>
                <a:spcPts val="0"/>
              </a:spcAft>
              <a:buSzPct val="100000"/>
              <a:buChar char="●"/>
            </a:pPr>
            <a:r>
              <a:rPr lang="en" sz="2000"/>
              <a:t>In the 1920s, Harlem became the world’s </a:t>
            </a:r>
            <a:r>
              <a:rPr lang="en" sz="2000" b="1" i="1" u="sng">
                <a:solidFill>
                  <a:srgbClr val="FF0000"/>
                </a:solidFill>
              </a:rPr>
              <a:t>largest</a:t>
            </a:r>
            <a:r>
              <a:rPr lang="en" sz="2000"/>
              <a:t> African American community</a:t>
            </a:r>
            <a:endParaRPr sz="2000"/>
          </a:p>
          <a:p>
            <a:pPr marL="457200" lvl="0" indent="-346075" algn="l" rtl="0">
              <a:spcBef>
                <a:spcPts val="0"/>
              </a:spcBef>
              <a:spcAft>
                <a:spcPts val="0"/>
              </a:spcAft>
              <a:buSzPct val="100000"/>
              <a:buChar char="●"/>
            </a:pPr>
            <a:r>
              <a:rPr lang="en" sz="2000"/>
              <a:t>The explosion of African American </a:t>
            </a:r>
            <a:r>
              <a:rPr lang="en" sz="2000" b="1" i="1" u="sng">
                <a:solidFill>
                  <a:srgbClr val="FF0000"/>
                </a:solidFill>
              </a:rPr>
              <a:t>culture</a:t>
            </a:r>
            <a:r>
              <a:rPr lang="en" sz="2000"/>
              <a:t> in Harlem</a:t>
            </a:r>
            <a:endParaRPr sz="2000"/>
          </a:p>
          <a:p>
            <a:pPr marL="914400" lvl="1" indent="-322580" algn="l" rtl="0">
              <a:spcBef>
                <a:spcPts val="0"/>
              </a:spcBef>
              <a:spcAft>
                <a:spcPts val="0"/>
              </a:spcAft>
              <a:buSzPct val="100000"/>
              <a:buChar char="○"/>
            </a:pPr>
            <a:r>
              <a:rPr lang="en" sz="1600"/>
              <a:t>Louis Armstrong</a:t>
            </a:r>
            <a:endParaRPr sz="1600"/>
          </a:p>
          <a:p>
            <a:pPr marL="914400" lvl="1" indent="-322580" algn="l" rtl="0">
              <a:spcBef>
                <a:spcPts val="0"/>
              </a:spcBef>
              <a:spcAft>
                <a:spcPts val="0"/>
              </a:spcAft>
              <a:buSzPct val="100000"/>
              <a:buChar char="○"/>
            </a:pPr>
            <a:r>
              <a:rPr lang="en" sz="1600"/>
              <a:t>Duke Ellington</a:t>
            </a:r>
            <a:endParaRPr sz="2000"/>
          </a:p>
        </p:txBody>
      </p:sp>
      <p:pic>
        <p:nvPicPr>
          <p:cNvPr id="142" name="Google Shape;142;p23"/>
          <p:cNvPicPr preferRelativeResize="0"/>
          <p:nvPr/>
        </p:nvPicPr>
        <p:blipFill rotWithShape="1">
          <a:blip r:embed="rId3">
            <a:alphaModFix/>
          </a:blip>
          <a:srcRect/>
          <a:stretch/>
        </p:blipFill>
        <p:spPr>
          <a:xfrm>
            <a:off x="5218150" y="2121375"/>
            <a:ext cx="3843225" cy="1324125"/>
          </a:xfrm>
          <a:prstGeom prst="rect">
            <a:avLst/>
          </a:prstGeom>
          <a:noFill/>
          <a:ln w="19050" cap="flat" cmpd="sng">
            <a:solidFill>
              <a:srgbClr val="000000"/>
            </a:solidFill>
            <a:prstDash val="solid"/>
            <a:round/>
            <a:headEnd type="none" w="sm" len="sm"/>
            <a:tailEnd type="none" w="sm" len="sm"/>
          </a:ln>
        </p:spPr>
      </p:pic>
      <p:pic>
        <p:nvPicPr>
          <p:cNvPr id="143" name="Google Shape;143;p23" descr="The New “New Negro” – BLARB"/>
          <p:cNvPicPr preferRelativeResize="0"/>
          <p:nvPr/>
        </p:nvPicPr>
        <p:blipFill>
          <a:blip r:embed="rId4">
            <a:alphaModFix/>
          </a:blip>
          <a:stretch>
            <a:fillRect/>
          </a:stretch>
        </p:blipFill>
        <p:spPr>
          <a:xfrm>
            <a:off x="7435800" y="87000"/>
            <a:ext cx="1625575" cy="1918650"/>
          </a:xfrm>
          <a:prstGeom prst="rect">
            <a:avLst/>
          </a:prstGeom>
          <a:noFill/>
          <a:ln w="28575" cap="flat" cmpd="sng">
            <a:solidFill>
              <a:srgbClr val="000000"/>
            </a:solidFill>
            <a:prstDash val="solid"/>
            <a:round/>
            <a:headEnd type="none" w="sm" len="sm"/>
            <a:tailEnd type="none" w="sm" len="sm"/>
          </a:ln>
        </p:spPr>
      </p:pic>
      <p:pic>
        <p:nvPicPr>
          <p:cNvPr id="144" name="Google Shape;144;p23"/>
          <p:cNvPicPr preferRelativeResize="0"/>
          <p:nvPr/>
        </p:nvPicPr>
        <p:blipFill rotWithShape="1">
          <a:blip r:embed="rId5">
            <a:alphaModFix/>
          </a:blip>
          <a:srcRect/>
          <a:stretch/>
        </p:blipFill>
        <p:spPr>
          <a:xfrm>
            <a:off x="5263800" y="87000"/>
            <a:ext cx="2101250" cy="1918650"/>
          </a:xfrm>
          <a:prstGeom prst="rect">
            <a:avLst/>
          </a:prstGeom>
          <a:noFill/>
          <a:ln w="28575" cap="flat" cmpd="sng">
            <a:solidFill>
              <a:srgbClr val="000000"/>
            </a:solidFill>
            <a:prstDash val="solid"/>
            <a:round/>
            <a:headEnd type="none" w="sm" len="sm"/>
            <a:tailEnd type="none" w="sm" len="sm"/>
          </a:ln>
        </p:spPr>
      </p:pic>
      <p:pic>
        <p:nvPicPr>
          <p:cNvPr id="145" name="Google Shape;145;p23"/>
          <p:cNvPicPr preferRelativeResize="0"/>
          <p:nvPr/>
        </p:nvPicPr>
        <p:blipFill rotWithShape="1">
          <a:blip r:embed="rId6">
            <a:alphaModFix/>
          </a:blip>
          <a:srcRect/>
          <a:stretch/>
        </p:blipFill>
        <p:spPr>
          <a:xfrm>
            <a:off x="5218150" y="3540000"/>
            <a:ext cx="3843225" cy="1504451"/>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u="sng">
                <a:solidFill>
                  <a:schemeClr val="hlink"/>
                </a:solidFill>
                <a:hlinkClick r:id="rId3"/>
              </a:rPr>
              <a:t>Tin Pan Alley</a:t>
            </a:r>
            <a:endParaRPr/>
          </a:p>
        </p:txBody>
      </p:sp>
      <p:sp>
        <p:nvSpPr>
          <p:cNvPr id="151" name="Google Shape;151;p24"/>
          <p:cNvSpPr txBox="1">
            <a:spLocks noGrp="1"/>
          </p:cNvSpPr>
          <p:nvPr>
            <p:ph type="body" idx="1"/>
          </p:nvPr>
        </p:nvSpPr>
        <p:spPr>
          <a:xfrm>
            <a:off x="113200" y="975725"/>
            <a:ext cx="4980900" cy="4026300"/>
          </a:xfrm>
          <a:prstGeom prst="rect">
            <a:avLst/>
          </a:prstGeom>
        </p:spPr>
        <p:txBody>
          <a:bodyPr spcFirstLastPara="1" wrap="square" lIns="91425" tIns="91425" rIns="91425" bIns="91425" anchor="t" anchorCtr="0">
            <a:noAutofit/>
          </a:bodyPr>
          <a:lstStyle/>
          <a:p>
            <a:pPr marL="457200" lvl="0" indent="-358775" algn="l" rtl="0">
              <a:lnSpc>
                <a:spcPct val="105000"/>
              </a:lnSpc>
              <a:spcBef>
                <a:spcPts val="0"/>
              </a:spcBef>
              <a:spcAft>
                <a:spcPts val="0"/>
              </a:spcAft>
              <a:buSzPts val="2050"/>
              <a:buChar char="●"/>
            </a:pPr>
            <a:r>
              <a:rPr lang="en" sz="2050"/>
              <a:t>Tin Pan Alley: </a:t>
            </a:r>
            <a:r>
              <a:rPr lang="en" sz="2050" b="1"/>
              <a:t>a group of</a:t>
            </a:r>
            <a:r>
              <a:rPr lang="en" sz="2050"/>
              <a:t> </a:t>
            </a:r>
            <a:r>
              <a:rPr lang="en" sz="2050" b="1" i="1" u="sng">
                <a:solidFill>
                  <a:srgbClr val="FF0000"/>
                </a:solidFill>
              </a:rPr>
              <a:t>music</a:t>
            </a:r>
            <a:r>
              <a:rPr lang="en" sz="2050"/>
              <a:t> </a:t>
            </a:r>
            <a:r>
              <a:rPr lang="en" sz="2050" b="1"/>
              <a:t>companies that spread the sounds of</a:t>
            </a:r>
            <a:r>
              <a:rPr lang="en" sz="2050"/>
              <a:t> </a:t>
            </a:r>
            <a:r>
              <a:rPr lang="en" sz="2050" b="1" i="1" u="sng">
                <a:solidFill>
                  <a:srgbClr val="FF0000"/>
                </a:solidFill>
              </a:rPr>
              <a:t>jazz</a:t>
            </a:r>
            <a:r>
              <a:rPr lang="en" sz="2050"/>
              <a:t> </a:t>
            </a:r>
            <a:r>
              <a:rPr lang="en" sz="2050" b="1"/>
              <a:t>and blues across America</a:t>
            </a:r>
            <a:endParaRPr sz="2050" b="1"/>
          </a:p>
          <a:p>
            <a:pPr marL="457200" lvl="0" indent="-358775" algn="l" rtl="0">
              <a:lnSpc>
                <a:spcPct val="105000"/>
              </a:lnSpc>
              <a:spcBef>
                <a:spcPts val="0"/>
              </a:spcBef>
              <a:spcAft>
                <a:spcPts val="0"/>
              </a:spcAft>
              <a:buSzPts val="2050"/>
              <a:buChar char="●"/>
            </a:pPr>
            <a:r>
              <a:rPr lang="en" sz="2050" b="1"/>
              <a:t>Beginning of the modern music</a:t>
            </a:r>
            <a:r>
              <a:rPr lang="en" sz="2050"/>
              <a:t> </a:t>
            </a:r>
            <a:r>
              <a:rPr lang="en" sz="2050" b="1" i="1" u="sng">
                <a:solidFill>
                  <a:srgbClr val="FF0000"/>
                </a:solidFill>
              </a:rPr>
              <a:t>industry</a:t>
            </a:r>
            <a:r>
              <a:rPr lang="en" sz="2050"/>
              <a:t> (“popular” music)</a:t>
            </a:r>
            <a:endParaRPr sz="2050"/>
          </a:p>
          <a:p>
            <a:pPr marL="457200" lvl="0" indent="-358775" algn="l" rtl="0">
              <a:lnSpc>
                <a:spcPct val="105000"/>
              </a:lnSpc>
              <a:spcBef>
                <a:spcPts val="0"/>
              </a:spcBef>
              <a:spcAft>
                <a:spcPts val="0"/>
              </a:spcAft>
              <a:buSzPts val="2050"/>
              <a:buChar char="●"/>
            </a:pPr>
            <a:r>
              <a:rPr lang="en" sz="2050"/>
              <a:t>Easy-to-play songs that sounded similar to authentic Jazz &amp; Blues music became very popular in American culture</a:t>
            </a:r>
            <a:endParaRPr sz="2050"/>
          </a:p>
        </p:txBody>
      </p:sp>
      <p:pic>
        <p:nvPicPr>
          <p:cNvPr id="152" name="Google Shape;152;p24"/>
          <p:cNvPicPr preferRelativeResize="0"/>
          <p:nvPr/>
        </p:nvPicPr>
        <p:blipFill rotWithShape="1">
          <a:blip r:embed="rId4">
            <a:alphaModFix/>
          </a:blip>
          <a:srcRect/>
          <a:stretch/>
        </p:blipFill>
        <p:spPr>
          <a:xfrm>
            <a:off x="5255001" y="975725"/>
            <a:ext cx="3626175" cy="3821625"/>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Sports</a:t>
            </a:r>
            <a:endParaRPr/>
          </a:p>
        </p:txBody>
      </p:sp>
      <p:sp>
        <p:nvSpPr>
          <p:cNvPr id="158" name="Google Shape;158;p25"/>
          <p:cNvSpPr txBox="1">
            <a:spLocks noGrp="1"/>
          </p:cNvSpPr>
          <p:nvPr>
            <p:ph type="body" idx="2"/>
          </p:nvPr>
        </p:nvSpPr>
        <p:spPr>
          <a:xfrm>
            <a:off x="4572000" y="261775"/>
            <a:ext cx="4498200" cy="4809600"/>
          </a:xfrm>
          <a:prstGeom prst="rect">
            <a:avLst/>
          </a:prstGeom>
        </p:spPr>
        <p:txBody>
          <a:bodyPr spcFirstLastPara="1" wrap="square" lIns="91425" tIns="91425" rIns="91425" bIns="91425" anchor="t" anchorCtr="0">
            <a:noAutofit/>
          </a:bodyPr>
          <a:lstStyle/>
          <a:p>
            <a:pPr marL="457200" lvl="0" indent="-355600" algn="l" rtl="0">
              <a:lnSpc>
                <a:spcPct val="95000"/>
              </a:lnSpc>
              <a:spcBef>
                <a:spcPts val="0"/>
              </a:spcBef>
              <a:spcAft>
                <a:spcPts val="0"/>
              </a:spcAft>
              <a:buSzPts val="2000"/>
              <a:buChar char="●"/>
            </a:pPr>
            <a:r>
              <a:rPr lang="en" sz="2000" b="1"/>
              <a:t>Publicity, money, and promotion made sports a big part of the 1920s</a:t>
            </a:r>
            <a:endParaRPr sz="2000" b="1"/>
          </a:p>
          <a:p>
            <a:pPr marL="457200" lvl="0" indent="-355600" algn="l" rtl="0">
              <a:lnSpc>
                <a:spcPct val="95000"/>
              </a:lnSpc>
              <a:spcBef>
                <a:spcPts val="0"/>
              </a:spcBef>
              <a:spcAft>
                <a:spcPts val="0"/>
              </a:spcAft>
              <a:buSzPts val="2000"/>
              <a:buChar char="●"/>
            </a:pPr>
            <a:r>
              <a:rPr lang="en" sz="2000"/>
              <a:t>Tennis, golf, baseball, swimming, football, and boxing were some of the most popular</a:t>
            </a:r>
            <a:endParaRPr sz="2000"/>
          </a:p>
          <a:p>
            <a:pPr marL="457200" lvl="0" indent="-355600" algn="l" rtl="0">
              <a:lnSpc>
                <a:spcPct val="95000"/>
              </a:lnSpc>
              <a:spcBef>
                <a:spcPts val="0"/>
              </a:spcBef>
              <a:spcAft>
                <a:spcPts val="0"/>
              </a:spcAft>
              <a:buSzPts val="2000"/>
              <a:buChar char="●"/>
            </a:pPr>
            <a:r>
              <a:rPr lang="en" sz="2000" b="1" i="1" u="sng">
                <a:solidFill>
                  <a:srgbClr val="FF0000"/>
                </a:solidFill>
              </a:rPr>
              <a:t>Babe Ruth</a:t>
            </a:r>
            <a:r>
              <a:rPr lang="en" sz="2000"/>
              <a:t> was traded from Boston to NY and went on to hit a career total of 714 home runs (3rd highest overall)</a:t>
            </a:r>
            <a:endParaRPr sz="2000"/>
          </a:p>
          <a:p>
            <a:pPr marL="457200" lvl="0" indent="-355600" algn="l" rtl="0">
              <a:lnSpc>
                <a:spcPct val="95000"/>
              </a:lnSpc>
              <a:spcBef>
                <a:spcPts val="0"/>
              </a:spcBef>
              <a:spcAft>
                <a:spcPts val="0"/>
              </a:spcAft>
              <a:buSzPts val="2000"/>
              <a:buChar char="●"/>
            </a:pPr>
            <a:r>
              <a:rPr lang="en" sz="2000"/>
              <a:t>Americans had time to enjoy “leisure” and sports exploded</a:t>
            </a:r>
            <a:endParaRPr sz="2000"/>
          </a:p>
        </p:txBody>
      </p:sp>
      <p:pic>
        <p:nvPicPr>
          <p:cNvPr id="159" name="Google Shape;159;p25"/>
          <p:cNvPicPr preferRelativeResize="0"/>
          <p:nvPr/>
        </p:nvPicPr>
        <p:blipFill rotWithShape="1">
          <a:blip r:embed="rId3">
            <a:alphaModFix/>
          </a:blip>
          <a:srcRect/>
          <a:stretch/>
        </p:blipFill>
        <p:spPr>
          <a:xfrm>
            <a:off x="2405500" y="180075"/>
            <a:ext cx="2037500" cy="2635750"/>
          </a:xfrm>
          <a:prstGeom prst="rect">
            <a:avLst/>
          </a:prstGeom>
          <a:noFill/>
          <a:ln w="19050" cap="flat" cmpd="sng">
            <a:solidFill>
              <a:srgbClr val="000000"/>
            </a:solidFill>
            <a:prstDash val="solid"/>
            <a:round/>
            <a:headEnd type="none" w="sm" len="sm"/>
            <a:tailEnd type="none" w="sm" len="sm"/>
          </a:ln>
        </p:spPr>
      </p:pic>
      <p:pic>
        <p:nvPicPr>
          <p:cNvPr id="160" name="Google Shape;160;p25"/>
          <p:cNvPicPr preferRelativeResize="0"/>
          <p:nvPr/>
        </p:nvPicPr>
        <p:blipFill rotWithShape="1">
          <a:blip r:embed="rId4">
            <a:alphaModFix/>
          </a:blip>
          <a:srcRect/>
          <a:stretch/>
        </p:blipFill>
        <p:spPr>
          <a:xfrm>
            <a:off x="72225" y="1233800"/>
            <a:ext cx="2236175" cy="1582025"/>
          </a:xfrm>
          <a:prstGeom prst="rect">
            <a:avLst/>
          </a:prstGeom>
          <a:noFill/>
          <a:ln w="19050" cap="flat" cmpd="sng">
            <a:solidFill>
              <a:srgbClr val="000000"/>
            </a:solidFill>
            <a:prstDash val="solid"/>
            <a:round/>
            <a:headEnd type="none" w="sm" len="sm"/>
            <a:tailEnd type="none" w="sm" len="sm"/>
          </a:ln>
        </p:spPr>
      </p:pic>
      <p:pic>
        <p:nvPicPr>
          <p:cNvPr id="161" name="Google Shape;161;p25"/>
          <p:cNvPicPr preferRelativeResize="0"/>
          <p:nvPr/>
        </p:nvPicPr>
        <p:blipFill rotWithShape="1">
          <a:blip r:embed="rId5">
            <a:alphaModFix/>
          </a:blip>
          <a:srcRect/>
          <a:stretch/>
        </p:blipFill>
        <p:spPr>
          <a:xfrm>
            <a:off x="72225" y="2907800"/>
            <a:ext cx="2134600" cy="2163575"/>
          </a:xfrm>
          <a:prstGeom prst="rect">
            <a:avLst/>
          </a:prstGeom>
          <a:noFill/>
          <a:ln w="19050" cap="flat" cmpd="sng">
            <a:solidFill>
              <a:srgbClr val="000000"/>
            </a:solidFill>
            <a:prstDash val="solid"/>
            <a:round/>
            <a:headEnd type="none" w="sm" len="sm"/>
            <a:tailEnd type="none" w="sm" len="sm"/>
          </a:ln>
        </p:spPr>
      </p:pic>
      <p:pic>
        <p:nvPicPr>
          <p:cNvPr id="162" name="Google Shape;162;p25"/>
          <p:cNvPicPr preferRelativeResize="0"/>
          <p:nvPr/>
        </p:nvPicPr>
        <p:blipFill rotWithShape="1">
          <a:blip r:embed="rId6">
            <a:alphaModFix/>
          </a:blip>
          <a:srcRect/>
          <a:stretch/>
        </p:blipFill>
        <p:spPr>
          <a:xfrm>
            <a:off x="2308400" y="2907800"/>
            <a:ext cx="2134600" cy="2163575"/>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6" title="Century Sports 1920s">
            <a:hlinkClick r:id="rId3"/>
          </p:cNvPr>
          <p:cNvPicPr preferRelativeResize="0"/>
          <p:nvPr/>
        </p:nvPicPr>
        <p:blipFill>
          <a:blip r:embed="rId4">
            <a:alphaModFix/>
          </a:blip>
          <a:stretch>
            <a:fillRect/>
          </a:stretch>
        </p:blipFill>
        <p:spPr>
          <a:xfrm>
            <a:off x="152400" y="152400"/>
            <a:ext cx="8836375" cy="4870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
                                        </p:tgtEl>
                                        <p:attrNameLst>
                                          <p:attrName>style.visibility</p:attrName>
                                        </p:attrNameLst>
                                      </p:cBhvr>
                                      <p:to>
                                        <p:strVal val="visible"/>
                                      </p:to>
                                    </p:set>
                                    <p:animEffect transition="in" filter="fade">
                                      <p:cBhvr>
                                        <p:cTn id="7" dur="10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7"/>
          <p:cNvSpPr txBox="1">
            <a:spLocks noGrp="1"/>
          </p:cNvSpPr>
          <p:nvPr>
            <p:ph type="body" idx="1"/>
          </p:nvPr>
        </p:nvSpPr>
        <p:spPr>
          <a:xfrm>
            <a:off x="319500" y="4459175"/>
            <a:ext cx="5998800" cy="598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A peak at tomorrow…</a:t>
            </a:r>
            <a:endParaRPr/>
          </a:p>
        </p:txBody>
      </p:sp>
      <p:pic>
        <p:nvPicPr>
          <p:cNvPr id="173" name="Google Shape;173;p27" descr="One hundred years ago the 18th Amendment – banning the manufacture, sale, and transportation of alcoholic beverages – came into force in the United States.&#10;&#10;Prohibition led to social changes that would help define the ‘Roaring 20s’, and ushered in an era of speakeasies, bootleggers and organized crime. &#10;&#10;The Origins Of Prohibition: &#10;&#10;Fuelled by a new wave of religious fervour, the so-called temperance movement gained ground in many US states over the course of the 19th century. It saw saloon culture as corrupt and ungodly, and pointed to the destructive effects of alcohol on families.&#10;&#10;Rapid industrialisation also led to factory owners supporting the ban, in a bid to reduce accidents and increase the efficiency of their workforce. &#10;Soon after the USA entered the First World War in 1917, a temporary prohibition measure was introduced to preserve surplus grain. &#10;&#10;The same year, Congress submitted the 18th Amendment, proposing a permanent ban on intoxicating liquors. It quickly gained widespread support. Ratified on January 16, 1919, ‘The Volstead Act’ went into effect a year later. &#10;&#10;Enforcing the Law: &#10;&#10;Enforcing the new legislation proved to be an insurmountable problem for the authorities. &#10;&#10;The earliest bootleggers began smuggling foreign-made commercial liquor across the Canadian and Mexican borders.&#10;&#10;There was also a steady supply from the Bahamas and Cuba. Many rum-running ships would rendezvous opposite Atlantic City, New Jersey, at a point just outside the boundary of US jurisdiction. The bootleggers unloaded their goods onto faster boats that were built to outrace coast guard cutters. &#10;&#10;This trade, along with the liquor produced by concealed distilleries, gave rise to speakeasies – illegal bars and nightclubs where the drinks flowed freely.&#10;&#10;It was a lucrative business that organised criminals soon monopolised. Among the many gangsters who achieved legendary status during the period, Al Capone in Chicago was believed to have amassed a fortune of $100 million from bootlegging by 1927. &#10;&#10;His men are believed to have been behind the bloody St Valentine’s Day Massacre of 1929, when seven rival gang members were lined up and shot by men posing as police officers. &#10;&#10;The American Mafia crime syndicate was born from the coordinated activities of Italian bootleggers in New York in the 20s and 30s. &#10;&#10;The End of Prohibtion: &#10;&#10;The Wall Street Crash of 1929 was the trigger for economic collapse and soon after, the Great Depression. &#10;&#10;A growing realisation that the Volstead Act was unenforceable was matched by a need to create thousands of new jobs and legitimate sources of revenue. The appeal of legalising the liquor industry was undeniable. &#10;Democrat Franklin D. Roosevelt ran for president in 1932 on a platform calling for Prohibition’s end, and easily defeated the incumbent President Herbert Hoover.&#10;&#10;Congress adopted a resolution proposing a 21st Amendment to the Constitution that would repeal the 18th, and it was ratified in December 1933.&#10;&#10;While most celebrated the end of the ban – some states continued to uphold it well into the 60s – the Prohibition era had changed the face of American society forever. &#10;&#10;#Prohibition #Explained #AlCapone&#10;&#10;Subscribe here: http://bit.ly/ODNsubs&#10;&#10;Twitter: https://twitter.com/ODN&#10;&#10;Facebook: https://www.facebook.com/ODN/&#10;&#10;If you wish to purchase any of our clips for commercial use, please visit: http://www.itnproductions.co.uk/news/" title="The Prohibition Era Explained: Rare Footage Released 100 Years On">
            <a:hlinkClick r:id="rId3"/>
          </p:cNvPr>
          <p:cNvPicPr preferRelativeResize="0"/>
          <p:nvPr/>
        </p:nvPicPr>
        <p:blipFill>
          <a:blip r:embed="rId4">
            <a:alphaModFix/>
          </a:blip>
          <a:stretch>
            <a:fillRect/>
          </a:stretch>
        </p:blipFill>
        <p:spPr>
          <a:xfrm>
            <a:off x="745988" y="122450"/>
            <a:ext cx="7652026" cy="4283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177"/>
        <p:cNvGrpSpPr/>
        <p:nvPr/>
      </p:nvGrpSpPr>
      <p:grpSpPr>
        <a:xfrm>
          <a:off x="0" y="0"/>
          <a:ext cx="0" cy="0"/>
          <a:chOff x="0" y="0"/>
          <a:chExt cx="0" cy="0"/>
        </a:xfrm>
      </p:grpSpPr>
      <p:sp>
        <p:nvSpPr>
          <p:cNvPr id="178" name="Google Shape;178;p28"/>
          <p:cNvSpPr txBox="1">
            <a:spLocks noGrp="1"/>
          </p:cNvSpPr>
          <p:nvPr>
            <p:ph type="title"/>
          </p:nvPr>
        </p:nvSpPr>
        <p:spPr>
          <a:xfrm>
            <a:off x="311700" y="92725"/>
            <a:ext cx="8520600" cy="702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Knowledge Check</a:t>
            </a:r>
            <a:endParaRPr/>
          </a:p>
        </p:txBody>
      </p:sp>
      <p:sp>
        <p:nvSpPr>
          <p:cNvPr id="179" name="Google Shape;179;p28"/>
          <p:cNvSpPr txBox="1">
            <a:spLocks noGrp="1"/>
          </p:cNvSpPr>
          <p:nvPr>
            <p:ph type="body" idx="1"/>
          </p:nvPr>
        </p:nvSpPr>
        <p:spPr>
          <a:xfrm>
            <a:off x="161275" y="720475"/>
            <a:ext cx="8893800" cy="4265700"/>
          </a:xfrm>
          <a:prstGeom prst="rect">
            <a:avLst/>
          </a:prstGeom>
        </p:spPr>
        <p:txBody>
          <a:bodyPr spcFirstLastPara="1" wrap="square" lIns="91425" tIns="91425" rIns="91425" bIns="91425" anchor="t" anchorCtr="0">
            <a:normAutofit fontScale="77500" lnSpcReduction="20000"/>
          </a:bodyPr>
          <a:lstStyle/>
          <a:p>
            <a:pPr marL="457200" lvl="0" indent="-317182" algn="l" rtl="0">
              <a:spcBef>
                <a:spcPts val="0"/>
              </a:spcBef>
              <a:spcAft>
                <a:spcPts val="0"/>
              </a:spcAft>
              <a:buSzPct val="100000"/>
              <a:buAutoNum type="arabicPeriod"/>
            </a:pPr>
            <a:r>
              <a:rPr lang="en"/>
              <a:t>How were women impacted during the 1920s?</a:t>
            </a:r>
            <a:endParaRPr/>
          </a:p>
          <a:p>
            <a:pPr marL="457200" lvl="0" indent="0" algn="l" rtl="0">
              <a:spcBef>
                <a:spcPts val="1200"/>
              </a:spcBef>
              <a:spcAft>
                <a:spcPts val="0"/>
              </a:spcAft>
              <a:buNone/>
            </a:pPr>
            <a:endParaRPr/>
          </a:p>
          <a:p>
            <a:pPr marL="457200" lvl="0" indent="0" algn="l" rtl="0">
              <a:spcBef>
                <a:spcPts val="1200"/>
              </a:spcBef>
              <a:spcAft>
                <a:spcPts val="0"/>
              </a:spcAft>
              <a:buNone/>
            </a:pPr>
            <a:endParaRPr/>
          </a:p>
          <a:p>
            <a:pPr marL="457200" lvl="0" indent="-317182" algn="l" rtl="0">
              <a:spcBef>
                <a:spcPts val="1200"/>
              </a:spcBef>
              <a:spcAft>
                <a:spcPts val="0"/>
              </a:spcAft>
              <a:buSzPct val="100000"/>
              <a:buAutoNum type="arabicPeriod"/>
            </a:pPr>
            <a:r>
              <a:rPr lang="en"/>
              <a:t>Harlem Renaissance:</a:t>
            </a:r>
            <a:endParaRPr/>
          </a:p>
          <a:p>
            <a:pPr marL="914400" lvl="1" indent="-297497" algn="l" rtl="0">
              <a:spcBef>
                <a:spcPts val="0"/>
              </a:spcBef>
              <a:spcAft>
                <a:spcPts val="0"/>
              </a:spcAft>
              <a:buSzPct val="100000"/>
              <a:buAutoNum type="alphaLcPeriod"/>
            </a:pPr>
            <a:r>
              <a:rPr lang="en"/>
              <a:t>What was it?</a:t>
            </a:r>
            <a:endParaRPr/>
          </a:p>
          <a:p>
            <a:pPr marL="914400" lvl="0" indent="0" algn="l" rtl="0">
              <a:spcBef>
                <a:spcPts val="1200"/>
              </a:spcBef>
              <a:spcAft>
                <a:spcPts val="0"/>
              </a:spcAft>
              <a:buNone/>
            </a:pPr>
            <a:endParaRPr/>
          </a:p>
          <a:p>
            <a:pPr marL="914400" lvl="1" indent="-297497" algn="l" rtl="0">
              <a:spcBef>
                <a:spcPts val="1200"/>
              </a:spcBef>
              <a:spcAft>
                <a:spcPts val="0"/>
              </a:spcAft>
              <a:buSzPct val="100000"/>
              <a:buAutoNum type="alphaLcPeriod"/>
            </a:pPr>
            <a:r>
              <a:rPr lang="en"/>
              <a:t>Name someone who began their career during this time.</a:t>
            </a:r>
            <a:endParaRPr/>
          </a:p>
          <a:p>
            <a:pPr marL="914400" lvl="0" indent="0" algn="l" rtl="0">
              <a:spcBef>
                <a:spcPts val="1200"/>
              </a:spcBef>
              <a:spcAft>
                <a:spcPts val="0"/>
              </a:spcAft>
              <a:buNone/>
            </a:pPr>
            <a:endParaRPr/>
          </a:p>
          <a:p>
            <a:pPr marL="914400" lvl="1" indent="-297497" algn="l" rtl="0">
              <a:spcBef>
                <a:spcPts val="1200"/>
              </a:spcBef>
              <a:spcAft>
                <a:spcPts val="0"/>
              </a:spcAft>
              <a:buSzPct val="100000"/>
              <a:buAutoNum type="alphaLcPeriod"/>
            </a:pPr>
            <a:r>
              <a:rPr lang="en"/>
              <a:t>How did it connect America?</a:t>
            </a:r>
            <a:endParaRPr/>
          </a:p>
          <a:p>
            <a:pPr marL="914400" lvl="0" indent="0" algn="l" rtl="0">
              <a:spcBef>
                <a:spcPts val="1200"/>
              </a:spcBef>
              <a:spcAft>
                <a:spcPts val="0"/>
              </a:spcAft>
              <a:buNone/>
            </a:pPr>
            <a:endParaRPr/>
          </a:p>
          <a:p>
            <a:pPr marL="457200" lvl="0" indent="-317182" algn="l" rtl="0">
              <a:spcBef>
                <a:spcPts val="1200"/>
              </a:spcBef>
              <a:spcAft>
                <a:spcPts val="0"/>
              </a:spcAft>
              <a:buSzPct val="100000"/>
              <a:buAutoNum type="arabicPeriod"/>
            </a:pPr>
            <a:r>
              <a:rPr lang="en"/>
              <a:t>Tin Pan Alley</a:t>
            </a:r>
            <a:endParaRPr/>
          </a:p>
          <a:p>
            <a:pPr marL="914400" lvl="1" indent="-297497" algn="l" rtl="0">
              <a:spcBef>
                <a:spcPts val="0"/>
              </a:spcBef>
              <a:spcAft>
                <a:spcPts val="0"/>
              </a:spcAft>
              <a:buSzPct val="100000"/>
              <a:buAutoNum type="alphaLcPeriod"/>
            </a:pPr>
            <a:r>
              <a:rPr lang="en"/>
              <a:t>What is the connection to modern times?</a:t>
            </a:r>
            <a:endParaRPr/>
          </a:p>
          <a:p>
            <a:pPr marL="914400" lvl="0" indent="0" algn="l" rtl="0">
              <a:spcBef>
                <a:spcPts val="1200"/>
              </a:spcBef>
              <a:spcAft>
                <a:spcPts val="1200"/>
              </a:spcAft>
              <a:buNone/>
            </a:pPr>
            <a:endParaRPr/>
          </a:p>
        </p:txBody>
      </p:sp>
      <p:sp>
        <p:nvSpPr>
          <p:cNvPr id="180" name="Google Shape;180;p28"/>
          <p:cNvSpPr txBox="1"/>
          <p:nvPr/>
        </p:nvSpPr>
        <p:spPr>
          <a:xfrm>
            <a:off x="674150" y="1070725"/>
            <a:ext cx="7205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latin typeface="Source Code Pro"/>
                <a:ea typeface="Source Code Pro"/>
                <a:cs typeface="Source Code Pro"/>
                <a:sym typeface="Source Code Pro"/>
              </a:rPr>
              <a:t>Changed the way society viewed them: changed their appearance (clothes, hair), changed how they acted in public (smoked, drank, danced), and moved away from traditional values</a:t>
            </a:r>
            <a:endParaRPr b="1">
              <a:solidFill>
                <a:srgbClr val="FF0000"/>
              </a:solidFill>
              <a:latin typeface="Source Code Pro"/>
              <a:ea typeface="Source Code Pro"/>
              <a:cs typeface="Source Code Pro"/>
              <a:sym typeface="Source Code Pro"/>
            </a:endParaRPr>
          </a:p>
        </p:txBody>
      </p:sp>
      <p:sp>
        <p:nvSpPr>
          <p:cNvPr id="181" name="Google Shape;181;p28"/>
          <p:cNvSpPr txBox="1"/>
          <p:nvPr/>
        </p:nvSpPr>
        <p:spPr>
          <a:xfrm>
            <a:off x="886800" y="2296600"/>
            <a:ext cx="794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latin typeface="Source Code Pro"/>
                <a:ea typeface="Source Code Pro"/>
                <a:cs typeface="Source Code Pro"/>
                <a:sym typeface="Source Code Pro"/>
              </a:rPr>
              <a:t>A literary and artistic movement celebrating African American culture</a:t>
            </a:r>
            <a:endParaRPr b="1">
              <a:solidFill>
                <a:srgbClr val="FF0000"/>
              </a:solidFill>
              <a:latin typeface="Source Code Pro"/>
              <a:ea typeface="Source Code Pro"/>
              <a:cs typeface="Source Code Pro"/>
              <a:sym typeface="Source Code Pro"/>
            </a:endParaRPr>
          </a:p>
        </p:txBody>
      </p:sp>
      <p:sp>
        <p:nvSpPr>
          <p:cNvPr id="182" name="Google Shape;182;p28"/>
          <p:cNvSpPr txBox="1"/>
          <p:nvPr/>
        </p:nvSpPr>
        <p:spPr>
          <a:xfrm>
            <a:off x="886800" y="2961850"/>
            <a:ext cx="794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latin typeface="Source Code Pro"/>
                <a:ea typeface="Source Code Pro"/>
                <a:cs typeface="Source Code Pro"/>
                <a:sym typeface="Source Code Pro"/>
              </a:rPr>
              <a:t>Duke Ellington &amp; Louis Armstrong</a:t>
            </a:r>
            <a:endParaRPr b="1">
              <a:solidFill>
                <a:srgbClr val="FF0000"/>
              </a:solidFill>
              <a:latin typeface="Source Code Pro"/>
              <a:ea typeface="Source Code Pro"/>
              <a:cs typeface="Source Code Pro"/>
              <a:sym typeface="Source Code Pro"/>
            </a:endParaRPr>
          </a:p>
        </p:txBody>
      </p:sp>
      <p:sp>
        <p:nvSpPr>
          <p:cNvPr id="183" name="Google Shape;183;p28"/>
          <p:cNvSpPr txBox="1"/>
          <p:nvPr/>
        </p:nvSpPr>
        <p:spPr>
          <a:xfrm>
            <a:off x="989150" y="3627100"/>
            <a:ext cx="794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latin typeface="Source Code Pro"/>
                <a:ea typeface="Source Code Pro"/>
                <a:cs typeface="Source Code Pro"/>
                <a:sym typeface="Source Code Pro"/>
              </a:rPr>
              <a:t>People united over the new music; led the way to modern music</a:t>
            </a:r>
            <a:endParaRPr b="1">
              <a:solidFill>
                <a:srgbClr val="FF0000"/>
              </a:solidFill>
              <a:latin typeface="Source Code Pro"/>
              <a:ea typeface="Source Code Pro"/>
              <a:cs typeface="Source Code Pro"/>
              <a:sym typeface="Source Code Pro"/>
            </a:endParaRPr>
          </a:p>
        </p:txBody>
      </p:sp>
      <p:sp>
        <p:nvSpPr>
          <p:cNvPr id="184" name="Google Shape;184;p28"/>
          <p:cNvSpPr txBox="1"/>
          <p:nvPr/>
        </p:nvSpPr>
        <p:spPr>
          <a:xfrm>
            <a:off x="989150" y="4434725"/>
            <a:ext cx="7945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latin typeface="Source Code Pro"/>
                <a:ea typeface="Source Code Pro"/>
                <a:cs typeface="Source Code Pro"/>
                <a:sym typeface="Source Code Pro"/>
              </a:rPr>
              <a:t>The music became very popular in American culture; beginning of modern music</a:t>
            </a:r>
            <a:endParaRPr b="1">
              <a:solidFill>
                <a:srgbClr val="FF0000"/>
              </a:solidFill>
              <a:latin typeface="Source Code Pro"/>
              <a:ea typeface="Source Code Pro"/>
              <a:cs typeface="Source Code Pro"/>
              <a:sym typeface="Source Code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9"/>
          <p:cNvSpPr txBox="1">
            <a:spLocks noGrp="1"/>
          </p:cNvSpPr>
          <p:nvPr>
            <p:ph type="body" idx="1"/>
          </p:nvPr>
        </p:nvSpPr>
        <p:spPr>
          <a:xfrm>
            <a:off x="64675" y="995875"/>
            <a:ext cx="4958400" cy="4035300"/>
          </a:xfrm>
          <a:prstGeom prst="rect">
            <a:avLst/>
          </a:prstGeom>
        </p:spPr>
        <p:txBody>
          <a:bodyPr spcFirstLastPara="1" wrap="square" lIns="91425" tIns="91425" rIns="91425" bIns="91425" anchor="t" anchorCtr="0">
            <a:normAutofit fontScale="85000" lnSpcReduction="10000"/>
          </a:bodyPr>
          <a:lstStyle/>
          <a:p>
            <a:pPr marL="457200" lvl="0" indent="-336550" algn="l" rtl="0">
              <a:spcBef>
                <a:spcPts val="0"/>
              </a:spcBef>
              <a:spcAft>
                <a:spcPts val="0"/>
              </a:spcAft>
              <a:buSzPct val="100000"/>
              <a:buChar char="●"/>
            </a:pPr>
            <a:r>
              <a:rPr lang="en" sz="2000" b="1"/>
              <a:t>Prohibition: the manufacture, sale, and transportation of alcoholic beverages was illegal</a:t>
            </a:r>
            <a:endParaRPr sz="2000" b="1"/>
          </a:p>
          <a:p>
            <a:pPr marL="457200" lvl="0" indent="-336550" algn="l" rtl="0">
              <a:spcBef>
                <a:spcPts val="0"/>
              </a:spcBef>
              <a:spcAft>
                <a:spcPts val="0"/>
              </a:spcAft>
              <a:buSzPct val="100000"/>
              <a:buChar char="●"/>
            </a:pPr>
            <a:r>
              <a:rPr lang="en" sz="2000"/>
              <a:t>Reformers had considered liquor to be the prime cause of </a:t>
            </a:r>
            <a:r>
              <a:rPr lang="en" sz="2000" b="1" i="1" u="sng">
                <a:solidFill>
                  <a:srgbClr val="FF0000"/>
                </a:solidFill>
              </a:rPr>
              <a:t>corruption</a:t>
            </a:r>
            <a:r>
              <a:rPr lang="en" sz="2000"/>
              <a:t> for many years</a:t>
            </a:r>
            <a:endParaRPr sz="2000"/>
          </a:p>
          <a:p>
            <a:pPr marL="457200" lvl="0" indent="-336550" algn="l" rtl="0">
              <a:spcBef>
                <a:spcPts val="0"/>
              </a:spcBef>
              <a:spcAft>
                <a:spcPts val="0"/>
              </a:spcAft>
              <a:buSzPct val="100000"/>
              <a:buChar char="●"/>
            </a:pPr>
            <a:r>
              <a:rPr lang="en" sz="2000"/>
              <a:t>Drinking was thought to lead to </a:t>
            </a:r>
            <a:r>
              <a:rPr lang="en" sz="2000" b="1" i="1" u="sng">
                <a:solidFill>
                  <a:srgbClr val="FF0000"/>
                </a:solidFill>
              </a:rPr>
              <a:t>crime</a:t>
            </a:r>
            <a:r>
              <a:rPr lang="en" sz="2000"/>
              <a:t>, wife and child abuse, accidents on the job, and other serious problems</a:t>
            </a:r>
            <a:endParaRPr sz="2000"/>
          </a:p>
          <a:p>
            <a:pPr marL="457200" lvl="0" indent="-336550" algn="l" rtl="0">
              <a:spcBef>
                <a:spcPts val="0"/>
              </a:spcBef>
              <a:spcAft>
                <a:spcPts val="0"/>
              </a:spcAft>
              <a:buSzPct val="100000"/>
              <a:buChar char="●"/>
            </a:pPr>
            <a:r>
              <a:rPr lang="en" sz="2000" b="1"/>
              <a:t>Prohibition actually led to</a:t>
            </a:r>
            <a:r>
              <a:rPr lang="en" sz="2000"/>
              <a:t> </a:t>
            </a:r>
            <a:r>
              <a:rPr lang="en" sz="2000" b="1"/>
              <a:t>disrespect</a:t>
            </a:r>
            <a:r>
              <a:rPr lang="en" sz="2000"/>
              <a:t> </a:t>
            </a:r>
            <a:r>
              <a:rPr lang="en" sz="2000" b="1"/>
              <a:t>for the law and a rise in</a:t>
            </a:r>
            <a:r>
              <a:rPr lang="en" sz="2000"/>
              <a:t> </a:t>
            </a:r>
            <a:r>
              <a:rPr lang="en" sz="2000" b="1" i="1" u="sng">
                <a:solidFill>
                  <a:srgbClr val="FF0000"/>
                </a:solidFill>
              </a:rPr>
              <a:t>organized</a:t>
            </a:r>
            <a:r>
              <a:rPr lang="en" sz="2000"/>
              <a:t> </a:t>
            </a:r>
            <a:r>
              <a:rPr lang="en" sz="2000" b="1"/>
              <a:t>crime in nearly every major city</a:t>
            </a:r>
            <a:endParaRPr sz="2000" b="1"/>
          </a:p>
        </p:txBody>
      </p:sp>
      <p:sp>
        <p:nvSpPr>
          <p:cNvPr id="190" name="Google Shape;190;p2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Prohibition</a:t>
            </a:r>
            <a:endParaRPr/>
          </a:p>
        </p:txBody>
      </p:sp>
      <p:pic>
        <p:nvPicPr>
          <p:cNvPr id="191" name="Google Shape;191;p29"/>
          <p:cNvPicPr preferRelativeResize="0"/>
          <p:nvPr/>
        </p:nvPicPr>
        <p:blipFill>
          <a:blip r:embed="rId3">
            <a:alphaModFix/>
          </a:blip>
          <a:stretch>
            <a:fillRect/>
          </a:stretch>
        </p:blipFill>
        <p:spPr>
          <a:xfrm>
            <a:off x="6109375" y="2093950"/>
            <a:ext cx="2053450" cy="1194250"/>
          </a:xfrm>
          <a:prstGeom prst="rect">
            <a:avLst/>
          </a:prstGeom>
          <a:noFill/>
          <a:ln w="38100" cap="flat" cmpd="sng">
            <a:solidFill>
              <a:srgbClr val="FF9900"/>
            </a:solidFill>
            <a:prstDash val="solid"/>
            <a:round/>
            <a:headEnd type="none" w="sm" len="sm"/>
            <a:tailEnd type="none" w="sm" len="sm"/>
          </a:ln>
        </p:spPr>
      </p:pic>
      <p:pic>
        <p:nvPicPr>
          <p:cNvPr id="192" name="Google Shape;192;p29"/>
          <p:cNvPicPr preferRelativeResize="0"/>
          <p:nvPr/>
        </p:nvPicPr>
        <p:blipFill>
          <a:blip r:embed="rId4">
            <a:alphaModFix/>
          </a:blip>
          <a:stretch>
            <a:fillRect/>
          </a:stretch>
        </p:blipFill>
        <p:spPr>
          <a:xfrm>
            <a:off x="3898300" y="156350"/>
            <a:ext cx="1089400" cy="926825"/>
          </a:xfrm>
          <a:prstGeom prst="rect">
            <a:avLst/>
          </a:prstGeom>
          <a:noFill/>
          <a:ln>
            <a:noFill/>
          </a:ln>
        </p:spPr>
      </p:pic>
      <p:pic>
        <p:nvPicPr>
          <p:cNvPr id="193" name="Google Shape;193;p29" descr="Prohibition began 100 years ago, had impact on US economy"/>
          <p:cNvPicPr preferRelativeResize="0"/>
          <p:nvPr/>
        </p:nvPicPr>
        <p:blipFill>
          <a:blip r:embed="rId5">
            <a:alphaModFix/>
          </a:blip>
          <a:stretch>
            <a:fillRect/>
          </a:stretch>
        </p:blipFill>
        <p:spPr>
          <a:xfrm>
            <a:off x="5192550" y="57300"/>
            <a:ext cx="3887100" cy="1926375"/>
          </a:xfrm>
          <a:prstGeom prst="rect">
            <a:avLst/>
          </a:prstGeom>
          <a:noFill/>
          <a:ln w="28575" cap="flat" cmpd="sng">
            <a:solidFill>
              <a:srgbClr val="000000"/>
            </a:solidFill>
            <a:prstDash val="solid"/>
            <a:round/>
            <a:headEnd type="none" w="sm" len="sm"/>
            <a:tailEnd type="none" w="sm" len="sm"/>
          </a:ln>
        </p:spPr>
      </p:pic>
      <p:pic>
        <p:nvPicPr>
          <p:cNvPr id="194" name="Google Shape;194;p29" descr="Long Island during Prohibition, 1920-1933"/>
          <p:cNvPicPr preferRelativeResize="0"/>
          <p:nvPr/>
        </p:nvPicPr>
        <p:blipFill>
          <a:blip r:embed="rId6">
            <a:alphaModFix/>
          </a:blip>
          <a:stretch>
            <a:fillRect/>
          </a:stretch>
        </p:blipFill>
        <p:spPr>
          <a:xfrm>
            <a:off x="5192550" y="3398475"/>
            <a:ext cx="3887100" cy="1632700"/>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0"/>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Volstead Act</a:t>
            </a:r>
            <a:endParaRPr/>
          </a:p>
        </p:txBody>
      </p:sp>
      <p:sp>
        <p:nvSpPr>
          <p:cNvPr id="200" name="Google Shape;200;p30"/>
          <p:cNvSpPr txBox="1">
            <a:spLocks noGrp="1"/>
          </p:cNvSpPr>
          <p:nvPr>
            <p:ph type="body" idx="1"/>
          </p:nvPr>
        </p:nvSpPr>
        <p:spPr>
          <a:xfrm>
            <a:off x="129325" y="1228675"/>
            <a:ext cx="4182300" cy="3724800"/>
          </a:xfrm>
          <a:prstGeom prst="rect">
            <a:avLst/>
          </a:prstGeom>
        </p:spPr>
        <p:txBody>
          <a:bodyPr spcFirstLastPara="1" wrap="square" lIns="91425" tIns="91425" rIns="91425" bIns="91425" anchor="t" anchorCtr="0">
            <a:normAutofit/>
          </a:bodyPr>
          <a:lstStyle/>
          <a:p>
            <a:pPr marL="457200" lvl="0" indent="-368300" algn="l" rtl="0">
              <a:spcBef>
                <a:spcPts val="0"/>
              </a:spcBef>
              <a:spcAft>
                <a:spcPts val="0"/>
              </a:spcAft>
              <a:buSzPts val="2200"/>
              <a:buChar char="●"/>
            </a:pPr>
            <a:r>
              <a:rPr lang="en" sz="2200"/>
              <a:t>Established a prohibition </a:t>
            </a:r>
            <a:r>
              <a:rPr lang="en" sz="2200" b="1" i="1" u="sng">
                <a:solidFill>
                  <a:srgbClr val="FF0000"/>
                </a:solidFill>
              </a:rPr>
              <a:t>bureau</a:t>
            </a:r>
            <a:r>
              <a:rPr lang="en" sz="2200"/>
              <a:t> in the Treasury Department in 1919</a:t>
            </a:r>
            <a:endParaRPr sz="2200"/>
          </a:p>
          <a:p>
            <a:pPr marL="914400" lvl="1" indent="-368300" algn="l" rtl="0">
              <a:spcBef>
                <a:spcPts val="0"/>
              </a:spcBef>
              <a:spcAft>
                <a:spcPts val="0"/>
              </a:spcAft>
              <a:buSzPts val="2200"/>
              <a:buChar char="○"/>
            </a:pPr>
            <a:r>
              <a:rPr lang="en" sz="2200"/>
              <a:t>The agency was </a:t>
            </a:r>
            <a:r>
              <a:rPr lang="en" sz="2200" b="1" i="1" u="sng">
                <a:solidFill>
                  <a:srgbClr val="FF0000"/>
                </a:solidFill>
              </a:rPr>
              <a:t>underfunded</a:t>
            </a:r>
            <a:r>
              <a:rPr lang="en" sz="2200"/>
              <a:t> (not enough $$)</a:t>
            </a:r>
            <a:endParaRPr sz="2200"/>
          </a:p>
          <a:p>
            <a:pPr marL="914400" lvl="1" indent="-368300" algn="l" rtl="0">
              <a:spcBef>
                <a:spcPts val="0"/>
              </a:spcBef>
              <a:spcAft>
                <a:spcPts val="0"/>
              </a:spcAft>
              <a:buSzPts val="2200"/>
              <a:buChar char="○"/>
            </a:pPr>
            <a:r>
              <a:rPr lang="en" sz="2200"/>
              <a:t>Only </a:t>
            </a:r>
            <a:r>
              <a:rPr lang="en" sz="2200" b="1" i="1" u="sng">
                <a:solidFill>
                  <a:srgbClr val="FF0000"/>
                </a:solidFill>
              </a:rPr>
              <a:t>1500</a:t>
            </a:r>
            <a:r>
              <a:rPr lang="en" sz="2200" b="1" i="1"/>
              <a:t> </a:t>
            </a:r>
            <a:r>
              <a:rPr lang="en" sz="2200"/>
              <a:t>federal agents</a:t>
            </a:r>
            <a:endParaRPr sz="2200"/>
          </a:p>
        </p:txBody>
      </p:sp>
      <p:pic>
        <p:nvPicPr>
          <p:cNvPr id="201" name="Google Shape;201;p30" descr="Law Enforcement: 1920s Bureau of Prohibition Badge. ... Political | Lot  #43250 | Heritage Auctions"/>
          <p:cNvPicPr preferRelativeResize="0"/>
          <p:nvPr/>
        </p:nvPicPr>
        <p:blipFill>
          <a:blip r:embed="rId3">
            <a:alphaModFix/>
          </a:blip>
          <a:stretch>
            <a:fillRect/>
          </a:stretch>
        </p:blipFill>
        <p:spPr>
          <a:xfrm>
            <a:off x="4329225" y="137950"/>
            <a:ext cx="2005100" cy="1956875"/>
          </a:xfrm>
          <a:prstGeom prst="rect">
            <a:avLst/>
          </a:prstGeom>
          <a:noFill/>
          <a:ln>
            <a:noFill/>
          </a:ln>
        </p:spPr>
      </p:pic>
      <p:pic>
        <p:nvPicPr>
          <p:cNvPr id="202" name="Google Shape;202;p30" descr="Prohibition-era New York – History of New York City"/>
          <p:cNvPicPr preferRelativeResize="0"/>
          <p:nvPr/>
        </p:nvPicPr>
        <p:blipFill>
          <a:blip r:embed="rId4">
            <a:alphaModFix/>
          </a:blip>
          <a:stretch>
            <a:fillRect/>
          </a:stretch>
        </p:blipFill>
        <p:spPr>
          <a:xfrm>
            <a:off x="5296825" y="2571750"/>
            <a:ext cx="3699025" cy="2461533"/>
          </a:xfrm>
          <a:prstGeom prst="rect">
            <a:avLst/>
          </a:prstGeom>
          <a:noFill/>
          <a:ln w="9525" cap="flat" cmpd="sng">
            <a:solidFill>
              <a:srgbClr val="000000"/>
            </a:solidFill>
            <a:prstDash val="solid"/>
            <a:round/>
            <a:headEnd type="none" w="sm" len="sm"/>
            <a:tailEnd type="none" w="sm" len="sm"/>
          </a:ln>
        </p:spPr>
      </p:pic>
      <p:pic>
        <p:nvPicPr>
          <p:cNvPr id="203" name="Google Shape;203;p30" descr="How the Fight Over Civil Forfeiture Lays Bare the Contradictions in Modern  Conservatism — Bunk"/>
          <p:cNvPicPr preferRelativeResize="0"/>
          <p:nvPr/>
        </p:nvPicPr>
        <p:blipFill>
          <a:blip r:embed="rId5">
            <a:alphaModFix/>
          </a:blip>
          <a:stretch>
            <a:fillRect/>
          </a:stretch>
        </p:blipFill>
        <p:spPr>
          <a:xfrm>
            <a:off x="6451650" y="311375"/>
            <a:ext cx="2544200" cy="212795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1"/>
          <p:cNvPicPr preferRelativeResize="0"/>
          <p:nvPr/>
        </p:nvPicPr>
        <p:blipFill rotWithShape="1">
          <a:blip r:embed="rId3">
            <a:alphaModFix/>
          </a:blip>
          <a:srcRect/>
          <a:stretch/>
        </p:blipFill>
        <p:spPr>
          <a:xfrm>
            <a:off x="124500" y="138500"/>
            <a:ext cx="4447500" cy="4849825"/>
          </a:xfrm>
          <a:prstGeom prst="rect">
            <a:avLst/>
          </a:prstGeom>
          <a:noFill/>
          <a:ln w="19050" cap="flat" cmpd="sng">
            <a:solidFill>
              <a:srgbClr val="000000"/>
            </a:solidFill>
            <a:prstDash val="solid"/>
            <a:round/>
            <a:headEnd type="none" w="sm" len="sm"/>
            <a:tailEnd type="none" w="sm" len="sm"/>
          </a:ln>
        </p:spPr>
      </p:pic>
      <p:pic>
        <p:nvPicPr>
          <p:cNvPr id="209" name="Google Shape;209;p31"/>
          <p:cNvPicPr preferRelativeResize="0"/>
          <p:nvPr/>
        </p:nvPicPr>
        <p:blipFill rotWithShape="1">
          <a:blip r:embed="rId4">
            <a:alphaModFix/>
          </a:blip>
          <a:srcRect/>
          <a:stretch/>
        </p:blipFill>
        <p:spPr>
          <a:xfrm>
            <a:off x="4677725" y="138500"/>
            <a:ext cx="4292450" cy="4849825"/>
          </a:xfrm>
          <a:prstGeom prst="rect">
            <a:avLst/>
          </a:prstGeom>
          <a:noFill/>
          <a:ln w="38100" cap="flat" cmpd="sng">
            <a:solidFill>
              <a:srgbClr val="000000"/>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3600"/>
              <a:t>Coming Home</a:t>
            </a:r>
            <a:endParaRPr sz="3600"/>
          </a:p>
        </p:txBody>
      </p:sp>
      <p:sp>
        <p:nvSpPr>
          <p:cNvPr id="63" name="Google Shape;63;p1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1200"/>
              </a:spcAft>
              <a:buNone/>
            </a:pPr>
            <a:r>
              <a:rPr lang="en" sz="2200"/>
              <a:t>As American soldiers came back from war, they were celebrated as war heroes, but quickly, life went back to “normal”</a:t>
            </a:r>
            <a:endParaRPr sz="2200"/>
          </a:p>
        </p:txBody>
      </p:sp>
      <p:pic>
        <p:nvPicPr>
          <p:cNvPr id="64" name="Google Shape;64;p14"/>
          <p:cNvPicPr preferRelativeResize="0"/>
          <p:nvPr/>
        </p:nvPicPr>
        <p:blipFill rotWithShape="1">
          <a:blip r:embed="rId3">
            <a:alphaModFix/>
          </a:blip>
          <a:srcRect/>
          <a:stretch/>
        </p:blipFill>
        <p:spPr>
          <a:xfrm>
            <a:off x="6096500" y="109675"/>
            <a:ext cx="2924100" cy="2373600"/>
          </a:xfrm>
          <a:prstGeom prst="rect">
            <a:avLst/>
          </a:prstGeom>
          <a:noFill/>
          <a:ln>
            <a:noFill/>
          </a:ln>
        </p:spPr>
      </p:pic>
      <p:pic>
        <p:nvPicPr>
          <p:cNvPr id="65" name="Google Shape;65;p14"/>
          <p:cNvPicPr preferRelativeResize="0"/>
          <p:nvPr/>
        </p:nvPicPr>
        <p:blipFill rotWithShape="1">
          <a:blip r:embed="rId4">
            <a:alphaModFix/>
          </a:blip>
          <a:srcRect/>
          <a:stretch/>
        </p:blipFill>
        <p:spPr>
          <a:xfrm>
            <a:off x="3137860" y="1443600"/>
            <a:ext cx="2868300" cy="2256300"/>
          </a:xfrm>
          <a:prstGeom prst="rect">
            <a:avLst/>
          </a:prstGeom>
          <a:noFill/>
          <a:ln>
            <a:noFill/>
          </a:ln>
        </p:spPr>
      </p:pic>
      <p:pic>
        <p:nvPicPr>
          <p:cNvPr id="66" name="Google Shape;66;p14"/>
          <p:cNvPicPr preferRelativeResize="0"/>
          <p:nvPr/>
        </p:nvPicPr>
        <p:blipFill rotWithShape="1">
          <a:blip r:embed="rId5">
            <a:alphaModFix/>
          </a:blip>
          <a:srcRect/>
          <a:stretch/>
        </p:blipFill>
        <p:spPr>
          <a:xfrm>
            <a:off x="6127300" y="2571750"/>
            <a:ext cx="2924100" cy="2487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Speakeasies</a:t>
            </a:r>
            <a:endParaRPr/>
          </a:p>
        </p:txBody>
      </p:sp>
      <p:sp>
        <p:nvSpPr>
          <p:cNvPr id="215" name="Google Shape;215;p32"/>
          <p:cNvSpPr txBox="1">
            <a:spLocks noGrp="1"/>
          </p:cNvSpPr>
          <p:nvPr>
            <p:ph type="body" idx="2"/>
          </p:nvPr>
        </p:nvSpPr>
        <p:spPr>
          <a:xfrm>
            <a:off x="5419150" y="543200"/>
            <a:ext cx="3645900" cy="40257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SzPts val="2000"/>
              <a:buChar char="●"/>
            </a:pPr>
            <a:r>
              <a:rPr lang="en" sz="2000" b="1"/>
              <a:t>Speakeasies</a:t>
            </a:r>
            <a:r>
              <a:rPr lang="en" sz="2000"/>
              <a:t>: </a:t>
            </a:r>
            <a:r>
              <a:rPr lang="en" sz="2000" b="1" i="1" u="sng">
                <a:solidFill>
                  <a:srgbClr val="FF0000"/>
                </a:solidFill>
              </a:rPr>
              <a:t>hidden</a:t>
            </a:r>
            <a:r>
              <a:rPr lang="en" sz="2000"/>
              <a:t> saloons and nightclubs</a:t>
            </a:r>
            <a:endParaRPr sz="2000"/>
          </a:p>
          <a:p>
            <a:pPr marL="914400" lvl="1" indent="-355600" algn="l" rtl="0">
              <a:spcBef>
                <a:spcPts val="0"/>
              </a:spcBef>
              <a:spcAft>
                <a:spcPts val="0"/>
              </a:spcAft>
              <a:buSzPts val="2000"/>
              <a:buChar char="○"/>
            </a:pPr>
            <a:r>
              <a:rPr lang="en" sz="2000"/>
              <a:t>So called because when inside, one spoke </a:t>
            </a:r>
            <a:r>
              <a:rPr lang="en" sz="2000" b="1" i="1" u="sng">
                <a:solidFill>
                  <a:srgbClr val="FF0000"/>
                </a:solidFill>
              </a:rPr>
              <a:t>quietly</a:t>
            </a:r>
            <a:r>
              <a:rPr lang="en" sz="2000"/>
              <a:t>, or “easily” to avoid detection</a:t>
            </a:r>
            <a:endParaRPr sz="2000"/>
          </a:p>
        </p:txBody>
      </p:sp>
      <p:pic>
        <p:nvPicPr>
          <p:cNvPr id="216" name="Google Shape;216;p32" descr="Inside the speakeasies of the 1920s: The hidden drinking spots that  transformed New York City's night life during the prohibition era and  beyond | Daily Mail Online"/>
          <p:cNvPicPr preferRelativeResize="0"/>
          <p:nvPr/>
        </p:nvPicPr>
        <p:blipFill>
          <a:blip r:embed="rId3">
            <a:alphaModFix/>
          </a:blip>
          <a:stretch>
            <a:fillRect/>
          </a:stretch>
        </p:blipFill>
        <p:spPr>
          <a:xfrm>
            <a:off x="2004650" y="2745075"/>
            <a:ext cx="3946500" cy="2304225"/>
          </a:xfrm>
          <a:prstGeom prst="rect">
            <a:avLst/>
          </a:prstGeom>
          <a:noFill/>
          <a:ln>
            <a:noFill/>
          </a:ln>
        </p:spPr>
      </p:pic>
      <p:pic>
        <p:nvPicPr>
          <p:cNvPr id="217" name="Google Shape;217;p32" descr="Speakeasies of the Prohibition Era – Legends of America"/>
          <p:cNvPicPr preferRelativeResize="0"/>
          <p:nvPr/>
        </p:nvPicPr>
        <p:blipFill>
          <a:blip r:embed="rId4">
            <a:alphaModFix/>
          </a:blip>
          <a:stretch>
            <a:fillRect/>
          </a:stretch>
        </p:blipFill>
        <p:spPr>
          <a:xfrm>
            <a:off x="73100" y="938050"/>
            <a:ext cx="2869950" cy="1709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3"/>
          <p:cNvSpPr txBox="1">
            <a:spLocks noGrp="1"/>
          </p:cNvSpPr>
          <p:nvPr>
            <p:ph type="title"/>
          </p:nvPr>
        </p:nvSpPr>
        <p:spPr>
          <a:xfrm>
            <a:off x="311700" y="-119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Bootleggers</a:t>
            </a:r>
            <a:endParaRPr/>
          </a:p>
        </p:txBody>
      </p:sp>
      <p:sp>
        <p:nvSpPr>
          <p:cNvPr id="223" name="Google Shape;223;p33"/>
          <p:cNvSpPr txBox="1">
            <a:spLocks noGrp="1"/>
          </p:cNvSpPr>
          <p:nvPr>
            <p:ph type="body" idx="1"/>
          </p:nvPr>
        </p:nvSpPr>
        <p:spPr>
          <a:xfrm>
            <a:off x="106325" y="662625"/>
            <a:ext cx="5490000" cy="39063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SzPts val="2100"/>
              <a:buChar char="●"/>
            </a:pPr>
            <a:r>
              <a:rPr lang="en" sz="2100" b="1" i="1" u="sng">
                <a:solidFill>
                  <a:srgbClr val="FF0000"/>
                </a:solidFill>
              </a:rPr>
              <a:t>Smuggled</a:t>
            </a:r>
            <a:r>
              <a:rPr lang="en" sz="2100"/>
              <a:t> alcohol into the country for sale</a:t>
            </a:r>
            <a:endParaRPr sz="2100"/>
          </a:p>
          <a:p>
            <a:pPr marL="914400" lvl="1" indent="-361950" algn="l" rtl="0">
              <a:spcBef>
                <a:spcPts val="0"/>
              </a:spcBef>
              <a:spcAft>
                <a:spcPts val="0"/>
              </a:spcAft>
              <a:buSzPts val="2100"/>
              <a:buChar char="○"/>
            </a:pPr>
            <a:r>
              <a:rPr lang="en" sz="2100"/>
              <a:t>Named for the smugglers practice of </a:t>
            </a:r>
            <a:r>
              <a:rPr lang="en" sz="2100" b="1"/>
              <a:t>carrying liquor in the</a:t>
            </a:r>
            <a:r>
              <a:rPr lang="en" sz="2100"/>
              <a:t> </a:t>
            </a:r>
            <a:r>
              <a:rPr lang="en" sz="2100" b="1" i="1" u="sng">
                <a:solidFill>
                  <a:srgbClr val="FF0000"/>
                </a:solidFill>
              </a:rPr>
              <a:t>legs</a:t>
            </a:r>
            <a:r>
              <a:rPr lang="en" sz="2100"/>
              <a:t> </a:t>
            </a:r>
            <a:r>
              <a:rPr lang="en" sz="2100" b="1"/>
              <a:t>of boots</a:t>
            </a:r>
            <a:endParaRPr sz="2100" b="1"/>
          </a:p>
          <a:p>
            <a:pPr marL="457200" lvl="0" indent="-361950" algn="l" rtl="0">
              <a:spcBef>
                <a:spcPts val="0"/>
              </a:spcBef>
              <a:spcAft>
                <a:spcPts val="0"/>
              </a:spcAft>
              <a:buSzPts val="2100"/>
              <a:buChar char="●"/>
            </a:pPr>
            <a:r>
              <a:rPr lang="en" sz="2100"/>
              <a:t>The name came from the Midwest in the 1880s to stand for the practice of concealing flasks of illicit liquor in boot tops when going to trade with Native Americans</a:t>
            </a:r>
            <a:endParaRPr sz="2100"/>
          </a:p>
        </p:txBody>
      </p:sp>
      <p:pic>
        <p:nvPicPr>
          <p:cNvPr id="224" name="Google Shape;224;p33" descr="Bootlegging, Prohibition, Al Capone (1920) | SchoolWorkHelper"/>
          <p:cNvPicPr preferRelativeResize="0"/>
          <p:nvPr/>
        </p:nvPicPr>
        <p:blipFill>
          <a:blip r:embed="rId3">
            <a:alphaModFix/>
          </a:blip>
          <a:stretch>
            <a:fillRect/>
          </a:stretch>
        </p:blipFill>
        <p:spPr>
          <a:xfrm>
            <a:off x="5680725" y="2202600"/>
            <a:ext cx="3373550" cy="2876700"/>
          </a:xfrm>
          <a:prstGeom prst="rect">
            <a:avLst/>
          </a:prstGeom>
          <a:noFill/>
          <a:ln w="19050" cap="flat" cmpd="sng">
            <a:solidFill>
              <a:srgbClr val="000000"/>
            </a:solidFill>
            <a:prstDash val="solid"/>
            <a:round/>
            <a:headEnd type="none" w="sm" len="sm"/>
            <a:tailEnd type="none" w="sm" len="sm"/>
          </a:ln>
        </p:spPr>
      </p:pic>
      <p:pic>
        <p:nvPicPr>
          <p:cNvPr id="225" name="Google Shape;225;p33"/>
          <p:cNvPicPr preferRelativeResize="0"/>
          <p:nvPr/>
        </p:nvPicPr>
        <p:blipFill rotWithShape="1">
          <a:blip r:embed="rId4">
            <a:alphaModFix/>
          </a:blip>
          <a:srcRect/>
          <a:stretch/>
        </p:blipFill>
        <p:spPr>
          <a:xfrm>
            <a:off x="5680725" y="97850"/>
            <a:ext cx="1479000" cy="2007600"/>
          </a:xfrm>
          <a:prstGeom prst="rect">
            <a:avLst/>
          </a:prstGeom>
          <a:noFill/>
          <a:ln>
            <a:noFill/>
          </a:ln>
        </p:spPr>
      </p:pic>
      <p:pic>
        <p:nvPicPr>
          <p:cNvPr id="226" name="Google Shape;226;p33"/>
          <p:cNvPicPr preferRelativeResize="0"/>
          <p:nvPr/>
        </p:nvPicPr>
        <p:blipFill rotWithShape="1">
          <a:blip r:embed="rId5">
            <a:alphaModFix/>
          </a:blip>
          <a:srcRect/>
          <a:stretch/>
        </p:blipFill>
        <p:spPr>
          <a:xfrm>
            <a:off x="7286400" y="172850"/>
            <a:ext cx="1732500" cy="1857600"/>
          </a:xfrm>
          <a:prstGeom prst="rect">
            <a:avLst/>
          </a:prstGeom>
          <a:noFill/>
          <a:ln w="76200" cap="flat" cmpd="sng">
            <a:solidFill>
              <a:srgbClr val="000000"/>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230"/>
        <p:cNvGrpSpPr/>
        <p:nvPr/>
      </p:nvGrpSpPr>
      <p:grpSpPr>
        <a:xfrm>
          <a:off x="0" y="0"/>
          <a:ext cx="0" cy="0"/>
          <a:chOff x="0" y="0"/>
          <a:chExt cx="0" cy="0"/>
        </a:xfrm>
      </p:grpSpPr>
      <p:sp>
        <p:nvSpPr>
          <p:cNvPr id="231" name="Google Shape;231;p3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Quick Check</a:t>
            </a:r>
            <a:endParaRPr/>
          </a:p>
        </p:txBody>
      </p:sp>
      <p:sp>
        <p:nvSpPr>
          <p:cNvPr id="232" name="Google Shape;232;p34"/>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200"/>
              <a:t>What was the Volstead Act?</a:t>
            </a:r>
            <a:endParaRPr sz="2200"/>
          </a:p>
        </p:txBody>
      </p:sp>
      <p:pic>
        <p:nvPicPr>
          <p:cNvPr id="233" name="Google Shape;233;p34" descr="Bootlegging, Prohibition, Al Capone (1920) | SchoolWorkHelper"/>
          <p:cNvPicPr preferRelativeResize="0"/>
          <p:nvPr/>
        </p:nvPicPr>
        <p:blipFill>
          <a:blip r:embed="rId3">
            <a:alphaModFix/>
          </a:blip>
          <a:stretch>
            <a:fillRect/>
          </a:stretch>
        </p:blipFill>
        <p:spPr>
          <a:xfrm>
            <a:off x="5145225" y="2818725"/>
            <a:ext cx="3247800" cy="1902675"/>
          </a:xfrm>
          <a:prstGeom prst="rect">
            <a:avLst/>
          </a:prstGeom>
          <a:noFill/>
          <a:ln w="19050" cap="flat" cmpd="sng">
            <a:solidFill>
              <a:srgbClr val="000000"/>
            </a:solidFill>
            <a:prstDash val="solid"/>
            <a:round/>
            <a:headEnd type="none" w="sm" len="sm"/>
            <a:tailEnd type="none" w="sm" len="sm"/>
          </a:ln>
        </p:spPr>
      </p:pic>
      <p:pic>
        <p:nvPicPr>
          <p:cNvPr id="234" name="Google Shape;234;p34" descr="How the Fight Over Civil Forfeiture Lays Bare the Contradictions in Modern  Conservatism — Bunk"/>
          <p:cNvPicPr preferRelativeResize="0"/>
          <p:nvPr/>
        </p:nvPicPr>
        <p:blipFill>
          <a:blip r:embed="rId4">
            <a:alphaModFix/>
          </a:blip>
          <a:stretch>
            <a:fillRect/>
          </a:stretch>
        </p:blipFill>
        <p:spPr>
          <a:xfrm>
            <a:off x="4668350" y="139600"/>
            <a:ext cx="4327500" cy="2432150"/>
          </a:xfrm>
          <a:prstGeom prst="rect">
            <a:avLst/>
          </a:prstGeom>
          <a:noFill/>
          <a:ln w="9525" cap="flat" cmpd="sng">
            <a:solidFill>
              <a:srgbClr val="000000"/>
            </a:solidFill>
            <a:prstDash val="solid"/>
            <a:round/>
            <a:headEnd type="none" w="sm" len="sm"/>
            <a:tailEnd type="none" w="sm" len="sm"/>
          </a:ln>
        </p:spPr>
      </p:pic>
      <p:sp>
        <p:nvSpPr>
          <p:cNvPr id="235" name="Google Shape;235;p34"/>
          <p:cNvSpPr txBox="1"/>
          <p:nvPr/>
        </p:nvSpPr>
        <p:spPr>
          <a:xfrm>
            <a:off x="495250" y="1896100"/>
            <a:ext cx="407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236" name="Google Shape;236;p34"/>
          <p:cNvSpPr txBox="1"/>
          <p:nvPr/>
        </p:nvSpPr>
        <p:spPr>
          <a:xfrm>
            <a:off x="382600" y="2156100"/>
            <a:ext cx="3572400" cy="221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rgbClr val="FF0000"/>
                </a:solidFill>
                <a:latin typeface="Source Code Pro"/>
                <a:ea typeface="Source Code Pro"/>
                <a:cs typeface="Source Code Pro"/>
                <a:sym typeface="Source Code Pro"/>
              </a:rPr>
              <a:t>It created a prohibition bureau in the Treasury Dept. in 1919 to enforce prohibition laws</a:t>
            </a:r>
            <a:endParaRPr sz="2200" b="1">
              <a:solidFill>
                <a:srgbClr val="FF0000"/>
              </a:solidFill>
              <a:latin typeface="Source Code Pro"/>
              <a:ea typeface="Source Code Pro"/>
              <a:cs typeface="Source Code Pro"/>
              <a:sym typeface="Source Code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anim calcmode="lin" valueType="num">
                                      <p:cBhvr additive="base">
                                        <p:cTn id="7" dur="1000"/>
                                        <p:tgtEl>
                                          <p:spTgt spid="23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5"/>
          <p:cNvSpPr txBox="1">
            <a:spLocks noGrp="1"/>
          </p:cNvSpPr>
          <p:nvPr>
            <p:ph type="title"/>
          </p:nvPr>
        </p:nvSpPr>
        <p:spPr>
          <a:xfrm>
            <a:off x="49925" y="59375"/>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 Capone - The Celebrity Gangster</a:t>
            </a:r>
            <a:endParaRPr/>
          </a:p>
        </p:txBody>
      </p:sp>
      <p:sp>
        <p:nvSpPr>
          <p:cNvPr id="242" name="Google Shape;242;p35"/>
          <p:cNvSpPr txBox="1">
            <a:spLocks noGrp="1"/>
          </p:cNvSpPr>
          <p:nvPr>
            <p:ph type="body" idx="2"/>
          </p:nvPr>
        </p:nvSpPr>
        <p:spPr>
          <a:xfrm>
            <a:off x="4902950" y="346675"/>
            <a:ext cx="4181400" cy="4719000"/>
          </a:xfrm>
          <a:prstGeom prst="rect">
            <a:avLst/>
          </a:prstGeom>
        </p:spPr>
        <p:txBody>
          <a:bodyPr spcFirstLastPara="1" wrap="square" lIns="91425" tIns="91425" rIns="91425" bIns="91425" anchor="t" anchorCtr="0">
            <a:noAutofit/>
          </a:bodyPr>
          <a:lstStyle/>
          <a:p>
            <a:pPr marL="457200" lvl="0" indent="-334962" algn="l" rtl="0">
              <a:spcBef>
                <a:spcPts val="0"/>
              </a:spcBef>
              <a:spcAft>
                <a:spcPts val="0"/>
              </a:spcAft>
              <a:buSzPts val="1675"/>
              <a:buChar char="●"/>
            </a:pPr>
            <a:r>
              <a:rPr lang="en" sz="1675" b="1" i="1" u="sng">
                <a:solidFill>
                  <a:srgbClr val="FF0000"/>
                </a:solidFill>
              </a:rPr>
              <a:t>Chicago</a:t>
            </a:r>
            <a:r>
              <a:rPr lang="en" sz="1675"/>
              <a:t> became notorious as the home of Al Capone</a:t>
            </a:r>
            <a:endParaRPr sz="1675"/>
          </a:p>
          <a:p>
            <a:pPr marL="914400" lvl="1" indent="-322262" algn="l" rtl="0">
              <a:spcBef>
                <a:spcPts val="0"/>
              </a:spcBef>
              <a:spcAft>
                <a:spcPts val="0"/>
              </a:spcAft>
              <a:buSzPts val="1475"/>
              <a:buChar char="○"/>
            </a:pPr>
            <a:r>
              <a:rPr lang="en" sz="1475" b="1"/>
              <a:t>A gangster whose bootlegging empire netted over $60 million a year</a:t>
            </a:r>
            <a:endParaRPr sz="1475" b="1"/>
          </a:p>
          <a:p>
            <a:pPr marL="457200" lvl="0" indent="-334962" algn="l" rtl="0">
              <a:spcBef>
                <a:spcPts val="0"/>
              </a:spcBef>
              <a:spcAft>
                <a:spcPts val="0"/>
              </a:spcAft>
              <a:buSzPts val="1675"/>
              <a:buChar char="●"/>
            </a:pPr>
            <a:r>
              <a:rPr lang="en" sz="1675"/>
              <a:t>Capone bootlegged </a:t>
            </a:r>
            <a:r>
              <a:rPr lang="en" sz="1675" b="1" i="1" u="sng">
                <a:solidFill>
                  <a:srgbClr val="FF0000"/>
                </a:solidFill>
              </a:rPr>
              <a:t>whiskey</a:t>
            </a:r>
            <a:r>
              <a:rPr lang="en" sz="1675"/>
              <a:t> from Canada, operated illegal breweries in Chicago, and operated 10,000 speakeasies</a:t>
            </a:r>
            <a:endParaRPr sz="1675"/>
          </a:p>
          <a:p>
            <a:pPr marL="457200" lvl="0" indent="-334962" algn="l" rtl="0">
              <a:spcBef>
                <a:spcPts val="0"/>
              </a:spcBef>
              <a:spcAft>
                <a:spcPts val="0"/>
              </a:spcAft>
              <a:buSzPts val="1675"/>
              <a:buChar char="●"/>
            </a:pPr>
            <a:r>
              <a:rPr lang="en" sz="1675"/>
              <a:t>Al Capone’s </a:t>
            </a:r>
            <a:r>
              <a:rPr lang="en" sz="1675" b="1" i="1" u="sng">
                <a:solidFill>
                  <a:srgbClr val="FF0000"/>
                </a:solidFill>
              </a:rPr>
              <a:t>defiance</a:t>
            </a:r>
            <a:r>
              <a:rPr lang="en" sz="1675"/>
              <a:t> of Prohibition quickly </a:t>
            </a:r>
            <a:r>
              <a:rPr lang="en" sz="1675" b="1"/>
              <a:t>turned him into a celebrity criminal</a:t>
            </a:r>
            <a:endParaRPr sz="1675" b="1"/>
          </a:p>
          <a:p>
            <a:pPr marL="457200" lvl="0" indent="-334962" algn="l" rtl="0">
              <a:spcBef>
                <a:spcPts val="0"/>
              </a:spcBef>
              <a:spcAft>
                <a:spcPts val="0"/>
              </a:spcAft>
              <a:buSzPts val="1675"/>
              <a:buChar char="●"/>
            </a:pPr>
            <a:r>
              <a:rPr lang="en" sz="1675"/>
              <a:t>Law could not tie him to bootlegging industry</a:t>
            </a:r>
            <a:endParaRPr sz="1675"/>
          </a:p>
        </p:txBody>
      </p:sp>
      <p:pic>
        <p:nvPicPr>
          <p:cNvPr id="243" name="Google Shape;243;p35" descr="Al Capone — FBI"/>
          <p:cNvPicPr preferRelativeResize="0"/>
          <p:nvPr/>
        </p:nvPicPr>
        <p:blipFill>
          <a:blip r:embed="rId3">
            <a:alphaModFix/>
          </a:blip>
          <a:stretch>
            <a:fillRect/>
          </a:stretch>
        </p:blipFill>
        <p:spPr>
          <a:xfrm>
            <a:off x="91975" y="1606025"/>
            <a:ext cx="1555300" cy="1506950"/>
          </a:xfrm>
          <a:prstGeom prst="rect">
            <a:avLst/>
          </a:prstGeom>
          <a:noFill/>
          <a:ln w="28575" cap="flat" cmpd="sng">
            <a:solidFill>
              <a:srgbClr val="000000"/>
            </a:solidFill>
            <a:prstDash val="solid"/>
            <a:round/>
            <a:headEnd type="none" w="sm" len="sm"/>
            <a:tailEnd type="none" w="sm" len="sm"/>
          </a:ln>
        </p:spPr>
      </p:pic>
      <p:sp>
        <p:nvSpPr>
          <p:cNvPr id="244" name="Google Shape;244;p35"/>
          <p:cNvSpPr txBox="1"/>
          <p:nvPr/>
        </p:nvSpPr>
        <p:spPr>
          <a:xfrm flipH="1">
            <a:off x="92025" y="639600"/>
            <a:ext cx="15552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i="1">
                <a:latin typeface="Source Code Pro"/>
                <a:ea typeface="Source Code Pro"/>
                <a:cs typeface="Source Code Pro"/>
                <a:sym typeface="Source Code Pro"/>
              </a:rPr>
              <a:t>“Well I sell liquor, it’s called bootlegging; when my patrons serve it on Lake Shore Drive, it’s called hospitality…”</a:t>
            </a:r>
            <a:endParaRPr sz="800" i="1">
              <a:latin typeface="Source Code Pro"/>
              <a:ea typeface="Source Code Pro"/>
              <a:cs typeface="Source Code Pro"/>
              <a:sym typeface="Source Code Pro"/>
            </a:endParaRPr>
          </a:p>
        </p:txBody>
      </p:sp>
      <p:pic>
        <p:nvPicPr>
          <p:cNvPr id="245" name="Google Shape;245;p35" descr="Al Capone wasn't just one of the biggest distributers of bootleg alcohol during Prohibition, he also embraced his notoriety in some flamboyant ways.&#10;&#10;From the Series: Drinks, Crime, and Prohibition: Gangsters and G-Men http://bit.ly/2LtV56A" title="Why Al Capone Wasn't Your Typical Discreet Gangster">
            <a:hlinkClick r:id="rId4"/>
          </p:cNvPr>
          <p:cNvPicPr preferRelativeResize="0"/>
          <p:nvPr/>
        </p:nvPicPr>
        <p:blipFill>
          <a:blip r:embed="rId5">
            <a:alphaModFix/>
          </a:blip>
          <a:stretch>
            <a:fillRect/>
          </a:stretch>
        </p:blipFill>
        <p:spPr>
          <a:xfrm>
            <a:off x="49925" y="3156000"/>
            <a:ext cx="2546233" cy="1909675"/>
          </a:xfrm>
          <a:prstGeom prst="rect">
            <a:avLst/>
          </a:prstGeom>
          <a:noFill/>
          <a:ln>
            <a:noFill/>
          </a:ln>
        </p:spPr>
      </p:pic>
      <p:pic>
        <p:nvPicPr>
          <p:cNvPr id="246" name="Google Shape;246;p35" descr="Al 'Scarface' Capone buys Bahamas island but forbidden to live there 1929 ·  Bahamianology"/>
          <p:cNvPicPr preferRelativeResize="0"/>
          <p:nvPr/>
        </p:nvPicPr>
        <p:blipFill>
          <a:blip r:embed="rId6">
            <a:alphaModFix/>
          </a:blip>
          <a:stretch>
            <a:fillRect/>
          </a:stretch>
        </p:blipFill>
        <p:spPr>
          <a:xfrm>
            <a:off x="2649138" y="2808550"/>
            <a:ext cx="2162000" cy="2257125"/>
          </a:xfrm>
          <a:prstGeom prst="rect">
            <a:avLst/>
          </a:prstGeom>
          <a:noFill/>
          <a:ln w="19050" cap="flat" cmpd="sng">
            <a:solidFill>
              <a:srgbClr val="000000"/>
            </a:solidFill>
            <a:prstDash val="solid"/>
            <a:round/>
            <a:headEnd type="none" w="sm" len="sm"/>
            <a:tailEnd type="none" w="sm" len="sm"/>
          </a:ln>
        </p:spPr>
      </p:pic>
      <p:pic>
        <p:nvPicPr>
          <p:cNvPr id="247" name="Google Shape;247;p35"/>
          <p:cNvPicPr preferRelativeResize="0"/>
          <p:nvPr/>
        </p:nvPicPr>
        <p:blipFill rotWithShape="1">
          <a:blip r:embed="rId7">
            <a:alphaModFix/>
          </a:blip>
          <a:srcRect/>
          <a:stretch/>
        </p:blipFill>
        <p:spPr>
          <a:xfrm>
            <a:off x="1719200" y="982675"/>
            <a:ext cx="3091949" cy="1703600"/>
          </a:xfrm>
          <a:prstGeom prst="rect">
            <a:avLst/>
          </a:prstGeom>
          <a:noFill/>
          <a:ln w="19050" cap="flat" cmpd="sng">
            <a:solidFill>
              <a:srgbClr val="00000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animEffect transition="in" filter="fade">
                                      <p:cBhvr>
                                        <p:cTn id="7" dur="1000"/>
                                        <p:tgtEl>
                                          <p:spTgt spid="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36" descr="In this archive footage from 1933, a man presents infamous Chicago gangster Al Capone's 'Killer' car that had features ranging from bullet proof glass to a police radio. &#10;&#10;For Archive Licensing Enquiries Visit: https://goo.gl/W4hZBv&#10;Explore Our Online Channel For FULL Documentaries, Fascinating Interviews &amp; Classic Movies: https://goo.gl/7dVe8r&#10;&#10;#BritishPathé #History #AlCapone #Chicago #Cars #Gangster #Mob&#10;&#10;Subscribe to the British Pathé YT Channel: https://goo.gl/hV1nkf&#10;&#10;(FILM ID:707.23)&#10;A man presents Al Capone's car in 1933. With all it's features such as bulletproof glas or a police siren.&#10;&#10;Full title reads: &quot;Southend. Al Capone's 'Killer' Car. Chicago gangster's armoured, bullet proof car, weighing over 3 1/2 tons and capable of 110 mph is here!&quot;&#10;&#10;Southend, Essex.&#10;&#10;A police siren screams as American car drives through streets of Southend.&#10;&#10;An American man demonstrates various features of gangster Al Capone's car, a 1928 Cadillac Model 341A Town Sedan. He shows us the Police siren, bullet proof glass and police radio. A small group of people are watching the demonstration. &#10;&#10;BRITISH PATHÉ'S STORY&#10;Before television, people came to movie theatres to watch the news. British Pathé was at the forefront of cinematic journalism, blending information with entertainment to popular effect. Over the course of a century, it documented everything from major armed conflicts and seismic political crises to the curious hobbies and eccentric lives of ordinary people. If it happened, British Pathé filmed it.&#10;&#10;Now considered to be the finest newsreel archive in the world, British Pathé is a treasure trove of 85,000 films unrivalled in their historical and cultural significance.&#10;&#10;British Pathé also represents the Reuters historical collection, which includes more than 136,000 items from the news agencies Gaumont Graphic (1910-1932), Empire News Bulletin (1926-1930), British Paramount (1931-1957), and Gaumont British (1934-1959), as well as Visnews content from 1957 to the end of 1984. All footage can be viewed on the British Pathé website. https://www.britishpathe.com/" title="Al Capone's 'Killer' Car (1933) | British Pathé">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10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37"/>
          <p:cNvPicPr preferRelativeResize="0"/>
          <p:nvPr/>
        </p:nvPicPr>
        <p:blipFill>
          <a:blip r:embed="rId3">
            <a:alphaModFix/>
          </a:blip>
          <a:stretch>
            <a:fillRect/>
          </a:stretch>
        </p:blipFill>
        <p:spPr>
          <a:xfrm>
            <a:off x="226400" y="1034850"/>
            <a:ext cx="5398676" cy="3073800"/>
          </a:xfrm>
          <a:prstGeom prst="rect">
            <a:avLst/>
          </a:prstGeom>
          <a:noFill/>
          <a:ln>
            <a:noFill/>
          </a:ln>
        </p:spPr>
      </p:pic>
      <p:pic>
        <p:nvPicPr>
          <p:cNvPr id="258" name="Google Shape;258;p37"/>
          <p:cNvPicPr preferRelativeResize="0"/>
          <p:nvPr/>
        </p:nvPicPr>
        <p:blipFill>
          <a:blip r:embed="rId4">
            <a:alphaModFix/>
          </a:blip>
          <a:stretch>
            <a:fillRect/>
          </a:stretch>
        </p:blipFill>
        <p:spPr>
          <a:xfrm>
            <a:off x="5765456" y="102875"/>
            <a:ext cx="3299095" cy="2217725"/>
          </a:xfrm>
          <a:prstGeom prst="rect">
            <a:avLst/>
          </a:prstGeom>
          <a:noFill/>
          <a:ln>
            <a:noFill/>
          </a:ln>
        </p:spPr>
      </p:pic>
      <p:pic>
        <p:nvPicPr>
          <p:cNvPr id="259" name="Google Shape;259;p37"/>
          <p:cNvPicPr preferRelativeResize="0"/>
          <p:nvPr/>
        </p:nvPicPr>
        <p:blipFill>
          <a:blip r:embed="rId5">
            <a:alphaModFix/>
          </a:blip>
          <a:stretch>
            <a:fillRect/>
          </a:stretch>
        </p:blipFill>
        <p:spPr>
          <a:xfrm>
            <a:off x="5765450" y="2436800"/>
            <a:ext cx="3299100" cy="26123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End of Al Capone</a:t>
            </a:r>
            <a:endParaRPr/>
          </a:p>
        </p:txBody>
      </p:sp>
      <p:sp>
        <p:nvSpPr>
          <p:cNvPr id="265" name="Google Shape;265;p38"/>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rmAutofit/>
          </a:bodyPr>
          <a:lstStyle/>
          <a:p>
            <a:pPr marL="457200" lvl="0" indent="-368300" algn="l" rtl="0">
              <a:spcBef>
                <a:spcPts val="0"/>
              </a:spcBef>
              <a:spcAft>
                <a:spcPts val="0"/>
              </a:spcAft>
              <a:buSzPts val="2200"/>
              <a:buChar char="●"/>
            </a:pPr>
            <a:r>
              <a:rPr lang="en" sz="2200"/>
              <a:t>Al Capone was finally </a:t>
            </a:r>
            <a:r>
              <a:rPr lang="en" sz="2200" b="1" i="1" u="sng">
                <a:solidFill>
                  <a:srgbClr val="FF0000"/>
                </a:solidFill>
              </a:rPr>
              <a:t>arrested</a:t>
            </a:r>
            <a:r>
              <a:rPr lang="en" sz="2200"/>
              <a:t> in 1931 </a:t>
            </a:r>
            <a:r>
              <a:rPr lang="en" sz="2200" b="1"/>
              <a:t>for not paying income</a:t>
            </a:r>
            <a:r>
              <a:rPr lang="en" sz="2200"/>
              <a:t> </a:t>
            </a:r>
            <a:r>
              <a:rPr lang="en" sz="2200" b="1" i="1" u="sng">
                <a:solidFill>
                  <a:srgbClr val="FF0000"/>
                </a:solidFill>
              </a:rPr>
              <a:t>taxes</a:t>
            </a:r>
            <a:endParaRPr sz="2200" b="1" i="1" u="sng">
              <a:solidFill>
                <a:srgbClr val="FF0000"/>
              </a:solidFill>
            </a:endParaRPr>
          </a:p>
          <a:p>
            <a:pPr marL="457200" lvl="0" indent="-368300" algn="l" rtl="0">
              <a:spcBef>
                <a:spcPts val="0"/>
              </a:spcBef>
              <a:spcAft>
                <a:spcPts val="0"/>
              </a:spcAft>
              <a:buSzPts val="2200"/>
              <a:buChar char="●"/>
            </a:pPr>
            <a:r>
              <a:rPr lang="en" sz="2200"/>
              <a:t>Spent more than 4 years at Alcatraz, where he worked in the laundry</a:t>
            </a:r>
            <a:endParaRPr sz="2200"/>
          </a:p>
        </p:txBody>
      </p:sp>
      <p:pic>
        <p:nvPicPr>
          <p:cNvPr id="266" name="Google Shape;266;p38"/>
          <p:cNvPicPr preferRelativeResize="0"/>
          <p:nvPr/>
        </p:nvPicPr>
        <p:blipFill rotWithShape="1">
          <a:blip r:embed="rId3">
            <a:alphaModFix/>
          </a:blip>
          <a:srcRect/>
          <a:stretch/>
        </p:blipFill>
        <p:spPr>
          <a:xfrm>
            <a:off x="277350" y="1887675"/>
            <a:ext cx="4459900" cy="2022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 Valentine’s Day Massacre</a:t>
            </a:r>
            <a:endParaRPr/>
          </a:p>
        </p:txBody>
      </p:sp>
      <p:pic>
        <p:nvPicPr>
          <p:cNvPr id="272" name="Google Shape;272;p39" descr="Valentine_Day_massacre"/>
          <p:cNvPicPr preferRelativeResize="0"/>
          <p:nvPr/>
        </p:nvPicPr>
        <p:blipFill rotWithShape="1">
          <a:blip r:embed="rId3">
            <a:alphaModFix/>
          </a:blip>
          <a:srcRect/>
          <a:stretch/>
        </p:blipFill>
        <p:spPr>
          <a:xfrm>
            <a:off x="6197050" y="82525"/>
            <a:ext cx="2837175" cy="1638675"/>
          </a:xfrm>
          <a:prstGeom prst="rect">
            <a:avLst/>
          </a:prstGeom>
          <a:noFill/>
          <a:ln>
            <a:noFill/>
          </a:ln>
        </p:spPr>
      </p:pic>
      <p:sp>
        <p:nvSpPr>
          <p:cNvPr id="273" name="Google Shape;273;p39"/>
          <p:cNvSpPr txBox="1">
            <a:spLocks noGrp="1"/>
          </p:cNvSpPr>
          <p:nvPr>
            <p:ph type="body" idx="1"/>
          </p:nvPr>
        </p:nvSpPr>
        <p:spPr>
          <a:xfrm>
            <a:off x="0" y="949975"/>
            <a:ext cx="5207400" cy="40113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a:t>February 14, 1929 - Chicago’s North Side</a:t>
            </a:r>
            <a:endParaRPr sz="1600"/>
          </a:p>
          <a:p>
            <a:pPr marL="457200" lvl="0" indent="-330200" algn="l" rtl="0">
              <a:spcBef>
                <a:spcPts val="0"/>
              </a:spcBef>
              <a:spcAft>
                <a:spcPts val="0"/>
              </a:spcAft>
              <a:buSzPts val="1600"/>
              <a:buChar char="●"/>
            </a:pPr>
            <a:r>
              <a:rPr lang="en" sz="1600" b="1"/>
              <a:t>Gang warfare was high</a:t>
            </a:r>
            <a:r>
              <a:rPr lang="en" sz="1600"/>
              <a:t> as Al Capone looked to </a:t>
            </a:r>
            <a:r>
              <a:rPr lang="en" sz="1600" b="1"/>
              <a:t>take out his competition in</a:t>
            </a:r>
            <a:r>
              <a:rPr lang="en" sz="1600"/>
              <a:t> </a:t>
            </a:r>
            <a:r>
              <a:rPr lang="en" sz="1600" b="1" i="1" u="sng">
                <a:solidFill>
                  <a:srgbClr val="FF0000"/>
                </a:solidFill>
              </a:rPr>
              <a:t>illegal</a:t>
            </a:r>
            <a:r>
              <a:rPr lang="en" sz="1600" b="1"/>
              <a:t> trades</a:t>
            </a:r>
            <a:r>
              <a:rPr lang="en" sz="1600"/>
              <a:t> </a:t>
            </a:r>
            <a:r>
              <a:rPr lang="en" sz="1600" b="1"/>
              <a:t>of bootlegging, gambling, and prostitution</a:t>
            </a:r>
            <a:endParaRPr sz="1600" b="1"/>
          </a:p>
          <a:p>
            <a:pPr marL="457200" lvl="0" indent="-330200" algn="l" rtl="0">
              <a:spcBef>
                <a:spcPts val="0"/>
              </a:spcBef>
              <a:spcAft>
                <a:spcPts val="0"/>
              </a:spcAft>
              <a:buSzPts val="1600"/>
              <a:buChar char="●"/>
            </a:pPr>
            <a:r>
              <a:rPr lang="en" sz="1600"/>
              <a:t>Gang violence </a:t>
            </a:r>
            <a:r>
              <a:rPr lang="en" sz="1600" b="1"/>
              <a:t>reached its bloody climax in a</a:t>
            </a:r>
            <a:r>
              <a:rPr lang="en" sz="1600"/>
              <a:t> </a:t>
            </a:r>
            <a:r>
              <a:rPr lang="en" sz="1600" b="1" i="1" u="sng">
                <a:solidFill>
                  <a:srgbClr val="FF0000"/>
                </a:solidFill>
              </a:rPr>
              <a:t>garage</a:t>
            </a:r>
            <a:r>
              <a:rPr lang="en" sz="1600"/>
              <a:t>, when 7 men associated with Irish gangster George “Bugs” Moran, were shot to death by several men dressed as policemen</a:t>
            </a:r>
            <a:endParaRPr sz="1600"/>
          </a:p>
          <a:p>
            <a:pPr marL="457200" lvl="0" indent="-330200" algn="l" rtl="0">
              <a:spcBef>
                <a:spcPts val="0"/>
              </a:spcBef>
              <a:spcAft>
                <a:spcPts val="0"/>
              </a:spcAft>
              <a:buSzPts val="1600"/>
              <a:buChar char="●"/>
            </a:pPr>
            <a:r>
              <a:rPr lang="en" sz="1600"/>
              <a:t>Remains an </a:t>
            </a:r>
            <a:r>
              <a:rPr lang="en" sz="1600" b="1" i="1" u="sng">
                <a:solidFill>
                  <a:srgbClr val="FF0000"/>
                </a:solidFill>
              </a:rPr>
              <a:t>unsolved</a:t>
            </a:r>
            <a:r>
              <a:rPr lang="en" sz="1600" b="1"/>
              <a:t> crime</a:t>
            </a:r>
            <a:r>
              <a:rPr lang="en" sz="1600"/>
              <a:t> and </a:t>
            </a:r>
            <a:r>
              <a:rPr lang="en" sz="1600" b="1"/>
              <a:t>never official linked to Capone</a:t>
            </a:r>
            <a:endParaRPr sz="1600" b="1"/>
          </a:p>
        </p:txBody>
      </p:sp>
      <p:pic>
        <p:nvPicPr>
          <p:cNvPr id="274" name="Google Shape;274;p39"/>
          <p:cNvPicPr preferRelativeResize="0"/>
          <p:nvPr/>
        </p:nvPicPr>
        <p:blipFill>
          <a:blip r:embed="rId4">
            <a:alphaModFix/>
          </a:blip>
          <a:stretch>
            <a:fillRect/>
          </a:stretch>
        </p:blipFill>
        <p:spPr>
          <a:xfrm>
            <a:off x="5336575" y="1797249"/>
            <a:ext cx="3074950" cy="1638675"/>
          </a:xfrm>
          <a:prstGeom prst="rect">
            <a:avLst/>
          </a:prstGeom>
          <a:noFill/>
          <a:ln>
            <a:noFill/>
          </a:ln>
        </p:spPr>
      </p:pic>
      <p:pic>
        <p:nvPicPr>
          <p:cNvPr id="275" name="Google Shape;275;p39"/>
          <p:cNvPicPr preferRelativeResize="0"/>
          <p:nvPr/>
        </p:nvPicPr>
        <p:blipFill>
          <a:blip r:embed="rId5">
            <a:alphaModFix/>
          </a:blip>
          <a:stretch>
            <a:fillRect/>
          </a:stretch>
        </p:blipFill>
        <p:spPr>
          <a:xfrm>
            <a:off x="5802775" y="3572500"/>
            <a:ext cx="3231450" cy="1476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40" descr="Presented by: &#10;The Chicago History Museum &amp; Geoffrey Alan Rhodes&#10;&#10;Funded by:&#10;The Princess Grace Foundation, USA and The National Endowment for the Arts&#10;&#10;&#10;About the Chicago 00 project&#10;&#10;Chicago00 is a partnership between the Chicago History Museum and filmmaker Geoffrey Alan Rhodes to produce and publish a series of site-specific, multimedia experiences that showcase the Museum’s film, photo, and sound archive. The first installment of the project offered an augmented reality tour along the Chicago Riverwalk where the SS Eastland capsized in 1915. &#10;&#10;This episode brings photographs and documents from the archive to the site of the St. Valentine’s Day Massacre, featuring selections from the collections of the Chicago History Museum, Chicago Tribune Archive Photo/TNS, the John Binder Collection, and the Cook County Medical Examiner’s Office. The photos collected here, some well-known, some rare, tell this familiar Chicago story in a new and compelling way. &#10;&#10;www.Chicago00.org&#10;&#10;&#10;PROJECT CREDITS&#10;&#10;Designed by&#10;Geoffrey Alan Rhodes&#10;&#10;Executive Producers&#10;Chicago History Museum&#10;Geoffrey Alan Rhodes&#10;&#10;Conceived by&#10;Geoffrey Alan Rhodes and John Russick&#10;&#10;Historical Photographs &amp; Documents&#10;Chicago History Museum&#10;Chicago Tribune Archive Photo/TNS &#10;The John Binder Collection&#10;Cook County Medical Examiner’s Office&#10;&#10;Music&#10;“Pharoah's army got drowned,” &#10;(unknown performer)&#10;Edison Diamond Disc, recorded July 9, 1924.&#10;&#10;“Prelude in C sharp minor op. 3”&#10;Sergei Rachmaninoff&#10;Edison Diamond Disc, recorded March 12, 1920.&#10;&#10;&#10;Text&#10;Trevor Cunnien&#10;Geoffrey Alan Rhodes&#10;John Russick&#10;Rosemary Adams&#10;&#10;Panoramic Photography&#10;Geoffrey Alan Rhodes&#10;Xiaoting Che&#10;&#10;Major Funding&#10;The Princess Grace Foundation USA&#10;&#10;Additional Support&#10;The School of the Art Institute of Chicago&#10;&#10;Special Thanks to:&#10;Angela Hoover&#10;Joseph Campbell&#10;John Binder" title="CHICAGO ØØ  |  The St. Valentine’s Day Massacre, Virtual Reality Experience">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Prohibition</a:t>
            </a:r>
            <a:endParaRPr/>
          </a:p>
        </p:txBody>
      </p:sp>
      <p:sp>
        <p:nvSpPr>
          <p:cNvPr id="286" name="Google Shape;286;p41"/>
          <p:cNvSpPr txBox="1">
            <a:spLocks noGrp="1"/>
          </p:cNvSpPr>
          <p:nvPr>
            <p:ph type="body" idx="1"/>
          </p:nvPr>
        </p:nvSpPr>
        <p:spPr>
          <a:xfrm>
            <a:off x="0" y="992375"/>
            <a:ext cx="4572000" cy="3916500"/>
          </a:xfrm>
          <a:prstGeom prst="rect">
            <a:avLst/>
          </a:prstGeom>
        </p:spPr>
        <p:txBody>
          <a:bodyPr spcFirstLastPara="1" wrap="square" lIns="91425" tIns="91425" rIns="91425" bIns="91425" anchor="t" anchorCtr="0">
            <a:normAutofit lnSpcReduction="10000"/>
          </a:bodyPr>
          <a:lstStyle/>
          <a:p>
            <a:pPr marL="457200" lvl="0" indent="-368300" algn="l" rtl="0">
              <a:spcBef>
                <a:spcPts val="0"/>
              </a:spcBef>
              <a:spcAft>
                <a:spcPts val="0"/>
              </a:spcAft>
              <a:buSzPts val="2200"/>
              <a:buChar char="●"/>
            </a:pPr>
            <a:r>
              <a:rPr lang="en" sz="2200"/>
              <a:t>By the mid-1920’s only </a:t>
            </a:r>
            <a:r>
              <a:rPr lang="en" sz="2200" b="1" i="1" u="sng">
                <a:solidFill>
                  <a:srgbClr val="FF0000"/>
                </a:solidFill>
              </a:rPr>
              <a:t>19%</a:t>
            </a:r>
            <a:r>
              <a:rPr lang="en" sz="2200"/>
              <a:t> of Americans supported prohibition; most said it made problems </a:t>
            </a:r>
            <a:r>
              <a:rPr lang="en" sz="2200" b="1" i="1" u="sng">
                <a:solidFill>
                  <a:srgbClr val="FF0000"/>
                </a:solidFill>
              </a:rPr>
              <a:t>worse</a:t>
            </a:r>
            <a:endParaRPr sz="2200" b="1" i="1" u="sng">
              <a:solidFill>
                <a:srgbClr val="FF0000"/>
              </a:solidFill>
            </a:endParaRPr>
          </a:p>
          <a:p>
            <a:pPr marL="457200" lvl="0" indent="-368300" algn="l" rtl="0">
              <a:spcBef>
                <a:spcPts val="0"/>
              </a:spcBef>
              <a:spcAft>
                <a:spcPts val="0"/>
              </a:spcAft>
              <a:buSzPts val="2200"/>
              <a:buChar char="●"/>
            </a:pPr>
            <a:r>
              <a:rPr lang="en" sz="2200"/>
              <a:t>The 18th amendment remained in force until 1933 when it was repealed with the </a:t>
            </a:r>
            <a:r>
              <a:rPr lang="en" sz="2200" b="1" i="1" u="sng">
                <a:solidFill>
                  <a:srgbClr val="FF0000"/>
                </a:solidFill>
              </a:rPr>
              <a:t>21st</a:t>
            </a:r>
            <a:r>
              <a:rPr lang="en" sz="2200"/>
              <a:t> Amendment</a:t>
            </a:r>
            <a:endParaRPr sz="2200"/>
          </a:p>
        </p:txBody>
      </p:sp>
      <p:pic>
        <p:nvPicPr>
          <p:cNvPr id="287" name="Google Shape;287;p41"/>
          <p:cNvPicPr preferRelativeResize="0"/>
          <p:nvPr/>
        </p:nvPicPr>
        <p:blipFill>
          <a:blip r:embed="rId3">
            <a:alphaModFix/>
          </a:blip>
          <a:stretch>
            <a:fillRect/>
          </a:stretch>
        </p:blipFill>
        <p:spPr>
          <a:xfrm>
            <a:off x="4645775" y="601373"/>
            <a:ext cx="4360075" cy="4004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600"/>
              <a:t>Cities were the place to be…</a:t>
            </a:r>
            <a:endParaRPr sz="3600"/>
          </a:p>
        </p:txBody>
      </p:sp>
      <p:sp>
        <p:nvSpPr>
          <p:cNvPr id="72" name="Google Shape;72;p15"/>
          <p:cNvSpPr txBox="1">
            <a:spLocks noGrp="1"/>
          </p:cNvSpPr>
          <p:nvPr>
            <p:ph type="body" idx="1"/>
          </p:nvPr>
        </p:nvSpPr>
        <p:spPr>
          <a:xfrm>
            <a:off x="70750" y="990500"/>
            <a:ext cx="5009100" cy="3578400"/>
          </a:xfrm>
          <a:prstGeom prst="rect">
            <a:avLst/>
          </a:prstGeom>
          <a:ln>
            <a:noFill/>
          </a:ln>
        </p:spPr>
        <p:txBody>
          <a:bodyPr spcFirstLastPara="1" wrap="square" lIns="91425" tIns="91425" rIns="91425" bIns="91425" anchor="t" anchorCtr="0">
            <a:noAutofit/>
          </a:bodyPr>
          <a:lstStyle/>
          <a:p>
            <a:pPr marL="457200" lvl="0" indent="-368300" algn="l" rtl="0">
              <a:spcBef>
                <a:spcPts val="0"/>
              </a:spcBef>
              <a:spcAft>
                <a:spcPts val="0"/>
              </a:spcAft>
              <a:buSzPts val="2200"/>
              <a:buChar char="●"/>
            </a:pPr>
            <a:r>
              <a:rPr lang="en" sz="2200"/>
              <a:t>Small town attitudes began to lose their hold on the American mind as cities rose to </a:t>
            </a:r>
            <a:r>
              <a:rPr lang="en" sz="2200" b="1" i="1" u="sng">
                <a:solidFill>
                  <a:srgbClr val="FF0000"/>
                </a:solidFill>
              </a:rPr>
              <a:t>prominence</a:t>
            </a:r>
            <a:endParaRPr sz="2200" b="1" i="1" u="sng">
              <a:solidFill>
                <a:srgbClr val="FF0000"/>
              </a:solidFill>
            </a:endParaRPr>
          </a:p>
          <a:p>
            <a:pPr marL="457200" lvl="0" indent="-368300" algn="l" rtl="0">
              <a:spcBef>
                <a:spcPts val="0"/>
              </a:spcBef>
              <a:spcAft>
                <a:spcPts val="0"/>
              </a:spcAft>
              <a:buSzPts val="2200"/>
              <a:buChar char="●"/>
            </a:pPr>
            <a:r>
              <a:rPr lang="en" sz="2200"/>
              <a:t>Between 1922 and 1929, migration to the cities </a:t>
            </a:r>
            <a:r>
              <a:rPr lang="en" sz="2200" b="1" i="1" u="sng">
                <a:solidFill>
                  <a:srgbClr val="FF0000"/>
                </a:solidFill>
              </a:rPr>
              <a:t>accelerated</a:t>
            </a:r>
            <a:r>
              <a:rPr lang="en" sz="2200"/>
              <a:t>, with nearly 2 million people leaving farms and towns each year flocking to the cities</a:t>
            </a:r>
            <a:endParaRPr sz="2200"/>
          </a:p>
        </p:txBody>
      </p:sp>
      <p:pic>
        <p:nvPicPr>
          <p:cNvPr id="73" name="Google Shape;73;p15" descr="1920s New York City | Cthulhu Supremus Est | Obsidian Portal"/>
          <p:cNvPicPr preferRelativeResize="0"/>
          <p:nvPr/>
        </p:nvPicPr>
        <p:blipFill>
          <a:blip r:embed="rId3">
            <a:alphaModFix/>
          </a:blip>
          <a:stretch>
            <a:fillRect/>
          </a:stretch>
        </p:blipFill>
        <p:spPr>
          <a:xfrm>
            <a:off x="5287300" y="482450"/>
            <a:ext cx="3710100" cy="2144600"/>
          </a:xfrm>
          <a:prstGeom prst="rect">
            <a:avLst/>
          </a:prstGeom>
          <a:noFill/>
          <a:ln w="76200" cap="flat" cmpd="sng">
            <a:solidFill>
              <a:srgbClr val="000000"/>
            </a:solidFill>
            <a:prstDash val="solid"/>
            <a:round/>
            <a:headEnd type="none" w="sm" len="sm"/>
            <a:tailEnd type="none" w="sm" len="sm"/>
          </a:ln>
          <a:effectLst>
            <a:outerShdw blurRad="57150" dist="190500" dir="9780000" algn="bl" rotWithShape="0">
              <a:srgbClr val="999999">
                <a:alpha val="50000"/>
              </a:srgbClr>
            </a:outerShdw>
          </a:effectLst>
        </p:spPr>
      </p:pic>
      <p:pic>
        <p:nvPicPr>
          <p:cNvPr id="74" name="Google Shape;74;p15" descr="1920's Buildings"/>
          <p:cNvPicPr preferRelativeResize="0"/>
          <p:nvPr/>
        </p:nvPicPr>
        <p:blipFill>
          <a:blip r:embed="rId4">
            <a:alphaModFix/>
          </a:blip>
          <a:stretch>
            <a:fillRect/>
          </a:stretch>
        </p:blipFill>
        <p:spPr>
          <a:xfrm>
            <a:off x="5287302" y="2851050"/>
            <a:ext cx="3710100" cy="2219525"/>
          </a:xfrm>
          <a:prstGeom prst="rect">
            <a:avLst/>
          </a:prstGeom>
          <a:noFill/>
          <a:ln w="76200" cap="flat" cmpd="sng">
            <a:solidFill>
              <a:srgbClr val="000000"/>
            </a:solidFill>
            <a:prstDash val="solid"/>
            <a:round/>
            <a:headEnd type="none" w="sm" len="sm"/>
            <a:tailEnd type="none" w="sm" len="sm"/>
          </a:ln>
          <a:effectLst>
            <a:outerShdw blurRad="57150" dist="104775" algn="bl" rotWithShape="0">
              <a:srgbClr val="B7B7B7">
                <a:alpha val="50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2"/>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DAy 2 Notes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3"/>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The Scopes Trial</a:t>
            </a:r>
            <a:endParaRPr/>
          </a:p>
          <a:p>
            <a:pPr marL="0" lvl="0" indent="0" algn="ctr" rtl="0">
              <a:spcBef>
                <a:spcPts val="0"/>
              </a:spcBef>
              <a:spcAft>
                <a:spcPts val="0"/>
              </a:spcAft>
              <a:buNone/>
            </a:pPr>
            <a:r>
              <a:rPr lang="en"/>
              <a:t>What is evolution?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Fundamentalism</a:t>
            </a:r>
            <a:endParaRPr/>
          </a:p>
        </p:txBody>
      </p:sp>
      <p:sp>
        <p:nvSpPr>
          <p:cNvPr id="303" name="Google Shape;303;p44"/>
          <p:cNvSpPr txBox="1">
            <a:spLocks noGrp="1"/>
          </p:cNvSpPr>
          <p:nvPr>
            <p:ph type="body" idx="2"/>
          </p:nvPr>
        </p:nvSpPr>
        <p:spPr>
          <a:xfrm>
            <a:off x="3898600" y="292850"/>
            <a:ext cx="5139300" cy="4633500"/>
          </a:xfrm>
          <a:prstGeom prst="rect">
            <a:avLst/>
          </a:prstGeom>
        </p:spPr>
        <p:txBody>
          <a:bodyPr spcFirstLastPara="1" wrap="square" lIns="91425" tIns="91425" rIns="91425" bIns="91425" anchor="t" anchorCtr="0">
            <a:noAutofit/>
          </a:bodyPr>
          <a:lstStyle/>
          <a:p>
            <a:pPr marL="457200" lvl="0" indent="-353695" algn="l" rtl="0">
              <a:spcBef>
                <a:spcPts val="0"/>
              </a:spcBef>
              <a:spcAft>
                <a:spcPts val="0"/>
              </a:spcAft>
              <a:buSzPts val="1970"/>
              <a:buChar char="●"/>
            </a:pPr>
            <a:r>
              <a:rPr lang="en" sz="1970" b="1"/>
              <a:t>Fundamentalists</a:t>
            </a:r>
            <a:r>
              <a:rPr lang="en" sz="1970"/>
              <a:t>:</a:t>
            </a:r>
            <a:endParaRPr sz="1970"/>
          </a:p>
          <a:p>
            <a:pPr marL="914400" lvl="1" indent="-353694" algn="l" rtl="0">
              <a:spcBef>
                <a:spcPts val="0"/>
              </a:spcBef>
              <a:spcAft>
                <a:spcPts val="0"/>
              </a:spcAft>
              <a:buSzPts val="1970"/>
              <a:buChar char="○"/>
            </a:pPr>
            <a:r>
              <a:rPr lang="en" sz="1970"/>
              <a:t>Skeptical of </a:t>
            </a:r>
            <a:r>
              <a:rPr lang="en" sz="1970" b="1" i="1" u="sng">
                <a:solidFill>
                  <a:srgbClr val="FF0000"/>
                </a:solidFill>
              </a:rPr>
              <a:t>science</a:t>
            </a:r>
            <a:endParaRPr sz="1970" b="1" i="1" u="sng">
              <a:solidFill>
                <a:srgbClr val="FF0000"/>
              </a:solidFill>
            </a:endParaRPr>
          </a:p>
          <a:p>
            <a:pPr marL="914400" lvl="1" indent="-353694" algn="l" rtl="0">
              <a:spcBef>
                <a:spcPts val="0"/>
              </a:spcBef>
              <a:spcAft>
                <a:spcPts val="0"/>
              </a:spcAft>
              <a:buSzPts val="1970"/>
              <a:buChar char="○"/>
            </a:pPr>
            <a:r>
              <a:rPr lang="en" sz="1970"/>
              <a:t>Felt </a:t>
            </a:r>
            <a:r>
              <a:rPr lang="en" sz="1970" b="1"/>
              <a:t>all important knowledge is in the</a:t>
            </a:r>
            <a:r>
              <a:rPr lang="en" sz="1970"/>
              <a:t> </a:t>
            </a:r>
            <a:r>
              <a:rPr lang="en" sz="1970" b="1" i="1" u="sng">
                <a:solidFill>
                  <a:srgbClr val="FF0000"/>
                </a:solidFill>
              </a:rPr>
              <a:t>Bible</a:t>
            </a:r>
            <a:endParaRPr sz="1970" b="1" i="1" u="sng">
              <a:solidFill>
                <a:srgbClr val="FF0000"/>
              </a:solidFill>
            </a:endParaRPr>
          </a:p>
          <a:p>
            <a:pPr marL="914400" lvl="1" indent="-353694" algn="l" rtl="0">
              <a:spcBef>
                <a:spcPts val="0"/>
              </a:spcBef>
              <a:spcAft>
                <a:spcPts val="0"/>
              </a:spcAft>
              <a:buSzPts val="1970"/>
              <a:buChar char="○"/>
            </a:pPr>
            <a:r>
              <a:rPr lang="en" sz="1970"/>
              <a:t>Felt the Bible should be interpreted literally</a:t>
            </a:r>
            <a:endParaRPr sz="1970"/>
          </a:p>
          <a:p>
            <a:pPr marL="1371600" lvl="2" indent="-353694" algn="l" rtl="0">
              <a:spcBef>
                <a:spcPts val="0"/>
              </a:spcBef>
              <a:spcAft>
                <a:spcPts val="0"/>
              </a:spcAft>
              <a:buSzPts val="1970"/>
              <a:buChar char="■"/>
            </a:pPr>
            <a:r>
              <a:rPr lang="en" sz="1970" b="1"/>
              <a:t>Rejected Charles Darwin’s Theory of</a:t>
            </a:r>
            <a:r>
              <a:rPr lang="en" sz="1970"/>
              <a:t> </a:t>
            </a:r>
            <a:r>
              <a:rPr lang="en" sz="1970" b="1"/>
              <a:t>Evolution</a:t>
            </a:r>
            <a:endParaRPr sz="1970" b="1"/>
          </a:p>
          <a:p>
            <a:pPr marL="1371600" lvl="2" indent="-353694" algn="l" rtl="0">
              <a:spcBef>
                <a:spcPts val="0"/>
              </a:spcBef>
              <a:spcAft>
                <a:spcPts val="0"/>
              </a:spcAft>
              <a:buSzPts val="1970"/>
              <a:buChar char="■"/>
            </a:pPr>
            <a:r>
              <a:rPr lang="en" sz="1970"/>
              <a:t>Followers began to call for laws prohibiting the teaching of evolution</a:t>
            </a:r>
            <a:endParaRPr sz="1970"/>
          </a:p>
        </p:txBody>
      </p:sp>
      <p:pic>
        <p:nvPicPr>
          <p:cNvPr id="304" name="Google Shape;304;p44" descr="Christian fundamentalism | American Protestant movement | Britannica"/>
          <p:cNvPicPr preferRelativeResize="0"/>
          <p:nvPr/>
        </p:nvPicPr>
        <p:blipFill>
          <a:blip r:embed="rId3">
            <a:alphaModFix/>
          </a:blip>
          <a:stretch>
            <a:fillRect/>
          </a:stretch>
        </p:blipFill>
        <p:spPr>
          <a:xfrm>
            <a:off x="207525" y="1093850"/>
            <a:ext cx="3510950" cy="3464050"/>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Scopes “Monkey” Trial</a:t>
            </a:r>
            <a:endParaRPr/>
          </a:p>
        </p:txBody>
      </p:sp>
      <p:sp>
        <p:nvSpPr>
          <p:cNvPr id="310" name="Google Shape;310;p45"/>
          <p:cNvSpPr txBox="1">
            <a:spLocks noGrp="1"/>
          </p:cNvSpPr>
          <p:nvPr>
            <p:ph type="body" idx="1"/>
          </p:nvPr>
        </p:nvSpPr>
        <p:spPr>
          <a:xfrm>
            <a:off x="99475" y="1030575"/>
            <a:ext cx="4860000" cy="3992700"/>
          </a:xfrm>
          <a:prstGeom prst="rect">
            <a:avLst/>
          </a:prstGeom>
        </p:spPr>
        <p:txBody>
          <a:bodyPr spcFirstLastPara="1" wrap="square" lIns="91425" tIns="91425" rIns="91425" bIns="91425" anchor="t" anchorCtr="0">
            <a:noAutofit/>
          </a:bodyPr>
          <a:lstStyle/>
          <a:p>
            <a:pPr marL="457200" lvl="0" indent="-362267" algn="l" rtl="0">
              <a:lnSpc>
                <a:spcPct val="95000"/>
              </a:lnSpc>
              <a:spcBef>
                <a:spcPts val="0"/>
              </a:spcBef>
              <a:spcAft>
                <a:spcPts val="0"/>
              </a:spcAft>
              <a:buSzPts val="2105"/>
              <a:buChar char="●"/>
            </a:pPr>
            <a:r>
              <a:rPr lang="en" sz="2105"/>
              <a:t>In 1925, Tennessee passed the nation’s </a:t>
            </a:r>
            <a:r>
              <a:rPr lang="en" sz="2105" b="1"/>
              <a:t>first law that made it</a:t>
            </a:r>
            <a:r>
              <a:rPr lang="en" sz="2105"/>
              <a:t> </a:t>
            </a:r>
            <a:r>
              <a:rPr lang="en" sz="2105" b="1" i="1" u="sng">
                <a:solidFill>
                  <a:srgbClr val="FF0000"/>
                </a:solidFill>
              </a:rPr>
              <a:t>illegal</a:t>
            </a:r>
            <a:r>
              <a:rPr lang="en" sz="2105"/>
              <a:t> </a:t>
            </a:r>
            <a:r>
              <a:rPr lang="en" sz="2105" b="1"/>
              <a:t>to teach evolution</a:t>
            </a:r>
            <a:endParaRPr sz="2105" b="1"/>
          </a:p>
          <a:p>
            <a:pPr marL="457200" lvl="0" indent="-362267" algn="l" rtl="0">
              <a:lnSpc>
                <a:spcPct val="95000"/>
              </a:lnSpc>
              <a:spcBef>
                <a:spcPts val="0"/>
              </a:spcBef>
              <a:spcAft>
                <a:spcPts val="0"/>
              </a:spcAft>
              <a:buSzPts val="2105"/>
              <a:buChar char="●"/>
            </a:pPr>
            <a:r>
              <a:rPr lang="en" sz="2105"/>
              <a:t>The American Civil Liberties Union (ACLU) promised to defend any teacher who would </a:t>
            </a:r>
            <a:r>
              <a:rPr lang="en" sz="2105" b="1" i="1" u="sng">
                <a:solidFill>
                  <a:srgbClr val="FF0000"/>
                </a:solidFill>
              </a:rPr>
              <a:t>challenge</a:t>
            </a:r>
            <a:r>
              <a:rPr lang="en" sz="2105"/>
              <a:t> the law</a:t>
            </a:r>
            <a:endParaRPr sz="2105"/>
          </a:p>
          <a:p>
            <a:pPr marL="914400" lvl="1" indent="-362267" algn="l" rtl="0">
              <a:lnSpc>
                <a:spcPct val="95000"/>
              </a:lnSpc>
              <a:spcBef>
                <a:spcPts val="0"/>
              </a:spcBef>
              <a:spcAft>
                <a:spcPts val="0"/>
              </a:spcAft>
              <a:buSzPts val="2105"/>
              <a:buChar char="○"/>
            </a:pPr>
            <a:r>
              <a:rPr lang="en" sz="2105"/>
              <a:t>John T. Scopes, a biology teacher, accepted the challenge</a:t>
            </a:r>
            <a:endParaRPr sz="2105"/>
          </a:p>
        </p:txBody>
      </p:sp>
      <p:pic>
        <p:nvPicPr>
          <p:cNvPr id="311" name="Google Shape;311;p45"/>
          <p:cNvPicPr preferRelativeResize="0"/>
          <p:nvPr/>
        </p:nvPicPr>
        <p:blipFill rotWithShape="1">
          <a:blip r:embed="rId3">
            <a:alphaModFix/>
          </a:blip>
          <a:srcRect/>
          <a:stretch/>
        </p:blipFill>
        <p:spPr>
          <a:xfrm>
            <a:off x="5202200" y="423050"/>
            <a:ext cx="3266525" cy="4297400"/>
          </a:xfrm>
          <a:prstGeom prst="rect">
            <a:avLst/>
          </a:prstGeom>
          <a:noFill/>
          <a:ln w="76200" cap="flat" cmpd="sng">
            <a:solidFill>
              <a:srgbClr val="000000"/>
            </a:solidFill>
            <a:prstDash val="solid"/>
            <a:round/>
            <a:headEnd type="none" w="sm" len="sm"/>
            <a:tailEnd type="none" w="sm" len="sm"/>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6"/>
          <p:cNvSpPr txBox="1">
            <a:spLocks noGrp="1"/>
          </p:cNvSpPr>
          <p:nvPr>
            <p:ph type="title"/>
          </p:nvPr>
        </p:nvSpPr>
        <p:spPr>
          <a:xfrm>
            <a:off x="311700" y="106925"/>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Scopes: In his biology class…</a:t>
            </a:r>
            <a:endParaRPr/>
          </a:p>
        </p:txBody>
      </p:sp>
      <p:sp>
        <p:nvSpPr>
          <p:cNvPr id="317" name="Google Shape;317;p46"/>
          <p:cNvSpPr txBox="1">
            <a:spLocks noGrp="1"/>
          </p:cNvSpPr>
          <p:nvPr>
            <p:ph type="body" idx="2"/>
          </p:nvPr>
        </p:nvSpPr>
        <p:spPr>
          <a:xfrm>
            <a:off x="3970600" y="764050"/>
            <a:ext cx="5106300" cy="4230900"/>
          </a:xfrm>
          <a:prstGeom prst="rect">
            <a:avLst/>
          </a:prstGeom>
        </p:spPr>
        <p:txBody>
          <a:bodyPr spcFirstLastPara="1" wrap="square" lIns="91425" tIns="91425" rIns="91425" bIns="91425" anchor="t" anchorCtr="0">
            <a:normAutofit fontScale="77500" lnSpcReduction="10000"/>
          </a:bodyPr>
          <a:lstStyle/>
          <a:p>
            <a:pPr marL="0" lvl="0" indent="0" algn="l" rtl="0">
              <a:spcBef>
                <a:spcPts val="0"/>
              </a:spcBef>
              <a:spcAft>
                <a:spcPts val="0"/>
              </a:spcAft>
              <a:buNone/>
            </a:pPr>
            <a:r>
              <a:rPr lang="en" sz="2200" i="1"/>
              <a:t>“We have now learned that animal forms may be arranged so as to begin with the simple one-celled forms and culminate with a group which includes man himself”</a:t>
            </a:r>
            <a:endParaRPr sz="2200" i="1"/>
          </a:p>
          <a:p>
            <a:pPr marL="457200" lvl="0" indent="-336867" algn="l" rtl="0">
              <a:spcBef>
                <a:spcPts val="1200"/>
              </a:spcBef>
              <a:spcAft>
                <a:spcPts val="0"/>
              </a:spcAft>
              <a:buSzPct val="100000"/>
              <a:buChar char="●"/>
            </a:pPr>
            <a:r>
              <a:rPr lang="en" sz="2200"/>
              <a:t>Scopes was promptly </a:t>
            </a:r>
            <a:r>
              <a:rPr lang="en" sz="2200" b="1" i="1" u="sng">
                <a:solidFill>
                  <a:srgbClr val="FF0000"/>
                </a:solidFill>
              </a:rPr>
              <a:t>arrested</a:t>
            </a:r>
            <a:r>
              <a:rPr lang="en" sz="2200"/>
              <a:t> and put on trial</a:t>
            </a:r>
            <a:endParaRPr sz="2200"/>
          </a:p>
          <a:p>
            <a:pPr marL="457200" lvl="0" indent="-336867" algn="l" rtl="0">
              <a:spcBef>
                <a:spcPts val="0"/>
              </a:spcBef>
              <a:spcAft>
                <a:spcPts val="0"/>
              </a:spcAft>
              <a:buSzPct val="100000"/>
              <a:buChar char="●"/>
            </a:pPr>
            <a:r>
              <a:rPr lang="en" sz="2200"/>
              <a:t>Little town of Dayton, Tennessee exploded with reporters:</a:t>
            </a:r>
            <a:endParaRPr sz="2200"/>
          </a:p>
          <a:p>
            <a:pPr marL="914400" lvl="1" indent="-336867" algn="l" rtl="0">
              <a:spcBef>
                <a:spcPts val="0"/>
              </a:spcBef>
              <a:spcAft>
                <a:spcPts val="0"/>
              </a:spcAft>
              <a:buSzPct val="100000"/>
              <a:buChar char="○"/>
            </a:pPr>
            <a:r>
              <a:rPr lang="en" sz="2200" b="1">
                <a:highlight>
                  <a:srgbClr val="FFFF00"/>
                </a:highlight>
              </a:rPr>
              <a:t>The trial quickly became a symbol of the </a:t>
            </a:r>
            <a:r>
              <a:rPr lang="en" sz="2200" b="1" i="1" u="sng">
                <a:solidFill>
                  <a:srgbClr val="FF0000"/>
                </a:solidFill>
                <a:highlight>
                  <a:srgbClr val="FFFF00"/>
                </a:highlight>
              </a:rPr>
              <a:t>conflict</a:t>
            </a:r>
            <a:r>
              <a:rPr lang="en" sz="2200">
                <a:solidFill>
                  <a:srgbClr val="FF0000"/>
                </a:solidFill>
                <a:highlight>
                  <a:srgbClr val="FFFF00"/>
                </a:highlight>
              </a:rPr>
              <a:t> </a:t>
            </a:r>
            <a:r>
              <a:rPr lang="en" sz="2200" b="1">
                <a:highlight>
                  <a:srgbClr val="FFFF00"/>
                </a:highlight>
              </a:rPr>
              <a:t>between science and religion</a:t>
            </a:r>
            <a:endParaRPr sz="2200" b="1">
              <a:highlight>
                <a:srgbClr val="FFFF00"/>
              </a:highlight>
            </a:endParaRPr>
          </a:p>
          <a:p>
            <a:pPr marL="457200" lvl="0" indent="-336867" algn="l" rtl="0">
              <a:spcBef>
                <a:spcPts val="0"/>
              </a:spcBef>
              <a:spcAft>
                <a:spcPts val="0"/>
              </a:spcAft>
              <a:buSzPct val="100000"/>
              <a:buChar char="●"/>
            </a:pPr>
            <a:r>
              <a:rPr lang="en" sz="2200"/>
              <a:t>First trial in American history to be broadcast over national radio</a:t>
            </a:r>
            <a:endParaRPr sz="2200"/>
          </a:p>
        </p:txBody>
      </p:sp>
      <p:pic>
        <p:nvPicPr>
          <p:cNvPr id="318" name="Google Shape;318;p46"/>
          <p:cNvPicPr preferRelativeResize="0"/>
          <p:nvPr/>
        </p:nvPicPr>
        <p:blipFill rotWithShape="1">
          <a:blip r:embed="rId3">
            <a:alphaModFix/>
          </a:blip>
          <a:srcRect/>
          <a:stretch/>
        </p:blipFill>
        <p:spPr>
          <a:xfrm>
            <a:off x="230825" y="1211775"/>
            <a:ext cx="3739775" cy="35431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7"/>
          <p:cNvSpPr txBox="1">
            <a:spLocks noGrp="1"/>
          </p:cNvSpPr>
          <p:nvPr>
            <p:ph type="title"/>
          </p:nvPr>
        </p:nvSpPr>
        <p:spPr>
          <a:xfrm>
            <a:off x="311700" y="8020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Attorneys of Scope Trial</a:t>
            </a:r>
            <a:endParaRPr/>
          </a:p>
        </p:txBody>
      </p:sp>
      <p:sp>
        <p:nvSpPr>
          <p:cNvPr id="324" name="Google Shape;324;p47"/>
          <p:cNvSpPr txBox="1">
            <a:spLocks noGrp="1"/>
          </p:cNvSpPr>
          <p:nvPr>
            <p:ph type="body" idx="1"/>
          </p:nvPr>
        </p:nvSpPr>
        <p:spPr>
          <a:xfrm>
            <a:off x="311700" y="881200"/>
            <a:ext cx="39999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00" b="1"/>
              <a:t>William Jennings Bryan</a:t>
            </a:r>
            <a:r>
              <a:rPr lang="en" sz="2200"/>
              <a:t>:</a:t>
            </a:r>
            <a:endParaRPr sz="2200"/>
          </a:p>
          <a:p>
            <a:pPr marL="457200" lvl="0" indent="-368300" algn="l" rtl="0">
              <a:spcBef>
                <a:spcPts val="1200"/>
              </a:spcBef>
              <a:spcAft>
                <a:spcPts val="0"/>
              </a:spcAft>
              <a:buSzPts val="2200"/>
              <a:buChar char="●"/>
            </a:pPr>
            <a:r>
              <a:rPr lang="en" sz="2200"/>
              <a:t>Prosecutor</a:t>
            </a:r>
            <a:endParaRPr sz="2200"/>
          </a:p>
          <a:p>
            <a:pPr marL="457200" lvl="0" indent="-368300" algn="l" rtl="0">
              <a:spcBef>
                <a:spcPts val="0"/>
              </a:spcBef>
              <a:spcAft>
                <a:spcPts val="0"/>
              </a:spcAft>
              <a:buSzPts val="2200"/>
              <a:buChar char="●"/>
            </a:pPr>
            <a:r>
              <a:rPr lang="en" sz="2200" b="1" i="1" u="sng">
                <a:solidFill>
                  <a:srgbClr val="FF0000"/>
                </a:solidFill>
              </a:rPr>
              <a:t>AGAINST</a:t>
            </a:r>
            <a:r>
              <a:rPr lang="en" sz="2200"/>
              <a:t> evolution</a:t>
            </a:r>
            <a:endParaRPr sz="2200"/>
          </a:p>
          <a:p>
            <a:pPr marL="457200" lvl="0" indent="-368300" algn="l" rtl="0">
              <a:spcBef>
                <a:spcPts val="0"/>
              </a:spcBef>
              <a:spcAft>
                <a:spcPts val="0"/>
              </a:spcAft>
              <a:buSzPts val="2200"/>
              <a:buChar char="●"/>
            </a:pPr>
            <a:r>
              <a:rPr lang="en" sz="2200"/>
              <a:t>Supported the ideas of fundamentalism</a:t>
            </a:r>
            <a:endParaRPr sz="2200"/>
          </a:p>
        </p:txBody>
      </p:sp>
      <p:sp>
        <p:nvSpPr>
          <p:cNvPr id="325" name="Google Shape;325;p47"/>
          <p:cNvSpPr txBox="1">
            <a:spLocks noGrp="1"/>
          </p:cNvSpPr>
          <p:nvPr>
            <p:ph type="body" idx="2"/>
          </p:nvPr>
        </p:nvSpPr>
        <p:spPr>
          <a:xfrm>
            <a:off x="4832400" y="901650"/>
            <a:ext cx="39999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00" b="1"/>
              <a:t>Clarence Darrow</a:t>
            </a:r>
            <a:r>
              <a:rPr lang="en" sz="2200"/>
              <a:t>:</a:t>
            </a:r>
            <a:endParaRPr sz="2200"/>
          </a:p>
          <a:p>
            <a:pPr marL="457200" lvl="0" indent="-368300" algn="l" rtl="0">
              <a:spcBef>
                <a:spcPts val="1200"/>
              </a:spcBef>
              <a:spcAft>
                <a:spcPts val="0"/>
              </a:spcAft>
              <a:buSzPts val="2200"/>
              <a:buChar char="●"/>
            </a:pPr>
            <a:r>
              <a:rPr lang="en" sz="2200" b="1" i="1" u="sng">
                <a:solidFill>
                  <a:srgbClr val="FF0000"/>
                </a:solidFill>
              </a:rPr>
              <a:t>Defended</a:t>
            </a:r>
            <a:r>
              <a:rPr lang="en" sz="2200"/>
              <a:t> Scopes</a:t>
            </a:r>
            <a:endParaRPr sz="2200"/>
          </a:p>
          <a:p>
            <a:pPr marL="457200" lvl="0" indent="-368300" algn="l" rtl="0">
              <a:spcBef>
                <a:spcPts val="0"/>
              </a:spcBef>
              <a:spcAft>
                <a:spcPts val="0"/>
              </a:spcAft>
              <a:buSzPts val="2200"/>
              <a:buChar char="●"/>
            </a:pPr>
            <a:r>
              <a:rPr lang="en" sz="2200"/>
              <a:t>In support of evolution</a:t>
            </a:r>
            <a:endParaRPr sz="2200"/>
          </a:p>
          <a:p>
            <a:pPr marL="457200" lvl="0" indent="-368300" algn="l" rtl="0">
              <a:spcBef>
                <a:spcPts val="0"/>
              </a:spcBef>
              <a:spcAft>
                <a:spcPts val="0"/>
              </a:spcAft>
              <a:buSzPts val="2200"/>
              <a:buChar char="●"/>
            </a:pPr>
            <a:r>
              <a:rPr lang="en" sz="2200"/>
              <a:t>Very successful attorney</a:t>
            </a:r>
            <a:endParaRPr sz="2200"/>
          </a:p>
          <a:p>
            <a:pPr marL="0" lvl="0" indent="0" algn="l" rtl="0">
              <a:spcBef>
                <a:spcPts val="1200"/>
              </a:spcBef>
              <a:spcAft>
                <a:spcPts val="1200"/>
              </a:spcAft>
              <a:buNone/>
            </a:pPr>
            <a:endParaRPr sz="2200"/>
          </a:p>
        </p:txBody>
      </p:sp>
      <p:pic>
        <p:nvPicPr>
          <p:cNvPr id="326" name="Google Shape;326;p47" descr="http://d2hej51cni6o0x.cloudfront.net/images/roaring-twenties/rtrl_0001_0001_0_img0068.jpg"/>
          <p:cNvPicPr preferRelativeResize="0"/>
          <p:nvPr/>
        </p:nvPicPr>
        <p:blipFill rotWithShape="1">
          <a:blip r:embed="rId3">
            <a:alphaModFix/>
          </a:blip>
          <a:srcRect l="43438" b="20000"/>
          <a:stretch/>
        </p:blipFill>
        <p:spPr>
          <a:xfrm>
            <a:off x="1173304" y="3526475"/>
            <a:ext cx="2276700" cy="1524800"/>
          </a:xfrm>
          <a:prstGeom prst="rect">
            <a:avLst/>
          </a:prstGeom>
          <a:noFill/>
          <a:ln w="28575" cap="flat" cmpd="sng">
            <a:solidFill>
              <a:srgbClr val="000000"/>
            </a:solidFill>
            <a:prstDash val="solid"/>
            <a:round/>
            <a:headEnd type="none" w="sm" len="sm"/>
            <a:tailEnd type="none" w="sm" len="sm"/>
          </a:ln>
        </p:spPr>
      </p:pic>
      <p:pic>
        <p:nvPicPr>
          <p:cNvPr id="327" name="Google Shape;327;p47" descr="http://i742.photobucket.com/albums/xx70/bazza4338/1b%20Assorted/Clarence-Darrow-Scopes-Trial-2.jpg"/>
          <p:cNvPicPr preferRelativeResize="0"/>
          <p:nvPr/>
        </p:nvPicPr>
        <p:blipFill rotWithShape="1">
          <a:blip r:embed="rId4">
            <a:alphaModFix/>
          </a:blip>
          <a:srcRect l="12310" t="4379" r="13839"/>
          <a:stretch/>
        </p:blipFill>
        <p:spPr>
          <a:xfrm>
            <a:off x="5680124" y="3526475"/>
            <a:ext cx="2236972" cy="1524800"/>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Quick Check</a:t>
            </a:r>
            <a:endParaRPr/>
          </a:p>
        </p:txBody>
      </p:sp>
      <p:sp>
        <p:nvSpPr>
          <p:cNvPr id="333" name="Google Shape;333;p48"/>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200"/>
              <a:t>Scopes Trial showed the struggle between what two sides?</a:t>
            </a:r>
            <a:endParaRPr sz="2200"/>
          </a:p>
        </p:txBody>
      </p:sp>
      <p:pic>
        <p:nvPicPr>
          <p:cNvPr id="334" name="Google Shape;334;p48"/>
          <p:cNvPicPr preferRelativeResize="0"/>
          <p:nvPr/>
        </p:nvPicPr>
        <p:blipFill rotWithShape="1">
          <a:blip r:embed="rId3">
            <a:alphaModFix/>
          </a:blip>
          <a:srcRect l="11149" r="16171" b="20842"/>
          <a:stretch/>
        </p:blipFill>
        <p:spPr>
          <a:xfrm>
            <a:off x="3996775" y="808475"/>
            <a:ext cx="4888876" cy="3526550"/>
          </a:xfrm>
          <a:prstGeom prst="rect">
            <a:avLst/>
          </a:prstGeom>
          <a:noFill/>
          <a:ln w="76200" cap="flat" cmpd="sng">
            <a:solidFill>
              <a:srgbClr val="000000"/>
            </a:solidFill>
            <a:prstDash val="solid"/>
            <a:round/>
            <a:headEnd type="none" w="sm" len="sm"/>
            <a:tailEnd type="none" w="sm" len="sm"/>
          </a:ln>
        </p:spPr>
      </p:pic>
      <p:sp>
        <p:nvSpPr>
          <p:cNvPr id="335" name="Google Shape;335;p48"/>
          <p:cNvSpPr txBox="1"/>
          <p:nvPr/>
        </p:nvSpPr>
        <p:spPr>
          <a:xfrm>
            <a:off x="211325" y="2748700"/>
            <a:ext cx="3414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FF0000"/>
                </a:solidFill>
                <a:latin typeface="Source Code Pro"/>
                <a:ea typeface="Source Code Pro"/>
                <a:cs typeface="Source Code Pro"/>
                <a:sym typeface="Source Code Pro"/>
              </a:rPr>
              <a:t>Religion vs. Science</a:t>
            </a:r>
            <a:endParaRPr sz="1800" b="1">
              <a:solidFill>
                <a:srgbClr val="FF0000"/>
              </a:solidFill>
              <a:latin typeface="Source Code Pro"/>
              <a:ea typeface="Source Code Pro"/>
              <a:cs typeface="Source Code Pro"/>
              <a:sym typeface="Source Code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NAACP</a:t>
            </a:r>
            <a:endParaRPr/>
          </a:p>
        </p:txBody>
      </p:sp>
      <p:sp>
        <p:nvSpPr>
          <p:cNvPr id="341" name="Google Shape;341;p49"/>
          <p:cNvSpPr txBox="1">
            <a:spLocks noGrp="1"/>
          </p:cNvSpPr>
          <p:nvPr>
            <p:ph type="body" idx="2"/>
          </p:nvPr>
        </p:nvSpPr>
        <p:spPr>
          <a:xfrm>
            <a:off x="4832400" y="389850"/>
            <a:ext cx="4223100" cy="4658400"/>
          </a:xfrm>
          <a:prstGeom prst="rect">
            <a:avLst/>
          </a:prstGeom>
        </p:spPr>
        <p:txBody>
          <a:bodyPr spcFirstLastPara="1" wrap="square" lIns="91425" tIns="91425" rIns="91425" bIns="91425" anchor="t" anchorCtr="0">
            <a:normAutofit lnSpcReduction="10000"/>
          </a:bodyPr>
          <a:lstStyle/>
          <a:p>
            <a:pPr marL="457200" lvl="0" indent="-368300" algn="l" rtl="0">
              <a:spcBef>
                <a:spcPts val="0"/>
              </a:spcBef>
              <a:spcAft>
                <a:spcPts val="0"/>
              </a:spcAft>
              <a:buSzPts val="2200"/>
              <a:buChar char="●"/>
            </a:pPr>
            <a:r>
              <a:rPr lang="en" sz="2200"/>
              <a:t>Northern cities in general had not </a:t>
            </a:r>
            <a:r>
              <a:rPr lang="en" sz="2200" b="1" i="1" u="sng">
                <a:solidFill>
                  <a:srgbClr val="FF0000"/>
                </a:solidFill>
              </a:rPr>
              <a:t>welcomed</a:t>
            </a:r>
            <a:r>
              <a:rPr lang="en" sz="2200"/>
              <a:t> the massive influx of African Americans</a:t>
            </a:r>
            <a:endParaRPr sz="2200"/>
          </a:p>
          <a:p>
            <a:pPr marL="457200" lvl="0" indent="-368300" algn="l" rtl="0">
              <a:spcBef>
                <a:spcPts val="0"/>
              </a:spcBef>
              <a:spcAft>
                <a:spcPts val="0"/>
              </a:spcAft>
              <a:buSzPts val="2200"/>
              <a:buChar char="●"/>
            </a:pPr>
            <a:r>
              <a:rPr lang="en" sz="2200"/>
              <a:t>Many African Americans found a </a:t>
            </a:r>
            <a:r>
              <a:rPr lang="en" sz="2200" b="1" i="1" u="sng">
                <a:solidFill>
                  <a:srgbClr val="FF0000"/>
                </a:solidFill>
              </a:rPr>
              <a:t>voice</a:t>
            </a:r>
            <a:r>
              <a:rPr lang="en" sz="2200"/>
              <a:t> in the NAACP</a:t>
            </a:r>
            <a:endParaRPr sz="2200"/>
          </a:p>
          <a:p>
            <a:pPr marL="457200" lvl="0" indent="-368300" algn="l" rtl="0">
              <a:spcBef>
                <a:spcPts val="0"/>
              </a:spcBef>
              <a:spcAft>
                <a:spcPts val="0"/>
              </a:spcAft>
              <a:buSzPts val="2200"/>
              <a:buChar char="●"/>
            </a:pPr>
            <a:r>
              <a:rPr lang="en" sz="2200"/>
              <a:t>African Americans faced many daily threats and discrimination</a:t>
            </a:r>
            <a:endParaRPr sz="2200"/>
          </a:p>
        </p:txBody>
      </p:sp>
      <p:pic>
        <p:nvPicPr>
          <p:cNvPr id="342" name="Google Shape;342;p49"/>
          <p:cNvPicPr preferRelativeResize="0"/>
          <p:nvPr/>
        </p:nvPicPr>
        <p:blipFill rotWithShape="1">
          <a:blip r:embed="rId3">
            <a:alphaModFix/>
          </a:blip>
          <a:srcRect/>
          <a:stretch/>
        </p:blipFill>
        <p:spPr>
          <a:xfrm>
            <a:off x="2742775" y="2008000"/>
            <a:ext cx="2089625" cy="2808675"/>
          </a:xfrm>
          <a:prstGeom prst="rect">
            <a:avLst/>
          </a:prstGeom>
          <a:noFill/>
          <a:ln>
            <a:noFill/>
          </a:ln>
        </p:spPr>
      </p:pic>
      <p:pic>
        <p:nvPicPr>
          <p:cNvPr id="343" name="Google Shape;343;p49"/>
          <p:cNvPicPr preferRelativeResize="0"/>
          <p:nvPr/>
        </p:nvPicPr>
        <p:blipFill rotWithShape="1">
          <a:blip r:embed="rId4">
            <a:alphaModFix/>
          </a:blip>
          <a:srcRect/>
          <a:stretch/>
        </p:blipFill>
        <p:spPr>
          <a:xfrm>
            <a:off x="783554" y="1093850"/>
            <a:ext cx="1610275" cy="1890925"/>
          </a:xfrm>
          <a:prstGeom prst="rect">
            <a:avLst/>
          </a:prstGeom>
          <a:noFill/>
          <a:ln>
            <a:noFill/>
          </a:ln>
        </p:spPr>
      </p:pic>
      <p:pic>
        <p:nvPicPr>
          <p:cNvPr id="344" name="Google Shape;344;p49" descr="The New Negro Movement - NAACP: A Century in the Fight for Freedom |  Exhibitions - Library of Congress"/>
          <p:cNvPicPr preferRelativeResize="0"/>
          <p:nvPr/>
        </p:nvPicPr>
        <p:blipFill>
          <a:blip r:embed="rId5">
            <a:alphaModFix/>
          </a:blip>
          <a:stretch>
            <a:fillRect/>
          </a:stretch>
        </p:blipFill>
        <p:spPr>
          <a:xfrm>
            <a:off x="84400" y="3084925"/>
            <a:ext cx="2532425" cy="1731750"/>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0"/>
          <p:cNvSpPr txBox="1">
            <a:spLocks noGrp="1"/>
          </p:cNvSpPr>
          <p:nvPr>
            <p:ph type="title"/>
          </p:nvPr>
        </p:nvSpPr>
        <p:spPr>
          <a:xfrm>
            <a:off x="106325" y="905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u="sng">
                <a:solidFill>
                  <a:schemeClr val="hlink"/>
                </a:solidFill>
                <a:hlinkClick r:id="rId3"/>
              </a:rPr>
              <a:t>Marcus Garvey</a:t>
            </a:r>
            <a:endParaRPr/>
          </a:p>
        </p:txBody>
      </p:sp>
      <p:sp>
        <p:nvSpPr>
          <p:cNvPr id="350" name="Google Shape;350;p50"/>
          <p:cNvSpPr txBox="1">
            <a:spLocks noGrp="1"/>
          </p:cNvSpPr>
          <p:nvPr>
            <p:ph type="body" idx="1"/>
          </p:nvPr>
        </p:nvSpPr>
        <p:spPr>
          <a:xfrm>
            <a:off x="106325" y="816125"/>
            <a:ext cx="6772500" cy="4216200"/>
          </a:xfrm>
          <a:prstGeom prst="rect">
            <a:avLst/>
          </a:prstGeom>
        </p:spPr>
        <p:txBody>
          <a:bodyPr spcFirstLastPara="1" wrap="square" lIns="91425" tIns="91425" rIns="91425" bIns="91425" anchor="t" anchorCtr="0">
            <a:noAutofit/>
          </a:bodyPr>
          <a:lstStyle/>
          <a:p>
            <a:pPr marL="457200" lvl="0" indent="-343217" algn="l" rtl="0">
              <a:lnSpc>
                <a:spcPct val="105000"/>
              </a:lnSpc>
              <a:spcBef>
                <a:spcPts val="0"/>
              </a:spcBef>
              <a:spcAft>
                <a:spcPts val="0"/>
              </a:spcAft>
              <a:buSzPts val="1805"/>
              <a:buChar char="●"/>
            </a:pPr>
            <a:r>
              <a:rPr lang="en" sz="1804"/>
              <a:t>Born in Jamaica - Black Nationalist</a:t>
            </a:r>
            <a:endParaRPr sz="1804"/>
          </a:p>
          <a:p>
            <a:pPr marL="457200" lvl="0" indent="-343217" algn="l" rtl="0">
              <a:lnSpc>
                <a:spcPct val="105000"/>
              </a:lnSpc>
              <a:spcBef>
                <a:spcPts val="0"/>
              </a:spcBef>
              <a:spcAft>
                <a:spcPts val="0"/>
              </a:spcAft>
              <a:buSzPts val="1805"/>
              <a:buChar char="●"/>
            </a:pPr>
            <a:r>
              <a:rPr lang="en" sz="1804" b="1"/>
              <a:t>Founded the United Negro Improvement Association</a:t>
            </a:r>
            <a:r>
              <a:rPr lang="en" sz="1804"/>
              <a:t> (U.N.I.A.)</a:t>
            </a:r>
            <a:endParaRPr sz="1804"/>
          </a:p>
          <a:p>
            <a:pPr marL="914400" lvl="1" indent="-343217" algn="l" rtl="0">
              <a:lnSpc>
                <a:spcPct val="105000"/>
              </a:lnSpc>
              <a:spcBef>
                <a:spcPts val="0"/>
              </a:spcBef>
              <a:spcAft>
                <a:spcPts val="0"/>
              </a:spcAft>
              <a:buSzPts val="1805"/>
              <a:buChar char="○"/>
            </a:pPr>
            <a:r>
              <a:rPr lang="en" sz="1804" b="1"/>
              <a:t>Back-to-Africa Movement</a:t>
            </a:r>
            <a:r>
              <a:rPr lang="en" sz="1804"/>
              <a:t>: Promoted African Americans </a:t>
            </a:r>
            <a:r>
              <a:rPr lang="en" sz="1804" b="1" i="1" u="sng">
                <a:solidFill>
                  <a:srgbClr val="FF0000"/>
                </a:solidFill>
              </a:rPr>
              <a:t>resettle</a:t>
            </a:r>
            <a:r>
              <a:rPr lang="en" sz="1804"/>
              <a:t> in Africa</a:t>
            </a:r>
            <a:endParaRPr sz="1804"/>
          </a:p>
          <a:p>
            <a:pPr marL="914400" lvl="1" indent="-343217" algn="l" rtl="0">
              <a:lnSpc>
                <a:spcPct val="105000"/>
              </a:lnSpc>
              <a:spcBef>
                <a:spcPts val="0"/>
              </a:spcBef>
              <a:spcAft>
                <a:spcPts val="0"/>
              </a:spcAft>
              <a:buClr>
                <a:srgbClr val="666666"/>
              </a:buClr>
              <a:buSzPts val="1805"/>
              <a:buChar char="○"/>
            </a:pPr>
            <a:r>
              <a:rPr lang="en" sz="1804">
                <a:solidFill>
                  <a:srgbClr val="666666"/>
                </a:solidFill>
              </a:rPr>
              <a:t>Start of black nationalism</a:t>
            </a:r>
            <a:endParaRPr sz="1804">
              <a:solidFill>
                <a:srgbClr val="666666"/>
              </a:solidFill>
            </a:endParaRPr>
          </a:p>
          <a:p>
            <a:pPr marL="1371600" lvl="2" indent="-343217" algn="l" rtl="0">
              <a:lnSpc>
                <a:spcPct val="105000"/>
              </a:lnSpc>
              <a:spcBef>
                <a:spcPts val="0"/>
              </a:spcBef>
              <a:spcAft>
                <a:spcPts val="0"/>
              </a:spcAft>
              <a:buClr>
                <a:srgbClr val="666666"/>
              </a:buClr>
              <a:buSzPts val="1805"/>
              <a:buChar char="■"/>
            </a:pPr>
            <a:r>
              <a:rPr lang="en" sz="1804" b="1">
                <a:solidFill>
                  <a:srgbClr val="666666"/>
                </a:solidFill>
              </a:rPr>
              <a:t>Sought to maintain and promote their </a:t>
            </a:r>
            <a:r>
              <a:rPr lang="en" sz="1804" b="1" i="1" u="sng">
                <a:solidFill>
                  <a:srgbClr val="FF0000"/>
                </a:solidFill>
              </a:rPr>
              <a:t>separate</a:t>
            </a:r>
            <a:r>
              <a:rPr lang="en" sz="1804" b="1"/>
              <a:t> identity</a:t>
            </a:r>
            <a:r>
              <a:rPr lang="en" sz="1804">
                <a:solidFill>
                  <a:srgbClr val="666666"/>
                </a:solidFill>
              </a:rPr>
              <a:t> </a:t>
            </a:r>
            <a:r>
              <a:rPr lang="en" sz="1804" b="1">
                <a:solidFill>
                  <a:srgbClr val="666666"/>
                </a:solidFill>
              </a:rPr>
              <a:t>as a people of black ancestry</a:t>
            </a:r>
            <a:endParaRPr sz="1804" b="1">
              <a:solidFill>
                <a:srgbClr val="666666"/>
              </a:solidFill>
            </a:endParaRPr>
          </a:p>
          <a:p>
            <a:pPr marL="1371600" lvl="2" indent="-343217" algn="l" rtl="0">
              <a:lnSpc>
                <a:spcPct val="105000"/>
              </a:lnSpc>
              <a:spcBef>
                <a:spcPts val="0"/>
              </a:spcBef>
              <a:spcAft>
                <a:spcPts val="0"/>
              </a:spcAft>
              <a:buClr>
                <a:srgbClr val="666666"/>
              </a:buClr>
              <a:buSzPts val="1805"/>
              <a:buChar char="■"/>
            </a:pPr>
            <a:r>
              <a:rPr lang="en" sz="1804">
                <a:solidFill>
                  <a:srgbClr val="666666"/>
                </a:solidFill>
              </a:rPr>
              <a:t>Advocated that Blacks separate from Whites in society</a:t>
            </a:r>
            <a:endParaRPr sz="1804">
              <a:solidFill>
                <a:srgbClr val="666666"/>
              </a:solidFill>
            </a:endParaRPr>
          </a:p>
          <a:p>
            <a:pPr marL="457200" lvl="0" indent="-343217" algn="l" rtl="0">
              <a:lnSpc>
                <a:spcPct val="105000"/>
              </a:lnSpc>
              <a:spcBef>
                <a:spcPts val="0"/>
              </a:spcBef>
              <a:spcAft>
                <a:spcPts val="0"/>
              </a:spcAft>
              <a:buSzPts val="1805"/>
              <a:buChar char="●"/>
            </a:pPr>
            <a:r>
              <a:rPr lang="en" sz="1804"/>
              <a:t>Journalist &amp; Publisher</a:t>
            </a:r>
            <a:endParaRPr sz="1804"/>
          </a:p>
          <a:p>
            <a:pPr marL="914400" lvl="1" indent="-343217" algn="l" rtl="0">
              <a:lnSpc>
                <a:spcPct val="105000"/>
              </a:lnSpc>
              <a:spcBef>
                <a:spcPts val="0"/>
              </a:spcBef>
              <a:spcAft>
                <a:spcPts val="0"/>
              </a:spcAft>
              <a:buSzPts val="1805"/>
              <a:buChar char="○"/>
            </a:pPr>
            <a:r>
              <a:rPr lang="en" sz="1804" b="1"/>
              <a:t>Wrote about Black empowerment and</a:t>
            </a:r>
            <a:r>
              <a:rPr lang="en" sz="1804"/>
              <a:t> </a:t>
            </a:r>
            <a:r>
              <a:rPr lang="en" sz="1804" b="1"/>
              <a:t>liberation</a:t>
            </a:r>
            <a:endParaRPr sz="1804" b="1"/>
          </a:p>
        </p:txBody>
      </p:sp>
      <p:pic>
        <p:nvPicPr>
          <p:cNvPr id="351" name="Google Shape;351;p50"/>
          <p:cNvPicPr preferRelativeResize="0"/>
          <p:nvPr/>
        </p:nvPicPr>
        <p:blipFill>
          <a:blip r:embed="rId4">
            <a:alphaModFix/>
          </a:blip>
          <a:stretch>
            <a:fillRect/>
          </a:stretch>
        </p:blipFill>
        <p:spPr>
          <a:xfrm>
            <a:off x="7116150" y="90551"/>
            <a:ext cx="1828800" cy="2368270"/>
          </a:xfrm>
          <a:prstGeom prst="rect">
            <a:avLst/>
          </a:prstGeom>
          <a:noFill/>
          <a:ln w="76200" cap="flat" cmpd="sng">
            <a:solidFill>
              <a:srgbClr val="666666"/>
            </a:solidFill>
            <a:prstDash val="solid"/>
            <a:round/>
            <a:headEnd type="none" w="sm" len="sm"/>
            <a:tailEnd type="none" w="sm" len="sm"/>
          </a:ln>
        </p:spPr>
      </p:pic>
      <p:pic>
        <p:nvPicPr>
          <p:cNvPr id="352" name="Google Shape;352;p50" descr="Marcus Garvey 1924-08-05.jpg">
            <a:hlinkClick r:id="rId5"/>
          </p:cNvPr>
          <p:cNvPicPr preferRelativeResize="0"/>
          <p:nvPr/>
        </p:nvPicPr>
        <p:blipFill rotWithShape="1">
          <a:blip r:embed="rId6">
            <a:alphaModFix/>
          </a:blip>
          <a:srcRect/>
          <a:stretch/>
        </p:blipFill>
        <p:spPr>
          <a:xfrm>
            <a:off x="7028725" y="2664250"/>
            <a:ext cx="2002200" cy="23682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1"/>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If you have a credit card with no limit on it… what would you buy?</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65550" y="89000"/>
            <a:ext cx="9012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600"/>
              <a:t>Americans &amp; Leisure time</a:t>
            </a:r>
            <a:endParaRPr sz="3600"/>
          </a:p>
        </p:txBody>
      </p:sp>
      <p:sp>
        <p:nvSpPr>
          <p:cNvPr id="80" name="Google Shape;80;p16"/>
          <p:cNvSpPr txBox="1">
            <a:spLocks noGrp="1"/>
          </p:cNvSpPr>
          <p:nvPr>
            <p:ph type="body" idx="1"/>
          </p:nvPr>
        </p:nvSpPr>
        <p:spPr>
          <a:xfrm>
            <a:off x="145600" y="714575"/>
            <a:ext cx="8932800" cy="4351200"/>
          </a:xfrm>
          <a:prstGeom prst="rect">
            <a:avLst/>
          </a:prstGeom>
          <a:ln>
            <a:noFill/>
          </a:ln>
        </p:spPr>
        <p:txBody>
          <a:bodyPr spcFirstLastPara="1" wrap="square" lIns="91425" tIns="91425" rIns="91425" bIns="91425" anchor="t" anchorCtr="0">
            <a:normAutofit lnSpcReduction="10000"/>
          </a:bodyPr>
          <a:lstStyle/>
          <a:p>
            <a:pPr marL="457200" lvl="0" indent="-355600" algn="l" rtl="0">
              <a:spcBef>
                <a:spcPts val="0"/>
              </a:spcBef>
              <a:spcAft>
                <a:spcPts val="0"/>
              </a:spcAft>
              <a:buSzPts val="2000"/>
              <a:buChar char="●"/>
            </a:pPr>
            <a:r>
              <a:rPr lang="en" sz="2000" b="1"/>
              <a:t>Americans began working more 8AM - 5PM jobs</a:t>
            </a:r>
            <a:endParaRPr sz="2000" b="1"/>
          </a:p>
          <a:p>
            <a:pPr marL="914400" lvl="1" indent="-342900" algn="l" rtl="0">
              <a:spcBef>
                <a:spcPts val="0"/>
              </a:spcBef>
              <a:spcAft>
                <a:spcPts val="0"/>
              </a:spcAft>
              <a:buSzPts val="1800"/>
              <a:buChar char="○"/>
            </a:pPr>
            <a:r>
              <a:rPr lang="en" sz="1800"/>
              <a:t>They had </a:t>
            </a:r>
            <a:r>
              <a:rPr lang="en" sz="1800" b="1" i="1" u="sng">
                <a:solidFill>
                  <a:srgbClr val="FF0000"/>
                </a:solidFill>
              </a:rPr>
              <a:t>time</a:t>
            </a:r>
            <a:r>
              <a:rPr lang="en" sz="1800">
                <a:solidFill>
                  <a:srgbClr val="FF0000"/>
                </a:solidFill>
              </a:rPr>
              <a:t> </a:t>
            </a:r>
            <a:r>
              <a:rPr lang="en" sz="1800"/>
              <a:t>that wasn’t tied up with work and survival</a:t>
            </a:r>
            <a:endParaRPr sz="1800"/>
          </a:p>
          <a:p>
            <a:pPr marL="914400" lvl="1" indent="-342900" algn="l" rtl="0">
              <a:spcBef>
                <a:spcPts val="0"/>
              </a:spcBef>
              <a:spcAft>
                <a:spcPts val="0"/>
              </a:spcAft>
              <a:buSzPts val="1800"/>
              <a:buChar char="○"/>
            </a:pPr>
            <a:r>
              <a:rPr lang="en" sz="1800" b="1"/>
              <a:t>They had money to spend</a:t>
            </a:r>
            <a:r>
              <a:rPr lang="en" sz="1800"/>
              <a:t> (not having to make enough to “get by”)</a:t>
            </a:r>
            <a:endParaRPr sz="1800"/>
          </a:p>
          <a:p>
            <a:pPr marL="457200" lvl="0" indent="-355600" algn="l" rtl="0">
              <a:spcBef>
                <a:spcPts val="0"/>
              </a:spcBef>
              <a:spcAft>
                <a:spcPts val="0"/>
              </a:spcAft>
              <a:buSzPts val="2000"/>
              <a:buChar char="●"/>
            </a:pPr>
            <a:r>
              <a:rPr lang="en" sz="2000"/>
              <a:t>Leisure Time - time to do what you enjoy</a:t>
            </a:r>
            <a:endParaRPr sz="2000"/>
          </a:p>
          <a:p>
            <a:pPr marL="914400" lvl="1" indent="-349250" algn="l" rtl="0">
              <a:spcBef>
                <a:spcPts val="0"/>
              </a:spcBef>
              <a:spcAft>
                <a:spcPts val="0"/>
              </a:spcAft>
              <a:buSzPts val="1900"/>
              <a:buChar char="○"/>
            </a:pPr>
            <a:r>
              <a:rPr lang="en" sz="1900" b="1"/>
              <a:t>The mass media, movies, music, and spectator</a:t>
            </a:r>
            <a:r>
              <a:rPr lang="en" sz="1900" b="1">
                <a:solidFill>
                  <a:srgbClr val="FF0000"/>
                </a:solidFill>
              </a:rPr>
              <a:t> </a:t>
            </a:r>
            <a:r>
              <a:rPr lang="en" sz="1900" b="1"/>
              <a:t>sports played important roles in the 1920s</a:t>
            </a:r>
            <a:endParaRPr sz="1900" b="1"/>
          </a:p>
          <a:p>
            <a:pPr marL="914400" lvl="1" indent="-349250" algn="l" rtl="0">
              <a:spcBef>
                <a:spcPts val="0"/>
              </a:spcBef>
              <a:spcAft>
                <a:spcPts val="0"/>
              </a:spcAft>
              <a:buSzPts val="1900"/>
              <a:buChar char="○"/>
            </a:pPr>
            <a:r>
              <a:rPr lang="en" sz="1900"/>
              <a:t>Radio</a:t>
            </a:r>
            <a:endParaRPr sz="1900"/>
          </a:p>
          <a:p>
            <a:pPr marL="914400" lvl="1" indent="-349250" algn="l" rtl="0">
              <a:spcBef>
                <a:spcPts val="0"/>
              </a:spcBef>
              <a:spcAft>
                <a:spcPts val="0"/>
              </a:spcAft>
              <a:buSzPts val="1900"/>
              <a:buChar char="○"/>
            </a:pPr>
            <a:r>
              <a:rPr lang="en" sz="1900"/>
              <a:t>“</a:t>
            </a:r>
            <a:r>
              <a:rPr lang="en" sz="1900" b="1" i="1" u="sng">
                <a:solidFill>
                  <a:srgbClr val="FF0000"/>
                </a:solidFill>
              </a:rPr>
              <a:t>Talkies</a:t>
            </a:r>
            <a:r>
              <a:rPr lang="en" sz="1900"/>
              <a:t>”</a:t>
            </a:r>
            <a:endParaRPr sz="1900"/>
          </a:p>
          <a:p>
            <a:pPr marL="914400" lvl="1" indent="-349250" algn="l" rtl="0">
              <a:spcBef>
                <a:spcPts val="0"/>
              </a:spcBef>
              <a:spcAft>
                <a:spcPts val="0"/>
              </a:spcAft>
              <a:buSzPts val="1900"/>
              <a:buChar char="○"/>
            </a:pPr>
            <a:r>
              <a:rPr lang="en" sz="1900" b="1"/>
              <a:t>Flappers</a:t>
            </a:r>
            <a:r>
              <a:rPr lang="en" sz="1900"/>
              <a:t>: </a:t>
            </a:r>
            <a:r>
              <a:rPr lang="en" sz="1900" b="1"/>
              <a:t>young women</a:t>
            </a:r>
            <a:r>
              <a:rPr lang="en" sz="1900"/>
              <a:t> </a:t>
            </a:r>
            <a:r>
              <a:rPr lang="en" sz="1900" b="1" i="1" u="sng">
                <a:solidFill>
                  <a:srgbClr val="FF0000"/>
                </a:solidFill>
              </a:rPr>
              <a:t>refusing</a:t>
            </a:r>
            <a:r>
              <a:rPr lang="en" sz="1900"/>
              <a:t> </a:t>
            </a:r>
            <a:r>
              <a:rPr lang="en" sz="1900" b="1"/>
              <a:t>to obey cultural norms</a:t>
            </a:r>
            <a:endParaRPr sz="1900" b="1"/>
          </a:p>
          <a:p>
            <a:pPr marL="914400" lvl="1" indent="-349250" algn="l" rtl="0">
              <a:spcBef>
                <a:spcPts val="0"/>
              </a:spcBef>
              <a:spcAft>
                <a:spcPts val="0"/>
              </a:spcAft>
              <a:buSzPts val="1900"/>
              <a:buChar char="○"/>
            </a:pPr>
            <a:r>
              <a:rPr lang="en" sz="1900"/>
              <a:t>Air travel: Curtiss (first long distance flight across N. America); Lindbergh (first Transatlantic flight)</a:t>
            </a:r>
            <a:endParaRPr sz="1900"/>
          </a:p>
          <a:p>
            <a:pPr marL="914400" lvl="1" indent="-349250" algn="l" rtl="0">
              <a:spcBef>
                <a:spcPts val="0"/>
              </a:spcBef>
              <a:spcAft>
                <a:spcPts val="0"/>
              </a:spcAft>
              <a:buSzPts val="1900"/>
              <a:buChar char="○"/>
            </a:pPr>
            <a:r>
              <a:rPr lang="en" sz="1900" b="1"/>
              <a:t>Americans’ standard of living</a:t>
            </a:r>
            <a:r>
              <a:rPr lang="en" sz="1900"/>
              <a:t> </a:t>
            </a:r>
            <a:r>
              <a:rPr lang="en" sz="1900" b="1"/>
              <a:t>rose</a:t>
            </a:r>
            <a:endParaRPr sz="1900" b="1"/>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2"/>
          <p:cNvSpPr txBox="1">
            <a:spLocks noGrp="1"/>
          </p:cNvSpPr>
          <p:nvPr>
            <p:ph type="title"/>
          </p:nvPr>
        </p:nvSpPr>
        <p:spPr>
          <a:xfrm>
            <a:off x="120675" y="1404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Consumerism &amp; Credit</a:t>
            </a:r>
            <a:endParaRPr/>
          </a:p>
        </p:txBody>
      </p:sp>
      <p:sp>
        <p:nvSpPr>
          <p:cNvPr id="363" name="Google Shape;363;p52"/>
          <p:cNvSpPr txBox="1">
            <a:spLocks noGrp="1"/>
          </p:cNvSpPr>
          <p:nvPr>
            <p:ph type="body" idx="2"/>
          </p:nvPr>
        </p:nvSpPr>
        <p:spPr>
          <a:xfrm>
            <a:off x="4867775" y="396200"/>
            <a:ext cx="4216500" cy="4668000"/>
          </a:xfrm>
          <a:prstGeom prst="rect">
            <a:avLst/>
          </a:prstGeom>
        </p:spPr>
        <p:txBody>
          <a:bodyPr spcFirstLastPara="1" wrap="square" lIns="91425" tIns="91425" rIns="91425" bIns="91425" anchor="t" anchorCtr="0">
            <a:normAutofit fontScale="77500" lnSpcReduction="20000"/>
          </a:bodyPr>
          <a:lstStyle/>
          <a:p>
            <a:pPr marL="457200" lvl="0" indent="-336867" algn="l" rtl="0">
              <a:spcBef>
                <a:spcPts val="0"/>
              </a:spcBef>
              <a:spcAft>
                <a:spcPts val="0"/>
              </a:spcAft>
              <a:buSzPct val="100000"/>
              <a:buChar char="●"/>
            </a:pPr>
            <a:r>
              <a:rPr lang="en" sz="2200"/>
              <a:t>During the 1920s, </a:t>
            </a:r>
            <a:r>
              <a:rPr lang="en" sz="2200" b="1"/>
              <a:t>people started buying things they didn’t really need</a:t>
            </a:r>
            <a:endParaRPr sz="2200" b="1"/>
          </a:p>
          <a:p>
            <a:pPr marL="457200" lvl="0" indent="-336867" algn="l" rtl="0">
              <a:spcBef>
                <a:spcPts val="0"/>
              </a:spcBef>
              <a:spcAft>
                <a:spcPts val="0"/>
              </a:spcAft>
              <a:buSzPct val="100000"/>
              <a:buChar char="●"/>
            </a:pPr>
            <a:r>
              <a:rPr lang="en" sz="2200"/>
              <a:t>Examples:</a:t>
            </a:r>
            <a:endParaRPr sz="2200"/>
          </a:p>
          <a:p>
            <a:pPr marL="914400" lvl="1" indent="-336867" algn="l" rtl="0">
              <a:spcBef>
                <a:spcPts val="0"/>
              </a:spcBef>
              <a:spcAft>
                <a:spcPts val="0"/>
              </a:spcAft>
              <a:buSzPct val="100000"/>
              <a:buChar char="○"/>
            </a:pPr>
            <a:r>
              <a:rPr lang="en" sz="2200"/>
              <a:t>Vacuums</a:t>
            </a:r>
            <a:endParaRPr sz="2200"/>
          </a:p>
          <a:p>
            <a:pPr marL="914400" lvl="1" indent="-336867" algn="l" rtl="0">
              <a:spcBef>
                <a:spcPts val="0"/>
              </a:spcBef>
              <a:spcAft>
                <a:spcPts val="0"/>
              </a:spcAft>
              <a:buSzPct val="100000"/>
              <a:buChar char="○"/>
            </a:pPr>
            <a:r>
              <a:rPr lang="en" sz="2200"/>
              <a:t>Washing machines</a:t>
            </a:r>
            <a:endParaRPr sz="2200"/>
          </a:p>
          <a:p>
            <a:pPr marL="457200" lvl="0" indent="-336867" algn="l" rtl="0">
              <a:spcBef>
                <a:spcPts val="0"/>
              </a:spcBef>
              <a:spcAft>
                <a:spcPts val="0"/>
              </a:spcAft>
              <a:buSzPct val="100000"/>
              <a:buChar char="●"/>
            </a:pPr>
            <a:r>
              <a:rPr lang="en" sz="2200" b="1" i="1" u="sng">
                <a:solidFill>
                  <a:srgbClr val="FF0000"/>
                </a:solidFill>
              </a:rPr>
              <a:t>Installment</a:t>
            </a:r>
            <a:r>
              <a:rPr lang="en" sz="2200"/>
              <a:t> </a:t>
            </a:r>
            <a:r>
              <a:rPr lang="en" sz="2200" b="1"/>
              <a:t>plan = credit</a:t>
            </a:r>
            <a:endParaRPr sz="2200" b="1"/>
          </a:p>
          <a:p>
            <a:pPr marL="914400" lvl="1" indent="-336867" algn="l" rtl="0">
              <a:spcBef>
                <a:spcPts val="0"/>
              </a:spcBef>
              <a:spcAft>
                <a:spcPts val="0"/>
              </a:spcAft>
              <a:buSzPct val="100000"/>
              <a:buChar char="○"/>
            </a:pPr>
            <a:r>
              <a:rPr lang="en" sz="2200" b="1"/>
              <a:t>Buy</a:t>
            </a:r>
            <a:r>
              <a:rPr lang="en" sz="2200"/>
              <a:t> </a:t>
            </a:r>
            <a:r>
              <a:rPr lang="en" sz="2200" b="1" i="1" u="sng">
                <a:solidFill>
                  <a:srgbClr val="FF0000"/>
                </a:solidFill>
              </a:rPr>
              <a:t>now</a:t>
            </a:r>
            <a:r>
              <a:rPr lang="en" sz="2200"/>
              <a:t>, </a:t>
            </a:r>
            <a:r>
              <a:rPr lang="en" sz="2200" b="1"/>
              <a:t>make small payments over time</a:t>
            </a:r>
            <a:endParaRPr sz="2200" b="1"/>
          </a:p>
          <a:p>
            <a:pPr marL="1371600" lvl="2" indent="-336867" algn="l" rtl="0">
              <a:spcBef>
                <a:spcPts val="0"/>
              </a:spcBef>
              <a:spcAft>
                <a:spcPts val="0"/>
              </a:spcAft>
              <a:buSzPct val="100000"/>
              <a:buChar char="■"/>
            </a:pPr>
            <a:r>
              <a:rPr lang="en" sz="2200"/>
              <a:t>First time we used credit for things that weren’t necessary</a:t>
            </a:r>
            <a:endParaRPr sz="2200"/>
          </a:p>
          <a:p>
            <a:pPr marL="1371600" lvl="2" indent="-336867" algn="l" rtl="0">
              <a:spcBef>
                <a:spcPts val="0"/>
              </a:spcBef>
              <a:spcAft>
                <a:spcPts val="0"/>
              </a:spcAft>
              <a:buSzPct val="100000"/>
              <a:buChar char="■"/>
            </a:pPr>
            <a:r>
              <a:rPr lang="en" sz="2200"/>
              <a:t>Made Americans look </a:t>
            </a:r>
            <a:r>
              <a:rPr lang="en" sz="2200" b="1" i="1" u="sng">
                <a:solidFill>
                  <a:srgbClr val="FF0000"/>
                </a:solidFill>
              </a:rPr>
              <a:t>wealthy</a:t>
            </a:r>
            <a:endParaRPr sz="2200" b="1" i="1" u="sng">
              <a:solidFill>
                <a:srgbClr val="FF0000"/>
              </a:solidFill>
            </a:endParaRPr>
          </a:p>
          <a:p>
            <a:pPr marL="1371600" lvl="2" indent="-336867" algn="l" rtl="0">
              <a:spcBef>
                <a:spcPts val="0"/>
              </a:spcBef>
              <a:spcAft>
                <a:spcPts val="0"/>
              </a:spcAft>
              <a:buSzPct val="100000"/>
              <a:buChar char="■"/>
            </a:pPr>
            <a:r>
              <a:rPr lang="en" sz="2200"/>
              <a:t>Really, we just had a lot of </a:t>
            </a:r>
            <a:r>
              <a:rPr lang="en" sz="2200" b="1" i="1" u="sng">
                <a:solidFill>
                  <a:srgbClr val="FF0000"/>
                </a:solidFill>
              </a:rPr>
              <a:t>debt</a:t>
            </a:r>
            <a:endParaRPr sz="2200"/>
          </a:p>
        </p:txBody>
      </p:sp>
      <p:pic>
        <p:nvPicPr>
          <p:cNvPr id="364" name="Google Shape;364;p52" descr="Image result for consumerism 1920s"/>
          <p:cNvPicPr preferRelativeResize="0"/>
          <p:nvPr/>
        </p:nvPicPr>
        <p:blipFill rotWithShape="1">
          <a:blip r:embed="rId3">
            <a:alphaModFix/>
          </a:blip>
          <a:srcRect l="10891" r="8605"/>
          <a:stretch/>
        </p:blipFill>
        <p:spPr>
          <a:xfrm>
            <a:off x="43075" y="3346450"/>
            <a:ext cx="1963501" cy="1717875"/>
          </a:xfrm>
          <a:prstGeom prst="rect">
            <a:avLst/>
          </a:prstGeom>
          <a:noFill/>
          <a:ln w="19050" cap="flat" cmpd="sng">
            <a:solidFill>
              <a:srgbClr val="000000"/>
            </a:solidFill>
            <a:prstDash val="solid"/>
            <a:round/>
            <a:headEnd type="none" w="sm" len="sm"/>
            <a:tailEnd type="none" w="sm" len="sm"/>
          </a:ln>
        </p:spPr>
      </p:pic>
      <p:pic>
        <p:nvPicPr>
          <p:cNvPr id="365" name="Google Shape;365;p52"/>
          <p:cNvPicPr preferRelativeResize="0"/>
          <p:nvPr/>
        </p:nvPicPr>
        <p:blipFill rotWithShape="1">
          <a:blip r:embed="rId4">
            <a:alphaModFix/>
          </a:blip>
          <a:srcRect/>
          <a:stretch/>
        </p:blipFill>
        <p:spPr>
          <a:xfrm>
            <a:off x="43075" y="797100"/>
            <a:ext cx="1963500" cy="2412300"/>
          </a:xfrm>
          <a:prstGeom prst="rect">
            <a:avLst/>
          </a:prstGeom>
          <a:noFill/>
          <a:ln w="19050" cap="flat" cmpd="sng">
            <a:solidFill>
              <a:srgbClr val="000000"/>
            </a:solidFill>
            <a:prstDash val="solid"/>
            <a:round/>
            <a:headEnd type="none" w="sm" len="sm"/>
            <a:tailEnd type="none" w="sm" len="sm"/>
          </a:ln>
        </p:spPr>
      </p:pic>
      <p:pic>
        <p:nvPicPr>
          <p:cNvPr id="366" name="Google Shape;366;p52"/>
          <p:cNvPicPr preferRelativeResize="0"/>
          <p:nvPr/>
        </p:nvPicPr>
        <p:blipFill rotWithShape="1">
          <a:blip r:embed="rId5">
            <a:alphaModFix/>
          </a:blip>
          <a:srcRect/>
          <a:stretch/>
        </p:blipFill>
        <p:spPr>
          <a:xfrm>
            <a:off x="2105975" y="2722825"/>
            <a:ext cx="2167500" cy="2341500"/>
          </a:xfrm>
          <a:prstGeom prst="rect">
            <a:avLst/>
          </a:prstGeom>
          <a:noFill/>
          <a:ln w="19050" cap="flat" cmpd="sng">
            <a:solidFill>
              <a:srgbClr val="000000"/>
            </a:solidFill>
            <a:prstDash val="solid"/>
            <a:round/>
            <a:headEnd type="none" w="sm" len="sm"/>
            <a:tailEnd type="none" w="sm" len="sm"/>
          </a:ln>
        </p:spPr>
      </p:pic>
      <p:pic>
        <p:nvPicPr>
          <p:cNvPr id="367" name="Google Shape;367;p52" descr="1920s - Materialism"/>
          <p:cNvPicPr preferRelativeResize="0"/>
          <p:nvPr/>
        </p:nvPicPr>
        <p:blipFill>
          <a:blip r:embed="rId6">
            <a:alphaModFix/>
          </a:blip>
          <a:stretch>
            <a:fillRect/>
          </a:stretch>
        </p:blipFill>
        <p:spPr>
          <a:xfrm>
            <a:off x="2105975" y="797100"/>
            <a:ext cx="2167500" cy="1848925"/>
          </a:xfrm>
          <a:prstGeom prst="rect">
            <a:avLst/>
          </a:prstGeom>
          <a:noFill/>
          <a:ln w="19050" cap="flat" cmpd="sng">
            <a:solidFill>
              <a:srgbClr val="000000"/>
            </a:solidFill>
            <a:prstDash val="solid"/>
            <a:round/>
            <a:headEnd type="none" w="sm" len="sm"/>
            <a:tailEnd type="none" w="sm" len="sm"/>
          </a:ln>
        </p:spPr>
      </p:pic>
      <p:pic>
        <p:nvPicPr>
          <p:cNvPr id="368" name="Google Shape;368;p52" descr="1920s - Great Depression"/>
          <p:cNvPicPr preferRelativeResize="0"/>
          <p:nvPr/>
        </p:nvPicPr>
        <p:blipFill>
          <a:blip r:embed="rId7">
            <a:alphaModFix/>
          </a:blip>
          <a:stretch>
            <a:fillRect/>
          </a:stretch>
        </p:blipFill>
        <p:spPr>
          <a:xfrm>
            <a:off x="4372875" y="2722700"/>
            <a:ext cx="1379075" cy="2341500"/>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3"/>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Superficial Prosperity</a:t>
            </a:r>
            <a:endParaRPr/>
          </a:p>
        </p:txBody>
      </p:sp>
      <p:sp>
        <p:nvSpPr>
          <p:cNvPr id="374" name="Google Shape;374;p53"/>
          <p:cNvSpPr txBox="1">
            <a:spLocks noGrp="1"/>
          </p:cNvSpPr>
          <p:nvPr>
            <p:ph type="body" idx="2"/>
          </p:nvPr>
        </p:nvSpPr>
        <p:spPr>
          <a:xfrm>
            <a:off x="4146700" y="292850"/>
            <a:ext cx="4862700" cy="4757700"/>
          </a:xfrm>
          <a:prstGeom prst="rect">
            <a:avLst/>
          </a:prstGeom>
        </p:spPr>
        <p:txBody>
          <a:bodyPr spcFirstLastPara="1" wrap="square" lIns="91425" tIns="91425" rIns="91425" bIns="91425" anchor="t" anchorCtr="0">
            <a:normAutofit/>
          </a:bodyPr>
          <a:lstStyle/>
          <a:p>
            <a:pPr marL="457200" lvl="0" indent="-368300" algn="l" rtl="0">
              <a:spcBef>
                <a:spcPts val="0"/>
              </a:spcBef>
              <a:spcAft>
                <a:spcPts val="0"/>
              </a:spcAft>
              <a:buSzPts val="2200"/>
              <a:buChar char="●"/>
            </a:pPr>
            <a:r>
              <a:rPr lang="en" sz="2200"/>
              <a:t>Americans believed </a:t>
            </a:r>
            <a:r>
              <a:rPr lang="en" sz="2200" b="1" i="1" u="sng">
                <a:solidFill>
                  <a:srgbClr val="FF0000"/>
                </a:solidFill>
              </a:rPr>
              <a:t>prosperity</a:t>
            </a:r>
            <a:r>
              <a:rPr lang="en" sz="2200"/>
              <a:t> would go on forever</a:t>
            </a:r>
            <a:endParaRPr sz="2200"/>
          </a:p>
          <a:p>
            <a:pPr marL="457200" lvl="0" indent="-368300" algn="l" rtl="0">
              <a:spcBef>
                <a:spcPts val="0"/>
              </a:spcBef>
              <a:spcAft>
                <a:spcPts val="0"/>
              </a:spcAft>
              <a:buSzPts val="2200"/>
              <a:buChar char="●"/>
            </a:pPr>
            <a:r>
              <a:rPr lang="en" sz="2200"/>
              <a:t>We were producing great quantities of goods</a:t>
            </a:r>
            <a:endParaRPr sz="2200"/>
          </a:p>
          <a:p>
            <a:pPr marL="457200" lvl="0" indent="-368300" algn="l" rtl="0">
              <a:spcBef>
                <a:spcPts val="0"/>
              </a:spcBef>
              <a:spcAft>
                <a:spcPts val="0"/>
              </a:spcAft>
              <a:buSzPts val="2200"/>
              <a:buChar char="●"/>
            </a:pPr>
            <a:r>
              <a:rPr lang="en" sz="2200"/>
              <a:t>From 1920-1929, average annual income went from $522 to $705 (+35%)</a:t>
            </a:r>
            <a:endParaRPr sz="2200"/>
          </a:p>
          <a:p>
            <a:pPr marL="457200" lvl="0" indent="-368300" algn="l" rtl="0">
              <a:spcBef>
                <a:spcPts val="0"/>
              </a:spcBef>
              <a:spcAft>
                <a:spcPts val="0"/>
              </a:spcAft>
              <a:buSzPts val="2200"/>
              <a:buChar char="●"/>
            </a:pPr>
            <a:r>
              <a:rPr lang="en" sz="2200"/>
              <a:t>Modern </a:t>
            </a:r>
            <a:r>
              <a:rPr lang="en" sz="2200" b="1" i="1" u="sng">
                <a:solidFill>
                  <a:srgbClr val="FF0000"/>
                </a:solidFill>
              </a:rPr>
              <a:t>advertising</a:t>
            </a:r>
            <a:r>
              <a:rPr lang="en" sz="2200"/>
              <a:t>: stimulated demand for goods</a:t>
            </a:r>
            <a:endParaRPr sz="2200"/>
          </a:p>
        </p:txBody>
      </p:sp>
      <p:pic>
        <p:nvPicPr>
          <p:cNvPr id="375" name="Google Shape;375;p53" descr="ANd9GcQoN3Se7z27IDQDSfAdTz6fZ0aKmi8VLMygN6ECitVSEm6ArSwR"/>
          <p:cNvPicPr preferRelativeResize="0"/>
          <p:nvPr/>
        </p:nvPicPr>
        <p:blipFill rotWithShape="1">
          <a:blip r:embed="rId3">
            <a:alphaModFix/>
          </a:blip>
          <a:srcRect/>
          <a:stretch/>
        </p:blipFill>
        <p:spPr>
          <a:xfrm>
            <a:off x="819025" y="1104900"/>
            <a:ext cx="2584025" cy="3587750"/>
          </a:xfrm>
          <a:prstGeom prst="rect">
            <a:avLst/>
          </a:prstGeom>
          <a:noFill/>
          <a:ln w="57150" cap="flat" cmpd="sng">
            <a:solidFill>
              <a:srgbClr val="202729"/>
            </a:solidFill>
            <a:prstDash val="solid"/>
            <a:miter lim="800000"/>
            <a:headEnd type="none" w="sm" len="sm"/>
            <a:tailEnd type="none" w="sm" len="sm"/>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54" descr="Purchase üttana's Lean training DVDs here:&#10;https://enna.com/product-category/videos/&#10;&#10;&#10;Although Lean manufacturing is quite different from typical twentieth century mass production, the influence of industrialists like Henry Ford cannot be denied, as their work influence the focus on waste elimination that other innovators have followed to this day.&#10;&#10;More about this video visit uttana.com" title="An uttana.com Video: Henry Ford and His Mass Production Line">
            <a:hlinkClick r:id="rId3"/>
          </p:cNvPr>
          <p:cNvPicPr preferRelativeResize="0"/>
          <p:nvPr/>
        </p:nvPicPr>
        <p:blipFill>
          <a:blip r:embed="rId4">
            <a:alphaModFix/>
          </a:blip>
          <a:stretch>
            <a:fillRect/>
          </a:stretch>
        </p:blipFill>
        <p:spPr>
          <a:xfrm>
            <a:off x="70750" y="63675"/>
            <a:ext cx="8999350" cy="4987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0"/>
                                        </p:tgtEl>
                                        <p:attrNameLst>
                                          <p:attrName>style.visibility</p:attrName>
                                        </p:attrNameLst>
                                      </p:cBhvr>
                                      <p:to>
                                        <p:strVal val="visible"/>
                                      </p:to>
                                    </p:set>
                                    <p:animEffect transition="in" filter="fade">
                                      <p:cBhvr>
                                        <p:cTn id="7" dur="1000"/>
                                        <p:tgtEl>
                                          <p:spTgt spid="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Henry Ford </a:t>
            </a:r>
            <a:endParaRPr/>
          </a:p>
        </p:txBody>
      </p:sp>
      <p:sp>
        <p:nvSpPr>
          <p:cNvPr id="386" name="Google Shape;386;p5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rmAutofit lnSpcReduction="10000"/>
          </a:bodyPr>
          <a:lstStyle/>
          <a:p>
            <a:pPr marL="457200" lvl="0" indent="-368300" algn="l" rtl="0">
              <a:spcBef>
                <a:spcPts val="0"/>
              </a:spcBef>
              <a:spcAft>
                <a:spcPts val="0"/>
              </a:spcAft>
              <a:buSzPts val="2200"/>
              <a:buChar char="●"/>
            </a:pPr>
            <a:r>
              <a:rPr lang="en" sz="2200"/>
              <a:t>Henry Ford mastered </a:t>
            </a:r>
            <a:r>
              <a:rPr lang="en" sz="2200" b="1"/>
              <a:t>the use of the</a:t>
            </a:r>
            <a:r>
              <a:rPr lang="en" sz="2200"/>
              <a:t> </a:t>
            </a:r>
            <a:r>
              <a:rPr lang="en" sz="2200" b="1" i="1" u="sng">
                <a:solidFill>
                  <a:srgbClr val="FF0000"/>
                </a:solidFill>
              </a:rPr>
              <a:t>assembly</a:t>
            </a:r>
            <a:r>
              <a:rPr lang="en" sz="2200"/>
              <a:t> </a:t>
            </a:r>
            <a:r>
              <a:rPr lang="en" sz="2200" b="1"/>
              <a:t>line</a:t>
            </a:r>
            <a:r>
              <a:rPr lang="en" sz="2200"/>
              <a:t> with his Model T Ford</a:t>
            </a:r>
            <a:endParaRPr sz="2200"/>
          </a:p>
          <a:p>
            <a:pPr marL="457200" lvl="0" indent="-368300" algn="l" rtl="0">
              <a:spcBef>
                <a:spcPts val="0"/>
              </a:spcBef>
              <a:spcAft>
                <a:spcPts val="0"/>
              </a:spcAft>
              <a:buSzPts val="2200"/>
              <a:buChar char="●"/>
            </a:pPr>
            <a:r>
              <a:rPr lang="en" sz="2200"/>
              <a:t>Assembly line:</a:t>
            </a:r>
            <a:endParaRPr sz="2200"/>
          </a:p>
          <a:p>
            <a:pPr marL="914400" lvl="1" indent="-368300" algn="l" rtl="0">
              <a:spcBef>
                <a:spcPts val="0"/>
              </a:spcBef>
              <a:spcAft>
                <a:spcPts val="0"/>
              </a:spcAft>
              <a:buSzPts val="2200"/>
              <a:buChar char="○"/>
            </a:pPr>
            <a:r>
              <a:rPr lang="en" sz="2200" b="1"/>
              <a:t>Product moves down a</a:t>
            </a:r>
            <a:r>
              <a:rPr lang="en" sz="2200"/>
              <a:t> </a:t>
            </a:r>
            <a:r>
              <a:rPr lang="en" sz="2200" b="1" i="1" u="sng">
                <a:solidFill>
                  <a:srgbClr val="FF0000"/>
                </a:solidFill>
              </a:rPr>
              <a:t>line</a:t>
            </a:r>
            <a:r>
              <a:rPr lang="en" sz="2200"/>
              <a:t>, </a:t>
            </a:r>
            <a:r>
              <a:rPr lang="en" sz="2200" b="1"/>
              <a:t>each</a:t>
            </a:r>
            <a:r>
              <a:rPr lang="en" sz="2200"/>
              <a:t> </a:t>
            </a:r>
            <a:r>
              <a:rPr lang="en" sz="2200" b="1" i="1" u="sng">
                <a:solidFill>
                  <a:srgbClr val="FF0000"/>
                </a:solidFill>
              </a:rPr>
              <a:t>worker</a:t>
            </a:r>
            <a:r>
              <a:rPr lang="en" sz="2200"/>
              <a:t> </a:t>
            </a:r>
            <a:r>
              <a:rPr lang="en" sz="2200" b="1"/>
              <a:t>completing one simple job</a:t>
            </a:r>
            <a:endParaRPr sz="2200" b="1"/>
          </a:p>
        </p:txBody>
      </p:sp>
      <p:pic>
        <p:nvPicPr>
          <p:cNvPr id="387" name="Google Shape;387;p55" descr="Our American Network - Henry Ford's Assembly Line: Did It Really Change Our  World?"/>
          <p:cNvPicPr preferRelativeResize="0"/>
          <p:nvPr/>
        </p:nvPicPr>
        <p:blipFill>
          <a:blip r:embed="rId3">
            <a:alphaModFix/>
          </a:blip>
          <a:stretch>
            <a:fillRect/>
          </a:stretch>
        </p:blipFill>
        <p:spPr>
          <a:xfrm>
            <a:off x="5310800" y="62875"/>
            <a:ext cx="3772025" cy="1514475"/>
          </a:xfrm>
          <a:prstGeom prst="rect">
            <a:avLst/>
          </a:prstGeom>
          <a:noFill/>
          <a:ln w="9525" cap="flat" cmpd="sng">
            <a:solidFill>
              <a:srgbClr val="000000"/>
            </a:solidFill>
            <a:prstDash val="solid"/>
            <a:round/>
            <a:headEnd type="none" w="sm" len="sm"/>
            <a:tailEnd type="none" w="sm" len="sm"/>
          </a:ln>
        </p:spPr>
      </p:pic>
      <p:pic>
        <p:nvPicPr>
          <p:cNvPr id="388" name="Google Shape;388;p55" descr="Ford Assembly Lines"/>
          <p:cNvPicPr preferRelativeResize="0"/>
          <p:nvPr/>
        </p:nvPicPr>
        <p:blipFill>
          <a:blip r:embed="rId4">
            <a:alphaModFix/>
          </a:blip>
          <a:stretch>
            <a:fillRect/>
          </a:stretch>
        </p:blipFill>
        <p:spPr>
          <a:xfrm>
            <a:off x="5091650" y="1655013"/>
            <a:ext cx="3991175" cy="1714500"/>
          </a:xfrm>
          <a:prstGeom prst="rect">
            <a:avLst/>
          </a:prstGeom>
          <a:noFill/>
          <a:ln w="9525" cap="flat" cmpd="sng">
            <a:solidFill>
              <a:srgbClr val="000000"/>
            </a:solidFill>
            <a:prstDash val="solid"/>
            <a:round/>
            <a:headEnd type="none" w="sm" len="sm"/>
            <a:tailEnd type="none" w="sm" len="sm"/>
          </a:ln>
        </p:spPr>
      </p:pic>
      <p:pic>
        <p:nvPicPr>
          <p:cNvPr id="389" name="Google Shape;389;p55" descr="Detroit &quot;Motor City,&quot; Michigan"/>
          <p:cNvPicPr preferRelativeResize="0"/>
          <p:nvPr/>
        </p:nvPicPr>
        <p:blipFill>
          <a:blip r:embed="rId5">
            <a:alphaModFix/>
          </a:blip>
          <a:stretch>
            <a:fillRect/>
          </a:stretch>
        </p:blipFill>
        <p:spPr>
          <a:xfrm>
            <a:off x="5504178" y="3447175"/>
            <a:ext cx="3578650" cy="163830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is the outcome?</a:t>
            </a:r>
            <a:endParaRPr/>
          </a:p>
        </p:txBody>
      </p:sp>
      <p:sp>
        <p:nvSpPr>
          <p:cNvPr id="395" name="Google Shape;395;p56"/>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200"/>
              <a:t>Production costs go</a:t>
            </a:r>
            <a:endParaRPr sz="2200"/>
          </a:p>
          <a:p>
            <a:pPr marL="0" lvl="0" indent="0" algn="ctr" rtl="0">
              <a:spcBef>
                <a:spcPts val="1200"/>
              </a:spcBef>
              <a:spcAft>
                <a:spcPts val="0"/>
              </a:spcAft>
              <a:buNone/>
            </a:pPr>
            <a:endParaRPr sz="2200"/>
          </a:p>
          <a:p>
            <a:pPr marL="0" lvl="0" indent="0" algn="ctr" rtl="0">
              <a:spcBef>
                <a:spcPts val="1200"/>
              </a:spcBef>
              <a:spcAft>
                <a:spcPts val="0"/>
              </a:spcAft>
              <a:buNone/>
            </a:pPr>
            <a:r>
              <a:rPr lang="en" sz="2200"/>
              <a:t>The cost of a car goes</a:t>
            </a:r>
            <a:endParaRPr sz="2200"/>
          </a:p>
          <a:p>
            <a:pPr marL="0" lvl="0" indent="0" algn="ctr" rtl="0">
              <a:spcBef>
                <a:spcPts val="1200"/>
              </a:spcBef>
              <a:spcAft>
                <a:spcPts val="0"/>
              </a:spcAft>
              <a:buNone/>
            </a:pPr>
            <a:endParaRPr sz="2200"/>
          </a:p>
          <a:p>
            <a:pPr marL="0" lvl="0" indent="0" algn="ctr" rtl="0">
              <a:spcBef>
                <a:spcPts val="1200"/>
              </a:spcBef>
              <a:spcAft>
                <a:spcPts val="1200"/>
              </a:spcAft>
              <a:buNone/>
            </a:pPr>
            <a:r>
              <a:rPr lang="en" sz="2200"/>
              <a:t>Which means everybody can get one!  </a:t>
            </a:r>
            <a:endParaRPr sz="2200"/>
          </a:p>
        </p:txBody>
      </p:sp>
      <p:sp>
        <p:nvSpPr>
          <p:cNvPr id="396" name="Google Shape;396;p56"/>
          <p:cNvSpPr/>
          <p:nvPr/>
        </p:nvSpPr>
        <p:spPr>
          <a:xfrm>
            <a:off x="6350350" y="750175"/>
            <a:ext cx="866700" cy="1202700"/>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6"/>
          <p:cNvSpPr/>
          <p:nvPr/>
        </p:nvSpPr>
        <p:spPr>
          <a:xfrm>
            <a:off x="6350350" y="2105400"/>
            <a:ext cx="866700" cy="1202700"/>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Forms of Transportation</a:t>
            </a:r>
            <a:endParaRPr/>
          </a:p>
        </p:txBody>
      </p:sp>
      <p:sp>
        <p:nvSpPr>
          <p:cNvPr id="403" name="Google Shape;403;p57"/>
          <p:cNvSpPr txBox="1">
            <a:spLocks noGrp="1"/>
          </p:cNvSpPr>
          <p:nvPr>
            <p:ph type="body" idx="1"/>
          </p:nvPr>
        </p:nvSpPr>
        <p:spPr>
          <a:xfrm>
            <a:off x="104775" y="3828325"/>
            <a:ext cx="3999900" cy="120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The roaring 20s </a:t>
            </a:r>
            <a:r>
              <a:rPr lang="en" b="1"/>
              <a:t>provided transportation</a:t>
            </a:r>
            <a:r>
              <a:rPr lang="en"/>
              <a:t> to rural residents as larger schools were replacing the one-room schoolhouse</a:t>
            </a:r>
            <a:endParaRPr/>
          </a:p>
        </p:txBody>
      </p:sp>
      <p:pic>
        <p:nvPicPr>
          <p:cNvPr id="404" name="Google Shape;404;p57" descr="http://www.wvpics.com/pics/1920SchoolBus.jpg"/>
          <p:cNvPicPr preferRelativeResize="0"/>
          <p:nvPr/>
        </p:nvPicPr>
        <p:blipFill rotWithShape="1">
          <a:blip r:embed="rId3">
            <a:alphaModFix/>
          </a:blip>
          <a:srcRect/>
          <a:stretch/>
        </p:blipFill>
        <p:spPr>
          <a:xfrm>
            <a:off x="104775" y="1457450"/>
            <a:ext cx="4382801" cy="2346650"/>
          </a:xfrm>
          <a:prstGeom prst="rect">
            <a:avLst/>
          </a:prstGeom>
          <a:noFill/>
          <a:ln w="57150" cap="flat" cmpd="sng">
            <a:solidFill>
              <a:srgbClr val="000000"/>
            </a:solidFill>
            <a:prstDash val="solid"/>
            <a:miter lim="800000"/>
            <a:headEnd type="none" w="sm" len="sm"/>
            <a:tailEnd type="none" w="sm" len="sm"/>
          </a:ln>
        </p:spPr>
      </p:pic>
      <p:pic>
        <p:nvPicPr>
          <p:cNvPr id="405" name="Google Shape;405;p57" descr="http://www.johndclare.net/images/Ford%20Assembly%20line.JPG"/>
          <p:cNvPicPr preferRelativeResize="0"/>
          <p:nvPr/>
        </p:nvPicPr>
        <p:blipFill rotWithShape="1">
          <a:blip r:embed="rId4">
            <a:alphaModFix/>
          </a:blip>
          <a:srcRect/>
          <a:stretch/>
        </p:blipFill>
        <p:spPr>
          <a:xfrm>
            <a:off x="4648250" y="2325425"/>
            <a:ext cx="4382800" cy="2705600"/>
          </a:xfrm>
          <a:prstGeom prst="rect">
            <a:avLst/>
          </a:prstGeom>
          <a:noFill/>
          <a:ln w="57150" cap="flat" cmpd="sng">
            <a:solidFill>
              <a:srgbClr val="000000"/>
            </a:solidFill>
            <a:prstDash val="solid"/>
            <a:miter lim="800000"/>
            <a:headEnd type="none" w="sm" len="sm"/>
            <a:tailEnd type="none" w="sm" len="sm"/>
          </a:ln>
        </p:spPr>
      </p:pic>
      <p:pic>
        <p:nvPicPr>
          <p:cNvPr id="406" name="Google Shape;406;p57" descr="http://www.historylearningsite.co.uk/fileadmin/historyLearningSite/Americ2.jpg"/>
          <p:cNvPicPr preferRelativeResize="0"/>
          <p:nvPr/>
        </p:nvPicPr>
        <p:blipFill rotWithShape="1">
          <a:blip r:embed="rId5">
            <a:alphaModFix/>
          </a:blip>
          <a:srcRect/>
          <a:stretch/>
        </p:blipFill>
        <p:spPr>
          <a:xfrm>
            <a:off x="5715000" y="228600"/>
            <a:ext cx="2906375" cy="1364450"/>
          </a:xfrm>
          <a:prstGeom prst="rect">
            <a:avLst/>
          </a:prstGeom>
          <a:noFill/>
          <a:ln w="57150" cap="flat" cmpd="sng">
            <a:solidFill>
              <a:srgbClr val="000000"/>
            </a:solidFill>
            <a:prstDash val="solid"/>
            <a:miter lim="800000"/>
            <a:headEnd type="none" w="sm" len="sm"/>
            <a:tailEnd type="none" w="sm" len="sm"/>
          </a:ln>
        </p:spPr>
      </p:pic>
      <p:sp>
        <p:nvSpPr>
          <p:cNvPr id="407" name="Google Shape;407;p57"/>
          <p:cNvSpPr txBox="1"/>
          <p:nvPr/>
        </p:nvSpPr>
        <p:spPr>
          <a:xfrm>
            <a:off x="6500375" y="1254550"/>
            <a:ext cx="212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Code Pro"/>
                <a:ea typeface="Source Code Pro"/>
                <a:cs typeface="Source Code Pro"/>
                <a:sym typeface="Source Code Pro"/>
              </a:rPr>
              <a:t>The Breezer</a:t>
            </a:r>
            <a:endParaRPr>
              <a:latin typeface="Source Code Pro"/>
              <a:ea typeface="Source Code Pro"/>
              <a:cs typeface="Source Code Pro"/>
              <a:sym typeface="Source Code Pro"/>
            </a:endParaRPr>
          </a:p>
        </p:txBody>
      </p:sp>
      <p:pic>
        <p:nvPicPr>
          <p:cNvPr id="408" name="Google Shape;408;p57"/>
          <p:cNvPicPr preferRelativeResize="0"/>
          <p:nvPr/>
        </p:nvPicPr>
        <p:blipFill>
          <a:blip r:embed="rId6">
            <a:alphaModFix/>
          </a:blip>
          <a:stretch>
            <a:fillRect/>
          </a:stretch>
        </p:blipFill>
        <p:spPr>
          <a:xfrm>
            <a:off x="5339788" y="131175"/>
            <a:ext cx="3656801" cy="205695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7" descr="Themes in American History » 1920's Movies"/>
          <p:cNvPicPr preferRelativeResize="0"/>
          <p:nvPr/>
        </p:nvPicPr>
        <p:blipFill>
          <a:blip r:embed="rId3">
            <a:alphaModFix/>
          </a:blip>
          <a:stretch>
            <a:fillRect/>
          </a:stretch>
        </p:blipFill>
        <p:spPr>
          <a:xfrm>
            <a:off x="2065500" y="59875"/>
            <a:ext cx="1898600" cy="2448600"/>
          </a:xfrm>
          <a:prstGeom prst="rect">
            <a:avLst/>
          </a:prstGeom>
          <a:noFill/>
          <a:ln w="9525" cap="flat" cmpd="sng">
            <a:solidFill>
              <a:srgbClr val="000000"/>
            </a:solidFill>
            <a:prstDash val="solid"/>
            <a:round/>
            <a:headEnd type="none" w="sm" len="sm"/>
            <a:tailEnd type="none" w="sm" len="sm"/>
          </a:ln>
        </p:spPr>
      </p:pic>
      <p:pic>
        <p:nvPicPr>
          <p:cNvPr id="86" name="Google Shape;86;p17" descr="1920s Movies Posters | Fine Art America"/>
          <p:cNvPicPr preferRelativeResize="0"/>
          <p:nvPr/>
        </p:nvPicPr>
        <p:blipFill>
          <a:blip r:embed="rId4">
            <a:alphaModFix/>
          </a:blip>
          <a:stretch>
            <a:fillRect/>
          </a:stretch>
        </p:blipFill>
        <p:spPr>
          <a:xfrm>
            <a:off x="57575" y="59875"/>
            <a:ext cx="1898600" cy="2448600"/>
          </a:xfrm>
          <a:prstGeom prst="rect">
            <a:avLst/>
          </a:prstGeom>
          <a:noFill/>
          <a:ln w="9525" cap="flat" cmpd="sng">
            <a:solidFill>
              <a:srgbClr val="000000"/>
            </a:solidFill>
            <a:prstDash val="solid"/>
            <a:round/>
            <a:headEnd type="none" w="sm" len="sm"/>
            <a:tailEnd type="none" w="sm" len="sm"/>
          </a:ln>
        </p:spPr>
      </p:pic>
      <p:pic>
        <p:nvPicPr>
          <p:cNvPr id="87" name="Google Shape;87;p17" descr="The Kid (1921) | The Criterion Collection"/>
          <p:cNvPicPr preferRelativeResize="0"/>
          <p:nvPr/>
        </p:nvPicPr>
        <p:blipFill>
          <a:blip r:embed="rId5">
            <a:alphaModFix/>
          </a:blip>
          <a:stretch>
            <a:fillRect/>
          </a:stretch>
        </p:blipFill>
        <p:spPr>
          <a:xfrm>
            <a:off x="4073400" y="59875"/>
            <a:ext cx="1633925" cy="2448600"/>
          </a:xfrm>
          <a:prstGeom prst="rect">
            <a:avLst/>
          </a:prstGeom>
          <a:noFill/>
          <a:ln w="9525" cap="flat" cmpd="sng">
            <a:solidFill>
              <a:srgbClr val="000000"/>
            </a:solidFill>
            <a:prstDash val="solid"/>
            <a:round/>
            <a:headEnd type="none" w="sm" len="sm"/>
            <a:tailEnd type="none" w="sm" len="sm"/>
          </a:ln>
        </p:spPr>
      </p:pic>
      <p:pic>
        <p:nvPicPr>
          <p:cNvPr id="88" name="Google Shape;88;p17" descr="Zappa.com • View topic - Post more film posters"/>
          <p:cNvPicPr preferRelativeResize="0"/>
          <p:nvPr/>
        </p:nvPicPr>
        <p:blipFill>
          <a:blip r:embed="rId6">
            <a:alphaModFix/>
          </a:blip>
          <a:stretch>
            <a:fillRect/>
          </a:stretch>
        </p:blipFill>
        <p:spPr>
          <a:xfrm>
            <a:off x="5799400" y="81725"/>
            <a:ext cx="1633925" cy="2380700"/>
          </a:xfrm>
          <a:prstGeom prst="rect">
            <a:avLst/>
          </a:prstGeom>
          <a:noFill/>
          <a:ln>
            <a:noFill/>
          </a:ln>
        </p:spPr>
      </p:pic>
      <p:pic>
        <p:nvPicPr>
          <p:cNvPr id="89" name="Google Shape;89;p17" descr="Best Movies of the 1920s: Top 30 &amp; Top 100 Films of the Roaring Twenties"/>
          <p:cNvPicPr preferRelativeResize="0"/>
          <p:nvPr/>
        </p:nvPicPr>
        <p:blipFill>
          <a:blip r:embed="rId7">
            <a:alphaModFix/>
          </a:blip>
          <a:stretch>
            <a:fillRect/>
          </a:stretch>
        </p:blipFill>
        <p:spPr>
          <a:xfrm>
            <a:off x="3564250" y="2631550"/>
            <a:ext cx="1720200" cy="2380700"/>
          </a:xfrm>
          <a:prstGeom prst="rect">
            <a:avLst/>
          </a:prstGeom>
          <a:noFill/>
          <a:ln w="19050" cap="flat" cmpd="sng">
            <a:solidFill>
              <a:srgbClr val="202729"/>
            </a:solidFill>
            <a:prstDash val="solid"/>
            <a:round/>
            <a:headEnd type="none" w="sm" len="sm"/>
            <a:tailEnd type="none" w="sm" len="sm"/>
          </a:ln>
        </p:spPr>
      </p:pic>
      <p:pic>
        <p:nvPicPr>
          <p:cNvPr id="90" name="Google Shape;90;p17" descr="Best Movies of the 1920s: Top 30 &amp; Top 100 Films of the Roaring Twenties"/>
          <p:cNvPicPr preferRelativeResize="0"/>
          <p:nvPr/>
        </p:nvPicPr>
        <p:blipFill>
          <a:blip r:embed="rId8">
            <a:alphaModFix/>
          </a:blip>
          <a:stretch>
            <a:fillRect/>
          </a:stretch>
        </p:blipFill>
        <p:spPr>
          <a:xfrm>
            <a:off x="57575" y="2631550"/>
            <a:ext cx="1720200" cy="2380700"/>
          </a:xfrm>
          <a:prstGeom prst="rect">
            <a:avLst/>
          </a:prstGeom>
          <a:noFill/>
          <a:ln w="9525" cap="flat" cmpd="sng">
            <a:solidFill>
              <a:srgbClr val="000000"/>
            </a:solidFill>
            <a:prstDash val="solid"/>
            <a:round/>
            <a:headEnd type="none" w="sm" len="sm"/>
            <a:tailEnd type="none" w="sm" len="sm"/>
          </a:ln>
        </p:spPr>
      </p:pic>
      <p:pic>
        <p:nvPicPr>
          <p:cNvPr id="91" name="Google Shape;91;p17"/>
          <p:cNvPicPr preferRelativeResize="0"/>
          <p:nvPr/>
        </p:nvPicPr>
        <p:blipFill>
          <a:blip r:embed="rId9">
            <a:alphaModFix/>
          </a:blip>
          <a:stretch>
            <a:fillRect/>
          </a:stretch>
        </p:blipFill>
        <p:spPr>
          <a:xfrm>
            <a:off x="7525400" y="81725"/>
            <a:ext cx="1530375" cy="2321425"/>
          </a:xfrm>
          <a:prstGeom prst="rect">
            <a:avLst/>
          </a:prstGeom>
          <a:noFill/>
          <a:ln w="28575" cap="flat" cmpd="sng">
            <a:solidFill>
              <a:srgbClr val="202729"/>
            </a:solidFill>
            <a:prstDash val="solid"/>
            <a:round/>
            <a:headEnd type="none" w="sm" len="sm"/>
            <a:tailEnd type="none" w="sm" len="sm"/>
          </a:ln>
        </p:spPr>
      </p:pic>
      <p:pic>
        <p:nvPicPr>
          <p:cNvPr id="92" name="Google Shape;92;p17"/>
          <p:cNvPicPr preferRelativeResize="0"/>
          <p:nvPr/>
        </p:nvPicPr>
        <p:blipFill>
          <a:blip r:embed="rId10">
            <a:alphaModFix/>
          </a:blip>
          <a:stretch>
            <a:fillRect/>
          </a:stretch>
        </p:blipFill>
        <p:spPr>
          <a:xfrm>
            <a:off x="5385700" y="2610275"/>
            <a:ext cx="1898600" cy="2448600"/>
          </a:xfrm>
          <a:prstGeom prst="rect">
            <a:avLst/>
          </a:prstGeom>
          <a:noFill/>
          <a:ln w="9525" cap="flat" cmpd="sng">
            <a:solidFill>
              <a:srgbClr val="4BA173"/>
            </a:solidFill>
            <a:prstDash val="solid"/>
            <a:round/>
            <a:headEnd type="none" w="sm" len="sm"/>
            <a:tailEnd type="none" w="sm" len="sm"/>
          </a:ln>
        </p:spPr>
      </p:pic>
      <p:pic>
        <p:nvPicPr>
          <p:cNvPr id="93" name="Google Shape;93;p17"/>
          <p:cNvPicPr preferRelativeResize="0"/>
          <p:nvPr/>
        </p:nvPicPr>
        <p:blipFill>
          <a:blip r:embed="rId11">
            <a:alphaModFix/>
          </a:blip>
          <a:stretch>
            <a:fillRect/>
          </a:stretch>
        </p:blipFill>
        <p:spPr>
          <a:xfrm>
            <a:off x="1879025" y="2656901"/>
            <a:ext cx="1583973" cy="2355350"/>
          </a:xfrm>
          <a:prstGeom prst="rect">
            <a:avLst/>
          </a:prstGeom>
          <a:noFill/>
          <a:ln w="9525" cap="flat" cmpd="sng">
            <a:solidFill>
              <a:srgbClr val="202729"/>
            </a:solidFill>
            <a:prstDash val="solid"/>
            <a:round/>
            <a:headEnd type="none" w="sm" len="sm"/>
            <a:tailEnd type="none" w="sm" len="sm"/>
          </a:ln>
        </p:spPr>
      </p:pic>
      <p:pic>
        <p:nvPicPr>
          <p:cNvPr id="94" name="Google Shape;94;p17"/>
          <p:cNvPicPr preferRelativeResize="0"/>
          <p:nvPr/>
        </p:nvPicPr>
        <p:blipFill>
          <a:blip r:embed="rId12">
            <a:alphaModFix/>
          </a:blip>
          <a:stretch>
            <a:fillRect/>
          </a:stretch>
        </p:blipFill>
        <p:spPr>
          <a:xfrm>
            <a:off x="7394234" y="2622925"/>
            <a:ext cx="1677291" cy="2448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600"/>
              <a:t>Fashion</a:t>
            </a:r>
            <a:endParaRPr sz="3600"/>
          </a:p>
        </p:txBody>
      </p:sp>
      <p:sp>
        <p:nvSpPr>
          <p:cNvPr id="100" name="Google Shape;100;p18"/>
          <p:cNvSpPr txBox="1">
            <a:spLocks noGrp="1"/>
          </p:cNvSpPr>
          <p:nvPr>
            <p:ph type="body" idx="2"/>
          </p:nvPr>
        </p:nvSpPr>
        <p:spPr>
          <a:xfrm>
            <a:off x="4832400" y="123825"/>
            <a:ext cx="4237800" cy="4445100"/>
          </a:xfrm>
          <a:prstGeom prst="rect">
            <a:avLst/>
          </a:prstGeom>
          <a:ln>
            <a:noFill/>
          </a:ln>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b="1"/>
              <a:t>Coco Chanel was one of the first women to cut her hair and wear</a:t>
            </a:r>
            <a:r>
              <a:rPr lang="en" sz="2000"/>
              <a:t> </a:t>
            </a:r>
            <a:r>
              <a:rPr lang="en" sz="2000" b="1" i="1" u="sng">
                <a:solidFill>
                  <a:srgbClr val="FF0000"/>
                </a:solidFill>
              </a:rPr>
              <a:t>pants</a:t>
            </a:r>
            <a:endParaRPr sz="2000" b="1" i="1" u="sng">
              <a:solidFill>
                <a:srgbClr val="FF0000"/>
              </a:solidFill>
            </a:endParaRPr>
          </a:p>
          <a:p>
            <a:pPr marL="457200" lvl="0" indent="-355600" algn="l" rtl="0">
              <a:spcBef>
                <a:spcPts val="0"/>
              </a:spcBef>
              <a:spcAft>
                <a:spcPts val="0"/>
              </a:spcAft>
              <a:buSzPts val="2000"/>
              <a:buChar char="●"/>
            </a:pPr>
            <a:r>
              <a:rPr lang="en" sz="2000"/>
              <a:t>Women also started wearing shorter pleated skirts and bathing suits</a:t>
            </a:r>
            <a:endParaRPr sz="2000"/>
          </a:p>
          <a:p>
            <a:pPr marL="457200" lvl="0" indent="-355600" algn="l" rtl="0">
              <a:spcBef>
                <a:spcPts val="0"/>
              </a:spcBef>
              <a:spcAft>
                <a:spcPts val="0"/>
              </a:spcAft>
              <a:buSzPts val="2000"/>
              <a:buChar char="●"/>
            </a:pPr>
            <a:r>
              <a:rPr lang="en" sz="2000"/>
              <a:t>Corsets were replaced with </a:t>
            </a:r>
            <a:r>
              <a:rPr lang="en" sz="2000" b="1" i="1" u="sng">
                <a:solidFill>
                  <a:srgbClr val="FF0000"/>
                </a:solidFill>
              </a:rPr>
              <a:t>camisoles</a:t>
            </a:r>
            <a:r>
              <a:rPr lang="en" sz="2000">
                <a:solidFill>
                  <a:srgbClr val="FF0000"/>
                </a:solidFill>
              </a:rPr>
              <a:t> </a:t>
            </a:r>
            <a:r>
              <a:rPr lang="en" sz="2000"/>
              <a:t>and bloomers</a:t>
            </a:r>
            <a:endParaRPr sz="2000"/>
          </a:p>
          <a:p>
            <a:pPr marL="457200" lvl="0" indent="-355600" algn="l" rtl="0">
              <a:spcBef>
                <a:spcPts val="0"/>
              </a:spcBef>
              <a:spcAft>
                <a:spcPts val="0"/>
              </a:spcAft>
              <a:buSzPts val="2000"/>
              <a:buChar char="●"/>
            </a:pPr>
            <a:r>
              <a:rPr lang="en" sz="2000"/>
              <a:t>Men wore sweaters and </a:t>
            </a:r>
            <a:r>
              <a:rPr lang="en" sz="2000" b="1" i="1" u="sng">
                <a:solidFill>
                  <a:srgbClr val="FF0000"/>
                </a:solidFill>
              </a:rPr>
              <a:t>athletic</a:t>
            </a:r>
            <a:r>
              <a:rPr lang="en" sz="2000">
                <a:solidFill>
                  <a:srgbClr val="FF0000"/>
                </a:solidFill>
              </a:rPr>
              <a:t> </a:t>
            </a:r>
            <a:r>
              <a:rPr lang="en" sz="2000"/>
              <a:t>clothes as leisure wear</a:t>
            </a:r>
            <a:endParaRPr sz="2000"/>
          </a:p>
        </p:txBody>
      </p:sp>
      <p:pic>
        <p:nvPicPr>
          <p:cNvPr id="101" name="Google Shape;101;p18"/>
          <p:cNvPicPr preferRelativeResize="0"/>
          <p:nvPr/>
        </p:nvPicPr>
        <p:blipFill rotWithShape="1">
          <a:blip r:embed="rId3">
            <a:alphaModFix/>
          </a:blip>
          <a:srcRect/>
          <a:stretch/>
        </p:blipFill>
        <p:spPr>
          <a:xfrm>
            <a:off x="2674325" y="2891875"/>
            <a:ext cx="2158075" cy="2180875"/>
          </a:xfrm>
          <a:prstGeom prst="rect">
            <a:avLst/>
          </a:prstGeom>
          <a:noFill/>
          <a:ln w="19050" cap="flat" cmpd="sng">
            <a:solidFill>
              <a:srgbClr val="000000"/>
            </a:solidFill>
            <a:prstDash val="solid"/>
            <a:round/>
            <a:headEnd type="none" w="sm" len="sm"/>
            <a:tailEnd type="none" w="sm" len="sm"/>
          </a:ln>
        </p:spPr>
      </p:pic>
      <p:pic>
        <p:nvPicPr>
          <p:cNvPr id="102" name="Google Shape;102;p18"/>
          <p:cNvPicPr preferRelativeResize="0"/>
          <p:nvPr/>
        </p:nvPicPr>
        <p:blipFill rotWithShape="1">
          <a:blip r:embed="rId4">
            <a:alphaModFix/>
          </a:blip>
          <a:srcRect/>
          <a:stretch/>
        </p:blipFill>
        <p:spPr>
          <a:xfrm>
            <a:off x="83400" y="1177850"/>
            <a:ext cx="2484825" cy="2361950"/>
          </a:xfrm>
          <a:prstGeom prst="rect">
            <a:avLst/>
          </a:prstGeom>
          <a:noFill/>
          <a:ln w="19050" cap="flat" cmpd="sng">
            <a:solidFill>
              <a:srgbClr val="000000"/>
            </a:solidFill>
            <a:prstDash val="solid"/>
            <a:round/>
            <a:headEnd type="none" w="sm" len="sm"/>
            <a:tailEnd type="none" w="sm" len="sm"/>
          </a:ln>
        </p:spPr>
      </p:pic>
      <p:pic>
        <p:nvPicPr>
          <p:cNvPr id="103" name="Google Shape;103;p18"/>
          <p:cNvPicPr preferRelativeResize="0"/>
          <p:nvPr/>
        </p:nvPicPr>
        <p:blipFill rotWithShape="1">
          <a:blip r:embed="rId5">
            <a:alphaModFix/>
          </a:blip>
          <a:srcRect/>
          <a:stretch/>
        </p:blipFill>
        <p:spPr>
          <a:xfrm>
            <a:off x="83400" y="3623800"/>
            <a:ext cx="2484825" cy="1448950"/>
          </a:xfrm>
          <a:prstGeom prst="rect">
            <a:avLst/>
          </a:prstGeom>
          <a:noFill/>
          <a:ln w="19050" cap="flat" cmpd="sng">
            <a:solidFill>
              <a:srgbClr val="000000"/>
            </a:solidFill>
            <a:prstDash val="solid"/>
            <a:round/>
            <a:headEnd type="none" w="sm" len="sm"/>
            <a:tailEnd type="none" w="sm" len="sm"/>
          </a:ln>
        </p:spPr>
      </p:pic>
      <p:pic>
        <p:nvPicPr>
          <p:cNvPr id="104" name="Google Shape;104;p18"/>
          <p:cNvPicPr preferRelativeResize="0"/>
          <p:nvPr/>
        </p:nvPicPr>
        <p:blipFill rotWithShape="1">
          <a:blip r:embed="rId6">
            <a:alphaModFix/>
          </a:blip>
          <a:srcRect/>
          <a:stretch/>
        </p:blipFill>
        <p:spPr>
          <a:xfrm>
            <a:off x="2674325" y="123825"/>
            <a:ext cx="2158075" cy="2667000"/>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600"/>
              <a:t>Women: Flappers &amp; 19th Amendment</a:t>
            </a:r>
            <a:endParaRPr sz="3600"/>
          </a:p>
        </p:txBody>
      </p:sp>
      <p:sp>
        <p:nvSpPr>
          <p:cNvPr id="110" name="Google Shape;110;p19"/>
          <p:cNvSpPr txBox="1">
            <a:spLocks noGrp="1"/>
          </p:cNvSpPr>
          <p:nvPr>
            <p:ph type="body" idx="1"/>
          </p:nvPr>
        </p:nvSpPr>
        <p:spPr>
          <a:xfrm>
            <a:off x="77825" y="1000225"/>
            <a:ext cx="5539800" cy="4023000"/>
          </a:xfrm>
          <a:prstGeom prst="rect">
            <a:avLst/>
          </a:prstGeom>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SzPts val="1600"/>
              <a:buChar char="●"/>
            </a:pPr>
            <a:r>
              <a:rPr lang="en" sz="1600"/>
              <a:t>Women who </a:t>
            </a:r>
            <a:r>
              <a:rPr lang="en" sz="1600" b="1" i="1" u="sng">
                <a:solidFill>
                  <a:srgbClr val="FF0000"/>
                </a:solidFill>
              </a:rPr>
              <a:t>rebelled</a:t>
            </a:r>
            <a:r>
              <a:rPr lang="en" sz="1600">
                <a:solidFill>
                  <a:srgbClr val="FF0000"/>
                </a:solidFill>
              </a:rPr>
              <a:t> </a:t>
            </a:r>
            <a:r>
              <a:rPr lang="en" sz="1600" b="1"/>
              <a:t>against tradition</a:t>
            </a:r>
            <a:endParaRPr sz="1600" b="1"/>
          </a:p>
          <a:p>
            <a:pPr marL="914400" lvl="1" indent="-311150" algn="l" rtl="0">
              <a:lnSpc>
                <a:spcPct val="100000"/>
              </a:lnSpc>
              <a:spcBef>
                <a:spcPts val="0"/>
              </a:spcBef>
              <a:spcAft>
                <a:spcPts val="0"/>
              </a:spcAft>
              <a:buSzPts val="1300"/>
              <a:buChar char="○"/>
            </a:pPr>
            <a:r>
              <a:rPr lang="en" sz="1300"/>
              <a:t>Clipped their long hair into short boyish cuts</a:t>
            </a:r>
            <a:endParaRPr sz="1300"/>
          </a:p>
          <a:p>
            <a:pPr marL="457200" lvl="0" indent="-330200" algn="l" rtl="0">
              <a:lnSpc>
                <a:spcPct val="100000"/>
              </a:lnSpc>
              <a:spcBef>
                <a:spcPts val="0"/>
              </a:spcBef>
              <a:spcAft>
                <a:spcPts val="0"/>
              </a:spcAft>
              <a:buSzPts val="1600"/>
              <a:buChar char="●"/>
            </a:pPr>
            <a:r>
              <a:rPr lang="en" sz="1600"/>
              <a:t>Started smoking cigarettes and drinking in public, talking openly about sex</a:t>
            </a:r>
            <a:endParaRPr sz="1600"/>
          </a:p>
          <a:p>
            <a:pPr marL="457200" lvl="0" indent="-330200" algn="l" rtl="0">
              <a:lnSpc>
                <a:spcPct val="100000"/>
              </a:lnSpc>
              <a:spcBef>
                <a:spcPts val="0"/>
              </a:spcBef>
              <a:spcAft>
                <a:spcPts val="0"/>
              </a:spcAft>
              <a:buSzPts val="1600"/>
              <a:buChar char="●"/>
            </a:pPr>
            <a:r>
              <a:rPr lang="en" sz="1600"/>
              <a:t>Marriage was starting to be seen as a </a:t>
            </a:r>
            <a:r>
              <a:rPr lang="en" sz="1600" b="1" i="1" u="sng">
                <a:solidFill>
                  <a:srgbClr val="FF0000"/>
                </a:solidFill>
              </a:rPr>
              <a:t>partnership</a:t>
            </a:r>
            <a:r>
              <a:rPr lang="en" sz="1600"/>
              <a:t>, although both agreed that the house and children remained a woman’s job</a:t>
            </a:r>
            <a:endParaRPr sz="1600"/>
          </a:p>
          <a:p>
            <a:pPr marL="457200" lvl="0" indent="-330200" algn="l" rtl="0">
              <a:lnSpc>
                <a:spcPct val="100000"/>
              </a:lnSpc>
              <a:spcBef>
                <a:spcPts val="0"/>
              </a:spcBef>
              <a:spcAft>
                <a:spcPts val="0"/>
              </a:spcAft>
              <a:buSzPts val="1600"/>
              <a:buChar char="●"/>
            </a:pPr>
            <a:r>
              <a:rPr lang="en" sz="1600" b="1">
                <a:highlight>
                  <a:srgbClr val="FFFF00"/>
                </a:highlight>
              </a:rPr>
              <a:t>*Considered going against the social norms*</a:t>
            </a:r>
            <a:endParaRPr sz="1600" b="1">
              <a:highlight>
                <a:srgbClr val="FFFF00"/>
              </a:highlight>
            </a:endParaRPr>
          </a:p>
          <a:p>
            <a:pPr marL="457200" lvl="0" indent="-330200" algn="l" rtl="0">
              <a:lnSpc>
                <a:spcPct val="100000"/>
              </a:lnSpc>
              <a:spcBef>
                <a:spcPts val="0"/>
              </a:spcBef>
              <a:spcAft>
                <a:spcPts val="0"/>
              </a:spcAft>
              <a:buSzPts val="1600"/>
              <a:buChar char="●"/>
            </a:pPr>
            <a:r>
              <a:rPr lang="en" sz="1600" b="1"/>
              <a:t>19th Amendment</a:t>
            </a:r>
            <a:r>
              <a:rPr lang="en" sz="1600"/>
              <a:t>:</a:t>
            </a:r>
            <a:endParaRPr sz="1600"/>
          </a:p>
          <a:p>
            <a:pPr marL="914400" lvl="1" indent="-330200" algn="l" rtl="0">
              <a:lnSpc>
                <a:spcPct val="100000"/>
              </a:lnSpc>
              <a:spcBef>
                <a:spcPts val="0"/>
              </a:spcBef>
              <a:spcAft>
                <a:spcPts val="0"/>
              </a:spcAft>
              <a:buSzPts val="1600"/>
              <a:buChar char="○"/>
            </a:pPr>
            <a:r>
              <a:rPr lang="en" sz="1600" b="1"/>
              <a:t>Passed by Congress June 4, 1919</a:t>
            </a:r>
            <a:endParaRPr sz="1600" b="1"/>
          </a:p>
          <a:p>
            <a:pPr marL="914400" lvl="1" indent="-330200" algn="l" rtl="0">
              <a:lnSpc>
                <a:spcPct val="100000"/>
              </a:lnSpc>
              <a:spcBef>
                <a:spcPts val="0"/>
              </a:spcBef>
              <a:spcAft>
                <a:spcPts val="0"/>
              </a:spcAft>
              <a:buSzPts val="1600"/>
              <a:buChar char="○"/>
            </a:pPr>
            <a:r>
              <a:rPr lang="en" sz="1600"/>
              <a:t>Ratified on August 18, 1920</a:t>
            </a:r>
            <a:endParaRPr sz="1600"/>
          </a:p>
          <a:p>
            <a:pPr marL="914400" lvl="1" indent="-330200" algn="l" rtl="0">
              <a:lnSpc>
                <a:spcPct val="100000"/>
              </a:lnSpc>
              <a:spcBef>
                <a:spcPts val="0"/>
              </a:spcBef>
              <a:spcAft>
                <a:spcPts val="0"/>
              </a:spcAft>
              <a:buSzPts val="1600"/>
              <a:buChar char="○"/>
            </a:pPr>
            <a:r>
              <a:rPr lang="en" sz="1600" b="1"/>
              <a:t>19th amendment granted women the right to </a:t>
            </a:r>
            <a:r>
              <a:rPr lang="en" sz="1600" b="1" i="1" u="sng">
                <a:solidFill>
                  <a:srgbClr val="FF0000"/>
                </a:solidFill>
              </a:rPr>
              <a:t>vote</a:t>
            </a:r>
            <a:endParaRPr sz="1600" b="1" i="1" u="sng">
              <a:solidFill>
                <a:srgbClr val="FF0000"/>
              </a:solidFill>
            </a:endParaRPr>
          </a:p>
          <a:p>
            <a:pPr marL="0" lvl="0" indent="0" algn="l" rtl="0">
              <a:lnSpc>
                <a:spcPct val="100000"/>
              </a:lnSpc>
              <a:spcBef>
                <a:spcPts val="0"/>
              </a:spcBef>
              <a:spcAft>
                <a:spcPts val="0"/>
              </a:spcAft>
              <a:buNone/>
            </a:pPr>
            <a:endParaRPr sz="1800"/>
          </a:p>
          <a:p>
            <a:pPr marL="0" lvl="0" indent="0" algn="l" rtl="0">
              <a:lnSpc>
                <a:spcPct val="100000"/>
              </a:lnSpc>
              <a:spcBef>
                <a:spcPts val="0"/>
              </a:spcBef>
              <a:spcAft>
                <a:spcPts val="0"/>
              </a:spcAft>
              <a:buSzPts val="935"/>
              <a:buNone/>
            </a:pPr>
            <a:endParaRPr sz="1800"/>
          </a:p>
        </p:txBody>
      </p:sp>
      <p:pic>
        <p:nvPicPr>
          <p:cNvPr id="111" name="Google Shape;111;p19"/>
          <p:cNvPicPr preferRelativeResize="0"/>
          <p:nvPr/>
        </p:nvPicPr>
        <p:blipFill rotWithShape="1">
          <a:blip r:embed="rId3">
            <a:alphaModFix/>
          </a:blip>
          <a:srcRect/>
          <a:stretch/>
        </p:blipFill>
        <p:spPr>
          <a:xfrm>
            <a:off x="5687450" y="80500"/>
            <a:ext cx="3409500" cy="2160300"/>
          </a:xfrm>
          <a:prstGeom prst="rect">
            <a:avLst/>
          </a:prstGeom>
          <a:noFill/>
          <a:ln>
            <a:noFill/>
          </a:ln>
        </p:spPr>
      </p:pic>
      <p:pic>
        <p:nvPicPr>
          <p:cNvPr id="112" name="Google Shape;112;p19"/>
          <p:cNvPicPr preferRelativeResize="0"/>
          <p:nvPr/>
        </p:nvPicPr>
        <p:blipFill rotWithShape="1">
          <a:blip r:embed="rId4">
            <a:alphaModFix/>
          </a:blip>
          <a:srcRect/>
          <a:stretch/>
        </p:blipFill>
        <p:spPr>
          <a:xfrm>
            <a:off x="5687450" y="3152675"/>
            <a:ext cx="1599900" cy="1923000"/>
          </a:xfrm>
          <a:prstGeom prst="rect">
            <a:avLst/>
          </a:prstGeom>
          <a:noFill/>
          <a:ln w="38100" cap="flat" cmpd="sng">
            <a:solidFill>
              <a:srgbClr val="000000"/>
            </a:solidFill>
            <a:prstDash val="solid"/>
            <a:round/>
            <a:headEnd type="none" w="sm" len="sm"/>
            <a:tailEnd type="none" w="sm" len="sm"/>
          </a:ln>
        </p:spPr>
      </p:pic>
      <p:pic>
        <p:nvPicPr>
          <p:cNvPr id="113" name="Google Shape;113;p19"/>
          <p:cNvPicPr preferRelativeResize="0"/>
          <p:nvPr/>
        </p:nvPicPr>
        <p:blipFill rotWithShape="1">
          <a:blip r:embed="rId5">
            <a:alphaModFix/>
          </a:blip>
          <a:srcRect/>
          <a:stretch/>
        </p:blipFill>
        <p:spPr>
          <a:xfrm>
            <a:off x="7406800" y="2240800"/>
            <a:ext cx="1599900" cy="1921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0"/>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600"/>
              <a:t>Air Travel &amp; Charles Lindbergh</a:t>
            </a:r>
            <a:endParaRPr sz="3600"/>
          </a:p>
        </p:txBody>
      </p:sp>
      <p:sp>
        <p:nvSpPr>
          <p:cNvPr id="119" name="Google Shape;119;p20"/>
          <p:cNvSpPr txBox="1">
            <a:spLocks noGrp="1"/>
          </p:cNvSpPr>
          <p:nvPr>
            <p:ph type="body" idx="1"/>
          </p:nvPr>
        </p:nvSpPr>
        <p:spPr>
          <a:xfrm>
            <a:off x="106200" y="974650"/>
            <a:ext cx="4465800" cy="4078800"/>
          </a:xfrm>
          <a:prstGeom prst="rect">
            <a:avLst/>
          </a:prstGeom>
        </p:spPr>
        <p:txBody>
          <a:bodyPr spcFirstLastPara="1" wrap="square" lIns="91425" tIns="91425" rIns="91425" bIns="91425" anchor="t" anchorCtr="0">
            <a:normAutofit fontScale="85000" lnSpcReduction="10000"/>
          </a:bodyPr>
          <a:lstStyle/>
          <a:p>
            <a:pPr marL="457200" lvl="0" indent="-336550" algn="l" rtl="0">
              <a:spcBef>
                <a:spcPts val="0"/>
              </a:spcBef>
              <a:spcAft>
                <a:spcPts val="0"/>
              </a:spcAft>
              <a:buSzPct val="100000"/>
              <a:buChar char="●"/>
            </a:pPr>
            <a:r>
              <a:rPr lang="en" sz="2000"/>
              <a:t>A price of $25,000 was offered for anyone that could </a:t>
            </a:r>
            <a:r>
              <a:rPr lang="en" sz="2000" b="1"/>
              <a:t>fly solo nonstop across the</a:t>
            </a:r>
            <a:r>
              <a:rPr lang="en" sz="2000"/>
              <a:t> </a:t>
            </a:r>
            <a:r>
              <a:rPr lang="en" sz="2000" b="1" i="1" u="sng">
                <a:solidFill>
                  <a:srgbClr val="FF0000"/>
                </a:solidFill>
              </a:rPr>
              <a:t>Atlantic </a:t>
            </a:r>
            <a:endParaRPr sz="2000" b="1" i="1" u="sng">
              <a:solidFill>
                <a:srgbClr val="FF0000"/>
              </a:solidFill>
            </a:endParaRPr>
          </a:p>
          <a:p>
            <a:pPr marL="457200" lvl="0" indent="-336550" algn="l" rtl="0">
              <a:spcBef>
                <a:spcPts val="0"/>
              </a:spcBef>
              <a:spcAft>
                <a:spcPts val="0"/>
              </a:spcAft>
              <a:buSzPct val="100000"/>
              <a:buChar char="●"/>
            </a:pPr>
            <a:r>
              <a:rPr lang="en" sz="2000"/>
              <a:t>In May of 1927, Lindbergh took off from New York in his plane, </a:t>
            </a:r>
            <a:r>
              <a:rPr lang="en" sz="2000" b="1"/>
              <a:t>The Spirit of St. Louis</a:t>
            </a:r>
            <a:endParaRPr sz="2000" b="1"/>
          </a:p>
          <a:p>
            <a:pPr marL="457200" lvl="0" indent="-336550" algn="l" rtl="0">
              <a:spcBef>
                <a:spcPts val="0"/>
              </a:spcBef>
              <a:spcAft>
                <a:spcPts val="0"/>
              </a:spcAft>
              <a:buSzPct val="100000"/>
              <a:buChar char="●"/>
            </a:pPr>
            <a:r>
              <a:rPr lang="en" sz="2000"/>
              <a:t>After 33 hours and 29 minutes in the air, Lindbergh landed outside of </a:t>
            </a:r>
            <a:r>
              <a:rPr lang="en" sz="2000" b="1" i="1" u="sng">
                <a:solidFill>
                  <a:srgbClr val="FF0000"/>
                </a:solidFill>
              </a:rPr>
              <a:t>Paris</a:t>
            </a:r>
            <a:endParaRPr sz="2000" b="1" i="1" u="sng">
              <a:solidFill>
                <a:srgbClr val="FF0000"/>
              </a:solidFill>
            </a:endParaRPr>
          </a:p>
          <a:p>
            <a:pPr marL="457200" lvl="0" indent="-336550" algn="l" rtl="0">
              <a:spcBef>
                <a:spcPts val="0"/>
              </a:spcBef>
              <a:spcAft>
                <a:spcPts val="0"/>
              </a:spcAft>
              <a:buSzPct val="100000"/>
              <a:buChar char="●"/>
            </a:pPr>
            <a:r>
              <a:rPr lang="en" sz="2000" b="1"/>
              <a:t>He was the first to fly solo across the Atlantic</a:t>
            </a:r>
            <a:endParaRPr sz="2000" b="1"/>
          </a:p>
          <a:p>
            <a:pPr marL="914400" lvl="1" indent="-336550" algn="l" rtl="0">
              <a:spcBef>
                <a:spcPts val="0"/>
              </a:spcBef>
              <a:spcAft>
                <a:spcPts val="0"/>
              </a:spcAft>
              <a:buSzPct val="100000"/>
              <a:buChar char="○"/>
            </a:pPr>
            <a:r>
              <a:rPr lang="en" sz="2000"/>
              <a:t>Inspired by Amelia Earhart</a:t>
            </a:r>
            <a:endParaRPr sz="2000"/>
          </a:p>
        </p:txBody>
      </p:sp>
      <p:pic>
        <p:nvPicPr>
          <p:cNvPr id="120" name="Google Shape;120;p20">
            <a:hlinkClick r:id="rId3"/>
          </p:cNvPr>
          <p:cNvPicPr preferRelativeResize="0"/>
          <p:nvPr/>
        </p:nvPicPr>
        <p:blipFill rotWithShape="1">
          <a:blip r:embed="rId4">
            <a:alphaModFix/>
          </a:blip>
          <a:srcRect/>
          <a:stretch/>
        </p:blipFill>
        <p:spPr>
          <a:xfrm>
            <a:off x="5334725" y="64750"/>
            <a:ext cx="3730200" cy="3340200"/>
          </a:xfrm>
          <a:prstGeom prst="rect">
            <a:avLst/>
          </a:prstGeom>
          <a:noFill/>
          <a:ln>
            <a:noFill/>
          </a:ln>
        </p:spPr>
      </p:pic>
      <p:pic>
        <p:nvPicPr>
          <p:cNvPr id="121" name="Google Shape;121;p20" descr="Flying Charles Lindbergh GIF by Timeline - Find &amp; Share on GIPHY"/>
          <p:cNvPicPr preferRelativeResize="0"/>
          <p:nvPr/>
        </p:nvPicPr>
        <p:blipFill>
          <a:blip r:embed="rId5">
            <a:alphaModFix/>
          </a:blip>
          <a:stretch>
            <a:fillRect/>
          </a:stretch>
        </p:blipFill>
        <p:spPr>
          <a:xfrm>
            <a:off x="6982050" y="3538550"/>
            <a:ext cx="2082875" cy="1514800"/>
          </a:xfrm>
          <a:prstGeom prst="rect">
            <a:avLst/>
          </a:prstGeom>
          <a:noFill/>
          <a:ln w="19050" cap="flat" cmpd="sng">
            <a:solidFill>
              <a:srgbClr val="000000"/>
            </a:solidFill>
            <a:prstDash val="solid"/>
            <a:round/>
            <a:headEnd type="none" w="sm" len="sm"/>
            <a:tailEnd type="none" w="sm" len="sm"/>
          </a:ln>
        </p:spPr>
      </p:pic>
      <p:pic>
        <p:nvPicPr>
          <p:cNvPr id="122" name="Google Shape;122;p20"/>
          <p:cNvPicPr preferRelativeResize="0"/>
          <p:nvPr/>
        </p:nvPicPr>
        <p:blipFill rotWithShape="1">
          <a:blip r:embed="rId6">
            <a:alphaModFix/>
          </a:blip>
          <a:srcRect/>
          <a:stretch/>
        </p:blipFill>
        <p:spPr>
          <a:xfrm>
            <a:off x="5085925" y="3538549"/>
            <a:ext cx="1788275" cy="1514800"/>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1" title="Epic Party - The Great Gatsby">
            <a:hlinkClick r:id="rId3"/>
          </p:cNvPr>
          <p:cNvPicPr preferRelativeResize="0"/>
          <p:nvPr/>
        </p:nvPicPr>
        <p:blipFill>
          <a:blip r:embed="rId4">
            <a:alphaModFix/>
          </a:blip>
          <a:stretch>
            <a:fillRect/>
          </a:stretch>
        </p:blipFill>
        <p:spPr>
          <a:xfrm>
            <a:off x="152400" y="152400"/>
            <a:ext cx="8866150" cy="4712325"/>
          </a:xfrm>
          <a:prstGeom prst="rect">
            <a:avLst/>
          </a:prstGeom>
          <a:noFill/>
          <a:ln>
            <a:noFill/>
          </a:ln>
        </p:spPr>
      </p:pic>
    </p:spTree>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1683</Words>
  <Application>Microsoft Office PowerPoint</Application>
  <PresentationFormat>On-screen Show (16:9)</PresentationFormat>
  <Paragraphs>191</Paragraphs>
  <Slides>45</Slides>
  <Notes>45</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Source Code Pro</vt:lpstr>
      <vt:lpstr>Arial</vt:lpstr>
      <vt:lpstr>Amatic SC</vt:lpstr>
      <vt:lpstr>Beach Day</vt:lpstr>
      <vt:lpstr>Life in the Twenties</vt:lpstr>
      <vt:lpstr>Coming Home</vt:lpstr>
      <vt:lpstr>Cities were the place to be…</vt:lpstr>
      <vt:lpstr>Americans &amp; Leisure time</vt:lpstr>
      <vt:lpstr>PowerPoint Presentation</vt:lpstr>
      <vt:lpstr>Fashion</vt:lpstr>
      <vt:lpstr>Women: Flappers &amp; 19th Amendment</vt:lpstr>
      <vt:lpstr>Air Travel &amp; Charles Lindbergh</vt:lpstr>
      <vt:lpstr>PowerPoint Presentation</vt:lpstr>
      <vt:lpstr>Lost Generation</vt:lpstr>
      <vt:lpstr>The Harlem Renaissance</vt:lpstr>
      <vt:lpstr>Tin Pan Alley</vt:lpstr>
      <vt:lpstr>Sports</vt:lpstr>
      <vt:lpstr>PowerPoint Presentation</vt:lpstr>
      <vt:lpstr>PowerPoint Presentation</vt:lpstr>
      <vt:lpstr>Knowledge Check</vt:lpstr>
      <vt:lpstr>Prohibition</vt:lpstr>
      <vt:lpstr>The Volstead Act</vt:lpstr>
      <vt:lpstr>PowerPoint Presentation</vt:lpstr>
      <vt:lpstr>Speakeasies</vt:lpstr>
      <vt:lpstr>Bootleggers</vt:lpstr>
      <vt:lpstr>Quick Check</vt:lpstr>
      <vt:lpstr>Al Capone - The Celebrity Gangster</vt:lpstr>
      <vt:lpstr>PowerPoint Presentation</vt:lpstr>
      <vt:lpstr>PowerPoint Presentation</vt:lpstr>
      <vt:lpstr>The End of Al Capone</vt:lpstr>
      <vt:lpstr>St. Valentine’s Day Massacre</vt:lpstr>
      <vt:lpstr>PowerPoint Presentation</vt:lpstr>
      <vt:lpstr>Prohibition</vt:lpstr>
      <vt:lpstr>DAy 2 Notes</vt:lpstr>
      <vt:lpstr>The Scopes Trial What is evolution?</vt:lpstr>
      <vt:lpstr>Fundamentalism</vt:lpstr>
      <vt:lpstr>The Scopes “Monkey” Trial</vt:lpstr>
      <vt:lpstr>Scopes: In his biology class…</vt:lpstr>
      <vt:lpstr>The Attorneys of Scope Trial</vt:lpstr>
      <vt:lpstr>Quick Check</vt:lpstr>
      <vt:lpstr>The NAACP</vt:lpstr>
      <vt:lpstr>Marcus Garvey</vt:lpstr>
      <vt:lpstr>If you have a credit card with no limit on it… what would you buy?</vt:lpstr>
      <vt:lpstr>Consumerism &amp; Credit</vt:lpstr>
      <vt:lpstr>Superficial Prosperity</vt:lpstr>
      <vt:lpstr>PowerPoint Presentation</vt:lpstr>
      <vt:lpstr>Henry Ford </vt:lpstr>
      <vt:lpstr>What is the outcome?</vt:lpstr>
      <vt:lpstr>Forms of Transportation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in the Twenties</dc:title>
  <dc:creator>Greg Scott</dc:creator>
  <cp:lastModifiedBy>Greg Scott</cp:lastModifiedBy>
  <cp:revision>1</cp:revision>
  <dcterms:modified xsi:type="dcterms:W3CDTF">2023-10-15T22:23:36Z</dcterms:modified>
</cp:coreProperties>
</file>