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70" r:id="rId1"/>
    <p:sldMasterId id="2147483671" r:id="rId2"/>
  </p:sldMasterIdLst>
  <p:notesMasterIdLst>
    <p:notesMasterId r:id="rId6"/>
  </p:notesMasterIdLst>
  <p:sldIdLst>
    <p:sldId id="256" r:id="rId3"/>
    <p:sldId id="257" r:id="rId4"/>
    <p:sldId id="258" r:id="rId5"/>
  </p:sldIdLst>
  <p:sldSz cx="9144000" cy="5143500" type="screen16x9"/>
  <p:notesSz cx="6858000" cy="9144000"/>
  <p:embeddedFontLst>
    <p:embeddedFont>
      <p:font typeface="Montserrat" panose="020B0604020202020204" charset="0"/>
      <p:regular r:id="rId7"/>
      <p:bold r:id="rId8"/>
      <p:italic r:id="rId9"/>
      <p:boldItalic r:id="rId10"/>
    </p:embeddedFont>
    <p:embeddedFont>
      <p:font typeface="Montserrat Light" panose="020B0604020202020204" charset="0"/>
      <p:regular r:id="rId11"/>
      <p:bold r:id="rId12"/>
      <p:italic r:id="rId13"/>
      <p:boldItalic r:id="rId14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8" d="100"/>
          <a:sy n="88" d="100"/>
        </p:scale>
        <p:origin x="7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2.fntdata"/><Relationship Id="rId13" Type="http://schemas.openxmlformats.org/officeDocument/2006/relationships/font" Target="fonts/font7.fntdata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font" Target="fonts/font1.fntdata"/><Relationship Id="rId12" Type="http://schemas.openxmlformats.org/officeDocument/2006/relationships/font" Target="fonts/font6.fntdata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font" Target="fonts/font5.fntdata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font" Target="fonts/font4.fntdata"/><Relationship Id="rId4" Type="http://schemas.openxmlformats.org/officeDocument/2006/relationships/slide" Target="slides/slide2.xml"/><Relationship Id="rId9" Type="http://schemas.openxmlformats.org/officeDocument/2006/relationships/font" Target="fonts/font3.fntdata"/><Relationship Id="rId14" Type="http://schemas.openxmlformats.org/officeDocument/2006/relationships/font" Target="fonts/font8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e83d1bdf0f_0_23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Google Shape;97;ge83d1bdf0f_0_23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ge83d1bdf0f_0_17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5" name="Google Shape;115;ge83d1bdf0f_0_17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e83d1bdf0f_0_5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Google Shape;132;ge83d1bdf0f_0_5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4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56" name="Google Shape;56;p14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57" name="Google Shape;57;p1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5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60" name="Google Shape;60;p1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64" name="Google Shape;64;p1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68" name="Google Shape;68;p17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69" name="Google Shape;69;p1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9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75" name="Google Shape;75;p19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76" name="Google Shape;76;p1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20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79" name="Google Shape;79;p2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21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21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83" name="Google Shape;83;p21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84" name="Google Shape;84;p21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85" name="Google Shape;85;p2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22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88" name="Google Shape;88;p2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23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91" name="Google Shape;91;p23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92" name="Google Shape;92;p2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52" name="Google Shape;52;p13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53" name="Google Shape;53;p1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buNone/>
              <a:defRPr sz="1000">
                <a:solidFill>
                  <a:schemeClr val="dk2"/>
                </a:solidFill>
              </a:defRPr>
            </a:lvl1pPr>
            <a:lvl2pPr lvl="1" algn="r" rtl="0">
              <a:buNone/>
              <a:defRPr sz="1000">
                <a:solidFill>
                  <a:schemeClr val="dk2"/>
                </a:solidFill>
              </a:defRPr>
            </a:lvl2pPr>
            <a:lvl3pPr lvl="2" algn="r" rtl="0">
              <a:buNone/>
              <a:defRPr sz="1000">
                <a:solidFill>
                  <a:schemeClr val="dk2"/>
                </a:solidFill>
              </a:defRPr>
            </a:lvl3pPr>
            <a:lvl4pPr lvl="3" algn="r" rtl="0">
              <a:buNone/>
              <a:defRPr sz="1000">
                <a:solidFill>
                  <a:schemeClr val="dk2"/>
                </a:solidFill>
              </a:defRPr>
            </a:lvl4pPr>
            <a:lvl5pPr lvl="4" algn="r" rtl="0">
              <a:buNone/>
              <a:defRPr sz="1000">
                <a:solidFill>
                  <a:schemeClr val="dk2"/>
                </a:solidFill>
              </a:defRPr>
            </a:lvl5pPr>
            <a:lvl6pPr lvl="5" algn="r" rtl="0">
              <a:buNone/>
              <a:defRPr sz="1000">
                <a:solidFill>
                  <a:schemeClr val="dk2"/>
                </a:solidFill>
              </a:defRPr>
            </a:lvl6pPr>
            <a:lvl7pPr lvl="6" algn="r" rtl="0">
              <a:buNone/>
              <a:defRPr sz="1000">
                <a:solidFill>
                  <a:schemeClr val="dk2"/>
                </a:solidFill>
              </a:defRPr>
            </a:lvl7pPr>
            <a:lvl8pPr lvl="7" algn="r" rtl="0">
              <a:buNone/>
              <a:defRPr sz="1000">
                <a:solidFill>
                  <a:schemeClr val="dk2"/>
                </a:solidFill>
              </a:defRPr>
            </a:lvl8pPr>
            <a:lvl9pPr lvl="8" algn="r" rtl="0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3.png"/><Relationship Id="rId5" Type="http://schemas.openxmlformats.org/officeDocument/2006/relationships/hyperlink" Target="https://www.ngpf.org/blog/question-of-the-day/question-of-the-day-updated-what-percent-of-americans-who-have-credit-card-debt-wont-be-able-to-pay-it-off-within-a-year/" TargetMode="Externa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3.png"/><Relationship Id="rId5" Type="http://schemas.openxmlformats.org/officeDocument/2006/relationships/hyperlink" Target="https://www.cnbc.com/2019/03/19/70-percent-of-people-with-credit-card-debt-cant-pay-it-off-this-year.html" TargetMode="Externa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25"/>
          <p:cNvSpPr/>
          <p:nvPr/>
        </p:nvSpPr>
        <p:spPr>
          <a:xfrm>
            <a:off x="-29150" y="-20300"/>
            <a:ext cx="9179100" cy="5163900"/>
          </a:xfrm>
          <a:prstGeom prst="rect">
            <a:avLst/>
          </a:prstGeom>
          <a:solidFill>
            <a:srgbClr val="1DB8E8">
              <a:alpha val="1389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100" name="Google Shape;100;p25"/>
          <p:cNvPicPr preferRelativeResize="0"/>
          <p:nvPr/>
        </p:nvPicPr>
        <p:blipFill rotWithShape="1">
          <a:blip r:embed="rId3">
            <a:alphaModFix amt="56000"/>
          </a:blip>
          <a:srcRect r="3138"/>
          <a:stretch/>
        </p:blipFill>
        <p:spPr>
          <a:xfrm>
            <a:off x="-11600" y="-20300"/>
            <a:ext cx="9179100" cy="4743026"/>
          </a:xfrm>
          <a:prstGeom prst="rect">
            <a:avLst/>
          </a:prstGeom>
          <a:noFill/>
          <a:ln>
            <a:noFill/>
          </a:ln>
        </p:spPr>
      </p:pic>
      <p:sp>
        <p:nvSpPr>
          <p:cNvPr id="101" name="Google Shape;101;p25"/>
          <p:cNvSpPr/>
          <p:nvPr/>
        </p:nvSpPr>
        <p:spPr>
          <a:xfrm>
            <a:off x="1039300" y="1276975"/>
            <a:ext cx="7042200" cy="3052200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2" name="Google Shape;102;p25"/>
          <p:cNvSpPr txBox="1"/>
          <p:nvPr/>
        </p:nvSpPr>
        <p:spPr>
          <a:xfrm>
            <a:off x="2172768" y="1883225"/>
            <a:ext cx="5553900" cy="217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700" b="1">
                <a:latin typeface="Montserrat"/>
                <a:ea typeface="Montserrat"/>
                <a:cs typeface="Montserrat"/>
                <a:sym typeface="Montserrat"/>
              </a:rPr>
              <a:t>What percent of Americans who have credit card debt won't be able to pay it off within a year?</a:t>
            </a:r>
            <a:endParaRPr sz="2700" b="1"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2700" b="1"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700" b="1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03" name="Google Shape;103;p25"/>
          <p:cNvSpPr txBox="1"/>
          <p:nvPr/>
        </p:nvSpPr>
        <p:spPr>
          <a:xfrm>
            <a:off x="2874100" y="4761650"/>
            <a:ext cx="3372600" cy="24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999999"/>
                </a:solidFill>
                <a:latin typeface="Montserrat Light"/>
                <a:ea typeface="Montserrat Light"/>
                <a:cs typeface="Montserrat Light"/>
                <a:sym typeface="Montserrat Light"/>
              </a:rPr>
              <a:t>ngpf.org  9/3/20</a:t>
            </a:r>
            <a:endParaRPr sz="1100">
              <a:solidFill>
                <a:srgbClr val="999999"/>
              </a:solidFill>
              <a:latin typeface="Montserrat Light"/>
              <a:ea typeface="Montserrat Light"/>
              <a:cs typeface="Montserrat Light"/>
              <a:sym typeface="Montserrat Light"/>
            </a:endParaRPr>
          </a:p>
        </p:txBody>
      </p:sp>
      <p:sp>
        <p:nvSpPr>
          <p:cNvPr id="104" name="Google Shape;104;p25"/>
          <p:cNvSpPr txBox="1"/>
          <p:nvPr/>
        </p:nvSpPr>
        <p:spPr>
          <a:xfrm>
            <a:off x="1375375" y="1849613"/>
            <a:ext cx="797400" cy="115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200" b="1">
                <a:solidFill>
                  <a:schemeClr val="accent2"/>
                </a:solidFill>
                <a:latin typeface="Montserrat"/>
                <a:ea typeface="Montserrat"/>
                <a:cs typeface="Montserrat"/>
                <a:sym typeface="Montserrat"/>
              </a:rPr>
              <a:t>Q:</a:t>
            </a:r>
            <a:endParaRPr sz="4200" b="1">
              <a:solidFill>
                <a:schemeClr val="accent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05" name="Google Shape;105;p25"/>
          <p:cNvSpPr/>
          <p:nvPr/>
        </p:nvSpPr>
        <p:spPr>
          <a:xfrm>
            <a:off x="5243627" y="1108325"/>
            <a:ext cx="2838000" cy="480600"/>
          </a:xfrm>
          <a:prstGeom prst="rect">
            <a:avLst/>
          </a:prstGeom>
          <a:solidFill>
            <a:srgbClr val="22367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6" name="Google Shape;106;p25"/>
          <p:cNvSpPr txBox="1"/>
          <p:nvPr/>
        </p:nvSpPr>
        <p:spPr>
          <a:xfrm>
            <a:off x="5346507" y="1177027"/>
            <a:ext cx="2595900" cy="34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 b="1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Managing Credit</a:t>
            </a:r>
            <a:endParaRPr sz="1600" b="1"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07" name="Google Shape;107;p25"/>
          <p:cNvSpPr/>
          <p:nvPr/>
        </p:nvSpPr>
        <p:spPr>
          <a:xfrm>
            <a:off x="1867325" y="856525"/>
            <a:ext cx="3573600" cy="480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8" name="Google Shape;108;p25"/>
          <p:cNvSpPr txBox="1"/>
          <p:nvPr/>
        </p:nvSpPr>
        <p:spPr>
          <a:xfrm>
            <a:off x="1921471" y="925257"/>
            <a:ext cx="3353100" cy="34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b="1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QUESTION OF THE DAY</a:t>
            </a:r>
            <a:endParaRPr sz="1600" b="1"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pic>
        <p:nvPicPr>
          <p:cNvPr id="109" name="Google Shape;109;p2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44250" y="512350"/>
            <a:ext cx="1374824" cy="1374824"/>
          </a:xfrm>
          <a:prstGeom prst="rect">
            <a:avLst/>
          </a:prstGeom>
          <a:noFill/>
          <a:ln>
            <a:noFill/>
          </a:ln>
        </p:spPr>
      </p:pic>
      <p:sp>
        <p:nvSpPr>
          <p:cNvPr id="110" name="Google Shape;110;p25"/>
          <p:cNvSpPr/>
          <p:nvPr/>
        </p:nvSpPr>
        <p:spPr>
          <a:xfrm rot="10800000" flipH="1">
            <a:off x="5243617" y="1335990"/>
            <a:ext cx="196200" cy="2565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1" name="Google Shape;111;p25"/>
          <p:cNvSpPr txBox="1"/>
          <p:nvPr/>
        </p:nvSpPr>
        <p:spPr>
          <a:xfrm>
            <a:off x="6461732" y="3834455"/>
            <a:ext cx="52809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u="sng">
                <a:solidFill>
                  <a:schemeClr val="hlink"/>
                </a:solidFill>
                <a:hlinkClick r:id="rId5"/>
              </a:rPr>
              <a:t>View blog post</a:t>
            </a:r>
            <a:endParaRPr b="1"/>
          </a:p>
        </p:txBody>
      </p:sp>
      <p:pic>
        <p:nvPicPr>
          <p:cNvPr id="112" name="Google Shape;112;p25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3481690" y="-142652"/>
            <a:ext cx="2180625" cy="10868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26"/>
          <p:cNvSpPr/>
          <p:nvPr/>
        </p:nvSpPr>
        <p:spPr>
          <a:xfrm>
            <a:off x="-29150" y="-20300"/>
            <a:ext cx="9179100" cy="5163900"/>
          </a:xfrm>
          <a:prstGeom prst="rect">
            <a:avLst/>
          </a:prstGeom>
          <a:solidFill>
            <a:srgbClr val="1DB8E8">
              <a:alpha val="1389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118" name="Google Shape;118;p26"/>
          <p:cNvPicPr preferRelativeResize="0"/>
          <p:nvPr/>
        </p:nvPicPr>
        <p:blipFill rotWithShape="1">
          <a:blip r:embed="rId3">
            <a:alphaModFix amt="56000"/>
          </a:blip>
          <a:srcRect r="3138"/>
          <a:stretch/>
        </p:blipFill>
        <p:spPr>
          <a:xfrm>
            <a:off x="-11600" y="-20300"/>
            <a:ext cx="9179100" cy="4743026"/>
          </a:xfrm>
          <a:prstGeom prst="rect">
            <a:avLst/>
          </a:prstGeom>
          <a:noFill/>
          <a:ln>
            <a:noFill/>
          </a:ln>
        </p:spPr>
      </p:pic>
      <p:sp>
        <p:nvSpPr>
          <p:cNvPr id="119" name="Google Shape;119;p26"/>
          <p:cNvSpPr/>
          <p:nvPr/>
        </p:nvSpPr>
        <p:spPr>
          <a:xfrm>
            <a:off x="1039300" y="1276975"/>
            <a:ext cx="7042200" cy="3052200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0" name="Google Shape;120;p26"/>
          <p:cNvSpPr/>
          <p:nvPr/>
        </p:nvSpPr>
        <p:spPr>
          <a:xfrm>
            <a:off x="5243627" y="1108325"/>
            <a:ext cx="2838000" cy="480600"/>
          </a:xfrm>
          <a:prstGeom prst="rect">
            <a:avLst/>
          </a:prstGeom>
          <a:solidFill>
            <a:srgbClr val="22367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1" name="Google Shape;121;p26"/>
          <p:cNvSpPr txBox="1"/>
          <p:nvPr/>
        </p:nvSpPr>
        <p:spPr>
          <a:xfrm>
            <a:off x="5346507" y="1177027"/>
            <a:ext cx="2595900" cy="34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 b="1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Managing Credit</a:t>
            </a:r>
            <a:endParaRPr sz="1600"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22" name="Google Shape;122;p26"/>
          <p:cNvSpPr txBox="1"/>
          <p:nvPr/>
        </p:nvSpPr>
        <p:spPr>
          <a:xfrm>
            <a:off x="2214625" y="1717950"/>
            <a:ext cx="5553900" cy="181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 b="1">
                <a:latin typeface="Montserrat"/>
                <a:ea typeface="Montserrat"/>
                <a:cs typeface="Montserrat"/>
                <a:sym typeface="Montserrat"/>
              </a:rPr>
              <a:t>70%</a:t>
            </a:r>
            <a:endParaRPr sz="4800" b="1"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100" b="1"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 b="1">
                <a:latin typeface="Montserrat"/>
                <a:ea typeface="Montserrat"/>
                <a:cs typeface="Montserrat"/>
                <a:sym typeface="Montserrat"/>
              </a:rPr>
              <a:t>“It’s a big issue,” Ted Rossman, credit industry expert for CreditCards.com, tells CNBC Make It. Especially now: The average credit card APR sits at a record-high 17.65 percent, so the interest accrued on monthly balances can quickly add up.</a:t>
            </a:r>
            <a:endParaRPr sz="1300" b="1"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700"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000" b="1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23" name="Google Shape;123;p26"/>
          <p:cNvSpPr txBox="1"/>
          <p:nvPr/>
        </p:nvSpPr>
        <p:spPr>
          <a:xfrm>
            <a:off x="1463386" y="1693675"/>
            <a:ext cx="755700" cy="115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200" b="1">
                <a:solidFill>
                  <a:schemeClr val="accent6"/>
                </a:solidFill>
                <a:latin typeface="Montserrat"/>
                <a:ea typeface="Montserrat"/>
                <a:cs typeface="Montserrat"/>
                <a:sym typeface="Montserrat"/>
              </a:rPr>
              <a:t>A:</a:t>
            </a:r>
            <a:endParaRPr sz="4200" b="1">
              <a:solidFill>
                <a:schemeClr val="accent6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24" name="Google Shape;124;p26"/>
          <p:cNvSpPr/>
          <p:nvPr/>
        </p:nvSpPr>
        <p:spPr>
          <a:xfrm>
            <a:off x="1867325" y="856525"/>
            <a:ext cx="3573600" cy="480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5" name="Google Shape;125;p26"/>
          <p:cNvSpPr txBox="1"/>
          <p:nvPr/>
        </p:nvSpPr>
        <p:spPr>
          <a:xfrm>
            <a:off x="1921471" y="925257"/>
            <a:ext cx="3353100" cy="34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b="1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QUESTION OF THE DAY</a:t>
            </a:r>
            <a:endParaRPr sz="1600" b="1"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26" name="Google Shape;126;p26"/>
          <p:cNvSpPr/>
          <p:nvPr/>
        </p:nvSpPr>
        <p:spPr>
          <a:xfrm rot="10800000" flipH="1">
            <a:off x="5243617" y="1335990"/>
            <a:ext cx="196200" cy="2565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127" name="Google Shape;127;p2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44250" y="512350"/>
            <a:ext cx="1374824" cy="1374824"/>
          </a:xfrm>
          <a:prstGeom prst="rect">
            <a:avLst/>
          </a:prstGeom>
          <a:noFill/>
          <a:ln>
            <a:noFill/>
          </a:ln>
        </p:spPr>
      </p:pic>
      <p:sp>
        <p:nvSpPr>
          <p:cNvPr id="128" name="Google Shape;128;p26"/>
          <p:cNvSpPr/>
          <p:nvPr/>
        </p:nvSpPr>
        <p:spPr>
          <a:xfrm>
            <a:off x="2977050" y="3844100"/>
            <a:ext cx="3573600" cy="343200"/>
          </a:xfrm>
          <a:prstGeom prst="roundRect">
            <a:avLst>
              <a:gd name="adj" fmla="val 16667"/>
            </a:avLst>
          </a:prstGeom>
          <a:solidFill>
            <a:schemeClr val="accent6"/>
          </a:solidFill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b="1" u="sng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  <a:hlinkClick r:id="rId5">
                  <a:extLst>
                    <a:ext uri="{A12FA001-AC4F-418D-AE19-62706E023703}">
                      <ahyp:hlinkClr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val="tx"/>
                    </a:ext>
                  </a:extLst>
                </a:hlinkClick>
              </a:rPr>
              <a:t>Click here for more info on this topic</a:t>
            </a:r>
            <a:endParaRPr b="1">
              <a:solidFill>
                <a:schemeClr val="lt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pic>
        <p:nvPicPr>
          <p:cNvPr id="129" name="Google Shape;129;p26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3481690" y="-142652"/>
            <a:ext cx="2180625" cy="10868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27"/>
          <p:cNvSpPr/>
          <p:nvPr/>
        </p:nvSpPr>
        <p:spPr>
          <a:xfrm>
            <a:off x="-29150" y="-20300"/>
            <a:ext cx="9179100" cy="5163900"/>
          </a:xfrm>
          <a:prstGeom prst="rect">
            <a:avLst/>
          </a:prstGeom>
          <a:solidFill>
            <a:srgbClr val="1DB8E8">
              <a:alpha val="1389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135" name="Google Shape;135;p27"/>
          <p:cNvPicPr preferRelativeResize="0"/>
          <p:nvPr/>
        </p:nvPicPr>
        <p:blipFill rotWithShape="1">
          <a:blip r:embed="rId3">
            <a:alphaModFix amt="56000"/>
          </a:blip>
          <a:srcRect r="3138"/>
          <a:stretch/>
        </p:blipFill>
        <p:spPr>
          <a:xfrm>
            <a:off x="-11600" y="-20300"/>
            <a:ext cx="9179100" cy="4743026"/>
          </a:xfrm>
          <a:prstGeom prst="rect">
            <a:avLst/>
          </a:prstGeom>
          <a:noFill/>
          <a:ln>
            <a:noFill/>
          </a:ln>
        </p:spPr>
      </p:pic>
      <p:sp>
        <p:nvSpPr>
          <p:cNvPr id="136" name="Google Shape;136;p27"/>
          <p:cNvSpPr/>
          <p:nvPr/>
        </p:nvSpPr>
        <p:spPr>
          <a:xfrm>
            <a:off x="822100" y="942050"/>
            <a:ext cx="7476600" cy="3311700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7" name="Google Shape;137;p27"/>
          <p:cNvSpPr txBox="1"/>
          <p:nvPr/>
        </p:nvSpPr>
        <p:spPr>
          <a:xfrm>
            <a:off x="2874100" y="4761650"/>
            <a:ext cx="3372600" cy="24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999999"/>
                </a:solidFill>
                <a:latin typeface="Montserrat Light"/>
                <a:ea typeface="Montserrat Light"/>
                <a:cs typeface="Montserrat Light"/>
                <a:sym typeface="Montserrat Light"/>
              </a:rPr>
              <a:t>ngpf.org  9/3/20</a:t>
            </a:r>
            <a:endParaRPr sz="1100">
              <a:solidFill>
                <a:srgbClr val="999999"/>
              </a:solidFill>
              <a:latin typeface="Montserrat Light"/>
              <a:ea typeface="Montserrat Light"/>
              <a:cs typeface="Montserrat Light"/>
              <a:sym typeface="Montserrat Light"/>
            </a:endParaRPr>
          </a:p>
        </p:txBody>
      </p:sp>
      <p:sp>
        <p:nvSpPr>
          <p:cNvPr id="138" name="Google Shape;138;p27"/>
          <p:cNvSpPr/>
          <p:nvPr/>
        </p:nvSpPr>
        <p:spPr>
          <a:xfrm>
            <a:off x="822100" y="942050"/>
            <a:ext cx="7476600" cy="5349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9" name="Google Shape;139;p27"/>
          <p:cNvSpPr txBox="1"/>
          <p:nvPr/>
        </p:nvSpPr>
        <p:spPr>
          <a:xfrm>
            <a:off x="1299850" y="988421"/>
            <a:ext cx="6521100" cy="38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b="1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FOLLOW-UP QUESTIONS</a:t>
            </a:r>
            <a:endParaRPr sz="1600" b="1"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40" name="Google Shape;140;p27"/>
          <p:cNvSpPr txBox="1"/>
          <p:nvPr/>
        </p:nvSpPr>
        <p:spPr>
          <a:xfrm>
            <a:off x="1032250" y="1627238"/>
            <a:ext cx="7056300" cy="229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"/>
              <a:buFont typeface="Montserrat"/>
              <a:buAutoNum type="arabicPeriod"/>
            </a:pPr>
            <a:r>
              <a:rPr lang="en" sz="1300">
                <a:solidFill>
                  <a:schemeClr val="accent3"/>
                </a:solidFill>
                <a:latin typeface="Montserrat"/>
                <a:ea typeface="Montserrat"/>
                <a:cs typeface="Montserrat"/>
                <a:sym typeface="Montserrat"/>
              </a:rPr>
              <a:t>What do you think keeps so many Americans from paying off their credit card bill every month? </a:t>
            </a:r>
            <a:endParaRPr sz="1300">
              <a:solidFill>
                <a:schemeClr val="accent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457200" lvl="0" indent="-311150" algn="l" rtl="0">
              <a:spcBef>
                <a:spcPts val="1500"/>
              </a:spcBef>
              <a:spcAft>
                <a:spcPts val="0"/>
              </a:spcAft>
              <a:buClr>
                <a:schemeClr val="accent3"/>
              </a:buClr>
              <a:buSzPts val="1300"/>
              <a:buFont typeface="Montserrat"/>
              <a:buAutoNum type="arabicPeriod"/>
            </a:pPr>
            <a:r>
              <a:rPr lang="en" sz="1300">
                <a:solidFill>
                  <a:schemeClr val="accent3"/>
                </a:solidFill>
                <a:latin typeface="Montserrat"/>
                <a:ea typeface="Montserrat"/>
                <a:cs typeface="Montserrat"/>
                <a:sym typeface="Montserrat"/>
              </a:rPr>
              <a:t>Many who don’t pay their credit card bill every month will just pay the minimum (or about 3% of what they owe). Is that a good strategy? Why or why not? </a:t>
            </a:r>
            <a:endParaRPr sz="1300">
              <a:solidFill>
                <a:schemeClr val="accent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457200" lvl="0" indent="-311150" algn="l" rtl="0">
              <a:spcBef>
                <a:spcPts val="1500"/>
              </a:spcBef>
              <a:spcAft>
                <a:spcPts val="0"/>
              </a:spcAft>
              <a:buClr>
                <a:schemeClr val="accent3"/>
              </a:buClr>
              <a:buSzPts val="1300"/>
              <a:buFont typeface="Montserrat"/>
              <a:buAutoNum type="arabicPeriod"/>
            </a:pPr>
            <a:r>
              <a:rPr lang="en" sz="1300">
                <a:solidFill>
                  <a:schemeClr val="accent3"/>
                </a:solidFill>
                <a:latin typeface="Montserrat"/>
                <a:ea typeface="Montserrat"/>
                <a:cs typeface="Montserrat"/>
                <a:sym typeface="Montserrat"/>
              </a:rPr>
              <a:t>Why is it so important not to carry credit card debt month to month? </a:t>
            </a:r>
            <a:endParaRPr sz="1300">
              <a:solidFill>
                <a:schemeClr val="accent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457200" lvl="0" indent="-311150" algn="l" rtl="0">
              <a:spcBef>
                <a:spcPts val="1500"/>
              </a:spcBef>
              <a:spcAft>
                <a:spcPts val="1500"/>
              </a:spcAft>
              <a:buClr>
                <a:schemeClr val="accent3"/>
              </a:buClr>
              <a:buSzPts val="1300"/>
              <a:buFont typeface="Montserrat"/>
              <a:buAutoNum type="arabicPeriod"/>
            </a:pPr>
            <a:r>
              <a:rPr lang="en" sz="1300">
                <a:solidFill>
                  <a:schemeClr val="accent3"/>
                </a:solidFill>
                <a:latin typeface="Montserrat"/>
                <a:ea typeface="Montserrat"/>
                <a:cs typeface="Montserrat"/>
                <a:sym typeface="Montserrat"/>
              </a:rPr>
              <a:t>What advice would you offer to a friend who’s trying to pay down their credit card bill while still managing their other expenses?</a:t>
            </a:r>
            <a:endParaRPr sz="1300">
              <a:solidFill>
                <a:schemeClr val="accent3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pic>
        <p:nvPicPr>
          <p:cNvPr id="141" name="Google Shape;141;p2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481690" y="-142652"/>
            <a:ext cx="2180625" cy="10868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1F3B9B"/>
      </a:accent1>
      <a:accent2>
        <a:srgbClr val="275CE4"/>
      </a:accent2>
      <a:accent3>
        <a:srgbClr val="0B1541"/>
      </a:accent3>
      <a:accent4>
        <a:srgbClr val="F4AD00"/>
      </a:accent4>
      <a:accent5>
        <a:srgbClr val="1DB8E8"/>
      </a:accent5>
      <a:accent6>
        <a:srgbClr val="F78219"/>
      </a:accent6>
      <a:hlink>
        <a:srgbClr val="B7B7B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195</Words>
  <Application>Microsoft Office PowerPoint</Application>
  <PresentationFormat>On-screen Show (16:9)</PresentationFormat>
  <Paragraphs>19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Montserrat</vt:lpstr>
      <vt:lpstr>Montserrat Light</vt:lpstr>
      <vt:lpstr>Arial</vt:lpstr>
      <vt:lpstr>Simple Light</vt:lpstr>
      <vt:lpstr>Simple Light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Gregory L. Scott</dc:creator>
  <cp:lastModifiedBy>Windows User</cp:lastModifiedBy>
  <cp:revision>1</cp:revision>
  <dcterms:modified xsi:type="dcterms:W3CDTF">2023-04-17T12:57:27Z</dcterms:modified>
</cp:coreProperties>
</file>