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6"/>
  </p:notesMasterIdLst>
  <p:sldIdLst>
    <p:sldId id="256" r:id="rId3"/>
    <p:sldId id="257" r:id="rId4"/>
    <p:sldId id="258" r:id="rId5"/>
  </p:sldIdLst>
  <p:sldSz cx="9144000" cy="5143500" type="screen16x9"/>
  <p:notesSz cx="6858000" cy="9144000"/>
  <p:embeddedFontLst>
    <p:embeddedFont>
      <p:font typeface="Montserrat" panose="020B0604020202020204" charset="0"/>
      <p:regular r:id="rId7"/>
      <p:bold r:id="rId8"/>
      <p:italic r:id="rId9"/>
      <p:boldItalic r:id="rId10"/>
    </p:embeddedFont>
    <p:embeddedFont>
      <p:font typeface="Montserrat Light"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9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0f6b20d88f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0f6b20d88f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0f6b20d88f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0f6b20d88f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0f6b20d88f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0f6b20d88f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 name="Google Shape;6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4" name="Google Shape;6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9" name="Google Shape;6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 name="Google Shape;7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6" name="Google Shape;7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92" name="Google Shape;9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www.ngpf.org/blog/question-of-the-day/question-of-the-day-what-percentage-of-young-people-age-18-24-have-never-checked-their-credit-score/"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hyperlink" Target="https://www.lexingtonlaw.com/blog/finance/credit-score-statistics.html"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p:nvPr/>
        </p:nvSpPr>
        <p:spPr>
          <a:xfrm>
            <a:off x="-29150" y="-20300"/>
            <a:ext cx="9179100" cy="5163900"/>
          </a:xfrm>
          <a:prstGeom prst="rect">
            <a:avLst/>
          </a:prstGeom>
          <a:solidFill>
            <a:srgbClr val="1DB8E8">
              <a:alpha val="13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0" name="Google Shape;100;p25"/>
          <p:cNvPicPr preferRelativeResize="0"/>
          <p:nvPr/>
        </p:nvPicPr>
        <p:blipFill rotWithShape="1">
          <a:blip r:embed="rId3">
            <a:alphaModFix amt="56000"/>
          </a:blip>
          <a:srcRect r="3138"/>
          <a:stretch/>
        </p:blipFill>
        <p:spPr>
          <a:xfrm>
            <a:off x="-11600" y="-20300"/>
            <a:ext cx="9179100" cy="4743026"/>
          </a:xfrm>
          <a:prstGeom prst="rect">
            <a:avLst/>
          </a:prstGeom>
          <a:noFill/>
          <a:ln>
            <a:noFill/>
          </a:ln>
        </p:spPr>
      </p:pic>
      <p:sp>
        <p:nvSpPr>
          <p:cNvPr id="101" name="Google Shape;101;p25"/>
          <p:cNvSpPr/>
          <p:nvPr/>
        </p:nvSpPr>
        <p:spPr>
          <a:xfrm>
            <a:off x="1039300" y="1276975"/>
            <a:ext cx="7042200" cy="30522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5"/>
          <p:cNvSpPr txBox="1"/>
          <p:nvPr/>
        </p:nvSpPr>
        <p:spPr>
          <a:xfrm>
            <a:off x="2172768" y="1883225"/>
            <a:ext cx="5553900" cy="217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700" b="1">
                <a:latin typeface="Montserrat"/>
                <a:ea typeface="Montserrat"/>
                <a:cs typeface="Montserrat"/>
                <a:sym typeface="Montserrat"/>
              </a:rPr>
              <a:t>What percentage of young people (age 18-24) have never  checked their credit score?</a:t>
            </a:r>
            <a:endParaRPr sz="2700" b="1">
              <a:latin typeface="Montserrat"/>
              <a:ea typeface="Montserrat"/>
              <a:cs typeface="Montserrat"/>
              <a:sym typeface="Montserrat"/>
            </a:endParaRPr>
          </a:p>
        </p:txBody>
      </p:sp>
      <p:sp>
        <p:nvSpPr>
          <p:cNvPr id="103" name="Google Shape;103;p25"/>
          <p:cNvSpPr txBox="1"/>
          <p:nvPr/>
        </p:nvSpPr>
        <p:spPr>
          <a:xfrm>
            <a:off x="2874100" y="4761650"/>
            <a:ext cx="3372600" cy="24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a:solidFill>
                  <a:srgbClr val="999999"/>
                </a:solidFill>
                <a:latin typeface="Montserrat Light"/>
                <a:ea typeface="Montserrat Light"/>
                <a:cs typeface="Montserrat Light"/>
                <a:sym typeface="Montserrat Light"/>
              </a:rPr>
              <a:t>ngpf.org  8/23/22</a:t>
            </a:r>
            <a:endParaRPr sz="1100">
              <a:solidFill>
                <a:srgbClr val="999999"/>
              </a:solidFill>
              <a:latin typeface="Montserrat Light"/>
              <a:ea typeface="Montserrat Light"/>
              <a:cs typeface="Montserrat Light"/>
              <a:sym typeface="Montserrat Light"/>
            </a:endParaRPr>
          </a:p>
        </p:txBody>
      </p:sp>
      <p:sp>
        <p:nvSpPr>
          <p:cNvPr id="104" name="Google Shape;104;p25"/>
          <p:cNvSpPr txBox="1"/>
          <p:nvPr/>
        </p:nvSpPr>
        <p:spPr>
          <a:xfrm>
            <a:off x="1375375" y="1849613"/>
            <a:ext cx="797400" cy="115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solidFill>
                  <a:schemeClr val="accent2"/>
                </a:solidFill>
                <a:latin typeface="Montserrat"/>
                <a:ea typeface="Montserrat"/>
                <a:cs typeface="Montserrat"/>
                <a:sym typeface="Montserrat"/>
              </a:rPr>
              <a:t>Q:</a:t>
            </a:r>
            <a:endParaRPr sz="4200" b="1">
              <a:solidFill>
                <a:schemeClr val="accent2"/>
              </a:solidFill>
              <a:latin typeface="Montserrat"/>
              <a:ea typeface="Montserrat"/>
              <a:cs typeface="Montserrat"/>
              <a:sym typeface="Montserrat"/>
            </a:endParaRPr>
          </a:p>
        </p:txBody>
      </p:sp>
      <p:sp>
        <p:nvSpPr>
          <p:cNvPr id="105" name="Google Shape;105;p25"/>
          <p:cNvSpPr/>
          <p:nvPr/>
        </p:nvSpPr>
        <p:spPr>
          <a:xfrm>
            <a:off x="5243627" y="1108325"/>
            <a:ext cx="2838000" cy="480600"/>
          </a:xfrm>
          <a:prstGeom prst="rect">
            <a:avLst/>
          </a:prstGeom>
          <a:solidFill>
            <a:srgbClr val="2236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5"/>
          <p:cNvSpPr txBox="1"/>
          <p:nvPr/>
        </p:nvSpPr>
        <p:spPr>
          <a:xfrm>
            <a:off x="5346507" y="1177027"/>
            <a:ext cx="25959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Montserrat"/>
                <a:ea typeface="Montserrat"/>
                <a:cs typeface="Montserrat"/>
                <a:sym typeface="Montserrat"/>
              </a:rPr>
              <a:t>Managing Credit</a:t>
            </a:r>
            <a:endParaRPr sz="1600">
              <a:solidFill>
                <a:srgbClr val="FFFFFF"/>
              </a:solidFill>
              <a:latin typeface="Montserrat"/>
              <a:ea typeface="Montserrat"/>
              <a:cs typeface="Montserrat"/>
              <a:sym typeface="Montserrat"/>
            </a:endParaRPr>
          </a:p>
        </p:txBody>
      </p:sp>
      <p:sp>
        <p:nvSpPr>
          <p:cNvPr id="107" name="Google Shape;107;p25"/>
          <p:cNvSpPr/>
          <p:nvPr/>
        </p:nvSpPr>
        <p:spPr>
          <a:xfrm>
            <a:off x="1867325" y="856525"/>
            <a:ext cx="3573600" cy="480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5"/>
          <p:cNvSpPr txBox="1"/>
          <p:nvPr/>
        </p:nvSpPr>
        <p:spPr>
          <a:xfrm>
            <a:off x="1921471" y="925257"/>
            <a:ext cx="33531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FFFFF"/>
                </a:solidFill>
                <a:latin typeface="Montserrat"/>
                <a:ea typeface="Montserrat"/>
                <a:cs typeface="Montserrat"/>
                <a:sym typeface="Montserrat"/>
              </a:rPr>
              <a:t>QUESTION OF THE DAY</a:t>
            </a:r>
            <a:endParaRPr sz="1600" b="1">
              <a:solidFill>
                <a:srgbClr val="FFFFFF"/>
              </a:solidFill>
              <a:latin typeface="Montserrat"/>
              <a:ea typeface="Montserrat"/>
              <a:cs typeface="Montserrat"/>
              <a:sym typeface="Montserrat"/>
            </a:endParaRPr>
          </a:p>
        </p:txBody>
      </p:sp>
      <p:pic>
        <p:nvPicPr>
          <p:cNvPr id="109" name="Google Shape;109;p25"/>
          <p:cNvPicPr preferRelativeResize="0"/>
          <p:nvPr/>
        </p:nvPicPr>
        <p:blipFill>
          <a:blip r:embed="rId4">
            <a:alphaModFix/>
          </a:blip>
          <a:stretch>
            <a:fillRect/>
          </a:stretch>
        </p:blipFill>
        <p:spPr>
          <a:xfrm>
            <a:off x="844250" y="512350"/>
            <a:ext cx="1374824" cy="1374824"/>
          </a:xfrm>
          <a:prstGeom prst="rect">
            <a:avLst/>
          </a:prstGeom>
          <a:noFill/>
          <a:ln>
            <a:noFill/>
          </a:ln>
        </p:spPr>
      </p:pic>
      <p:sp>
        <p:nvSpPr>
          <p:cNvPr id="110" name="Google Shape;110;p25"/>
          <p:cNvSpPr/>
          <p:nvPr/>
        </p:nvSpPr>
        <p:spPr>
          <a:xfrm rot="10800000" flipH="1">
            <a:off x="5243617" y="1335990"/>
            <a:ext cx="196200" cy="2565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1" name="Google Shape;111;p25"/>
          <p:cNvPicPr preferRelativeResize="0"/>
          <p:nvPr/>
        </p:nvPicPr>
        <p:blipFill>
          <a:blip r:embed="rId5">
            <a:alphaModFix/>
          </a:blip>
          <a:stretch>
            <a:fillRect/>
          </a:stretch>
        </p:blipFill>
        <p:spPr>
          <a:xfrm>
            <a:off x="3500351" y="-133467"/>
            <a:ext cx="2120076" cy="1056700"/>
          </a:xfrm>
          <a:prstGeom prst="rect">
            <a:avLst/>
          </a:prstGeom>
          <a:noFill/>
          <a:ln>
            <a:noFill/>
          </a:ln>
        </p:spPr>
      </p:pic>
      <p:sp>
        <p:nvSpPr>
          <p:cNvPr id="112" name="Google Shape;112;p25"/>
          <p:cNvSpPr txBox="1"/>
          <p:nvPr/>
        </p:nvSpPr>
        <p:spPr>
          <a:xfrm>
            <a:off x="5882925" y="3922817"/>
            <a:ext cx="21987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u="sng">
                <a:solidFill>
                  <a:schemeClr val="hlink"/>
                </a:solidFill>
                <a:hlinkClick r:id="rId6"/>
              </a:rPr>
              <a:t>View Blog Post</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p:nvPr/>
        </p:nvSpPr>
        <p:spPr>
          <a:xfrm>
            <a:off x="-29150" y="-20300"/>
            <a:ext cx="9179100" cy="5163900"/>
          </a:xfrm>
          <a:prstGeom prst="rect">
            <a:avLst/>
          </a:prstGeom>
          <a:solidFill>
            <a:srgbClr val="1DB8E8">
              <a:alpha val="13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8" name="Google Shape;118;p26"/>
          <p:cNvPicPr preferRelativeResize="0"/>
          <p:nvPr/>
        </p:nvPicPr>
        <p:blipFill rotWithShape="1">
          <a:blip r:embed="rId3">
            <a:alphaModFix amt="56000"/>
          </a:blip>
          <a:srcRect r="3138"/>
          <a:stretch/>
        </p:blipFill>
        <p:spPr>
          <a:xfrm>
            <a:off x="-11600" y="-20300"/>
            <a:ext cx="9179100" cy="4743026"/>
          </a:xfrm>
          <a:prstGeom prst="rect">
            <a:avLst/>
          </a:prstGeom>
          <a:noFill/>
          <a:ln>
            <a:noFill/>
          </a:ln>
        </p:spPr>
      </p:pic>
      <p:sp>
        <p:nvSpPr>
          <p:cNvPr id="119" name="Google Shape;119;p26"/>
          <p:cNvSpPr/>
          <p:nvPr/>
        </p:nvSpPr>
        <p:spPr>
          <a:xfrm>
            <a:off x="1039300" y="1276975"/>
            <a:ext cx="7042200" cy="30522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6"/>
          <p:cNvSpPr/>
          <p:nvPr/>
        </p:nvSpPr>
        <p:spPr>
          <a:xfrm>
            <a:off x="5243627" y="1108325"/>
            <a:ext cx="2838000" cy="480600"/>
          </a:xfrm>
          <a:prstGeom prst="rect">
            <a:avLst/>
          </a:prstGeom>
          <a:solidFill>
            <a:srgbClr val="2236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6"/>
          <p:cNvSpPr txBox="1"/>
          <p:nvPr/>
        </p:nvSpPr>
        <p:spPr>
          <a:xfrm>
            <a:off x="1822438" y="1436525"/>
            <a:ext cx="5475900" cy="61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700" b="1">
                <a:latin typeface="Montserrat"/>
                <a:ea typeface="Montserrat"/>
                <a:cs typeface="Montserrat"/>
                <a:sym typeface="Montserrat"/>
              </a:rPr>
              <a:t>38%</a:t>
            </a:r>
            <a:endParaRPr sz="1600" b="1">
              <a:latin typeface="Montserrat"/>
              <a:ea typeface="Montserrat"/>
              <a:cs typeface="Montserrat"/>
              <a:sym typeface="Montserrat"/>
            </a:endParaRPr>
          </a:p>
        </p:txBody>
      </p:sp>
      <p:sp>
        <p:nvSpPr>
          <p:cNvPr id="122" name="Google Shape;122;p26"/>
          <p:cNvSpPr txBox="1"/>
          <p:nvPr/>
        </p:nvSpPr>
        <p:spPr>
          <a:xfrm>
            <a:off x="1463386" y="1810975"/>
            <a:ext cx="755700" cy="115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200" b="1">
                <a:solidFill>
                  <a:schemeClr val="accent6"/>
                </a:solidFill>
                <a:latin typeface="Montserrat"/>
                <a:ea typeface="Montserrat"/>
                <a:cs typeface="Montserrat"/>
                <a:sym typeface="Montserrat"/>
              </a:rPr>
              <a:t>A:</a:t>
            </a:r>
            <a:endParaRPr sz="4200" b="1">
              <a:solidFill>
                <a:schemeClr val="accent6"/>
              </a:solidFill>
              <a:latin typeface="Montserrat"/>
              <a:ea typeface="Montserrat"/>
              <a:cs typeface="Montserrat"/>
              <a:sym typeface="Montserrat"/>
            </a:endParaRPr>
          </a:p>
        </p:txBody>
      </p:sp>
      <p:sp>
        <p:nvSpPr>
          <p:cNvPr id="123" name="Google Shape;123;p26"/>
          <p:cNvSpPr/>
          <p:nvPr/>
        </p:nvSpPr>
        <p:spPr>
          <a:xfrm>
            <a:off x="1867325" y="856525"/>
            <a:ext cx="3573600" cy="480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6"/>
          <p:cNvSpPr txBox="1"/>
          <p:nvPr/>
        </p:nvSpPr>
        <p:spPr>
          <a:xfrm>
            <a:off x="1921471" y="925257"/>
            <a:ext cx="33531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FFFFF"/>
                </a:solidFill>
                <a:latin typeface="Montserrat"/>
                <a:ea typeface="Montserrat"/>
                <a:cs typeface="Montserrat"/>
                <a:sym typeface="Montserrat"/>
              </a:rPr>
              <a:t>QUESTION OF THE DAY</a:t>
            </a:r>
            <a:endParaRPr sz="1600" b="1">
              <a:solidFill>
                <a:srgbClr val="FFFFFF"/>
              </a:solidFill>
              <a:latin typeface="Montserrat"/>
              <a:ea typeface="Montserrat"/>
              <a:cs typeface="Montserrat"/>
              <a:sym typeface="Montserrat"/>
            </a:endParaRPr>
          </a:p>
        </p:txBody>
      </p:sp>
      <p:sp>
        <p:nvSpPr>
          <p:cNvPr id="125" name="Google Shape;125;p26"/>
          <p:cNvSpPr/>
          <p:nvPr/>
        </p:nvSpPr>
        <p:spPr>
          <a:xfrm rot="10800000" flipH="1">
            <a:off x="5243617" y="1335990"/>
            <a:ext cx="196200" cy="2565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6" name="Google Shape;126;p26"/>
          <p:cNvPicPr preferRelativeResize="0"/>
          <p:nvPr/>
        </p:nvPicPr>
        <p:blipFill>
          <a:blip r:embed="rId4">
            <a:alphaModFix/>
          </a:blip>
          <a:stretch>
            <a:fillRect/>
          </a:stretch>
        </p:blipFill>
        <p:spPr>
          <a:xfrm>
            <a:off x="844250" y="512350"/>
            <a:ext cx="1374824" cy="1374824"/>
          </a:xfrm>
          <a:prstGeom prst="rect">
            <a:avLst/>
          </a:prstGeom>
          <a:noFill/>
          <a:ln>
            <a:noFill/>
          </a:ln>
        </p:spPr>
      </p:pic>
      <p:sp>
        <p:nvSpPr>
          <p:cNvPr id="127" name="Google Shape;127;p26"/>
          <p:cNvSpPr txBox="1"/>
          <p:nvPr/>
        </p:nvSpPr>
        <p:spPr>
          <a:xfrm>
            <a:off x="5364732" y="1177027"/>
            <a:ext cx="2595900" cy="34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Montserrat"/>
                <a:ea typeface="Montserrat"/>
                <a:cs typeface="Montserrat"/>
                <a:sym typeface="Montserrat"/>
              </a:rPr>
              <a:t>Managing Credit</a:t>
            </a:r>
            <a:endParaRPr sz="1300">
              <a:solidFill>
                <a:srgbClr val="FFFFFF"/>
              </a:solidFill>
              <a:latin typeface="Montserrat"/>
              <a:ea typeface="Montserrat"/>
              <a:cs typeface="Montserrat"/>
              <a:sym typeface="Montserrat"/>
            </a:endParaRPr>
          </a:p>
        </p:txBody>
      </p:sp>
      <p:sp>
        <p:nvSpPr>
          <p:cNvPr id="128" name="Google Shape;128;p26"/>
          <p:cNvSpPr txBox="1"/>
          <p:nvPr/>
        </p:nvSpPr>
        <p:spPr>
          <a:xfrm>
            <a:off x="5882925" y="4329175"/>
            <a:ext cx="2198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u="sng">
                <a:solidFill>
                  <a:schemeClr val="hlink"/>
                </a:solidFill>
                <a:hlinkClick r:id="rId5"/>
              </a:rPr>
              <a:t>Source: Lexington Law</a:t>
            </a:r>
            <a:endParaRPr b="1"/>
          </a:p>
        </p:txBody>
      </p:sp>
      <p:pic>
        <p:nvPicPr>
          <p:cNvPr id="129" name="Google Shape;129;p26"/>
          <p:cNvPicPr preferRelativeResize="0"/>
          <p:nvPr/>
        </p:nvPicPr>
        <p:blipFill>
          <a:blip r:embed="rId6">
            <a:alphaModFix/>
          </a:blip>
          <a:stretch>
            <a:fillRect/>
          </a:stretch>
        </p:blipFill>
        <p:spPr>
          <a:xfrm>
            <a:off x="3500351" y="-133467"/>
            <a:ext cx="2120076" cy="1056700"/>
          </a:xfrm>
          <a:prstGeom prst="rect">
            <a:avLst/>
          </a:prstGeom>
          <a:noFill/>
          <a:ln>
            <a:noFill/>
          </a:ln>
        </p:spPr>
      </p:pic>
      <p:pic>
        <p:nvPicPr>
          <p:cNvPr id="130" name="Google Shape;130;p26"/>
          <p:cNvPicPr preferRelativeResize="0"/>
          <p:nvPr/>
        </p:nvPicPr>
        <p:blipFill>
          <a:blip r:embed="rId7">
            <a:alphaModFix/>
          </a:blip>
          <a:stretch>
            <a:fillRect/>
          </a:stretch>
        </p:blipFill>
        <p:spPr>
          <a:xfrm>
            <a:off x="2773587" y="2005275"/>
            <a:ext cx="3573598" cy="2257556"/>
          </a:xfrm>
          <a:prstGeom prst="rect">
            <a:avLst/>
          </a:prstGeom>
          <a:noFill/>
          <a:ln w="19050" cap="flat" cmpd="sng">
            <a:solidFill>
              <a:schemeClr val="dk2"/>
            </a:solidFill>
            <a:prstDash val="solid"/>
            <a:round/>
            <a:headEnd type="none" w="sm" len="sm"/>
            <a:tailEnd type="none" w="sm" len="s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7"/>
          <p:cNvSpPr/>
          <p:nvPr/>
        </p:nvSpPr>
        <p:spPr>
          <a:xfrm>
            <a:off x="-29150" y="-20300"/>
            <a:ext cx="9179100" cy="5163900"/>
          </a:xfrm>
          <a:prstGeom prst="rect">
            <a:avLst/>
          </a:prstGeom>
          <a:solidFill>
            <a:srgbClr val="1DB8E8">
              <a:alpha val="13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6" name="Google Shape;136;p27"/>
          <p:cNvPicPr preferRelativeResize="0"/>
          <p:nvPr/>
        </p:nvPicPr>
        <p:blipFill rotWithShape="1">
          <a:blip r:embed="rId3">
            <a:alphaModFix amt="56000"/>
          </a:blip>
          <a:srcRect r="3138"/>
          <a:stretch/>
        </p:blipFill>
        <p:spPr>
          <a:xfrm>
            <a:off x="-11600" y="-20300"/>
            <a:ext cx="9179100" cy="4743026"/>
          </a:xfrm>
          <a:prstGeom prst="rect">
            <a:avLst/>
          </a:prstGeom>
          <a:noFill/>
          <a:ln>
            <a:noFill/>
          </a:ln>
        </p:spPr>
      </p:pic>
      <p:sp>
        <p:nvSpPr>
          <p:cNvPr id="137" name="Google Shape;137;p27"/>
          <p:cNvSpPr/>
          <p:nvPr/>
        </p:nvSpPr>
        <p:spPr>
          <a:xfrm>
            <a:off x="822100" y="942050"/>
            <a:ext cx="7476600" cy="3311700"/>
          </a:xfrm>
          <a:prstGeom prst="rect">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7"/>
          <p:cNvSpPr/>
          <p:nvPr/>
        </p:nvSpPr>
        <p:spPr>
          <a:xfrm>
            <a:off x="822100" y="942050"/>
            <a:ext cx="7476600" cy="534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7"/>
          <p:cNvSpPr txBox="1"/>
          <p:nvPr/>
        </p:nvSpPr>
        <p:spPr>
          <a:xfrm>
            <a:off x="1299850" y="988421"/>
            <a:ext cx="6521100" cy="382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FFFFFF"/>
                </a:solidFill>
                <a:latin typeface="Montserrat"/>
                <a:ea typeface="Montserrat"/>
                <a:cs typeface="Montserrat"/>
                <a:sym typeface="Montserrat"/>
              </a:rPr>
              <a:t>FOLLOW-UP QUESTIONS</a:t>
            </a:r>
            <a:endParaRPr sz="1600" b="1">
              <a:solidFill>
                <a:srgbClr val="FFFFFF"/>
              </a:solidFill>
              <a:latin typeface="Montserrat"/>
              <a:ea typeface="Montserrat"/>
              <a:cs typeface="Montserrat"/>
              <a:sym typeface="Montserrat"/>
            </a:endParaRPr>
          </a:p>
        </p:txBody>
      </p:sp>
      <p:sp>
        <p:nvSpPr>
          <p:cNvPr id="140" name="Google Shape;140;p27"/>
          <p:cNvSpPr txBox="1"/>
          <p:nvPr/>
        </p:nvSpPr>
        <p:spPr>
          <a:xfrm>
            <a:off x="1032250" y="1627238"/>
            <a:ext cx="7056300" cy="22986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rgbClr val="304390"/>
              </a:buClr>
              <a:buSzPts val="1400"/>
              <a:buFont typeface="Montserrat"/>
              <a:buAutoNum type="arabicPeriod"/>
            </a:pPr>
            <a:r>
              <a:rPr lang="en">
                <a:solidFill>
                  <a:srgbClr val="304390"/>
                </a:solidFill>
                <a:latin typeface="Montserrat"/>
                <a:ea typeface="Montserrat"/>
                <a:cs typeface="Montserrat"/>
                <a:sym typeface="Montserrat"/>
              </a:rPr>
              <a:t>Have you ever checked your credit score? Explain why or why not.</a:t>
            </a:r>
            <a:br>
              <a:rPr lang="en">
                <a:solidFill>
                  <a:srgbClr val="304390"/>
                </a:solidFill>
                <a:latin typeface="Montserrat"/>
                <a:ea typeface="Montserrat"/>
                <a:cs typeface="Montserrat"/>
                <a:sym typeface="Montserrat"/>
              </a:rPr>
            </a:br>
            <a:endParaRPr>
              <a:solidFill>
                <a:srgbClr val="304390"/>
              </a:solidFill>
              <a:latin typeface="Montserrat"/>
              <a:ea typeface="Montserrat"/>
              <a:cs typeface="Montserrat"/>
              <a:sym typeface="Montserrat"/>
            </a:endParaRPr>
          </a:p>
          <a:p>
            <a:pPr marL="457200" lvl="0" indent="-317500" algn="l" rtl="0">
              <a:lnSpc>
                <a:spcPct val="115000"/>
              </a:lnSpc>
              <a:spcBef>
                <a:spcPts val="1000"/>
              </a:spcBef>
              <a:spcAft>
                <a:spcPts val="0"/>
              </a:spcAft>
              <a:buClr>
                <a:srgbClr val="304390"/>
              </a:buClr>
              <a:buSzPts val="1400"/>
              <a:buFont typeface="Montserrat"/>
              <a:buAutoNum type="arabicPeriod"/>
            </a:pPr>
            <a:r>
              <a:rPr lang="en">
                <a:solidFill>
                  <a:srgbClr val="304390"/>
                </a:solidFill>
                <a:latin typeface="Montserrat"/>
                <a:ea typeface="Montserrat"/>
                <a:cs typeface="Montserrat"/>
                <a:sym typeface="Montserrat"/>
              </a:rPr>
              <a:t>Why do you think such a greater number of young people have never checked their credit score compared to all other age groups?</a:t>
            </a:r>
            <a:br>
              <a:rPr lang="en">
                <a:solidFill>
                  <a:srgbClr val="304390"/>
                </a:solidFill>
                <a:latin typeface="Montserrat"/>
                <a:ea typeface="Montserrat"/>
                <a:cs typeface="Montserrat"/>
                <a:sym typeface="Montserrat"/>
              </a:rPr>
            </a:br>
            <a:endParaRPr>
              <a:solidFill>
                <a:srgbClr val="304390"/>
              </a:solidFill>
              <a:latin typeface="Montserrat"/>
              <a:ea typeface="Montserrat"/>
              <a:cs typeface="Montserrat"/>
              <a:sym typeface="Montserrat"/>
            </a:endParaRPr>
          </a:p>
          <a:p>
            <a:pPr marL="457200" lvl="0" indent="-317500" algn="l" rtl="0">
              <a:lnSpc>
                <a:spcPct val="115000"/>
              </a:lnSpc>
              <a:spcBef>
                <a:spcPts val="1000"/>
              </a:spcBef>
              <a:spcAft>
                <a:spcPts val="1000"/>
              </a:spcAft>
              <a:buClr>
                <a:srgbClr val="304390"/>
              </a:buClr>
              <a:buSzPts val="1400"/>
              <a:buFont typeface="Montserrat"/>
              <a:buAutoNum type="arabicPeriod"/>
            </a:pPr>
            <a:r>
              <a:rPr lang="en">
                <a:solidFill>
                  <a:srgbClr val="304390"/>
                </a:solidFill>
                <a:latin typeface="Montserrat"/>
                <a:ea typeface="Montserrat"/>
                <a:cs typeface="Montserrat"/>
                <a:sym typeface="Montserrat"/>
              </a:rPr>
              <a:t>Credit scores are a factor considered by banks when deciding whether or not to loan money. What are some purchases you foresee making in the future for which it would be beneficial to know your credit score?</a:t>
            </a:r>
            <a:endParaRPr>
              <a:solidFill>
                <a:srgbClr val="304390"/>
              </a:solidFill>
              <a:latin typeface="Montserrat"/>
              <a:ea typeface="Montserrat"/>
              <a:cs typeface="Montserrat"/>
              <a:sym typeface="Montserrat"/>
            </a:endParaRPr>
          </a:p>
        </p:txBody>
      </p:sp>
      <p:pic>
        <p:nvPicPr>
          <p:cNvPr id="141" name="Google Shape;141;p27"/>
          <p:cNvPicPr preferRelativeResize="0"/>
          <p:nvPr/>
        </p:nvPicPr>
        <p:blipFill>
          <a:blip r:embed="rId4">
            <a:alphaModFix/>
          </a:blip>
          <a:stretch>
            <a:fillRect/>
          </a:stretch>
        </p:blipFill>
        <p:spPr>
          <a:xfrm>
            <a:off x="3500351" y="-133467"/>
            <a:ext cx="2120076" cy="10567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1F3B9B"/>
      </a:accent1>
      <a:accent2>
        <a:srgbClr val="275CE4"/>
      </a:accent2>
      <a:accent3>
        <a:srgbClr val="0B1541"/>
      </a:accent3>
      <a:accent4>
        <a:srgbClr val="F4AD00"/>
      </a:accent4>
      <a:accent5>
        <a:srgbClr val="1DB8E8"/>
      </a:accent5>
      <a:accent6>
        <a:srgbClr val="F78219"/>
      </a:accent6>
      <a:hlink>
        <a:srgbClr val="B7B7B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On-screen Show (16:9)</PresentationFormat>
  <Paragraphs>15</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Montserrat</vt:lpstr>
      <vt:lpstr>Montserrat Light</vt:lpstr>
      <vt:lpstr>Arial</vt:lpstr>
      <vt:lpstr>Simple Light</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L. Scott</dc:creator>
  <cp:lastModifiedBy>Windows User</cp:lastModifiedBy>
  <cp:revision>1</cp:revision>
  <dcterms:modified xsi:type="dcterms:W3CDTF">2023-04-17T13:00:51Z</dcterms:modified>
</cp:coreProperties>
</file>