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Average" panose="020B0604020202020204" charset="0"/>
      <p:regular r:id="rId32"/>
    </p:embeddedFont>
    <p:embeddedFont>
      <p:font typeface="Economica" panose="020B0604020202020204" charset="0"/>
      <p:regular r:id="rId33"/>
      <p:bold r:id="rId34"/>
      <p:italic r:id="rId35"/>
      <p:boldItalic r:id="rId36"/>
    </p:embeddedFont>
    <p:embeddedFont>
      <p:font typeface="Libre Franklin Black" pitchFamily="2" charset="0"/>
      <p:bold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67E731-306F-45A5-AC2D-B9F30F25F965}">
  <a:tblStyle styleId="{5167E731-306F-45A5-AC2D-B9F30F25F9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28f4f626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228f4f626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8f4f626b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28f4f626b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8f4f626b1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28f4f626b1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8f4f626b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28f4f626b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28f4f626b1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28f4f626b1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8f4f626b1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28f4f626b1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8f4f626b1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28f4f626b1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8f4f626b1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28f4f626b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8f4f626b1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8f4f626b1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28f4f626b1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28f4f626b1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4d8bc9a7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c4d8bc9a7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4d8bc9a7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c4d8bc9a7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4d8bc9a7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c4d8bc9a7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4d8bc9a7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c4d8bc9a7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4d8bc9a7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c4d8bc9a7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4d8bc9a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c4d8bc9a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c4d8bc9a7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c4d8bc9a7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4d8bc9a7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c4d8bc9a7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4d8bc9a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c4d8bc9a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4d8bc9a7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c4d8bc9a7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4d8bc9a7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c4d8bc9a7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8f4f626b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8f4f626b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8f4f626b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8f4f626b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8f4f626b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8f4f626b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8f4f626b1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8f4f626b1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2d4dca22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12d4dca22a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8f4f626b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8f4f626b1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8f4f626b1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28f4f626b1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86424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250825" y="1279921"/>
            <a:ext cx="86424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2TQ8a4LK3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w6lV-Yp2I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BSJn68BuPdjj4MNW936hT4mEYe9ES6h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UDppdVXeM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 descr="scan0018"/>
          <p:cNvPicPr preferRelativeResize="0"/>
          <p:nvPr/>
        </p:nvPicPr>
        <p:blipFill rotWithShape="1">
          <a:blip r:embed="rId3">
            <a:alphaModFix/>
          </a:blip>
          <a:srcRect r="3809" b="3809"/>
          <a:stretch/>
        </p:blipFill>
        <p:spPr>
          <a:xfrm>
            <a:off x="0" y="0"/>
            <a:ext cx="9042675" cy="5143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 title="Persian Gulf War: Timeline of Operation Desert Stor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Gulf War &amp; The Media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2"/>
          </p:nvPr>
        </p:nvSpPr>
        <p:spPr>
          <a:xfrm>
            <a:off x="4692750" y="-125"/>
            <a:ext cx="44511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Gulf War was the </a:t>
            </a:r>
            <a:r>
              <a:rPr lang="en" sz="1800" b="1"/>
              <a:t>first “televised” war</a:t>
            </a:r>
            <a:r>
              <a:rPr lang="en" sz="1800"/>
              <a:t>, allowing people around the world to see </a:t>
            </a:r>
            <a:r>
              <a:rPr lang="en" sz="1800" b="1"/>
              <a:t>actual footage of </a:t>
            </a:r>
            <a:r>
              <a:rPr lang="en" sz="1800" b="1" i="1" u="sng">
                <a:solidFill>
                  <a:srgbClr val="FF0000"/>
                </a:solidFill>
              </a:rPr>
              <a:t>combat</a:t>
            </a:r>
            <a:endParaRPr sz="1800" b="1" i="1" u="sng">
              <a:solidFill>
                <a:srgbClr val="FF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CNN was catapulted to success by being the only news network able to broadcast from within Iraq during the initial bombing campaign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Unlike Vietnam, </a:t>
            </a:r>
            <a:r>
              <a:rPr lang="en" sz="1800" b="1"/>
              <a:t>the U.S. military exercised </a:t>
            </a:r>
            <a:r>
              <a:rPr lang="en" sz="1800" b="1" i="1" u="sng">
                <a:solidFill>
                  <a:srgbClr val="FF0000"/>
                </a:solidFill>
              </a:rPr>
              <a:t>strict</a:t>
            </a:r>
            <a:r>
              <a:rPr lang="en" sz="1800" b="1"/>
              <a:t> control over the media - hand-picking journalists</a:t>
            </a:r>
            <a:r>
              <a:rPr lang="en" sz="1800"/>
              <a:t> to visit the front lines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Made sure most of their information came from </a:t>
            </a:r>
            <a:r>
              <a:rPr lang="en" sz="1800" b="1"/>
              <a:t>military briefings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Even </a:t>
            </a:r>
            <a:r>
              <a:rPr lang="en" sz="1800" b="1" i="1" u="sng">
                <a:solidFill>
                  <a:srgbClr val="FF0000"/>
                </a:solidFill>
              </a:rPr>
              <a:t>censoring</a:t>
            </a:r>
            <a:r>
              <a:rPr lang="en" sz="1800" b="1"/>
              <a:t> some reports before they could get back to the U.S.</a:t>
            </a:r>
            <a:endParaRPr sz="1800" b="1"/>
          </a:p>
        </p:txBody>
      </p:sp>
      <p:pic>
        <p:nvPicPr>
          <p:cNvPr id="141" name="Google Shape;141;p25" descr="Bernard Shaw and other CNN employees look back at some tense moments when reporters were covering the Persian Gulf War in Baghdad, Iraq." title="Reporter recalls when Persian Gulf War broke ou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47225"/>
            <a:ext cx="4336350" cy="37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Humanitarian Aid to Somalia, Africa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114925" y="1225225"/>
            <a:ext cx="4196700" cy="38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1992: President Bush began a </a:t>
            </a:r>
            <a:r>
              <a:rPr lang="en" sz="1800" b="1" i="1" u="sng">
                <a:solidFill>
                  <a:srgbClr val="FF0000"/>
                </a:solidFill>
              </a:rPr>
              <a:t>humanitarian</a:t>
            </a:r>
            <a:r>
              <a:rPr lang="en" sz="1800"/>
              <a:t> </a:t>
            </a:r>
            <a:r>
              <a:rPr lang="en" sz="1800" b="1"/>
              <a:t>airlift of food and supplies to war-torn Somalia</a:t>
            </a:r>
            <a:r>
              <a:rPr lang="en" sz="1800"/>
              <a:t> in N.E. Africa where millions faced </a:t>
            </a:r>
            <a:r>
              <a:rPr lang="en" sz="1800" b="1" i="1" u="sng">
                <a:solidFill>
                  <a:srgbClr val="FF0000"/>
                </a:solidFill>
              </a:rPr>
              <a:t>starvation</a:t>
            </a:r>
            <a:endParaRPr sz="1800">
              <a:solidFill>
                <a:srgbClr val="FF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When warlords and bandits continued to steal and threaten food shipments, Bush sent in U.S. troops in his final month of presidency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Regarded as a </a:t>
            </a:r>
            <a:r>
              <a:rPr lang="en" sz="1800" b="1" i="1" u="sng">
                <a:solidFill>
                  <a:srgbClr val="FF0000"/>
                </a:solidFill>
              </a:rPr>
              <a:t>success</a:t>
            </a:r>
            <a:r>
              <a:rPr lang="en" sz="1800"/>
              <a:t> as it created a protected environment for conducting humanitarian operations</a:t>
            </a:r>
            <a:endParaRPr sz="1800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8" y="1515676"/>
            <a:ext cx="4452537" cy="29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Domestic Policy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1992 Election</a:t>
            </a: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2"/>
          </p:nvPr>
        </p:nvSpPr>
        <p:spPr>
          <a:xfrm>
            <a:off x="4472000" y="390325"/>
            <a:ext cx="4671900" cy="4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1992 candidates: </a:t>
            </a:r>
            <a:r>
              <a:rPr lang="en" sz="1800" b="1" i="1"/>
              <a:t>George H.W. Bush, Ross Perot, &amp; Bill Clinton</a:t>
            </a:r>
            <a:endParaRPr sz="1800" b="1" i="1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b="1"/>
              <a:t>Voters </a:t>
            </a:r>
            <a:r>
              <a:rPr lang="en" sz="1800" b="1" i="1" u="sng">
                <a:solidFill>
                  <a:srgbClr val="FF0000"/>
                </a:solidFill>
              </a:rPr>
              <a:t>punished</a:t>
            </a:r>
            <a:r>
              <a:rPr lang="en" sz="1800" b="1"/>
              <a:t> Bush for raising taxes, the budget, and post-war recession</a:t>
            </a:r>
            <a:endParaRPr sz="1800" b="1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H. Ross Perot (3rd party)</a:t>
            </a:r>
            <a:endParaRPr sz="1800"/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Wealthy Texas businessman ran as an independent party</a:t>
            </a:r>
            <a:endParaRPr sz="1800"/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Argued he was </a:t>
            </a:r>
            <a:r>
              <a:rPr lang="en" sz="1800" b="1" i="1" u="sng">
                <a:solidFill>
                  <a:srgbClr val="FF0000"/>
                </a:solidFill>
              </a:rPr>
              <a:t>uncorrupted</a:t>
            </a:r>
            <a:r>
              <a:rPr lang="en" sz="1800"/>
              <a:t> by election system</a:t>
            </a:r>
            <a:endParaRPr sz="180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People became </a:t>
            </a:r>
            <a:r>
              <a:rPr lang="en" sz="1800" b="1" u="sng"/>
              <a:t>DISCONTENT</a:t>
            </a:r>
            <a:r>
              <a:rPr lang="en" sz="1800"/>
              <a:t> with major political parties</a:t>
            </a:r>
            <a:endParaRPr sz="180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b="1"/>
              <a:t>Voters mobilized to support a THIRD party</a:t>
            </a:r>
            <a:endParaRPr sz="1800" b="1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b="1"/>
              <a:t>Third party becomes competition </a:t>
            </a:r>
            <a:r>
              <a:rPr lang="en" sz="1800" b="1" i="1"/>
              <a:t>(Bush lost votes to Perot)</a:t>
            </a:r>
            <a:endParaRPr sz="1800" b="1" i="1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b="1"/>
              <a:t>Major parties address ISSUES from third party</a:t>
            </a:r>
            <a:endParaRPr sz="1800" b="1"/>
          </a:p>
        </p:txBody>
      </p:sp>
      <p:pic>
        <p:nvPicPr>
          <p:cNvPr id="160" name="Google Shape;160;p28" descr="Picture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50" y="1243625"/>
            <a:ext cx="4240500" cy="37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44001" cy="520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8227" y="1914525"/>
            <a:ext cx="1483919" cy="1978558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7" name="Google Shape;167;p29"/>
          <p:cNvPicPr preferRelativeResize="0"/>
          <p:nvPr/>
        </p:nvPicPr>
        <p:blipFill rotWithShape="1">
          <a:blip r:embed="rId5">
            <a:alphaModFix/>
          </a:blip>
          <a:srcRect l="13732" r="17015"/>
          <a:stretch/>
        </p:blipFill>
        <p:spPr>
          <a:xfrm>
            <a:off x="5788421" y="315416"/>
            <a:ext cx="1403031" cy="163558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4675" y="315416"/>
            <a:ext cx="1429332" cy="1476047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9" name="Google Shape;169;p29"/>
          <p:cNvSpPr/>
          <p:nvPr/>
        </p:nvSpPr>
        <p:spPr>
          <a:xfrm>
            <a:off x="2586364" y="3060230"/>
            <a:ext cx="1086000" cy="445800"/>
          </a:xfrm>
          <a:prstGeom prst="ellipse">
            <a:avLst/>
          </a:prstGeom>
          <a:solidFill>
            <a:srgbClr val="BE5955"/>
          </a:solidFill>
          <a:ln w="12700" cap="flat" cmpd="sng">
            <a:solidFill>
              <a:srgbClr val="BE59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2032424" y="3052319"/>
            <a:ext cx="2025300" cy="808200"/>
          </a:xfrm>
          <a:prstGeom prst="rect">
            <a:avLst/>
          </a:prstGeom>
          <a:solidFill>
            <a:schemeClr val="dk1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CLINTON 43%</a:t>
            </a:r>
            <a:endParaRPr sz="1500" b="1" i="0" u="none" strike="noStrike" cap="none">
              <a:solidFill>
                <a:schemeClr val="lt1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7317895" y="1579254"/>
            <a:ext cx="1699800" cy="854100"/>
          </a:xfrm>
          <a:prstGeom prst="rect">
            <a:avLst/>
          </a:prstGeom>
          <a:solidFill>
            <a:schemeClr val="dk1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BUSH </a:t>
            </a:r>
            <a:r>
              <a:rPr lang="en" sz="2700" b="1" i="0" u="none" strike="noStrike" cap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37%</a:t>
            </a:r>
            <a:endParaRPr sz="1500" b="1" i="0" u="none" strike="noStrike" cap="none">
              <a:solidFill>
                <a:schemeClr val="lt1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1258596" y="1122295"/>
            <a:ext cx="1699800" cy="531000"/>
          </a:xfrm>
          <a:prstGeom prst="rect">
            <a:avLst/>
          </a:prstGeom>
          <a:solidFill>
            <a:schemeClr val="dk1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Perot </a:t>
            </a:r>
            <a:r>
              <a:rPr lang="en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/>
          <p:nvPr/>
        </p:nvSpPr>
        <p:spPr>
          <a:xfrm>
            <a:off x="4700426" y="182880"/>
            <a:ext cx="931500" cy="4458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/>
          <p:nvPr/>
        </p:nvSpPr>
        <p:spPr>
          <a:xfrm>
            <a:off x="2077244" y="1522385"/>
            <a:ext cx="5286300" cy="3152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126596" y="4181410"/>
            <a:ext cx="9017400" cy="962100"/>
          </a:xfrm>
          <a:prstGeom prst="rect">
            <a:avLst/>
          </a:prstGeom>
          <a:solidFill>
            <a:srgbClr val="FF0000"/>
          </a:solidFill>
          <a:ln w="762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1992 PRESIDENTIAL ELECTION: PERCENT OF VOTES</a:t>
            </a:r>
            <a:endParaRPr sz="1100"/>
          </a:p>
        </p:txBody>
      </p:sp>
      <p:sp>
        <p:nvSpPr>
          <p:cNvPr id="176" name="Google Shape;176;p29"/>
          <p:cNvSpPr txBox="1"/>
          <p:nvPr/>
        </p:nvSpPr>
        <p:spPr>
          <a:xfrm rot="-1174969">
            <a:off x="1055966" y="536178"/>
            <a:ext cx="3973219" cy="139303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SPOILER </a:t>
            </a:r>
            <a:endParaRPr sz="1100"/>
          </a:p>
        </p:txBody>
      </p:sp>
      <p:sp>
        <p:nvSpPr>
          <p:cNvPr id="177" name="Google Shape;177;p29"/>
          <p:cNvSpPr txBox="1"/>
          <p:nvPr/>
        </p:nvSpPr>
        <p:spPr>
          <a:xfrm>
            <a:off x="3662755" y="540719"/>
            <a:ext cx="2945400" cy="762000"/>
          </a:xfrm>
          <a:prstGeom prst="rect">
            <a:avLst/>
          </a:prstGeom>
          <a:solidFill>
            <a:srgbClr val="FFFF00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PEROT STOLE CONSERVATIVE VOTES FROM BUSH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0" descr="pe1992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42489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graphicFrame>
        <p:nvGraphicFramePr>
          <p:cNvPr id="184" name="Google Shape;184;p30"/>
          <p:cNvGraphicFramePr/>
          <p:nvPr/>
        </p:nvGraphicFramePr>
        <p:xfrm>
          <a:off x="257700" y="4311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{5167E731-306F-45A5-AC2D-B9F30F25F965}</a:tableStyleId>
              </a:tblPr>
              <a:tblGrid>
                <a:gridCol w="93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William Clinton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44,909,806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370</a:t>
                      </a:r>
                      <a:endParaRPr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66FF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3366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66FF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3366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George Bush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66FF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3366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39,104,550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66FF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3366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168</a:t>
                      </a:r>
                      <a:endParaRPr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Ross Perot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19,742,240</a:t>
                      </a:r>
                      <a:endParaRPr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with Disabilities Act</a:t>
            </a:r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242000" y="2044025"/>
            <a:ext cx="3999900" cy="18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Mandates were created over states and private businesses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Deals with individuals with </a:t>
            </a:r>
            <a:r>
              <a:rPr lang="en" sz="1800" b="1" i="1" u="sng">
                <a:solidFill>
                  <a:srgbClr val="FF0000"/>
                </a:solidFill>
              </a:rPr>
              <a:t>disabilities</a:t>
            </a:r>
            <a:r>
              <a:rPr lang="en" sz="1800"/>
              <a:t> in </a:t>
            </a:r>
            <a:r>
              <a:rPr lang="en" sz="1800" b="1"/>
              <a:t>all areas of life</a:t>
            </a:r>
            <a:endParaRPr sz="1800" b="1"/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7325" y="1225225"/>
            <a:ext cx="3544975" cy="34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1304950" y="296069"/>
            <a:ext cx="8642400" cy="305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George H. W. Bush (Body being transported)</a:t>
            </a:r>
            <a:endParaRPr sz="4000"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250825" y="1279921"/>
            <a:ext cx="8642400" cy="372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2" title="MOV_520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3100"/>
            <a:ext cx="9144000" cy="45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William “Bill” Jefferson Clinton</a:t>
            </a:r>
            <a:endParaRPr sz="3600" b="1" i="1"/>
          </a:p>
        </p:txBody>
      </p:sp>
      <p:sp>
        <p:nvSpPr>
          <p:cNvPr id="204" name="Google Shape;204;p3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Ex-governor of Arkansas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Came from a single-parent home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1st baby-boomer president	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1st Southern Democrat since Civil War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Avoided Vietnam draft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Drug use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Played saxophone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05" name="Google Shape;205;p33" descr="Picture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1375" y="197500"/>
            <a:ext cx="1965625" cy="23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 descr="MC900434772[1]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3778" y="2032850"/>
            <a:ext cx="2175625" cy="21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 descr="MC900200565[1]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1375" y="2690825"/>
            <a:ext cx="1965625" cy="232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 H.W. Bush &amp; Bill Clinton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13: Modern Era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Clinton’s Domestic Policy</a:t>
            </a:r>
            <a:endParaRPr sz="3600" b="1" i="1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2"/>
          </p:nvPr>
        </p:nvSpPr>
        <p:spPr>
          <a:xfrm>
            <a:off x="3600575" y="1208500"/>
            <a:ext cx="5543700" cy="3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800">
                <a:solidFill>
                  <a:srgbClr val="000000"/>
                </a:solidFill>
              </a:rPr>
              <a:t>Contract with America (1994)</a:t>
            </a:r>
            <a:endParaRPr sz="1800">
              <a:solidFill>
                <a:srgbClr val="000000"/>
              </a:solidFill>
            </a:endParaRPr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Newt Gingrich led Republican takeover of Congress</a:t>
            </a:r>
            <a:endParaRPr sz="1800">
              <a:solidFill>
                <a:srgbClr val="00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1st Republican Congress since before the Great Depression</a:t>
            </a:r>
            <a:endParaRPr sz="1800">
              <a:solidFill>
                <a:srgbClr val="000000"/>
              </a:solidFill>
            </a:endParaRPr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800" b="1">
                <a:solidFill>
                  <a:srgbClr val="000000"/>
                </a:solidFill>
              </a:rPr>
              <a:t>Republicans signed pledges to achieve their </a:t>
            </a:r>
            <a:r>
              <a:rPr lang="en" sz="1800" b="1" i="1" u="sng">
                <a:solidFill>
                  <a:srgbClr val="FF0000"/>
                </a:solidFill>
              </a:rPr>
              <a:t>goals</a:t>
            </a:r>
            <a:endParaRPr sz="1800" b="1" i="1" u="sng">
              <a:solidFill>
                <a:srgbClr val="FF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Balanced federal budget</a:t>
            </a:r>
            <a:endParaRPr sz="1800">
              <a:solidFill>
                <a:srgbClr val="00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■"/>
            </a:pPr>
            <a:r>
              <a:rPr lang="en" sz="1800" b="1" i="1" u="sng">
                <a:solidFill>
                  <a:srgbClr val="FF0000"/>
                </a:solidFill>
              </a:rPr>
              <a:t>Welfare reform</a:t>
            </a:r>
            <a:endParaRPr sz="1800" b="1" i="1" u="sng">
              <a:solidFill>
                <a:srgbClr val="FF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Middle-class tax cuts</a:t>
            </a:r>
            <a:endParaRPr sz="1800">
              <a:solidFill>
                <a:srgbClr val="00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Congressional term-limits</a:t>
            </a:r>
            <a:endParaRPr sz="1800">
              <a:solidFill>
                <a:srgbClr val="00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Less federal </a:t>
            </a:r>
            <a:r>
              <a:rPr lang="en" sz="1800" b="1" i="1" u="sng">
                <a:solidFill>
                  <a:srgbClr val="FF0000"/>
                </a:solidFill>
              </a:rPr>
              <a:t>bureaucracy</a:t>
            </a:r>
            <a:endParaRPr sz="1800" b="1" i="1" u="sng">
              <a:solidFill>
                <a:srgbClr val="FF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Flag burning amendment</a:t>
            </a:r>
            <a:endParaRPr sz="1800">
              <a:solidFill>
                <a:srgbClr val="000000"/>
              </a:solidFill>
            </a:endParaRPr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Clinton and Republicans </a:t>
            </a:r>
            <a:r>
              <a:rPr lang="en" sz="1800" b="1" i="1" u="sng">
                <a:solidFill>
                  <a:srgbClr val="FF0000"/>
                </a:solidFill>
              </a:rPr>
              <a:t>block</a:t>
            </a:r>
            <a:r>
              <a:rPr lang="en" sz="1800">
                <a:solidFill>
                  <a:srgbClr val="000000"/>
                </a:solidFill>
              </a:rPr>
              <a:t> each other for much of the rest of Clinton’s presidency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14" name="Google Shape;214;p34" descr="clt_v2_pa142"/>
          <p:cNvPicPr preferRelativeResize="0"/>
          <p:nvPr/>
        </p:nvPicPr>
        <p:blipFill rotWithShape="1">
          <a:blip r:embed="rId3">
            <a:alphaModFix/>
          </a:blip>
          <a:srcRect l="1391" r="55529" b="5784"/>
          <a:stretch/>
        </p:blipFill>
        <p:spPr>
          <a:xfrm>
            <a:off x="215025" y="1508700"/>
            <a:ext cx="3485625" cy="3470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The Third Way</a:t>
            </a:r>
            <a:endParaRPr sz="3600" b="1" i="1"/>
          </a:p>
        </p:txBody>
      </p:sp>
      <p:sp>
        <p:nvSpPr>
          <p:cNvPr id="220" name="Google Shape;220;p35"/>
          <p:cNvSpPr txBox="1">
            <a:spLocks noGrp="1"/>
          </p:cNvSpPr>
          <p:nvPr>
            <p:ph type="body" idx="1"/>
          </p:nvPr>
        </p:nvSpPr>
        <p:spPr>
          <a:xfrm>
            <a:off x="0" y="1726475"/>
            <a:ext cx="4471800" cy="3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Bill Clinton’s political philosophy is often called the “Third Way”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It is </a:t>
            </a:r>
            <a:r>
              <a:rPr lang="en" sz="1800"/>
              <a:t>a </a:t>
            </a:r>
            <a:r>
              <a:rPr lang="en" sz="1800" b="1" i="1" u="sng">
                <a:solidFill>
                  <a:srgbClr val="FF0000"/>
                </a:solidFill>
              </a:rPr>
              <a:t>blend</a:t>
            </a:r>
            <a:r>
              <a:rPr lang="en" sz="1800" b="1"/>
              <a:t> of conservative economic policies with liberal social policies</a:t>
            </a:r>
            <a:endParaRPr sz="1800" b="1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For instance, Clinton </a:t>
            </a:r>
            <a:r>
              <a:rPr lang="en" sz="1800" b="1" i="1" u="sng">
                <a:solidFill>
                  <a:srgbClr val="FF0000"/>
                </a:solidFill>
              </a:rPr>
              <a:t>advocated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 b="1">
                <a:solidFill>
                  <a:srgbClr val="000000"/>
                </a:solidFill>
              </a:rPr>
              <a:t>reforming the welfare system so that it was less of a hand-out</a:t>
            </a:r>
            <a:r>
              <a:rPr lang="en" sz="1800">
                <a:solidFill>
                  <a:srgbClr val="000000"/>
                </a:solidFill>
              </a:rPr>
              <a:t>, but also pushed for a universal healthcare program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21" name="Google Shape;22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2750" y="958550"/>
            <a:ext cx="4209900" cy="3807225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The Economy</a:t>
            </a:r>
            <a:endParaRPr sz="3600" b="1" i="1"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2"/>
          </p:nvPr>
        </p:nvSpPr>
        <p:spPr>
          <a:xfrm>
            <a:off x="5839800" y="1727227"/>
            <a:ext cx="330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800">
                <a:solidFill>
                  <a:srgbClr val="000000"/>
                </a:solidFill>
              </a:rPr>
              <a:t>Clinton presided over the </a:t>
            </a:r>
            <a:r>
              <a:rPr lang="en" sz="1800" b="1">
                <a:solidFill>
                  <a:srgbClr val="000000"/>
                </a:solidFill>
              </a:rPr>
              <a:t>longest period of peacetime economic expansion</a:t>
            </a:r>
            <a:r>
              <a:rPr lang="en" sz="1800">
                <a:solidFill>
                  <a:srgbClr val="000000"/>
                </a:solidFill>
              </a:rPr>
              <a:t> in American history</a:t>
            </a:r>
            <a:endParaRPr sz="1800">
              <a:solidFill>
                <a:srgbClr val="000000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800">
                <a:solidFill>
                  <a:srgbClr val="000000"/>
                </a:solidFill>
              </a:rPr>
              <a:t>During his last 3 years of office, </a:t>
            </a:r>
            <a:r>
              <a:rPr lang="en" sz="1800" b="1">
                <a:solidFill>
                  <a:srgbClr val="000000"/>
                </a:solidFill>
              </a:rPr>
              <a:t>the U.S. government actually </a:t>
            </a:r>
            <a:r>
              <a:rPr lang="en" sz="1800" b="1" i="1">
                <a:solidFill>
                  <a:srgbClr val="000000"/>
                </a:solidFill>
              </a:rPr>
              <a:t>ran</a:t>
            </a:r>
            <a:r>
              <a:rPr lang="en" sz="1800" b="1">
                <a:solidFill>
                  <a:srgbClr val="000000"/>
                </a:solidFill>
              </a:rPr>
              <a:t> a </a:t>
            </a:r>
            <a:r>
              <a:rPr lang="en" sz="1800" b="1" i="1" u="sng">
                <a:solidFill>
                  <a:srgbClr val="FF0000"/>
                </a:solidFill>
              </a:rPr>
              <a:t>budget</a:t>
            </a:r>
            <a:r>
              <a:rPr lang="en" sz="1800" b="1">
                <a:solidFill>
                  <a:srgbClr val="000000"/>
                </a:solidFill>
              </a:rPr>
              <a:t> SURPLUS instead of a deficit:</a:t>
            </a:r>
            <a:r>
              <a:rPr lang="en" sz="1800">
                <a:solidFill>
                  <a:srgbClr val="000000"/>
                </a:solidFill>
              </a:rPr>
              <a:t> $69 billion in 1998, $126 billion in 1999, &amp; $236 billion in 2000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28" name="Google Shape;22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5" y="1837375"/>
            <a:ext cx="5829976" cy="320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Foreign Policy: Kosovo</a:t>
            </a:r>
            <a:endParaRPr sz="3600" b="1" i="1"/>
          </a:p>
        </p:txBody>
      </p:sp>
      <p:sp>
        <p:nvSpPr>
          <p:cNvPr id="234" name="Google Shape;234;p37"/>
          <p:cNvSpPr txBox="1">
            <a:spLocks noGrp="1"/>
          </p:cNvSpPr>
          <p:nvPr>
            <p:ph type="body" idx="1"/>
          </p:nvPr>
        </p:nvSpPr>
        <p:spPr>
          <a:xfrm>
            <a:off x="0" y="1686725"/>
            <a:ext cx="5355000" cy="3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800" b="1" u="sng">
                <a:solidFill>
                  <a:srgbClr val="000000"/>
                </a:solidFill>
              </a:rPr>
              <a:t>Kosovo (1993)</a:t>
            </a:r>
            <a:endParaRPr sz="1800" b="1" u="sng">
              <a:solidFill>
                <a:srgbClr val="000000"/>
              </a:solidFill>
            </a:endParaRPr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Communist Yugoslavia collapsed in 1991</a:t>
            </a:r>
            <a:endParaRPr sz="1800">
              <a:solidFill>
                <a:srgbClr val="000000"/>
              </a:solidFill>
            </a:endParaRPr>
          </a:p>
          <a:p>
            <a:pPr marL="1371600" lvl="2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■"/>
            </a:pPr>
            <a:r>
              <a:rPr lang="en" sz="1800">
                <a:solidFill>
                  <a:srgbClr val="000000"/>
                </a:solidFill>
              </a:rPr>
              <a:t>Broke up into </a:t>
            </a:r>
            <a:r>
              <a:rPr lang="en" sz="1800" b="1" i="1" u="sng">
                <a:solidFill>
                  <a:srgbClr val="FF0000"/>
                </a:solidFill>
              </a:rPr>
              <a:t>ethnic</a:t>
            </a:r>
            <a:r>
              <a:rPr lang="en" sz="1800">
                <a:solidFill>
                  <a:srgbClr val="000000"/>
                </a:solidFill>
              </a:rPr>
              <a:t> factions</a:t>
            </a:r>
            <a:endParaRPr sz="1800">
              <a:solidFill>
                <a:srgbClr val="000000"/>
              </a:solidFill>
            </a:endParaRPr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Slavs in Bosnia begin to commit </a:t>
            </a:r>
            <a:r>
              <a:rPr lang="en" sz="1800" b="1" i="1" u="sng">
                <a:solidFill>
                  <a:srgbClr val="FF0000"/>
                </a:solidFill>
              </a:rPr>
              <a:t>genocide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 b="1"/>
              <a:t>on Muslims (</a:t>
            </a:r>
            <a:r>
              <a:rPr lang="en" sz="1800">
                <a:solidFill>
                  <a:srgbClr val="000000"/>
                </a:solidFill>
              </a:rPr>
              <a:t>200,000 are murdered)</a:t>
            </a:r>
            <a:endParaRPr sz="1800">
              <a:solidFill>
                <a:srgbClr val="000000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800" b="1">
                <a:solidFill>
                  <a:srgbClr val="000000"/>
                </a:solidFill>
              </a:rPr>
              <a:t>Clinton helped negotiate a peace in Bosnia</a:t>
            </a:r>
            <a:r>
              <a:rPr lang="en" sz="1800">
                <a:solidFill>
                  <a:srgbClr val="000000"/>
                </a:solidFill>
              </a:rPr>
              <a:t>, then spearheaded the use of NATO air strikes against Serbia to stop attacks in Kosovo</a:t>
            </a:r>
            <a:endParaRPr sz="1800">
              <a:solidFill>
                <a:srgbClr val="000000"/>
              </a:solidFill>
            </a:endParaRPr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Clinton’s intervention led to </a:t>
            </a:r>
            <a:r>
              <a:rPr lang="en" sz="1800" b="1">
                <a:solidFill>
                  <a:srgbClr val="000000"/>
                </a:solidFill>
              </a:rPr>
              <a:t>a </a:t>
            </a:r>
            <a:r>
              <a:rPr lang="en" sz="1800" b="1" i="1" u="sng">
                <a:solidFill>
                  <a:srgbClr val="FF0000"/>
                </a:solidFill>
              </a:rPr>
              <a:t>compromise</a:t>
            </a:r>
            <a:r>
              <a:rPr lang="en" sz="1800" b="1">
                <a:solidFill>
                  <a:srgbClr val="000000"/>
                </a:solidFill>
              </a:rPr>
              <a:t> peace and an end to the bloodshed and killing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235" name="Google Shape;235;p37" descr="clt_v2_pa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5025" y="154025"/>
            <a:ext cx="3614401" cy="287377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36" name="Google Shape;236;p37" descr="Clinton, Bill -- Media -- Encarta ® Online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5025" y="3169750"/>
            <a:ext cx="3614400" cy="18097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NAFTA</a:t>
            </a:r>
            <a:endParaRPr sz="3600" b="1" i="1"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2"/>
          </p:nvPr>
        </p:nvSpPr>
        <p:spPr>
          <a:xfrm>
            <a:off x="4822050" y="1703250"/>
            <a:ext cx="4321800" cy="3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The </a:t>
            </a:r>
            <a:r>
              <a:rPr lang="en" sz="1800" b="1">
                <a:solidFill>
                  <a:srgbClr val="000000"/>
                </a:solidFill>
              </a:rPr>
              <a:t>North American Free Trade Agreement</a:t>
            </a:r>
            <a:r>
              <a:rPr lang="en" sz="1800">
                <a:solidFill>
                  <a:srgbClr val="000000"/>
                </a:solidFill>
              </a:rPr>
              <a:t> (NAFTA) was signed into  law by President Clinton in 1994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The agreement is between the U.S., Canada, and Mexico</a:t>
            </a:r>
            <a:endParaRPr sz="18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It </a:t>
            </a:r>
            <a:r>
              <a:rPr lang="en" sz="1800" b="1" i="1" u="sng">
                <a:solidFill>
                  <a:srgbClr val="FF0000"/>
                </a:solidFill>
              </a:rPr>
              <a:t>LOWERS</a:t>
            </a:r>
            <a:r>
              <a:rPr lang="en" sz="1800"/>
              <a:t> </a:t>
            </a:r>
            <a:r>
              <a:rPr lang="en" sz="1800" b="1"/>
              <a:t>or removes trade barriers</a:t>
            </a:r>
            <a:r>
              <a:rPr lang="en" sz="1800"/>
              <a:t> between the nations, making it </a:t>
            </a:r>
            <a:r>
              <a:rPr lang="en" sz="1800" b="1" i="1" u="sng">
                <a:solidFill>
                  <a:srgbClr val="FF0000"/>
                </a:solidFill>
              </a:rPr>
              <a:t>easier</a:t>
            </a:r>
            <a:r>
              <a:rPr lang="en" sz="1800"/>
              <a:t> for each country </a:t>
            </a:r>
            <a:r>
              <a:rPr lang="en" sz="1800" b="1"/>
              <a:t>sell its goods to the others</a:t>
            </a:r>
            <a:endParaRPr sz="1800" b="1"/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075" y="1867325"/>
            <a:ext cx="4112875" cy="31122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World Trade Organization (WTO)</a:t>
            </a:r>
            <a:endParaRPr sz="3600" b="1" i="1"/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1995: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○"/>
            </a:pPr>
            <a:r>
              <a:rPr lang="en" sz="1800" b="1" i="1" u="sng">
                <a:solidFill>
                  <a:srgbClr val="FF0000"/>
                </a:solidFill>
              </a:rPr>
              <a:t>Sets standards for trade</a:t>
            </a:r>
            <a:endParaRPr sz="1800" b="1" i="1" u="sng">
              <a:solidFill>
                <a:srgbClr val="FF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Has helped China adopt more democratic reforms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50" name="Google Shape;250;p39" descr="MC900410743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8400" y="2150763"/>
            <a:ext cx="3435601" cy="224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Other Accomplishments</a:t>
            </a:r>
            <a:endParaRPr sz="3600" b="1" i="1"/>
          </a:p>
        </p:txBody>
      </p:sp>
      <p:sp>
        <p:nvSpPr>
          <p:cNvPr id="256" name="Google Shape;256;p40"/>
          <p:cNvSpPr txBox="1">
            <a:spLocks noGrp="1"/>
          </p:cNvSpPr>
          <p:nvPr>
            <p:ph type="body" idx="1"/>
          </p:nvPr>
        </p:nvSpPr>
        <p:spPr>
          <a:xfrm>
            <a:off x="471900" y="1308575"/>
            <a:ext cx="8222100" cy="3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Normalized trade relations with China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Family Medical Leave Act: </a:t>
            </a:r>
            <a:r>
              <a:rPr lang="en" b="1" i="1" u="sng">
                <a:solidFill>
                  <a:srgbClr val="FF0000"/>
                </a:solidFill>
              </a:rPr>
              <a:t>requires</a:t>
            </a:r>
            <a:r>
              <a:rPr lang="en">
                <a:solidFill>
                  <a:srgbClr val="000000"/>
                </a:solidFill>
              </a:rPr>
              <a:t> large employers to </a:t>
            </a:r>
            <a:r>
              <a:rPr lang="en" b="1">
                <a:solidFill>
                  <a:srgbClr val="000000"/>
                </a:solidFill>
              </a:rPr>
              <a:t>allow employees unpaid medical leave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Don’t Ask, Don’t Tell - made it somewhat easier for gays to serve in the military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Launched first presidential website, whitehouse.gov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i="1" u="sng">
                <a:solidFill>
                  <a:srgbClr val="FF0000"/>
                </a:solidFill>
              </a:rPr>
              <a:t>Brady Bill:</a:t>
            </a:r>
            <a:r>
              <a:rPr lang="en">
                <a:solidFill>
                  <a:srgbClr val="000000"/>
                </a:solidFill>
              </a:rPr>
              <a:t> five day waiting period to buy handguns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Led NATO attack to free Kosovo from genocide with zero combat casualties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First Democratic president since FDR to be elected twice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Had the highest outgoing approval rating since FDR (68%)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THE Scandal and Impeachment</a:t>
            </a:r>
            <a:endParaRPr sz="3600" b="1" i="1"/>
          </a:p>
        </p:txBody>
      </p:sp>
      <p:sp>
        <p:nvSpPr>
          <p:cNvPr id="262" name="Google Shape;262;p41"/>
          <p:cNvSpPr txBox="1">
            <a:spLocks noGrp="1"/>
          </p:cNvSpPr>
          <p:nvPr>
            <p:ph type="body" idx="2"/>
          </p:nvPr>
        </p:nvSpPr>
        <p:spPr>
          <a:xfrm>
            <a:off x="4146675" y="1147225"/>
            <a:ext cx="4997400" cy="3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Throughout his years of public service, Clinton was </a:t>
            </a:r>
            <a:r>
              <a:rPr lang="en" sz="1800" b="1">
                <a:solidFill>
                  <a:srgbClr val="000000"/>
                </a:solidFill>
              </a:rPr>
              <a:t>periodically the subject of </a:t>
            </a:r>
            <a:r>
              <a:rPr lang="en" sz="1800" b="1" i="1" u="sng">
                <a:solidFill>
                  <a:srgbClr val="FF0000"/>
                </a:solidFill>
              </a:rPr>
              <a:t>scandals</a:t>
            </a:r>
            <a:r>
              <a:rPr lang="en" sz="1800">
                <a:solidFill>
                  <a:srgbClr val="000000"/>
                </a:solidFill>
              </a:rPr>
              <a:t>, most of them sexual 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The </a:t>
            </a:r>
            <a:r>
              <a:rPr lang="en" sz="1800" b="1" i="1">
                <a:solidFill>
                  <a:srgbClr val="000000"/>
                </a:solidFill>
              </a:rPr>
              <a:t>biggest scandal </a:t>
            </a:r>
            <a:r>
              <a:rPr lang="en" sz="1800">
                <a:solidFill>
                  <a:srgbClr val="000000"/>
                </a:solidFill>
              </a:rPr>
              <a:t>occured in 1998</a:t>
            </a:r>
            <a:r>
              <a:rPr lang="en" sz="1800" b="1" i="1">
                <a:solidFill>
                  <a:srgbClr val="000000"/>
                </a:solidFill>
              </a:rPr>
              <a:t>,</a:t>
            </a:r>
            <a:r>
              <a:rPr lang="en" sz="1800">
                <a:solidFill>
                  <a:srgbClr val="000000"/>
                </a:solidFill>
              </a:rPr>
              <a:t> involving a </a:t>
            </a:r>
            <a:r>
              <a:rPr lang="en" sz="1800" b="1">
                <a:solidFill>
                  <a:srgbClr val="000000"/>
                </a:solidFill>
              </a:rPr>
              <a:t>White House</a:t>
            </a:r>
            <a:r>
              <a:rPr lang="en" sz="1800" b="1" i="1">
                <a:solidFill>
                  <a:srgbClr val="000000"/>
                </a:solidFill>
              </a:rPr>
              <a:t> </a:t>
            </a:r>
            <a:r>
              <a:rPr lang="en" sz="1800" b="1" i="1" u="sng">
                <a:solidFill>
                  <a:srgbClr val="FF0000"/>
                </a:solidFill>
              </a:rPr>
              <a:t>intern</a:t>
            </a:r>
            <a:r>
              <a:rPr lang="en" sz="1800">
                <a:solidFill>
                  <a:srgbClr val="000000"/>
                </a:solidFill>
              </a:rPr>
              <a:t> named Monica Lewinsky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During a sexual harassment lawsuit filed against Clinton by Paula Jones, Lewinsky and Clinton both testified that they had </a:t>
            </a:r>
            <a:r>
              <a:rPr lang="en" sz="1800" b="1">
                <a:solidFill>
                  <a:srgbClr val="000000"/>
                </a:solidFill>
              </a:rPr>
              <a:t>NOT</a:t>
            </a:r>
            <a:r>
              <a:rPr lang="en" sz="1800">
                <a:solidFill>
                  <a:srgbClr val="000000"/>
                </a:solidFill>
              </a:rPr>
              <a:t> had sex with each other - </a:t>
            </a:r>
            <a:r>
              <a:rPr lang="en" sz="1800" b="1" i="1">
                <a:solidFill>
                  <a:srgbClr val="000000"/>
                </a:solidFill>
              </a:rPr>
              <a:t>both lied under oath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63" name="Google Shape;26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100" y="1287775"/>
            <a:ext cx="3875551" cy="31935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2" descr="Bill Clinton lies about his relationship with Monica Lewinsky, then later admits it when trapped by DNA evidence uncovered in legal discovery." title="Bill Clinton lies about his affair with Monica Lewinsky then later admits it.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/>
              <a:t>Impeachment</a:t>
            </a:r>
            <a:endParaRPr sz="3600" b="1" i="1"/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1"/>
          </p:nvPr>
        </p:nvSpPr>
        <p:spPr>
          <a:xfrm>
            <a:off x="98925" y="1147225"/>
            <a:ext cx="4473000" cy="37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 b="1">
                <a:solidFill>
                  <a:srgbClr val="000000"/>
                </a:solidFill>
              </a:rPr>
              <a:t>Clinton was impeached on charges of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 b="1" i="1" u="sng">
                <a:solidFill>
                  <a:srgbClr val="FF0000"/>
                </a:solidFill>
              </a:rPr>
              <a:t>perjury</a:t>
            </a:r>
            <a:r>
              <a:rPr lang="en" sz="1800">
                <a:solidFill>
                  <a:srgbClr val="000000"/>
                </a:solidFill>
              </a:rPr>
              <a:t> and </a:t>
            </a:r>
            <a:r>
              <a:rPr lang="en" sz="1800" b="1">
                <a:solidFill>
                  <a:srgbClr val="000000"/>
                </a:solidFill>
              </a:rPr>
              <a:t>obstruction of justice</a:t>
            </a:r>
            <a:endParaRPr sz="1800" b="1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Clinton then admitted that he had an inappropriate relationship with Lewinsky but maintained that he hadn’t technically lied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The Senate found him </a:t>
            </a:r>
            <a:r>
              <a:rPr lang="en" sz="1800" b="1">
                <a:solidFill>
                  <a:srgbClr val="000000"/>
                </a:solidFill>
              </a:rPr>
              <a:t>NOT</a:t>
            </a:r>
            <a:r>
              <a:rPr lang="en" sz="1800">
                <a:solidFill>
                  <a:srgbClr val="000000"/>
                </a:solidFill>
              </a:rPr>
              <a:t> guilty on both charges and so he remained president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75" name="Google Shape;27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700" y="152400"/>
            <a:ext cx="4114800" cy="48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“Let future generations understand the burdens and blessings of freedom. Let them say we stood where duty required us to stand.” - President George Bush, Jan. 1991</a:t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 H.W. Bush (AKA, Bush Sr., 41)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 1989, George H.W. Bush became the 41st U.S. president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Over the course of the previous 32 years, Bush had been a </a:t>
            </a:r>
            <a:r>
              <a:rPr lang="en" sz="1800" b="1" i="1"/>
              <a:t>Congressman</a:t>
            </a:r>
            <a:r>
              <a:rPr lang="en" sz="1800"/>
              <a:t>, an </a:t>
            </a:r>
            <a:r>
              <a:rPr lang="en" sz="1800" b="1" i="1"/>
              <a:t>ambassador</a:t>
            </a:r>
            <a:r>
              <a:rPr lang="en" sz="1800"/>
              <a:t>, and </a:t>
            </a:r>
            <a:r>
              <a:rPr lang="en" sz="1800" b="1" i="1" u="sng">
                <a:solidFill>
                  <a:srgbClr val="FF0000"/>
                </a:solidFill>
              </a:rPr>
              <a:t>director</a:t>
            </a:r>
            <a:r>
              <a:rPr lang="en" sz="1800" b="1" i="1"/>
              <a:t> of the CIA</a:t>
            </a:r>
            <a:endParaRPr sz="1800" b="1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Prior to that, he had worked in the </a:t>
            </a:r>
            <a:r>
              <a:rPr lang="en" sz="1800" b="1" i="1" u="sng">
                <a:solidFill>
                  <a:srgbClr val="FF0000"/>
                </a:solidFill>
              </a:rPr>
              <a:t>oil</a:t>
            </a:r>
            <a:r>
              <a:rPr lang="en" sz="1800" b="1" i="1"/>
              <a:t> business in Texas</a:t>
            </a:r>
            <a:r>
              <a:rPr lang="en" sz="1800"/>
              <a:t> and had been a </a:t>
            </a:r>
            <a:r>
              <a:rPr lang="en" sz="1800" b="1" i="1" u="sng">
                <a:solidFill>
                  <a:srgbClr val="FF0000"/>
                </a:solidFill>
              </a:rPr>
              <a:t>bomber</a:t>
            </a:r>
            <a:r>
              <a:rPr lang="en" sz="1800" b="1" i="1"/>
              <a:t> pilot in WWII</a:t>
            </a:r>
            <a:endParaRPr sz="1800" b="1" i="1"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7000" y="1108374"/>
            <a:ext cx="3415299" cy="3883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1114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Persian Gulf War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2"/>
          </p:nvPr>
        </p:nvSpPr>
        <p:spPr>
          <a:xfrm>
            <a:off x="5021975" y="-125"/>
            <a:ext cx="41220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the 1980s, </a:t>
            </a:r>
            <a:r>
              <a:rPr lang="en" sz="1600" b="1"/>
              <a:t>Iraq had a</a:t>
            </a:r>
            <a:r>
              <a:rPr lang="en" sz="1600"/>
              <a:t> </a:t>
            </a:r>
            <a:r>
              <a:rPr lang="en" sz="1600" b="1" i="1" u="sng">
                <a:solidFill>
                  <a:srgbClr val="FF0000"/>
                </a:solidFill>
              </a:rPr>
              <a:t>devastating</a:t>
            </a:r>
            <a:r>
              <a:rPr lang="en" sz="1600"/>
              <a:t> </a:t>
            </a:r>
            <a:r>
              <a:rPr lang="en" sz="1600" b="1"/>
              <a:t>war with Iran</a:t>
            </a:r>
            <a:r>
              <a:rPr lang="en" sz="1600"/>
              <a:t>, over 1 million people died on each side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The U.S. helped arm both sides at different times in the war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At the end of the war in 1988, </a:t>
            </a:r>
            <a:r>
              <a:rPr lang="en" sz="1600" b="1"/>
              <a:t>Iraq had a lot of debt</a:t>
            </a:r>
            <a:r>
              <a:rPr lang="en" sz="1600"/>
              <a:t> - especially to its rich neighbors, Saudi Arabia &amp; </a:t>
            </a:r>
            <a:r>
              <a:rPr lang="en" sz="1600" b="1" i="1" u="sng">
                <a:solidFill>
                  <a:srgbClr val="FF0000"/>
                </a:solidFill>
              </a:rPr>
              <a:t>Kuwait </a:t>
            </a:r>
            <a:endParaRPr sz="1600" b="1" i="1" u="sng">
              <a:solidFill>
                <a:srgbClr val="FF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Iraqi president </a:t>
            </a:r>
            <a:r>
              <a:rPr lang="en" sz="1600" b="1" i="1"/>
              <a:t>Saddam Hussein</a:t>
            </a:r>
            <a:r>
              <a:rPr lang="en" sz="1600" b="1" i="1" u="sng"/>
              <a:t> </a:t>
            </a:r>
            <a:r>
              <a:rPr lang="en" sz="1600" b="1" i="1"/>
              <a:t>asked Saudi Arabia &amp; Kuwait to </a:t>
            </a:r>
            <a:r>
              <a:rPr lang="en" sz="1600" b="1" i="1" u="sng">
                <a:solidFill>
                  <a:srgbClr val="FF0000"/>
                </a:solidFill>
              </a:rPr>
              <a:t>forgive</a:t>
            </a:r>
            <a:r>
              <a:rPr lang="en" sz="1600" b="1" i="1"/>
              <a:t> Iraq’s debt </a:t>
            </a:r>
            <a:r>
              <a:rPr lang="en" sz="1600"/>
              <a:t> - they refused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Hussein started making various complaints against Kuwait</a:t>
            </a:r>
            <a:r>
              <a:rPr lang="en" sz="1600"/>
              <a:t>, saying that they should belong to Iraq and that </a:t>
            </a:r>
            <a:r>
              <a:rPr lang="en" sz="1600" b="1"/>
              <a:t>they were exceeding OPEC </a:t>
            </a:r>
            <a:r>
              <a:rPr lang="en" sz="1600" b="1" i="1" u="sng">
                <a:solidFill>
                  <a:srgbClr val="FF0000"/>
                </a:solidFill>
              </a:rPr>
              <a:t>quotas</a:t>
            </a:r>
            <a:r>
              <a:rPr lang="en" sz="1600"/>
              <a:t> and other charges</a:t>
            </a:r>
            <a:endParaRPr sz="1600"/>
          </a:p>
        </p:txBody>
      </p:sp>
      <p:pic>
        <p:nvPicPr>
          <p:cNvPr id="98" name="Google Shape;98;p19" descr="Operation Desert Storm - Gulf War Sum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25" y="866775"/>
            <a:ext cx="2502450" cy="1704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9225" y="2709425"/>
            <a:ext cx="2856602" cy="22620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Middle East have that is super important to the U.S.?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700" y="1369350"/>
            <a:ext cx="2470151" cy="2252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Persian Gulf War Con’t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56850" y="1099075"/>
            <a:ext cx="5484000" cy="4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Hussein demanded $10 billion in </a:t>
            </a:r>
            <a:r>
              <a:rPr lang="en" sz="1800" b="1" i="1" u="sng">
                <a:solidFill>
                  <a:srgbClr val="FF0000"/>
                </a:solidFill>
              </a:rPr>
              <a:t>reparations</a:t>
            </a:r>
            <a:r>
              <a:rPr lang="en" sz="1800"/>
              <a:t> from Kuwait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Kuwait responded by offering $9 billion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1990: Iraq leader, </a:t>
            </a:r>
            <a:r>
              <a:rPr lang="en" sz="1800" b="1"/>
              <a:t>Saddam Hussein</a:t>
            </a:r>
            <a:r>
              <a:rPr lang="en" sz="1800"/>
              <a:t>,  </a:t>
            </a:r>
            <a:r>
              <a:rPr lang="en" sz="1800" b="1" i="1" u="sng">
                <a:solidFill>
                  <a:srgbClr val="FF0000"/>
                </a:solidFill>
              </a:rPr>
              <a:t>invaded</a:t>
            </a:r>
            <a:r>
              <a:rPr lang="en" sz="1800"/>
              <a:t> </a:t>
            </a:r>
            <a:r>
              <a:rPr lang="en" sz="1800" b="1"/>
              <a:t>Kuwait and refused the U.N’s request to withdraw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U.N. sent forces (under the leadership of the U.S.) to Iraq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Within 12 hours, Kuwait was essentially </a:t>
            </a:r>
            <a:r>
              <a:rPr lang="en" sz="1800" b="1" i="1" u="sng">
                <a:solidFill>
                  <a:srgbClr val="FF0000"/>
                </a:solidFill>
              </a:rPr>
              <a:t>defeated</a:t>
            </a:r>
            <a:endParaRPr sz="1800" b="1" i="1" u="sng">
              <a:solidFill>
                <a:srgbClr val="FF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U.N. made various resolutions against Iraq, culminating in an order for Iraq to leave Kuwait by January 15, 1991, or </a:t>
            </a:r>
            <a:r>
              <a:rPr lang="en" sz="1800" b="1"/>
              <a:t>face military force</a:t>
            </a:r>
            <a:endParaRPr sz="1800" b="1"/>
          </a:p>
        </p:txBody>
      </p:sp>
      <p:pic>
        <p:nvPicPr>
          <p:cNvPr id="112" name="Google Shape;112;p21" descr="Russian Reporter Blames George H.W. Bush and the Persian Gulf War for  Fomenting 'Chaos' in the Middle East | StopFak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750" y="2780500"/>
            <a:ext cx="2539325" cy="22735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21" descr="Kuwait | Land, People, Economy, Society, History, &amp; Maps | Britanni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3994" y="93075"/>
            <a:ext cx="2926456" cy="24786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b="1"/>
              <a:t>Desert Storm &amp; Shield</a:t>
            </a:r>
            <a:endParaRPr sz="3640" b="1"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0" y="529750"/>
            <a:ext cx="5424600" cy="4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Operation Desert Shield:</a:t>
            </a:r>
            <a:endParaRPr b="1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On August 7, 1990, </a:t>
            </a:r>
            <a:r>
              <a:rPr lang="en" sz="1400" b="1"/>
              <a:t>U.S. forces massed on the border between Saudi Arabia &amp; </a:t>
            </a:r>
            <a:r>
              <a:rPr lang="en" sz="1400" b="1" i="1" u="sng">
                <a:solidFill>
                  <a:srgbClr val="FF0000"/>
                </a:solidFill>
              </a:rPr>
              <a:t>Iraq/Kuwait</a:t>
            </a:r>
            <a:endParaRPr sz="1400" b="1" i="1" u="sng">
              <a:solidFill>
                <a:srgbClr val="FF0000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Meant to protect the valuable Saudi </a:t>
            </a:r>
            <a:r>
              <a:rPr lang="en" sz="1400" b="1" i="1" u="sng">
                <a:solidFill>
                  <a:srgbClr val="FF0000"/>
                </a:solidFill>
              </a:rPr>
              <a:t>oil fields</a:t>
            </a:r>
            <a:r>
              <a:rPr lang="en" sz="1400"/>
              <a:t> and </a:t>
            </a:r>
            <a:r>
              <a:rPr lang="en" sz="1400" b="1" i="1" u="sng">
                <a:solidFill>
                  <a:srgbClr val="FF0000"/>
                </a:solidFill>
              </a:rPr>
              <a:t>liberate</a:t>
            </a:r>
            <a:r>
              <a:rPr lang="en" sz="1400"/>
              <a:t> the people of Kuwait</a:t>
            </a:r>
            <a:endParaRPr sz="140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Lasted 6 months and ended when Hussein agreed to </a:t>
            </a:r>
            <a:r>
              <a:rPr lang="en" sz="1400" b="1"/>
              <a:t>remove all Iraqi troops and pay Kuwait for damages</a:t>
            </a:r>
            <a:endParaRPr sz="1400"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U.S. then began building a coalition of forces from 34 different countries (eventually 900,000 troops)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Operation Desert Storm, an air campaign</a:t>
            </a:r>
            <a:r>
              <a:rPr lang="en"/>
              <a:t> began on January 17, 1991 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Followed by a </a:t>
            </a:r>
            <a:r>
              <a:rPr lang="en" sz="1400" b="1"/>
              <a:t>full scale invasion</a:t>
            </a:r>
            <a:r>
              <a:rPr lang="en" sz="1400"/>
              <a:t> on February 24th - </a:t>
            </a:r>
            <a:r>
              <a:rPr lang="en" sz="1400" b="1"/>
              <a:t>100 hours later</a:t>
            </a:r>
            <a:r>
              <a:rPr lang="en" sz="1400"/>
              <a:t>, President Bush called a </a:t>
            </a:r>
            <a:r>
              <a:rPr lang="en" sz="1400" b="1" i="1" u="sng">
                <a:solidFill>
                  <a:srgbClr val="FF0000"/>
                </a:solidFill>
              </a:rPr>
              <a:t>cease</a:t>
            </a:r>
            <a:r>
              <a:rPr lang="en" sz="1400"/>
              <a:t>-fire    </a:t>
            </a:r>
            <a:r>
              <a:rPr lang="en" sz="1400" b="1"/>
              <a:t>the war was over</a:t>
            </a:r>
            <a:endParaRPr sz="1400" b="1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On February 25th, </a:t>
            </a:r>
            <a:r>
              <a:rPr lang="en" sz="1400" b="1"/>
              <a:t>Kuwait was officially</a:t>
            </a:r>
            <a:r>
              <a:rPr lang="en" sz="1400"/>
              <a:t> </a:t>
            </a:r>
            <a:r>
              <a:rPr lang="en" sz="1400" b="1" i="1" u="sng">
                <a:solidFill>
                  <a:srgbClr val="FF0000"/>
                </a:solidFill>
              </a:rPr>
              <a:t>liberated </a:t>
            </a:r>
            <a:r>
              <a:rPr lang="en" sz="1400" b="1"/>
              <a:t>from Iraq</a:t>
            </a:r>
            <a:endParaRPr sz="1400" b="1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The coalition did not go on to conquer Iraq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*Helped </a:t>
            </a:r>
            <a:r>
              <a:rPr lang="en" b="1" i="1"/>
              <a:t>ease some wounds to American pride after Vietnam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206" y="106775"/>
            <a:ext cx="1899994" cy="25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4700" y="2743875"/>
            <a:ext cx="3635499" cy="228234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4700" y="131463"/>
            <a:ext cx="1671875" cy="2464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5" y="114050"/>
            <a:ext cx="4279726" cy="22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 descr="MOAA - MOAA Member Part of Push for National Desert Storm and Desert Shield  Mem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75" y="2504950"/>
            <a:ext cx="4279725" cy="247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23" descr="Veterans remember Desert Storm 20 years later - cleveland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14050"/>
            <a:ext cx="4469150" cy="48671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Microsoft Office PowerPoint</Application>
  <PresentationFormat>On-screen Show (16:9)</PresentationFormat>
  <Paragraphs>134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Libre Franklin Black</vt:lpstr>
      <vt:lpstr>Arial</vt:lpstr>
      <vt:lpstr>Economica</vt:lpstr>
      <vt:lpstr>Calibri</vt:lpstr>
      <vt:lpstr>Open Sans</vt:lpstr>
      <vt:lpstr>Average</vt:lpstr>
      <vt:lpstr>Times New Roman</vt:lpstr>
      <vt:lpstr>Luxe</vt:lpstr>
      <vt:lpstr>PowerPoint Presentation</vt:lpstr>
      <vt:lpstr>George H.W. Bush &amp; Bill Clinton</vt:lpstr>
      <vt:lpstr>“Let future generations understand the burdens and blessings of freedom. Let them say we stood where duty required us to stand.” - President George Bush, Jan. 1991</vt:lpstr>
      <vt:lpstr>George H.W. Bush (AKA, Bush Sr., 41)</vt:lpstr>
      <vt:lpstr>The Persian Gulf War</vt:lpstr>
      <vt:lpstr>What does the Middle East have that is super important to the U.S.?</vt:lpstr>
      <vt:lpstr>The Persian Gulf War Con’t</vt:lpstr>
      <vt:lpstr>Desert Storm &amp; Shield</vt:lpstr>
      <vt:lpstr>PowerPoint Presentation</vt:lpstr>
      <vt:lpstr>PowerPoint Presentation</vt:lpstr>
      <vt:lpstr>Gulf War &amp; The Media</vt:lpstr>
      <vt:lpstr>Humanitarian Aid to Somalia, Africa</vt:lpstr>
      <vt:lpstr>Domestic Policy</vt:lpstr>
      <vt:lpstr>1992 Election</vt:lpstr>
      <vt:lpstr>PowerPoint Presentation</vt:lpstr>
      <vt:lpstr>PowerPoint Presentation</vt:lpstr>
      <vt:lpstr>Americans with Disabilities Act</vt:lpstr>
      <vt:lpstr>George H. W. Bush (Body being transported)</vt:lpstr>
      <vt:lpstr>William “Bill” Jefferson Clinton</vt:lpstr>
      <vt:lpstr>Clinton’s Domestic Policy</vt:lpstr>
      <vt:lpstr>The Third Way</vt:lpstr>
      <vt:lpstr>The Economy</vt:lpstr>
      <vt:lpstr>Foreign Policy: Kosovo</vt:lpstr>
      <vt:lpstr>NAFTA</vt:lpstr>
      <vt:lpstr>World Trade Organization (WTO)</vt:lpstr>
      <vt:lpstr>Other Accomplishments</vt:lpstr>
      <vt:lpstr>THE Scandal and Impeachment</vt:lpstr>
      <vt:lpstr>PowerPoint Presentation</vt:lpstr>
      <vt:lpstr>Impeachment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Scott</dc:creator>
  <cp:lastModifiedBy>Greg Scott</cp:lastModifiedBy>
  <cp:revision>1</cp:revision>
  <dcterms:modified xsi:type="dcterms:W3CDTF">2024-03-24T22:27:26Z</dcterms:modified>
</cp:coreProperties>
</file>