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70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F72D5-08D1-42A7-AAC5-9CE5752F1502}" v="87" dt="2022-10-25T00:15:36.8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7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452FA1-7EF3-323A-082A-BA608F04E1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865B9-A5BC-0F85-9390-A53376F8E1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FD0AA-A59C-42C3-BF48-CD37D64485C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B200A-88DD-9F43-1F93-780687454E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1CE3C-5EC0-7801-CD67-BF52AB4A25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8295-EF16-4204-B46E-16B99D9EC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630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D4F50-B32D-48D3-A176-46A9475FD111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14A97-4D9D-4F6F-8740-F05EA1CF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793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2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8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8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7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8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1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5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2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3099D-D348-4760-BB19-AED2E25B4E8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E8A4-8297-47D7-87DD-9F8B12212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9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GDP is down, an increase in </a:t>
            </a:r>
            <a:r>
              <a:rPr lang="en-US" b="1" i="1" dirty="0"/>
              <a:t>what</a:t>
            </a:r>
            <a:r>
              <a:rPr lang="en-US" dirty="0"/>
              <a:t> will cause it to go up?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4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3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Buying and Selling bonds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 FED can put or take out new money into/out of the market by buying and selling bonds.</a:t>
            </a:r>
          </a:p>
          <a:p>
            <a:r>
              <a:rPr lang="en-US" sz="2800" dirty="0"/>
              <a:t>Buying Bonds-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They buy a bond from you and give you money.  </a:t>
            </a:r>
            <a:r>
              <a:rPr lang="en-US" sz="2400" dirty="0"/>
              <a:t>Increases the money supply and then you spend it, and increase C, increasing GDP</a:t>
            </a:r>
          </a:p>
          <a:p>
            <a:r>
              <a:rPr lang="en-US" sz="2800" dirty="0"/>
              <a:t>Selling Bonds-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They sell a bond to you and take your money.  </a:t>
            </a:r>
            <a:r>
              <a:rPr lang="en-US" sz="2400" dirty="0"/>
              <a:t>Decreases the money supply and then you have less money to spend, and decrease C, decreasing GDP</a:t>
            </a:r>
          </a:p>
          <a:p>
            <a:r>
              <a:rPr lang="en-US" sz="3000" dirty="0"/>
              <a:t>Way to help you remember it.</a:t>
            </a:r>
          </a:p>
          <a:p>
            <a:pPr lvl="1"/>
            <a:r>
              <a:rPr lang="en-US" sz="2200" dirty="0"/>
              <a:t>Buy Bonds, Bigger Bucks</a:t>
            </a:r>
          </a:p>
          <a:p>
            <a:pPr lvl="1"/>
            <a:r>
              <a:rPr lang="en-US" sz="2200" dirty="0"/>
              <a:t>Sell Bonds, Smaller Bucks</a:t>
            </a:r>
          </a:p>
          <a:p>
            <a:pPr lvl="1"/>
            <a:endParaRPr lang="en-US" sz="26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r>
              <a:rPr lang="en-US" dirty="0"/>
              <a:t>If there is a recession, then the FED will increase the </a:t>
            </a:r>
            <a:r>
              <a:rPr lang="en-US" dirty="0">
                <a:solidFill>
                  <a:srgbClr val="C00000"/>
                </a:solidFill>
              </a:rPr>
              <a:t>money supply </a:t>
            </a:r>
            <a:r>
              <a:rPr lang="en-US" dirty="0"/>
              <a:t>to stimulate spending among consumers and businesses.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358599"/>
              </p:ext>
            </p:extLst>
          </p:nvPr>
        </p:nvGraphicFramePr>
        <p:xfrm>
          <a:off x="228600" y="3657600"/>
          <a:ext cx="8534400" cy="2393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8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583">
                <a:tc>
                  <a:txBody>
                    <a:bodyPr/>
                    <a:lstStyle/>
                    <a:p>
                      <a:r>
                        <a:rPr lang="en-US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417">
                <a:tc>
                  <a:txBody>
                    <a:bodyPr/>
                    <a:lstStyle/>
                    <a:p>
                      <a:r>
                        <a:rPr lang="en-US" sz="2400" dirty="0"/>
                        <a:t>Monetary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↓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↓ 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Buy 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↑ Money</a:t>
                      </a:r>
                      <a:r>
                        <a:rPr lang="en-US" sz="2400" baseline="0" dirty="0"/>
                        <a:t> Supply</a:t>
                      </a:r>
                      <a:r>
                        <a:rPr lang="en-US" sz="2400" dirty="0"/>
                        <a:t> → ↑ Spending →↑ GDP</a:t>
                      </a:r>
                      <a:br>
                        <a:rPr lang="en-US" sz="2400" dirty="0"/>
                      </a:b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05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914400"/>
          </a:xfrm>
        </p:spPr>
        <p:txBody>
          <a:bodyPr/>
          <a:lstStyle/>
          <a:p>
            <a:r>
              <a:rPr lang="en-US" dirty="0"/>
              <a:t>Inflation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433813"/>
              </p:ext>
            </p:extLst>
          </p:nvPr>
        </p:nvGraphicFramePr>
        <p:xfrm>
          <a:off x="228600" y="3657600"/>
          <a:ext cx="8534400" cy="2393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8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583">
                <a:tc>
                  <a:txBody>
                    <a:bodyPr/>
                    <a:lstStyle/>
                    <a:p>
                      <a:r>
                        <a:rPr lang="en-US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417">
                <a:tc>
                  <a:txBody>
                    <a:bodyPr/>
                    <a:lstStyle/>
                    <a:p>
                      <a:r>
                        <a:rPr lang="en-US" sz="2400" dirty="0"/>
                        <a:t>Monetary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↑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↑ 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Sell 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↓ Money</a:t>
                      </a:r>
                      <a:r>
                        <a:rPr lang="en-US" sz="2400" baseline="0" dirty="0"/>
                        <a:t> Supply</a:t>
                      </a:r>
                      <a:r>
                        <a:rPr lang="en-US" sz="2400" dirty="0"/>
                        <a:t> → ↓Spending →↓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GDP</a:t>
                      </a:r>
                      <a:br>
                        <a:rPr lang="en-US" sz="2400" dirty="0"/>
                      </a:b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035937"/>
            <a:ext cx="8382000" cy="2393063"/>
          </a:xfrm>
        </p:spPr>
        <p:txBody>
          <a:bodyPr/>
          <a:lstStyle/>
          <a:p>
            <a:r>
              <a:rPr lang="en-US" dirty="0"/>
              <a:t>If there is inflation, then the FED will decrease the </a:t>
            </a:r>
            <a:r>
              <a:rPr lang="en-US" dirty="0">
                <a:solidFill>
                  <a:srgbClr val="C00000"/>
                </a:solidFill>
              </a:rPr>
              <a:t>money supply</a:t>
            </a:r>
            <a:r>
              <a:rPr lang="en-US" dirty="0"/>
              <a:t> to stop spending among consumers and businesses.</a:t>
            </a:r>
          </a:p>
        </p:txBody>
      </p:sp>
    </p:spTree>
    <p:extLst>
      <p:ext uri="{BB962C8B-B14F-4D97-AF65-F5344CB8AC3E}">
        <p14:creationId xmlns:p14="http://schemas.microsoft.com/office/powerpoint/2010/main" val="2534916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9144000" cy="5592763"/>
          </a:xfrm>
        </p:spPr>
        <p:txBody>
          <a:bodyPr/>
          <a:lstStyle/>
          <a:p>
            <a:r>
              <a:rPr lang="en-US" dirty="0"/>
              <a:t>Explain the difference between fiscal policy and monetary policy.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What monetary policy tools are used during a recession?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What fiscal policy tools are used during inflation?</a:t>
            </a:r>
          </a:p>
        </p:txBody>
      </p:sp>
    </p:spTree>
    <p:extLst>
      <p:ext uri="{BB962C8B-B14F-4D97-AF65-F5344CB8AC3E}">
        <p14:creationId xmlns:p14="http://schemas.microsoft.com/office/powerpoint/2010/main" val="117507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Discretionary FISCAL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4701381"/>
          </a:xfrm>
        </p:spPr>
        <p:txBody>
          <a:bodyPr/>
          <a:lstStyle/>
          <a:p>
            <a:r>
              <a:rPr lang="en-US" dirty="0"/>
              <a:t>For most fiscal policy, a law must be passed by congress and signed by the president, or an executive action must be put in place to enact the policy.</a:t>
            </a:r>
          </a:p>
          <a:p>
            <a:pPr lvl="1"/>
            <a:r>
              <a:rPr lang="en-US" dirty="0"/>
              <a:t>Raising or lowering taxes</a:t>
            </a:r>
          </a:p>
          <a:p>
            <a:pPr lvl="1"/>
            <a:r>
              <a:rPr lang="en-US" dirty="0"/>
              <a:t>Pay raises for federal employees</a:t>
            </a:r>
          </a:p>
          <a:p>
            <a:pPr lvl="1"/>
            <a:r>
              <a:rPr lang="en-US" dirty="0"/>
              <a:t>Raising minimum wage</a:t>
            </a:r>
          </a:p>
          <a:p>
            <a:pPr lvl="1"/>
            <a:r>
              <a:rPr lang="en-US" dirty="0"/>
              <a:t>Stimulus packages (spending)</a:t>
            </a:r>
          </a:p>
        </p:txBody>
      </p:sp>
    </p:spTree>
    <p:extLst>
      <p:ext uri="{BB962C8B-B14F-4D97-AF65-F5344CB8AC3E}">
        <p14:creationId xmlns:p14="http://schemas.microsoft.com/office/powerpoint/2010/main" val="257775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Automatic Stabilizers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54563"/>
          </a:xfrm>
        </p:spPr>
        <p:txBody>
          <a:bodyPr>
            <a:normAutofit/>
          </a:bodyPr>
          <a:lstStyle/>
          <a:p>
            <a:r>
              <a:rPr lang="en-US" dirty="0"/>
              <a:t>Some laws are written that as people’s income, employment status or age increases or decreases, something automatically changes.  No new law must be passed for people to use these programs.</a:t>
            </a:r>
          </a:p>
          <a:p>
            <a:pPr lvl="1"/>
            <a:r>
              <a:rPr lang="en-US" dirty="0"/>
              <a:t>Welfare</a:t>
            </a:r>
          </a:p>
          <a:p>
            <a:pPr lvl="1"/>
            <a:r>
              <a:rPr lang="en-US" dirty="0"/>
              <a:t>Social Security</a:t>
            </a:r>
          </a:p>
          <a:p>
            <a:pPr lvl="1"/>
            <a:r>
              <a:rPr lang="en-US" dirty="0"/>
              <a:t>Tax bracket</a:t>
            </a:r>
          </a:p>
          <a:p>
            <a:pPr lvl="1"/>
            <a:r>
              <a:rPr lang="en-US" dirty="0"/>
              <a:t>Unemployment compensation</a:t>
            </a:r>
          </a:p>
        </p:txBody>
      </p:sp>
    </p:spTree>
    <p:extLst>
      <p:ext uri="{BB962C8B-B14F-4D97-AF65-F5344CB8AC3E}">
        <p14:creationId xmlns:p14="http://schemas.microsoft.com/office/powerpoint/2010/main" val="333040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Monetary and Fiscal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6200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monetary and fiscal policy effect GDP</a:t>
            </a:r>
          </a:p>
        </p:txBody>
      </p:sp>
    </p:spTree>
    <p:extLst>
      <p:ext uri="{BB962C8B-B14F-4D97-AF65-F5344CB8AC3E}">
        <p14:creationId xmlns:p14="http://schemas.microsoft.com/office/powerpoint/2010/main" val="207157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There are 4 components of GDP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C, I, G, and NX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600" dirty="0"/>
              <a:t>If C is down, what can increase to off-set the decrease in C?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Increase in I, G or NX</a:t>
            </a:r>
          </a:p>
        </p:txBody>
      </p:sp>
    </p:spTree>
    <p:extLst>
      <p:ext uri="{BB962C8B-B14F-4D97-AF65-F5344CB8AC3E}">
        <p14:creationId xmlns:p14="http://schemas.microsoft.com/office/powerpoint/2010/main" val="139085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Help…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11762"/>
          </a:xfrm>
        </p:spPr>
        <p:txBody>
          <a:bodyPr>
            <a:normAutofit/>
          </a:bodyPr>
          <a:lstStyle/>
          <a:p>
            <a:r>
              <a:rPr lang="en-US" dirty="0"/>
              <a:t>During a recession, the government can help raise GDP by </a:t>
            </a:r>
            <a:r>
              <a:rPr lang="en-US" dirty="0">
                <a:solidFill>
                  <a:srgbClr val="C00000"/>
                </a:solidFill>
              </a:rPr>
              <a:t>increasing its spending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We call this Fiscal Policy.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The use of government spending and taxation to influence the economy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rgbClr val="C00000"/>
              </a:solidFill>
            </a:endParaRPr>
          </a:p>
          <a:p>
            <a:r>
              <a:rPr lang="en-US" dirty="0"/>
              <a:t>The government can also stimulate </a:t>
            </a:r>
            <a:r>
              <a:rPr lang="en-US" dirty="0">
                <a:solidFill>
                  <a:srgbClr val="C00000"/>
                </a:solidFill>
              </a:rPr>
              <a:t>consumer spending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How can they do this?</a:t>
            </a:r>
          </a:p>
        </p:txBody>
      </p:sp>
    </p:spTree>
    <p:extLst>
      <p:ext uri="{BB962C8B-B14F-4D97-AF65-F5344CB8AC3E}">
        <p14:creationId xmlns:p14="http://schemas.microsoft.com/office/powerpoint/2010/main" val="14107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57916"/>
              </p:ext>
            </p:extLst>
          </p:nvPr>
        </p:nvGraphicFramePr>
        <p:xfrm>
          <a:off x="152400" y="3352801"/>
          <a:ext cx="8915399" cy="251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9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5141">
                <a:tc>
                  <a:txBody>
                    <a:bodyPr/>
                    <a:lstStyle/>
                    <a:p>
                      <a:r>
                        <a:rPr lang="en-US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458">
                <a:tc>
                  <a:txBody>
                    <a:bodyPr/>
                    <a:lstStyle/>
                    <a:p>
                      <a:r>
                        <a:rPr lang="en-US" sz="2400" dirty="0"/>
                        <a:t>Fiscal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↑ Gov. Spending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↓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↑ G → ↑ GDP</a:t>
                      </a:r>
                      <a:br>
                        <a:rPr lang="en-US" sz="2400" dirty="0"/>
                      </a:br>
                      <a:endParaRPr lang="en-US" sz="2400" dirty="0"/>
                    </a:p>
                    <a:p>
                      <a:r>
                        <a:rPr lang="en-US" sz="2400" dirty="0"/>
                        <a:t>↓T →↑C →↑ GDP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there is a recession, the government will either </a:t>
            </a:r>
            <a:r>
              <a:rPr lang="en-US" dirty="0">
                <a:solidFill>
                  <a:srgbClr val="C00000"/>
                </a:solidFill>
              </a:rPr>
              <a:t>spend money </a:t>
            </a:r>
            <a:r>
              <a:rPr lang="en-US" dirty="0"/>
              <a:t>(↑G) or make consumers spend money (↓T)</a:t>
            </a:r>
          </a:p>
        </p:txBody>
      </p:sp>
    </p:spTree>
    <p:extLst>
      <p:ext uri="{BB962C8B-B14F-4D97-AF65-F5344CB8AC3E}">
        <p14:creationId xmlns:p14="http://schemas.microsoft.com/office/powerpoint/2010/main" val="369407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economy is growing too fast, causing the price level, inflation, to increase…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Then the government can help?  How?</a:t>
            </a:r>
          </a:p>
        </p:txBody>
      </p:sp>
    </p:spTree>
    <p:extLst>
      <p:ext uri="{BB962C8B-B14F-4D97-AF65-F5344CB8AC3E}">
        <p14:creationId xmlns:p14="http://schemas.microsoft.com/office/powerpoint/2010/main" val="210589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423401"/>
              </p:ext>
            </p:extLst>
          </p:nvPr>
        </p:nvGraphicFramePr>
        <p:xfrm>
          <a:off x="76200" y="3657600"/>
          <a:ext cx="883920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6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790">
                <a:tc>
                  <a:txBody>
                    <a:bodyPr/>
                    <a:lstStyle/>
                    <a:p>
                      <a:r>
                        <a:rPr lang="en-US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320">
                <a:tc>
                  <a:txBody>
                    <a:bodyPr/>
                    <a:lstStyle/>
                    <a:p>
                      <a:r>
                        <a:rPr lang="en-US" sz="2400" dirty="0"/>
                        <a:t>Fiscal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↓Gov. Spending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↑Taxes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↓ G → ↓ GDP</a:t>
                      </a:r>
                      <a:br>
                        <a:rPr lang="en-US" sz="2400" dirty="0"/>
                      </a:br>
                      <a:endParaRPr lang="en-US" sz="2400" dirty="0"/>
                    </a:p>
                    <a:p>
                      <a:r>
                        <a:rPr lang="en-US" sz="2400" dirty="0"/>
                        <a:t>↑T →↓C →↓ GDP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there is inflation, the government will either </a:t>
            </a:r>
            <a:r>
              <a:rPr lang="en-US" dirty="0">
                <a:solidFill>
                  <a:srgbClr val="C00000"/>
                </a:solidFill>
              </a:rPr>
              <a:t>spend less money </a:t>
            </a:r>
            <a:r>
              <a:rPr lang="en-US" dirty="0"/>
              <a:t>(↓G) or make consumers spend less money (↑T)</a:t>
            </a:r>
          </a:p>
        </p:txBody>
      </p:sp>
    </p:spTree>
    <p:extLst>
      <p:ext uri="{BB962C8B-B14F-4D97-AF65-F5344CB8AC3E}">
        <p14:creationId xmlns:p14="http://schemas.microsoft.com/office/powerpoint/2010/main" val="115510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Monetary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830763"/>
          </a:xfrm>
        </p:spPr>
        <p:txBody>
          <a:bodyPr>
            <a:normAutofit/>
          </a:bodyPr>
          <a:lstStyle/>
          <a:p>
            <a:r>
              <a:rPr lang="en-US" dirty="0"/>
              <a:t>The “Fed” is an independent governmental organization that has control of the </a:t>
            </a:r>
            <a:r>
              <a:rPr lang="en-US" dirty="0">
                <a:solidFill>
                  <a:srgbClr val="C00000"/>
                </a:solidFill>
              </a:rPr>
              <a:t>money supply</a:t>
            </a:r>
          </a:p>
          <a:p>
            <a:r>
              <a:rPr lang="en-US" dirty="0"/>
              <a:t>They help maintain economic growth (increases in GDP) and control inflation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Monetary policy</a:t>
            </a:r>
            <a:r>
              <a:rPr lang="en-US" dirty="0"/>
              <a:t> </a:t>
            </a:r>
            <a:r>
              <a:rPr lang="en-US" dirty="0">
                <a:solidFill>
                  <a:srgbClr val="C00000"/>
                </a:solidFill>
              </a:rPr>
              <a:t>is a set of actions to control a nation's overall money supply and achieve economic growth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464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Tools of Monetary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Reserve Requirement-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All banks must keep a part of your deposit.  The rest they loan out.  The amount they keep is called the reserve requirement</a:t>
            </a:r>
          </a:p>
          <a:p>
            <a:r>
              <a:rPr lang="en-US" dirty="0"/>
              <a:t>Discount Rate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Just like you, your bank can take out a loan.  They take out the loan from the FED.  The interest rate the FED charges banks on loans, is called the discount rate.</a:t>
            </a:r>
          </a:p>
        </p:txBody>
      </p:sp>
    </p:spTree>
    <p:extLst>
      <p:ext uri="{BB962C8B-B14F-4D97-AF65-F5344CB8AC3E}">
        <p14:creationId xmlns:p14="http://schemas.microsoft.com/office/powerpoint/2010/main" val="42910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688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Monetary and Fiscal Policy</vt:lpstr>
      <vt:lpstr>GDP</vt:lpstr>
      <vt:lpstr>Government Help…</vt:lpstr>
      <vt:lpstr>Recession</vt:lpstr>
      <vt:lpstr>Inflation</vt:lpstr>
      <vt:lpstr>Inflation</vt:lpstr>
      <vt:lpstr>Monetary Policy</vt:lpstr>
      <vt:lpstr>3 Tools of Monetary Policy</vt:lpstr>
      <vt:lpstr>3 Tools</vt:lpstr>
      <vt:lpstr>Recession</vt:lpstr>
      <vt:lpstr>Inflation</vt:lpstr>
      <vt:lpstr>PowerPoint Presentation</vt:lpstr>
      <vt:lpstr>Discretionary FISCAL Policy</vt:lpstr>
      <vt:lpstr>Automatic Stabilizers</vt:lpstr>
    </vt:vector>
  </TitlesOfParts>
  <Company>ConroeISD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November 17</dc:title>
  <dc:creator>Bryant, Katherine J</dc:creator>
  <cp:lastModifiedBy>Greg Scott</cp:lastModifiedBy>
  <cp:revision>14</cp:revision>
  <dcterms:created xsi:type="dcterms:W3CDTF">2014-11-17T12:38:16Z</dcterms:created>
  <dcterms:modified xsi:type="dcterms:W3CDTF">2023-04-01T23:51:36Z</dcterms:modified>
</cp:coreProperties>
</file>