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55" y="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77a8c4fe2f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77a8c4fe2f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8b3819d517_1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28b3819d517_1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8b3819d517_1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28b3819d517_1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8b3819d517_1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28b3819d517_1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77a8c4fe2f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77a8c4fe2f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77a8c4fe2f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177a8c4fe2f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77a8c4fe2f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77a8c4fe2f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77a8c4fe2f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77a8c4fe2f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8b3819d517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8b3819d517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8b3819d517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8b3819d517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8b3819d517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8b3819d517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0" y="543225"/>
            <a:ext cx="8520600" cy="97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Monetary Policy</a:t>
            </a:r>
            <a:r>
              <a:rPr lang="en"/>
              <a:t> </a:t>
            </a: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6375" y="2765400"/>
            <a:ext cx="3728947" cy="2068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19425" y="2765400"/>
            <a:ext cx="1966223" cy="1966223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524825" y="1609500"/>
            <a:ext cx="74322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actions of the Federal Reserve System to influence the level of real GDP and rate of inflation </a:t>
            </a:r>
            <a:endParaRPr sz="2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2"/>
          <p:cNvSpPr txBox="1">
            <a:spLocks noGrp="1"/>
          </p:cNvSpPr>
          <p:nvPr>
            <p:ph type="ctrTitle"/>
          </p:nvPr>
        </p:nvSpPr>
        <p:spPr>
          <a:xfrm>
            <a:off x="311700" y="311850"/>
            <a:ext cx="8520600" cy="119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500"/>
              <a:t>Open Market Operations </a:t>
            </a:r>
            <a:endParaRPr sz="6500"/>
          </a:p>
        </p:txBody>
      </p:sp>
      <p:sp>
        <p:nvSpPr>
          <p:cNvPr id="124" name="Google Shape;124;p22"/>
          <p:cNvSpPr txBox="1"/>
          <p:nvPr/>
        </p:nvSpPr>
        <p:spPr>
          <a:xfrm>
            <a:off x="1101450" y="1589325"/>
            <a:ext cx="69411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term that refers to the purchase and sale of securities in the open market by the Fed</a:t>
            </a:r>
            <a:endParaRPr sz="2400"/>
          </a:p>
        </p:txBody>
      </p:sp>
      <p:pic>
        <p:nvPicPr>
          <p:cNvPr id="125" name="Google Shape;12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4186" y="3249850"/>
            <a:ext cx="5095626" cy="149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>
            <a:spLocks noGrp="1"/>
          </p:cNvSpPr>
          <p:nvPr>
            <p:ph type="ctrTitle"/>
          </p:nvPr>
        </p:nvSpPr>
        <p:spPr>
          <a:xfrm>
            <a:off x="311700" y="311850"/>
            <a:ext cx="8520600" cy="119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500"/>
              <a:t>Representative Money </a:t>
            </a:r>
            <a:endParaRPr sz="6500"/>
          </a:p>
        </p:txBody>
      </p:sp>
      <p:sp>
        <p:nvSpPr>
          <p:cNvPr id="131" name="Google Shape;131;p23"/>
          <p:cNvSpPr txBox="1"/>
          <p:nvPr/>
        </p:nvSpPr>
        <p:spPr>
          <a:xfrm>
            <a:off x="1101450" y="1569150"/>
            <a:ext cx="69411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a form of currency that represents the intent to pay, such as a check or credit card</a:t>
            </a:r>
            <a:endParaRPr sz="2400"/>
          </a:p>
        </p:txBody>
      </p:sp>
      <p:pic>
        <p:nvPicPr>
          <p:cNvPr id="132" name="Google Shape;13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71850" y="2986300"/>
            <a:ext cx="3965425" cy="169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4"/>
          <p:cNvSpPr txBox="1">
            <a:spLocks noGrp="1"/>
          </p:cNvSpPr>
          <p:nvPr>
            <p:ph type="ctrTitle"/>
          </p:nvPr>
        </p:nvSpPr>
        <p:spPr>
          <a:xfrm>
            <a:off x="311700" y="311850"/>
            <a:ext cx="8520600" cy="119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500"/>
              <a:t>Reserve Requirement </a:t>
            </a:r>
            <a:endParaRPr sz="6500"/>
          </a:p>
        </p:txBody>
      </p:sp>
      <p:sp>
        <p:nvSpPr>
          <p:cNvPr id="138" name="Google Shape;138;p24"/>
          <p:cNvSpPr txBox="1"/>
          <p:nvPr/>
        </p:nvSpPr>
        <p:spPr>
          <a:xfrm>
            <a:off x="1016000" y="1609500"/>
            <a:ext cx="69411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percentage of commercial bank’s deposits that it must keep in cash</a:t>
            </a:r>
            <a:endParaRPr sz="2400"/>
          </a:p>
        </p:txBody>
      </p:sp>
      <p:pic>
        <p:nvPicPr>
          <p:cNvPr id="139" name="Google Shape;13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53550" y="2632950"/>
            <a:ext cx="3653557" cy="230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ctrTitle"/>
          </p:nvPr>
        </p:nvSpPr>
        <p:spPr>
          <a:xfrm>
            <a:off x="311700" y="492900"/>
            <a:ext cx="8520600" cy="109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700"/>
              <a:t>Federal Reserve System</a:t>
            </a:r>
            <a:endParaRPr sz="5700"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6000" y="2982350"/>
            <a:ext cx="2546124" cy="1697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53247" y="2982350"/>
            <a:ext cx="2583033" cy="1697424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 txBox="1"/>
          <p:nvPr/>
        </p:nvSpPr>
        <p:spPr>
          <a:xfrm>
            <a:off x="784800" y="1590000"/>
            <a:ext cx="75744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“the Fed” the central bank of the United States 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created by Congress to provide nation with 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safe, flexible, stable monetary &amp; financial system</a:t>
            </a:r>
            <a:endParaRPr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>
            <a:spLocks noGrp="1"/>
          </p:cNvSpPr>
          <p:nvPr>
            <p:ph type="ctrTitle"/>
          </p:nvPr>
        </p:nvSpPr>
        <p:spPr>
          <a:xfrm>
            <a:off x="372050" y="382250"/>
            <a:ext cx="8520600" cy="11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500"/>
              <a:t>Financial Institutions</a:t>
            </a:r>
            <a:endParaRPr sz="6500"/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28925" y="3012550"/>
            <a:ext cx="2664143" cy="1756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87000" y="3012550"/>
            <a:ext cx="2741307" cy="175615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5"/>
          <p:cNvSpPr txBox="1"/>
          <p:nvPr/>
        </p:nvSpPr>
        <p:spPr>
          <a:xfrm>
            <a:off x="372050" y="1609500"/>
            <a:ext cx="83394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a company engaged in the business of dealing with financial and monetary transactions such as deposits, loans, investments, and currency exchange</a:t>
            </a:r>
            <a:endParaRPr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>
            <a:spLocks noGrp="1"/>
          </p:cNvSpPr>
          <p:nvPr>
            <p:ph type="ctrTitle"/>
          </p:nvPr>
        </p:nvSpPr>
        <p:spPr>
          <a:xfrm>
            <a:off x="372050" y="402375"/>
            <a:ext cx="8520600" cy="121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500">
                <a:solidFill>
                  <a:srgbClr val="000000"/>
                </a:solidFill>
              </a:rPr>
              <a:t>Functions of Money</a:t>
            </a:r>
            <a:endParaRPr sz="6500">
              <a:solidFill>
                <a:srgbClr val="000000"/>
              </a:solidFill>
            </a:endParaRPr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3975" y="2820275"/>
            <a:ext cx="3576440" cy="149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93600" y="2820276"/>
            <a:ext cx="3159619" cy="1498351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6"/>
          <p:cNvSpPr txBox="1"/>
          <p:nvPr/>
        </p:nvSpPr>
        <p:spPr>
          <a:xfrm>
            <a:off x="1161800" y="1619775"/>
            <a:ext cx="69411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serving as a medium of exchange, a unit of account, and a store of value</a:t>
            </a:r>
            <a:endParaRPr sz="2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>
            <a:spLocks noGrp="1"/>
          </p:cNvSpPr>
          <p:nvPr>
            <p:ph type="ctrTitle"/>
          </p:nvPr>
        </p:nvSpPr>
        <p:spPr>
          <a:xfrm>
            <a:off x="311700" y="362150"/>
            <a:ext cx="8520600" cy="118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500"/>
              <a:t>Medium of exchange</a:t>
            </a:r>
            <a:endParaRPr sz="6500"/>
          </a:p>
        </p:txBody>
      </p:sp>
      <p:pic>
        <p:nvPicPr>
          <p:cNvPr id="87" name="Google Shape;8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08850" y="2813950"/>
            <a:ext cx="2490716" cy="1756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27850" y="2813950"/>
            <a:ext cx="2635254" cy="175615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7"/>
          <p:cNvSpPr txBox="1"/>
          <p:nvPr/>
        </p:nvSpPr>
        <p:spPr>
          <a:xfrm>
            <a:off x="1016000" y="1609500"/>
            <a:ext cx="69411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anything that is used to determine value during the exchange of goods and services</a:t>
            </a:r>
            <a:endParaRPr sz="2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>
            <a:spLocks noGrp="1"/>
          </p:cNvSpPr>
          <p:nvPr>
            <p:ph type="ctrTitle"/>
          </p:nvPr>
        </p:nvSpPr>
        <p:spPr>
          <a:xfrm>
            <a:off x="311700" y="311850"/>
            <a:ext cx="8520600" cy="119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500"/>
              <a:t>Fiat Money </a:t>
            </a:r>
            <a:endParaRPr sz="6500"/>
          </a:p>
        </p:txBody>
      </p:sp>
      <p:pic>
        <p:nvPicPr>
          <p:cNvPr id="95" name="Google Shape;9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9125" y="2902500"/>
            <a:ext cx="2341536" cy="1756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95475" y="2944725"/>
            <a:ext cx="2676879" cy="175615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8"/>
          <p:cNvSpPr txBox="1"/>
          <p:nvPr/>
        </p:nvSpPr>
        <p:spPr>
          <a:xfrm>
            <a:off x="1016000" y="1609500"/>
            <a:ext cx="69411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Objects that have value because the government has decreed that they are an acceptable means to pay debts</a:t>
            </a:r>
            <a:endParaRPr sz="2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>
            <a:spLocks noGrp="1"/>
          </p:cNvSpPr>
          <p:nvPr>
            <p:ph type="ctrTitle"/>
          </p:nvPr>
        </p:nvSpPr>
        <p:spPr>
          <a:xfrm>
            <a:off x="311700" y="311850"/>
            <a:ext cx="8520600" cy="119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500"/>
              <a:t>Commodity Money </a:t>
            </a:r>
            <a:endParaRPr sz="6500"/>
          </a:p>
        </p:txBody>
      </p:sp>
      <p:sp>
        <p:nvSpPr>
          <p:cNvPr id="103" name="Google Shape;103;p19"/>
          <p:cNvSpPr txBox="1"/>
          <p:nvPr/>
        </p:nvSpPr>
        <p:spPr>
          <a:xfrm>
            <a:off x="1016000" y="1609500"/>
            <a:ext cx="69411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a type of currency that has intrinsic value as a specific good or material, such as gold</a:t>
            </a:r>
            <a:endParaRPr sz="2400"/>
          </a:p>
        </p:txBody>
      </p:sp>
      <p:pic>
        <p:nvPicPr>
          <p:cNvPr id="104" name="Google Shape;10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7050" y="2632950"/>
            <a:ext cx="4808837" cy="230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ctrTitle"/>
          </p:nvPr>
        </p:nvSpPr>
        <p:spPr>
          <a:xfrm>
            <a:off x="163175" y="361450"/>
            <a:ext cx="8520600" cy="119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500"/>
              <a:t>Discount Rate </a:t>
            </a:r>
            <a:endParaRPr sz="6500"/>
          </a:p>
        </p:txBody>
      </p:sp>
      <p:sp>
        <p:nvSpPr>
          <p:cNvPr id="110" name="Google Shape;110;p20"/>
          <p:cNvSpPr txBox="1"/>
          <p:nvPr/>
        </p:nvSpPr>
        <p:spPr>
          <a:xfrm>
            <a:off x="1742675" y="1559050"/>
            <a:ext cx="69411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interest rate the Federal Reserve charges commercial banks for short term loans</a:t>
            </a:r>
            <a:endParaRPr sz="2400"/>
          </a:p>
        </p:txBody>
      </p:sp>
      <p:pic>
        <p:nvPicPr>
          <p:cNvPr id="111" name="Google Shape;111;p20"/>
          <p:cNvPicPr preferRelativeResize="0"/>
          <p:nvPr/>
        </p:nvPicPr>
        <p:blipFill rotWithShape="1">
          <a:blip r:embed="rId3">
            <a:alphaModFix/>
          </a:blip>
          <a:srcRect l="8966" t="10626" r="8470" b="9831"/>
          <a:stretch/>
        </p:blipFill>
        <p:spPr>
          <a:xfrm>
            <a:off x="2881475" y="2482450"/>
            <a:ext cx="3381050" cy="244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ctrTitle"/>
          </p:nvPr>
        </p:nvSpPr>
        <p:spPr>
          <a:xfrm>
            <a:off x="311700" y="311850"/>
            <a:ext cx="8520600" cy="119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500"/>
              <a:t>Federal Funds Rate </a:t>
            </a:r>
            <a:endParaRPr sz="6500"/>
          </a:p>
        </p:txBody>
      </p:sp>
      <p:sp>
        <p:nvSpPr>
          <p:cNvPr id="117" name="Google Shape;117;p21"/>
          <p:cNvSpPr txBox="1"/>
          <p:nvPr/>
        </p:nvSpPr>
        <p:spPr>
          <a:xfrm>
            <a:off x="1016000" y="1609500"/>
            <a:ext cx="69411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interest rate set by the Fed to indirectly manage interest rates, inflation and unemployment</a:t>
            </a:r>
            <a:endParaRPr sz="2400"/>
          </a:p>
        </p:txBody>
      </p:sp>
      <p:pic>
        <p:nvPicPr>
          <p:cNvPr id="118" name="Google Shape;11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46250" y="2571750"/>
            <a:ext cx="3252260" cy="2305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237</Words>
  <Application>Microsoft Office PowerPoint</Application>
  <PresentationFormat>On-screen Show (16:9)</PresentationFormat>
  <Paragraphs>26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Arial</vt:lpstr>
      <vt:lpstr>Simple Light</vt:lpstr>
      <vt:lpstr>Monetary Policy </vt:lpstr>
      <vt:lpstr>Federal Reserve System</vt:lpstr>
      <vt:lpstr>Financial Institutions</vt:lpstr>
      <vt:lpstr>Functions of Money</vt:lpstr>
      <vt:lpstr>Medium of exchange</vt:lpstr>
      <vt:lpstr>Fiat Money </vt:lpstr>
      <vt:lpstr>Commodity Money </vt:lpstr>
      <vt:lpstr>Discount Rate </vt:lpstr>
      <vt:lpstr>Federal Funds Rate </vt:lpstr>
      <vt:lpstr>Open Market Operations </vt:lpstr>
      <vt:lpstr>Representative Money </vt:lpstr>
      <vt:lpstr>Reserve Requirement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Monetary Policy </dc:title>
  <dc:creator>Greg Scott</dc:creator>
  <cp:lastModifiedBy>Greg Scott</cp:lastModifiedBy>
  <cp:revision>1</cp:revision>
  <dcterms:modified xsi:type="dcterms:W3CDTF">2023-10-12T00:19:06Z</dcterms:modified>
</cp:coreProperties>
</file>