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Lexend" panose="020B0604020202020204" charset="0"/>
      <p:regular r:id="rId27"/>
      <p:bold r:id="rId28"/>
    </p:embeddedFont>
    <p:embeddedFont>
      <p:font typeface="Lexend Black" panose="020B0604020202020204" charset="0"/>
      <p:bold r:id="rId29"/>
    </p:embeddedFont>
    <p:embeddedFont>
      <p:font typeface="Lexend ExtraBold" panose="020B0604020202020204" charset="0"/>
      <p:bold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Open Sans ExtraBold" panose="020B0906030804020204" pitchFamily="34" charset="0"/>
      <p:bold r:id="rId35"/>
      <p:boldItalic r:id="rId36"/>
    </p:embeddedFont>
    <p:embeddedFont>
      <p:font typeface="Open Sans SemiBold" panose="020B0706030804020204" pitchFamily="34" charset="0"/>
      <p:regular r:id="rId37"/>
      <p:bold r:id="rId38"/>
      <p:italic r:id="rId39"/>
      <p:boldItalic r:id="rId40"/>
    </p:embeddedFont>
    <p:embeddedFont>
      <p:font typeface="Roboto Condensed" panose="02000000000000000000" pitchFamily="2" charset="0"/>
      <p:regular r:id="rId41"/>
      <p:bold r:id="rId42"/>
      <p:italic r:id="rId43"/>
      <p:boldItalic r:id="rId44"/>
    </p:embeddedFont>
    <p:embeddedFont>
      <p:font typeface="Roboto Medium" panose="02000000000000000000" pitchFamily="2" charset="0"/>
      <p:regular r:id="rId45"/>
      <p:bold r:id="rId46"/>
      <p:italic r:id="rId47"/>
      <p:boldItalic r:id="rId48"/>
    </p:embeddedFont>
    <p:embeddedFont>
      <p:font typeface="Walter Turncoat" panose="020B0604020202020204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5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Scott" userId="c650d04ab2c8d8e3" providerId="LiveId" clId="{24ED217B-B0F2-40B0-BCFC-6EB1D94DEE3A}"/>
    <pc:docChg chg="custSel modSld">
      <pc:chgData name="Greg Scott" userId="c650d04ab2c8d8e3" providerId="LiveId" clId="{24ED217B-B0F2-40B0-BCFC-6EB1D94DEE3A}" dt="2023-12-12T12:34:22.544" v="23" actId="1076"/>
      <pc:docMkLst>
        <pc:docMk/>
      </pc:docMkLst>
      <pc:sldChg chg="modSp mod">
        <pc:chgData name="Greg Scott" userId="c650d04ab2c8d8e3" providerId="LiveId" clId="{24ED217B-B0F2-40B0-BCFC-6EB1D94DEE3A}" dt="2023-12-12T12:34:22.544" v="23" actId="1076"/>
        <pc:sldMkLst>
          <pc:docMk/>
          <pc:sldMk cId="0" sldId="257"/>
        </pc:sldMkLst>
        <pc:spChg chg="mod">
          <ac:chgData name="Greg Scott" userId="c650d04ab2c8d8e3" providerId="LiveId" clId="{24ED217B-B0F2-40B0-BCFC-6EB1D94DEE3A}" dt="2023-12-12T12:34:18.544" v="22" actId="1076"/>
          <ac:spMkLst>
            <pc:docMk/>
            <pc:sldMk cId="0" sldId="257"/>
            <ac:spMk id="75" creationId="{00000000-0000-0000-0000-000000000000}"/>
          </ac:spMkLst>
        </pc:spChg>
        <pc:spChg chg="mod">
          <ac:chgData name="Greg Scott" userId="c650d04ab2c8d8e3" providerId="LiveId" clId="{24ED217B-B0F2-40B0-BCFC-6EB1D94DEE3A}" dt="2023-12-12T12:34:22.544" v="23" actId="1076"/>
          <ac:spMkLst>
            <pc:docMk/>
            <pc:sldMk cId="0" sldId="257"/>
            <ac:spMk id="76" creationId="{00000000-0000-0000-0000-000000000000}"/>
          </ac:spMkLst>
        </pc:spChg>
      </pc:sldChg>
      <pc:sldChg chg="modSp mod">
        <pc:chgData name="Greg Scott" userId="c650d04ab2c8d8e3" providerId="LiveId" clId="{24ED217B-B0F2-40B0-BCFC-6EB1D94DEE3A}" dt="2023-12-12T12:34:10.751" v="21" actId="1076"/>
        <pc:sldMkLst>
          <pc:docMk/>
          <pc:sldMk cId="0" sldId="258"/>
        </pc:sldMkLst>
        <pc:spChg chg="mod">
          <ac:chgData name="Greg Scott" userId="c650d04ab2c8d8e3" providerId="LiveId" clId="{24ED217B-B0F2-40B0-BCFC-6EB1D94DEE3A}" dt="2023-12-12T12:34:10.751" v="21" actId="1076"/>
          <ac:spMkLst>
            <pc:docMk/>
            <pc:sldMk cId="0" sldId="258"/>
            <ac:spMk id="83" creationId="{00000000-0000-0000-0000-000000000000}"/>
          </ac:spMkLst>
        </pc:spChg>
        <pc:spChg chg="mod">
          <ac:chgData name="Greg Scott" userId="c650d04ab2c8d8e3" providerId="LiveId" clId="{24ED217B-B0F2-40B0-BCFC-6EB1D94DEE3A}" dt="2023-12-12T12:33:56.774" v="20" actId="404"/>
          <ac:spMkLst>
            <pc:docMk/>
            <pc:sldMk cId="0" sldId="258"/>
            <ac:spMk id="84" creationId="{00000000-0000-0000-0000-000000000000}"/>
          </ac:spMkLst>
        </pc:spChg>
        <pc:picChg chg="mod">
          <ac:chgData name="Greg Scott" userId="c650d04ab2c8d8e3" providerId="LiveId" clId="{24ED217B-B0F2-40B0-BCFC-6EB1D94DEE3A}" dt="2023-12-12T12:33:42.658" v="13" actId="1076"/>
          <ac:picMkLst>
            <pc:docMk/>
            <pc:sldMk cId="0" sldId="258"/>
            <ac:picMk id="86" creationId="{00000000-0000-0000-0000-000000000000}"/>
          </ac:picMkLst>
        </pc:picChg>
      </pc:sldChg>
      <pc:sldChg chg="modSp mod">
        <pc:chgData name="Greg Scott" userId="c650d04ab2c8d8e3" providerId="LiveId" clId="{24ED217B-B0F2-40B0-BCFC-6EB1D94DEE3A}" dt="2023-12-12T12:33:31.487" v="12" actId="404"/>
        <pc:sldMkLst>
          <pc:docMk/>
          <pc:sldMk cId="0" sldId="263"/>
        </pc:sldMkLst>
        <pc:spChg chg="mod">
          <ac:chgData name="Greg Scott" userId="c650d04ab2c8d8e3" providerId="LiveId" clId="{24ED217B-B0F2-40B0-BCFC-6EB1D94DEE3A}" dt="2023-12-12T12:33:19.870" v="6" actId="1076"/>
          <ac:spMkLst>
            <pc:docMk/>
            <pc:sldMk cId="0" sldId="263"/>
            <ac:spMk id="112" creationId="{00000000-0000-0000-0000-000000000000}"/>
          </ac:spMkLst>
        </pc:spChg>
        <pc:spChg chg="mod">
          <ac:chgData name="Greg Scott" userId="c650d04ab2c8d8e3" providerId="LiveId" clId="{24ED217B-B0F2-40B0-BCFC-6EB1D94DEE3A}" dt="2023-12-12T12:33:31.487" v="12" actId="404"/>
          <ac:spMkLst>
            <pc:docMk/>
            <pc:sldMk cId="0" sldId="263"/>
            <ac:spMk id="113" creationId="{00000000-0000-0000-0000-000000000000}"/>
          </ac:spMkLst>
        </pc:spChg>
      </pc:sldChg>
      <pc:sldChg chg="modSp mod">
        <pc:chgData name="Greg Scott" userId="c650d04ab2c8d8e3" providerId="LiveId" clId="{24ED217B-B0F2-40B0-BCFC-6EB1D94DEE3A}" dt="2023-12-12T12:33:09.698" v="5" actId="122"/>
        <pc:sldMkLst>
          <pc:docMk/>
          <pc:sldMk cId="0" sldId="264"/>
        </pc:sldMkLst>
        <pc:spChg chg="mod">
          <ac:chgData name="Greg Scott" userId="c650d04ab2c8d8e3" providerId="LiveId" clId="{24ED217B-B0F2-40B0-BCFC-6EB1D94DEE3A}" dt="2023-12-12T12:33:09.698" v="5" actId="122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Greg Scott" userId="c650d04ab2c8d8e3" providerId="LiveId" clId="{24ED217B-B0F2-40B0-BCFC-6EB1D94DEE3A}" dt="2023-12-12T12:32:56.376" v="3" actId="1076"/>
          <ac:spMkLst>
            <pc:docMk/>
            <pc:sldMk cId="0" sldId="264"/>
            <ac:spMk id="120" creationId="{00000000-0000-0000-0000-000000000000}"/>
          </ac:spMkLst>
        </pc:spChg>
      </pc:sldChg>
      <pc:sldChg chg="modSp mod">
        <pc:chgData name="Greg Scott" userId="c650d04ab2c8d8e3" providerId="LiveId" clId="{24ED217B-B0F2-40B0-BCFC-6EB1D94DEE3A}" dt="2023-12-12T12:32:49.526" v="2" actId="1076"/>
        <pc:sldMkLst>
          <pc:docMk/>
          <pc:sldMk cId="0" sldId="265"/>
        </pc:sldMkLst>
        <pc:spChg chg="mod">
          <ac:chgData name="Greg Scott" userId="c650d04ab2c8d8e3" providerId="LiveId" clId="{24ED217B-B0F2-40B0-BCFC-6EB1D94DEE3A}" dt="2023-12-12T12:32:46.406" v="1" actId="1076"/>
          <ac:spMkLst>
            <pc:docMk/>
            <pc:sldMk cId="0" sldId="265"/>
            <ac:spMk id="126" creationId="{00000000-0000-0000-0000-000000000000}"/>
          </ac:spMkLst>
        </pc:spChg>
        <pc:spChg chg="mod">
          <ac:chgData name="Greg Scott" userId="c650d04ab2c8d8e3" providerId="LiveId" clId="{24ED217B-B0F2-40B0-BCFC-6EB1D94DEE3A}" dt="2023-12-12T12:32:49.526" v="2" actId="1076"/>
          <ac:spMkLst>
            <pc:docMk/>
            <pc:sldMk cId="0" sldId="265"/>
            <ac:spMk id="127" creationId="{00000000-0000-0000-0000-000000000000}"/>
          </ac:spMkLst>
        </pc:spChg>
      </pc:sldChg>
      <pc:sldChg chg="modSp mod">
        <pc:chgData name="Greg Scott" userId="c650d04ab2c8d8e3" providerId="LiveId" clId="{24ED217B-B0F2-40B0-BCFC-6EB1D94DEE3A}" dt="2023-12-12T12:32:35.485" v="0" actId="1076"/>
        <pc:sldMkLst>
          <pc:docMk/>
          <pc:sldMk cId="0" sldId="270"/>
        </pc:sldMkLst>
        <pc:spChg chg="mod">
          <ac:chgData name="Greg Scott" userId="c650d04ab2c8d8e3" providerId="LiveId" clId="{24ED217B-B0F2-40B0-BCFC-6EB1D94DEE3A}" dt="2023-12-12T12:32:35.485" v="0" actId="1076"/>
          <ac:spMkLst>
            <pc:docMk/>
            <pc:sldMk cId="0" sldId="270"/>
            <ac:spMk id="16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e08b7028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52" y="685795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e08b702882_0_0:notes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08b702882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e08b702882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08b702882_0_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e08b702882_0_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08b702882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e08b702882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e08b702882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e08b702882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08b702882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e08b702882_0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08b702882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e08b702882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e08b702882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e08b702882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08b702882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e08b702882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54" y="685488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e08b702882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e08b702882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08b702882_0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e08b702882_0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08b70288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e08b702882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e08b702882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e08b702882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e08b702882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e08b702882_0_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e08b702882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e08b702882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e08b702882_0_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e08b702882_0_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08b702882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e08b702882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08b702882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08b702882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08b702882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52" y="685795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e08b702882_0_285:notes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08b702882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e08b702882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08b702882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52" y="685795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e08b702882_0_388:notes"/>
          <p:cNvSpPr txBox="1">
            <a:spLocks noGrp="1"/>
          </p:cNvSpPr>
          <p:nvPr>
            <p:ph type="body" idx="1"/>
          </p:nvPr>
        </p:nvSpPr>
        <p:spPr>
          <a:xfrm>
            <a:off x="685795" y="434338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08b702882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e08b702882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08b702882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e08b702882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08b702882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e08b702882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bg>
      <p:bgPr>
        <a:solidFill>
          <a:srgbClr val="4BB5D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52" name="Google Shape;52;p13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3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57" name="Google Shape;57;p13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58" name="Google Shape;58;p13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250213" y="107563"/>
            <a:ext cx="8643600" cy="11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Origins of The Cold War</a:t>
            </a:r>
            <a:endParaRPr sz="5600" b="1">
              <a:solidFill>
                <a:srgbClr val="FF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69" name="Google Shape;69;p14" descr="A New Cold War? Why the U.S. and China Would Both Lose - Knowledge@Whart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238" y="1210063"/>
            <a:ext cx="8643525" cy="294776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2227825" y="4368175"/>
            <a:ext cx="4688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edium"/>
                <a:ea typeface="Roboto Medium"/>
                <a:cs typeface="Roboto Medium"/>
                <a:sym typeface="Roboto Medium"/>
              </a:rPr>
              <a:t>Unit 9: The Cold War</a:t>
            </a:r>
            <a:endParaRPr sz="2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207791" y="139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Lexend ExtraBold"/>
                <a:ea typeface="Lexend ExtraBold"/>
                <a:cs typeface="Lexend ExtraBold"/>
                <a:sym typeface="Lexend ExtraBold"/>
              </a:rPr>
              <a:t>Berlin Blockade</a:t>
            </a:r>
            <a:endParaRPr sz="3600" dirty="0"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-62212" y="823585"/>
            <a:ext cx="4776000" cy="3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Char char="●"/>
            </a:pPr>
            <a:r>
              <a:rPr lang="en" sz="1800" dirty="0">
                <a:latin typeface="Open Sans SemiBold"/>
                <a:ea typeface="Open Sans SemiBold"/>
                <a:cs typeface="Open Sans SemiBold"/>
                <a:sym typeface="Open Sans SemiBold"/>
              </a:rPr>
              <a:t>The Berlin Blockade was an attempt in 1948 by the Soviet Union to </a:t>
            </a: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limit the </a:t>
            </a:r>
            <a:r>
              <a:rPr lang="en" sz="1800" b="1" i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ability</a:t>
            </a:r>
            <a:r>
              <a:rPr lang="en" sz="1800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of the U.S., Great Britain, and France to </a:t>
            </a:r>
            <a:r>
              <a:rPr lang="en" sz="1800" b="1" i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travel</a:t>
            </a: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 to their sectors of Berlin, which lay within </a:t>
            </a:r>
            <a:r>
              <a:rPr lang="en" sz="1800" dirty="0">
                <a:latin typeface="Open Sans SemiBold"/>
                <a:ea typeface="Open Sans SemiBold"/>
                <a:cs typeface="Open Sans SemiBold"/>
                <a:sym typeface="Open Sans SemiBold"/>
              </a:rPr>
              <a:t>Russian-occupied territory</a:t>
            </a:r>
            <a:endParaRPr sz="1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Char char="●"/>
            </a:pPr>
            <a:r>
              <a:rPr lang="en" sz="1800" dirty="0">
                <a:latin typeface="Open Sans SemiBold"/>
                <a:ea typeface="Open Sans SemiBold"/>
                <a:cs typeface="Open Sans SemiBold"/>
                <a:sym typeface="Open Sans SemiBold"/>
              </a:rPr>
              <a:t>Soviets blocked:</a:t>
            </a:r>
            <a:endParaRPr sz="1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Char char="○"/>
            </a:pP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All railroad &amp; </a:t>
            </a:r>
            <a:r>
              <a:rPr lang="en" sz="1800" b="1" i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canal access</a:t>
            </a: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 to the western zones of Berlin</a:t>
            </a:r>
            <a:endParaRPr sz="18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Char char="○"/>
            </a:pP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2.5 million civilians had no access to food, medicine, </a:t>
            </a:r>
            <a:r>
              <a:rPr lang="en" sz="1800" b="1" i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fuel</a:t>
            </a: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, electricity, &amp; basic goods</a:t>
            </a:r>
            <a:endParaRPr sz="18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875" y="84975"/>
            <a:ext cx="2122700" cy="19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000" y="84975"/>
            <a:ext cx="2027450" cy="20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 rotWithShape="1">
          <a:blip r:embed="rId5">
            <a:alphaModFix/>
          </a:blip>
          <a:srcRect r="56396"/>
          <a:stretch/>
        </p:blipFill>
        <p:spPr>
          <a:xfrm>
            <a:off x="4834075" y="2175250"/>
            <a:ext cx="2063432" cy="178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 rotWithShape="1">
          <a:blip r:embed="rId5">
            <a:alphaModFix/>
          </a:blip>
          <a:srcRect l="53702" t="17474" r="1168" b="16610"/>
          <a:stretch/>
        </p:blipFill>
        <p:spPr>
          <a:xfrm>
            <a:off x="6283705" y="3824296"/>
            <a:ext cx="2135499" cy="117985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4834075" y="4092173"/>
            <a:ext cx="15558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Roboto Condensed"/>
                <a:ea typeface="Roboto Condensed"/>
                <a:cs typeface="Roboto Condensed"/>
                <a:sym typeface="Roboto Condensed"/>
              </a:rPr>
              <a:t>Berlin</a:t>
            </a:r>
            <a:endParaRPr sz="30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6441542" y="2571740"/>
            <a:ext cx="24762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Roboto Condensed"/>
                <a:ea typeface="Roboto Condensed"/>
                <a:cs typeface="Roboto Condensed"/>
                <a:sym typeface="Roboto Condensed"/>
              </a:rPr>
              <a:t>Germany</a:t>
            </a:r>
            <a:endParaRPr sz="30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 rotWithShape="1">
          <a:blip r:embed="rId3">
            <a:alphaModFix/>
          </a:blip>
          <a:srcRect r="56396"/>
          <a:stretch/>
        </p:blipFill>
        <p:spPr>
          <a:xfrm>
            <a:off x="320325" y="72388"/>
            <a:ext cx="2458725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 l="53702" t="17474" r="1168" b="16610"/>
          <a:stretch/>
        </p:blipFill>
        <p:spPr>
          <a:xfrm>
            <a:off x="2047663" y="2941875"/>
            <a:ext cx="2544600" cy="20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320325" y="3653400"/>
            <a:ext cx="18543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Roboto Condensed"/>
                <a:ea typeface="Roboto Condensed"/>
                <a:cs typeface="Roboto Condensed"/>
                <a:sym typeface="Roboto Condensed"/>
              </a:rPr>
              <a:t>Berlin</a:t>
            </a:r>
            <a:endParaRPr sz="30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2550463" y="676838"/>
            <a:ext cx="18543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Roboto Condensed"/>
                <a:ea typeface="Roboto Condensed"/>
                <a:cs typeface="Roboto Condensed"/>
                <a:sym typeface="Roboto Condensed"/>
              </a:rPr>
              <a:t>Germany</a:t>
            </a:r>
            <a:endParaRPr sz="30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4819450" y="1605225"/>
            <a:ext cx="4266300" cy="113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Open Sans ExtraBold"/>
                <a:ea typeface="Open Sans ExtraBold"/>
                <a:cs typeface="Open Sans ExtraBold"/>
                <a:sym typeface="Open Sans ExtraBold"/>
              </a:rPr>
              <a:t>How would you get supplies to the </a:t>
            </a:r>
            <a:r>
              <a:rPr lang="en" sz="2800">
                <a:solidFill>
                  <a:srgbClr val="0000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West part of Berlin</a:t>
            </a:r>
            <a:r>
              <a:rPr lang="en" sz="2800">
                <a:latin typeface="Open Sans ExtraBold"/>
                <a:ea typeface="Open Sans ExtraBold"/>
                <a:cs typeface="Open Sans ExtraBold"/>
                <a:sym typeface="Open Sans ExtraBold"/>
              </a:rPr>
              <a:t> when it is surrounded by the </a:t>
            </a:r>
            <a:r>
              <a:rPr lang="en" sz="2800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Soviet Union</a:t>
            </a:r>
            <a:r>
              <a:rPr lang="en" sz="2800">
                <a:latin typeface="Open Sans ExtraBold"/>
                <a:ea typeface="Open Sans ExtraBold"/>
                <a:cs typeface="Open Sans ExtraBold"/>
                <a:sym typeface="Open Sans ExtraBold"/>
              </a:rPr>
              <a:t>?</a:t>
            </a:r>
            <a:endParaRPr sz="28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71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1700" y="139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exend ExtraBold"/>
                <a:ea typeface="Lexend ExtraBold"/>
                <a:cs typeface="Lexend ExtraBold"/>
                <a:sym typeface="Lexend ExtraBold"/>
              </a:rPr>
              <a:t>Berlin Airlift (1948-1949)</a:t>
            </a:r>
            <a:endParaRPr sz="3600"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4311600" cy="3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 SemiBold"/>
                <a:ea typeface="Open Sans SemiBold"/>
                <a:cs typeface="Open Sans SemiBold"/>
                <a:sym typeface="Open Sans SemiBold"/>
              </a:rPr>
              <a:t>West Berlin was </a:t>
            </a:r>
            <a:r>
              <a:rPr lang="en" sz="1800" b="1" i="1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airlifted supplies</a:t>
            </a:r>
            <a:endParaRPr sz="1800" b="1" i="1" u="sng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 sz="1800" b="1">
                <a:latin typeface="Open Sans"/>
                <a:ea typeface="Open Sans"/>
                <a:cs typeface="Open Sans"/>
                <a:sym typeface="Open Sans"/>
              </a:rPr>
              <a:t>One of the first major international crises of the Cold War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Char char="●"/>
            </a:pPr>
            <a:r>
              <a:rPr lang="en" sz="1800">
                <a:latin typeface="Open Sans SemiBold"/>
                <a:ea typeface="Open Sans SemiBold"/>
                <a:cs typeface="Open Sans SemiBold"/>
                <a:sym typeface="Open Sans SemiBold"/>
              </a:rPr>
              <a:t>Brought about 2.3 million tons of supplies to West Berlin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Char char="●"/>
            </a:pPr>
            <a:r>
              <a:rPr lang="en" sz="1800" b="1">
                <a:latin typeface="Open Sans"/>
                <a:ea typeface="Open Sans"/>
                <a:cs typeface="Open Sans"/>
                <a:sym typeface="Open Sans"/>
              </a:rPr>
              <a:t>The U.S. flew in supplies for 327 days (277,000 flights)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Char char="●"/>
            </a:pPr>
            <a:r>
              <a:rPr lang="en" sz="1800" b="1" u="sng">
                <a:latin typeface="Open Sans"/>
                <a:ea typeface="Open Sans"/>
                <a:cs typeface="Open Sans"/>
                <a:sym typeface="Open Sans"/>
              </a:rPr>
              <a:t>Outcome</a:t>
            </a:r>
            <a:r>
              <a:rPr lang="en" sz="1800">
                <a:latin typeface="Open Sans SemiBold"/>
                <a:ea typeface="Open Sans SemiBold"/>
                <a:cs typeface="Open Sans SemiBold"/>
                <a:sym typeface="Open Sans SemiBold"/>
              </a:rPr>
              <a:t>: </a:t>
            </a:r>
            <a:r>
              <a:rPr lang="en" sz="1800" b="1">
                <a:latin typeface="Open Sans"/>
                <a:ea typeface="Open Sans"/>
                <a:cs typeface="Open Sans"/>
                <a:sym typeface="Open Sans"/>
              </a:rPr>
              <a:t>Soviets </a:t>
            </a:r>
            <a:r>
              <a:rPr lang="en" sz="1800" b="1" i="1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lifted</a:t>
            </a:r>
            <a:r>
              <a:rPr lang="en" sz="1800" b="1">
                <a:latin typeface="Open Sans"/>
                <a:ea typeface="Open Sans"/>
                <a:cs typeface="Open Sans"/>
                <a:sym typeface="Open Sans"/>
              </a:rPr>
              <a:t> the blockade &amp; Germany officially becomes </a:t>
            </a:r>
            <a:r>
              <a:rPr lang="en" sz="1800" b="1" i="1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TWO</a:t>
            </a:r>
            <a:r>
              <a:rPr lang="en" sz="1800" b="1">
                <a:latin typeface="Open Sans"/>
                <a:ea typeface="Open Sans"/>
                <a:cs typeface="Open Sans"/>
                <a:sym typeface="Open Sans"/>
              </a:rPr>
              <a:t> countries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50" y="813875"/>
            <a:ext cx="3100177" cy="23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 descr="The Success of the Airlift | American Experience | Official Site | PB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2225" y="2571747"/>
            <a:ext cx="3100175" cy="239550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116475" y="153825"/>
            <a:ext cx="895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exend ExtraBold"/>
                <a:ea typeface="Lexend ExtraBold"/>
                <a:cs typeface="Lexend ExtraBold"/>
                <a:sym typeface="Lexend ExtraBold"/>
              </a:rPr>
              <a:t>North Atlantic Treaty Organization (NATO)</a:t>
            </a:r>
            <a:endParaRPr sz="3000"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Char char="●"/>
            </a:pPr>
            <a:r>
              <a:rPr lang="en" sz="1800">
                <a:latin typeface="Open Sans SemiBold"/>
                <a:ea typeface="Open Sans SemiBold"/>
                <a:cs typeface="Open Sans SemiBold"/>
                <a:sym typeface="Open Sans SemiBold"/>
              </a:rPr>
              <a:t>Created in 1949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Char char="●"/>
            </a:pPr>
            <a:r>
              <a:rPr lang="en" sz="1800">
                <a:latin typeface="Open Sans SemiBold"/>
                <a:ea typeface="Open Sans SemiBold"/>
                <a:cs typeface="Open Sans SemiBold"/>
                <a:sym typeface="Open Sans SemiBold"/>
              </a:rPr>
              <a:t>A formal </a:t>
            </a:r>
            <a:r>
              <a:rPr lang="en" sz="1800" b="1" i="1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alliance</a:t>
            </a:r>
            <a:r>
              <a:rPr lang="en" sz="1800">
                <a:latin typeface="Open Sans SemiBold"/>
                <a:ea typeface="Open Sans SemiBold"/>
                <a:cs typeface="Open Sans SemiBold"/>
                <a:sym typeface="Open Sans SemiBold"/>
              </a:rPr>
              <a:t> between the territories of North America &amp; Europe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Char char="●"/>
            </a:pPr>
            <a:r>
              <a:rPr lang="en" sz="1800">
                <a:latin typeface="Open Sans SemiBold"/>
                <a:ea typeface="Open Sans SemiBold"/>
                <a:cs typeface="Open Sans SemiBold"/>
                <a:sym typeface="Open Sans SemiBold"/>
              </a:rPr>
              <a:t>Job was to </a:t>
            </a:r>
            <a:r>
              <a:rPr lang="en" sz="1800" b="1" i="1" u="sng">
                <a:latin typeface="Open Sans"/>
                <a:ea typeface="Open Sans"/>
                <a:cs typeface="Open Sans"/>
                <a:sym typeface="Open Sans"/>
              </a:rPr>
              <a:t>provide collective</a:t>
            </a:r>
            <a:r>
              <a:rPr lang="en" sz="1800" b="1" i="1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security</a:t>
            </a:r>
            <a:r>
              <a:rPr lang="en" sz="180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" sz="1800" b="1" i="1">
                <a:latin typeface="Open Sans"/>
                <a:ea typeface="Open Sans"/>
                <a:cs typeface="Open Sans"/>
                <a:sym typeface="Open Sans"/>
              </a:rPr>
              <a:t>against the Soviet Union</a:t>
            </a:r>
            <a:endParaRPr sz="1800" b="1" i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Char char="●"/>
            </a:pPr>
            <a:r>
              <a:rPr lang="en" sz="1800" b="1" i="1">
                <a:latin typeface="Open Sans"/>
                <a:ea typeface="Open Sans"/>
                <a:cs typeface="Open Sans"/>
                <a:sym typeface="Open Sans"/>
              </a:rPr>
              <a:t>First </a:t>
            </a:r>
            <a:r>
              <a:rPr lang="en" sz="1800" b="1" i="1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peacetime</a:t>
            </a:r>
            <a:r>
              <a:rPr lang="en" sz="1800">
                <a:latin typeface="Open Sans SemiBold"/>
                <a:ea typeface="Open Sans SemiBold"/>
                <a:cs typeface="Open Sans SemiBold"/>
                <a:sym typeface="Open Sans SemiBold"/>
              </a:rPr>
              <a:t> military alliance the U.S. entered into</a:t>
            </a:r>
            <a:endParaRPr sz="18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575" y="1363675"/>
            <a:ext cx="4218100" cy="2994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311700" y="124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exend ExtraBold"/>
                <a:ea typeface="Lexend ExtraBold"/>
                <a:cs typeface="Lexend ExtraBold"/>
                <a:sym typeface="Lexend ExtraBold"/>
              </a:rPr>
              <a:t>Warsaw Pact</a:t>
            </a:r>
            <a:endParaRPr sz="3600"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2"/>
          </p:nvPr>
        </p:nvSpPr>
        <p:spPr>
          <a:xfrm>
            <a:off x="4862451" y="568633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Char char="●"/>
            </a:pPr>
            <a:r>
              <a:rPr lang="en" sz="1800" dirty="0">
                <a:latin typeface="Open Sans SemiBold"/>
                <a:ea typeface="Open Sans SemiBold"/>
                <a:cs typeface="Open Sans SemiBold"/>
                <a:sym typeface="Open Sans SemiBold"/>
              </a:rPr>
              <a:t>Soviet Union &amp; its </a:t>
            </a:r>
            <a:r>
              <a:rPr lang="en" sz="1800" b="1" i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affiliated</a:t>
            </a:r>
            <a:r>
              <a:rPr lang="en" sz="1800" dirty="0">
                <a:latin typeface="Open Sans SemiBold"/>
                <a:ea typeface="Open Sans SemiBold"/>
                <a:cs typeface="Open Sans SemiBold"/>
                <a:sym typeface="Open Sans SemiBold"/>
              </a:rPr>
              <a:t> Communist nations in Eastern Europe </a:t>
            </a: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founded a rival alliance</a:t>
            </a:r>
            <a:endParaRPr sz="18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 b="1" u="sng" dirty="0">
                <a:latin typeface="Open Sans"/>
                <a:ea typeface="Open Sans"/>
                <a:cs typeface="Open Sans"/>
                <a:sym typeface="Open Sans"/>
              </a:rPr>
              <a:t>Warsaw Pact:</a:t>
            </a:r>
            <a:endParaRPr sz="1800" b="1" u="sng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Char char="○"/>
            </a:pPr>
            <a:r>
              <a:rPr lang="en" sz="1800" dirty="0">
                <a:latin typeface="Open Sans SemiBold"/>
                <a:ea typeface="Open Sans SemiBold"/>
                <a:cs typeface="Open Sans SemiBold"/>
                <a:sym typeface="Open Sans SemiBold"/>
              </a:rPr>
              <a:t>Soviet Union &amp; </a:t>
            </a:r>
            <a:r>
              <a:rPr lang="en" sz="1800" b="1" i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satellite </a:t>
            </a: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nations</a:t>
            </a:r>
            <a:r>
              <a:rPr lang="en" sz="1800" dirty="0">
                <a:latin typeface="Open Sans SemiBold"/>
                <a:ea typeface="Open Sans SemiBold"/>
                <a:cs typeface="Open Sans SemiBold"/>
                <a:sym typeface="Open Sans SemiBold"/>
              </a:rPr>
              <a:t> would provide collective security to each other</a:t>
            </a:r>
            <a:endParaRPr sz="1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 t="7021" r="4177" b="13003"/>
          <a:stretch/>
        </p:blipFill>
        <p:spPr>
          <a:xfrm>
            <a:off x="136975" y="815400"/>
            <a:ext cx="3777675" cy="2096700"/>
          </a:xfrm>
          <a:prstGeom prst="rect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030100"/>
            <a:ext cx="5205050" cy="1992925"/>
          </a:xfrm>
          <a:prstGeom prst="rect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/>
        </p:nvSpPr>
        <p:spPr>
          <a:xfrm>
            <a:off x="4237100" y="526050"/>
            <a:ext cx="4906800" cy="40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How does the Warsaw Pact represent a threat to the United States?</a:t>
            </a:r>
            <a:endParaRPr sz="100"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pic>
        <p:nvPicPr>
          <p:cNvPr id="182" name="Google Shape;182;p30" descr="Warsaw Pac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2370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Lexend Black"/>
                <a:ea typeface="Lexend Black"/>
                <a:cs typeface="Lexend Black"/>
                <a:sym typeface="Lexend Black"/>
              </a:rPr>
              <a:t>Communist or Capitalist questions:</a:t>
            </a:r>
            <a:endParaRPr sz="4500">
              <a:latin typeface="Lexend Black"/>
              <a:ea typeface="Lexend Black"/>
              <a:cs typeface="Lexend Black"/>
              <a:sym typeface="Lexend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0000"/>
                </a:solidFill>
                <a:latin typeface="Lexend Black"/>
                <a:ea typeface="Lexend Black"/>
                <a:cs typeface="Lexend Black"/>
                <a:sym typeface="Lexend Black"/>
              </a:rPr>
              <a:t>Raise your hand for Communist</a:t>
            </a:r>
            <a:endParaRPr sz="4500">
              <a:solidFill>
                <a:srgbClr val="FF0000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marL="457200" lvl="0" indent="-514350" algn="ctr" rtl="0">
              <a:spcBef>
                <a:spcPts val="0"/>
              </a:spcBef>
              <a:spcAft>
                <a:spcPts val="0"/>
              </a:spcAft>
              <a:buSzPts val="4500"/>
              <a:buFont typeface="Lexend Black"/>
              <a:buChar char="-"/>
            </a:pPr>
            <a:r>
              <a:rPr lang="en" sz="4500">
                <a:latin typeface="Lexend Black"/>
                <a:ea typeface="Lexend Black"/>
                <a:cs typeface="Lexend Black"/>
                <a:sym typeface="Lexend Black"/>
              </a:rPr>
              <a:t>Or - </a:t>
            </a:r>
            <a:endParaRPr sz="4500">
              <a:latin typeface="Lexend Black"/>
              <a:ea typeface="Lexend Black"/>
              <a:cs typeface="Lexend Black"/>
              <a:sym typeface="Lexend Black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00FF"/>
                </a:solidFill>
                <a:latin typeface="Lexend Black"/>
                <a:ea typeface="Lexend Black"/>
                <a:cs typeface="Lexend Black"/>
                <a:sym typeface="Lexend Black"/>
              </a:rPr>
              <a:t>Stand for Capitalist</a:t>
            </a:r>
            <a:endParaRPr sz="4500">
              <a:solidFill>
                <a:srgbClr val="0000FF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exend ExtraBold"/>
                <a:ea typeface="Lexend ExtraBold"/>
                <a:cs typeface="Lexend ExtraBold"/>
                <a:sym typeface="Lexend ExtraBold"/>
              </a:rPr>
              <a:t>Communist or Capitalist?</a:t>
            </a:r>
            <a:endParaRPr sz="3600"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193" name="Google Shape;19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8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You will read a description of an individual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When you think you know if the person is a communist or capitalist, please choose the correct response (raise hand for Communist or stand for capitalist)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To make sure you know which country is which, look at the flags below: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4" name="Google Shape;194;p32" descr="ussr_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775" y="3203313"/>
            <a:ext cx="2514600" cy="156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 descr="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4150" y="3161613"/>
            <a:ext cx="2971800" cy="156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134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11" dirty="0">
                <a:latin typeface="Lexend ExtraBold"/>
                <a:ea typeface="Lexend ExtraBold"/>
                <a:cs typeface="Lexend ExtraBold"/>
                <a:sym typeface="Lexend ExtraBold"/>
              </a:rPr>
              <a:t>Why was it called the “</a:t>
            </a:r>
            <a:r>
              <a:rPr lang="en" sz="3511" dirty="0">
                <a:solidFill>
                  <a:srgbClr val="0000FF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COLD</a:t>
            </a:r>
            <a:r>
              <a:rPr lang="en" sz="3511" dirty="0">
                <a:latin typeface="Lexend ExtraBold"/>
                <a:ea typeface="Lexend ExtraBold"/>
                <a:cs typeface="Lexend ExtraBold"/>
                <a:sym typeface="Lexend ExtraBold"/>
              </a:rPr>
              <a:t>” War?</a:t>
            </a:r>
            <a:endParaRPr sz="3511" dirty="0"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131051" y="968088"/>
            <a:ext cx="4372800" cy="3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Font typeface="Open Sans SemiBold"/>
              <a:buChar char="●"/>
            </a:pPr>
            <a:r>
              <a:rPr lang="en" sz="1900" dirty="0">
                <a:latin typeface="Open Sans SemiBold"/>
                <a:ea typeface="Open Sans SemiBold"/>
                <a:cs typeface="Open Sans SemiBold"/>
                <a:sym typeface="Open Sans SemiBold"/>
              </a:rPr>
              <a:t>When WWII ended in 1945, </a:t>
            </a:r>
            <a:r>
              <a:rPr lang="en" sz="1900" b="1" dirty="0">
                <a:latin typeface="Open Sans"/>
                <a:ea typeface="Open Sans"/>
                <a:cs typeface="Open Sans"/>
                <a:sym typeface="Open Sans"/>
              </a:rPr>
              <a:t>the U.S. and Soviet Union were the #1 &amp; #2 leading</a:t>
            </a:r>
            <a:r>
              <a:rPr lang="en" sz="1900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" sz="1900" b="1" i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industrial powers</a:t>
            </a:r>
            <a:r>
              <a:rPr lang="en" sz="1900" dirty="0">
                <a:latin typeface="Open Sans SemiBold"/>
                <a:ea typeface="Open Sans SemiBold"/>
                <a:cs typeface="Open Sans SemiBold"/>
                <a:sym typeface="Open Sans SemiBold"/>
              </a:rPr>
              <a:t> in the world</a:t>
            </a:r>
            <a:endParaRPr sz="19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lvl="0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Font typeface="Open Sans SemiBold"/>
              <a:buChar char="●"/>
            </a:pPr>
            <a:r>
              <a:rPr lang="en" sz="1900" dirty="0">
                <a:latin typeface="Open Sans SemiBold"/>
                <a:ea typeface="Open Sans SemiBold"/>
                <a:cs typeface="Open Sans SemiBold"/>
                <a:sym typeface="Open Sans SemiBold"/>
              </a:rPr>
              <a:t>Because of </a:t>
            </a:r>
            <a:r>
              <a:rPr lang="en" sz="1900" b="1" dirty="0">
                <a:latin typeface="Open Sans"/>
                <a:ea typeface="Open Sans"/>
                <a:cs typeface="Open Sans"/>
                <a:sym typeface="Open Sans"/>
              </a:rPr>
              <a:t>nuclear weapons</a:t>
            </a:r>
            <a:r>
              <a:rPr lang="en" sz="1900" dirty="0">
                <a:latin typeface="Open Sans SemiBold"/>
                <a:ea typeface="Open Sans SemiBold"/>
                <a:cs typeface="Open Sans SemiBold"/>
                <a:sym typeface="Open Sans SemiBold"/>
              </a:rPr>
              <a:t>, </a:t>
            </a:r>
            <a:r>
              <a:rPr lang="en" sz="1900" b="1" i="1" u="sng" dirty="0">
                <a:latin typeface="Open Sans"/>
                <a:ea typeface="Open Sans"/>
                <a:cs typeface="Open Sans"/>
                <a:sym typeface="Open Sans"/>
              </a:rPr>
              <a:t>the superpowers never actually</a:t>
            </a:r>
            <a:r>
              <a:rPr lang="en" sz="1900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" sz="1900" b="1" i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confronted</a:t>
            </a:r>
            <a:r>
              <a:rPr lang="en" sz="1900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" sz="1900" b="1" i="1" u="sng" dirty="0">
                <a:latin typeface="Open Sans"/>
                <a:ea typeface="Open Sans"/>
                <a:cs typeface="Open Sans"/>
                <a:sym typeface="Open Sans"/>
              </a:rPr>
              <a:t>each other in open warfare</a:t>
            </a:r>
            <a:endParaRPr sz="1900" b="1" i="1" u="sng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Font typeface="Open Sans SemiBold"/>
              <a:buChar char="●"/>
            </a:pPr>
            <a:r>
              <a:rPr lang="en" sz="1900" dirty="0">
                <a:latin typeface="Open Sans SemiBold"/>
                <a:ea typeface="Open Sans SemiBold"/>
                <a:cs typeface="Open Sans SemiBold"/>
                <a:sym typeface="Open Sans SemiBold"/>
              </a:rPr>
              <a:t>Their global competition (to be the most powerful nation) led to frequent other conflicts</a:t>
            </a:r>
            <a:endParaRPr sz="19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 dirty="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7" name="Google Shape;77;p15" descr="Cold-War-Fla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0150" y="1174150"/>
            <a:ext cx="4192150" cy="17962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8" name="Google Shape;78;p15" descr="The USA and USSR policy during the cold war with and plication on the  Korean war - المركز الديمقراطي العربي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150" y="3126775"/>
            <a:ext cx="4192150" cy="188197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exend ExtraBold"/>
                <a:ea typeface="Lexend ExtraBold"/>
                <a:cs typeface="Lexend ExtraBold"/>
                <a:sym typeface="Lexend ExtraBold"/>
              </a:rPr>
              <a:t>Communist or Capitalist?</a:t>
            </a:r>
            <a:endParaRPr sz="3600"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201" name="Google Shape;201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John works at JCPenney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He earns $7.25/hr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He pays taxes on what he earns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He is part of the “retail workers union”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He is quite outspoken of his dislike for the current leader of his nation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2" name="Google Shape;202;p33" descr="Salesman-2061929"/>
          <p:cNvPicPr preferRelativeResize="0"/>
          <p:nvPr/>
        </p:nvPicPr>
        <p:blipFill rotWithShape="1">
          <a:blip r:embed="rId3">
            <a:alphaModFix/>
          </a:blip>
          <a:srcRect l="3952" t="4850" r="2597" b="2582"/>
          <a:stretch/>
        </p:blipFill>
        <p:spPr>
          <a:xfrm>
            <a:off x="5285475" y="1152475"/>
            <a:ext cx="3450825" cy="35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exend ExtraBold"/>
                <a:ea typeface="Lexend ExtraBold"/>
                <a:cs typeface="Lexend ExtraBold"/>
                <a:sym typeface="Lexend ExtraBold"/>
              </a:rPr>
              <a:t>Communist or Capitalist?</a:t>
            </a:r>
            <a:endParaRPr sz="3600"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208" name="Google Shape;208;p3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Sarah attends 5th grade at an intermediate school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Every morning she pledges allegiance to her nation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Her parents work on a farm that is owned by the government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Her father was arrested for saying negative things about the government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9" name="Google Shape;209;p34" descr="7268555798_80c99e10a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174" y="1516475"/>
            <a:ext cx="3527775" cy="29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exend ExtraBold"/>
                <a:ea typeface="Lexend ExtraBold"/>
                <a:cs typeface="Lexend ExtraBold"/>
                <a:sym typeface="Lexend ExtraBold"/>
              </a:rPr>
              <a:t>Communist or Capitalist?</a:t>
            </a:r>
            <a:endParaRPr sz="3600"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215" name="Google Shape;215;p35"/>
          <p:cNvSpPr txBox="1">
            <a:spLocks noGrp="1"/>
          </p:cNvSpPr>
          <p:nvPr>
            <p:ph type="body" idx="1"/>
          </p:nvPr>
        </p:nvSpPr>
        <p:spPr>
          <a:xfrm>
            <a:off x="311700" y="13588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Frank works at McDonalds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He earns $7.25/hr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His job is protected because of his labor union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Both the McDonalds and the labor union are owned by the government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He cannot change jobs, even if he doesn’t like his job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6" name="Google Shape;216;p35" descr="McDonalds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371600"/>
            <a:ext cx="2454275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exend ExtraBold"/>
                <a:ea typeface="Lexend ExtraBold"/>
                <a:cs typeface="Lexend ExtraBold"/>
                <a:sym typeface="Lexend ExtraBold"/>
              </a:rPr>
              <a:t>Communist or Capitalist?</a:t>
            </a:r>
            <a:endParaRPr sz="3600"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body" idx="2"/>
          </p:nvPr>
        </p:nvSpPr>
        <p:spPr>
          <a:xfrm>
            <a:off x="4832400" y="2182525"/>
            <a:ext cx="3999900" cy="16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Jose has the freedom to go to any church he wants to. Most Sundays, Jose goes to the local Catholic church in his town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3" name="Google Shape;22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175" y="1213375"/>
            <a:ext cx="33989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exend ExtraBold"/>
                <a:ea typeface="Lexend ExtraBold"/>
                <a:cs typeface="Lexend ExtraBold"/>
                <a:sym typeface="Lexend ExtraBold"/>
              </a:rPr>
              <a:t>Communist or Capitalist?</a:t>
            </a:r>
            <a:endParaRPr sz="3600"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229" name="Google Shape;229;p37"/>
          <p:cNvSpPr txBox="1">
            <a:spLocks noGrp="1"/>
          </p:cNvSpPr>
          <p:nvPr>
            <p:ph type="body" idx="1"/>
          </p:nvPr>
        </p:nvSpPr>
        <p:spPr>
          <a:xfrm>
            <a:off x="224325" y="1976200"/>
            <a:ext cx="3999900" cy="17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 owner of a local newspaper was arrested for publishing an article speaking negatively about the government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0" name="Google Shape;230;p37"/>
          <p:cNvPicPr preferRelativeResize="0"/>
          <p:nvPr/>
        </p:nvPicPr>
        <p:blipFill rotWithShape="1">
          <a:blip r:embed="rId3">
            <a:alphaModFix/>
          </a:blip>
          <a:srcRect r="1960" b="3864"/>
          <a:stretch/>
        </p:blipFill>
        <p:spPr>
          <a:xfrm>
            <a:off x="4940250" y="1836550"/>
            <a:ext cx="3999900" cy="20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1026594" y="-3444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Lexend ExtraBold"/>
                <a:ea typeface="Lexend ExtraBold"/>
                <a:cs typeface="Lexend ExtraBold"/>
                <a:sym typeface="Lexend ExtraBold"/>
              </a:rPr>
              <a:t>The Iron Curtain </a:t>
            </a:r>
            <a:endParaRPr sz="3600" dirty="0"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5823065" y="627611"/>
            <a:ext cx="3246885" cy="4089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" sz="1800" dirty="0">
                <a:latin typeface="Open Sans SemiBold"/>
                <a:ea typeface="Open Sans SemiBold"/>
                <a:cs typeface="Open Sans SemiBold"/>
                <a:sym typeface="Open Sans SemiBold"/>
              </a:rPr>
              <a:t>The Iron Curtain was a </a:t>
            </a:r>
            <a:r>
              <a:rPr lang="en" sz="1800" b="1" i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non-physical</a:t>
            </a:r>
            <a:r>
              <a:rPr lang="en" sz="1800" dirty="0">
                <a:latin typeface="Open Sans SemiBold"/>
                <a:ea typeface="Open Sans SemiBold"/>
                <a:cs typeface="Open Sans SemiBold"/>
                <a:sym typeface="Open Sans SemiBold"/>
              </a:rPr>
              <a:t> boundary that divided Europe</a:t>
            </a:r>
            <a:endParaRPr sz="1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Open Sans"/>
              <a:buChar char="○"/>
            </a:pPr>
            <a:r>
              <a:rPr lang="en" sz="1800" b="1" i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Communist </a:t>
            </a: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East</a:t>
            </a:r>
            <a:endParaRPr sz="18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Open Sans"/>
              <a:buChar char="○"/>
            </a:pPr>
            <a:r>
              <a:rPr lang="en" sz="1800" b="1" i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Democratic </a:t>
            </a: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West</a:t>
            </a:r>
          </a:p>
          <a:p>
            <a:pPr marL="580073" lvl="1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Font typeface="Open Sans SemiBold"/>
              <a:buChar char="●"/>
            </a:pPr>
            <a:r>
              <a:rPr lang="en" sz="1800" dirty="0">
                <a:latin typeface="Open Sans SemiBold"/>
                <a:ea typeface="Open Sans SemiBold"/>
                <a:cs typeface="Open Sans SemiBold"/>
                <a:sym typeface="Open Sans SemiBold"/>
              </a:rPr>
              <a:t>Existed from the end of WWII in 1945 until </a:t>
            </a:r>
            <a:r>
              <a:rPr lang="en" sz="1800" b="1" i="1" dirty="0">
                <a:latin typeface="Open Sans"/>
                <a:ea typeface="Open Sans"/>
                <a:cs typeface="Open Sans"/>
                <a:sym typeface="Open Sans"/>
              </a:rPr>
              <a:t>the end of the Cold War in</a:t>
            </a:r>
            <a:r>
              <a:rPr lang="en" sz="1800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" sz="1800" b="1" i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1991</a:t>
            </a:r>
            <a:endParaRPr sz="1800" b="1" i="1" u="sng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5" name="Google Shape;85;p16" descr="basema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75" y="762575"/>
            <a:ext cx="2565100" cy="26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8186" y="1914330"/>
            <a:ext cx="3492625" cy="28423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Lexend Black"/>
                <a:ea typeface="Lexend Black"/>
                <a:cs typeface="Lexend Black"/>
                <a:sym typeface="Lexend Black"/>
              </a:rPr>
              <a:t>Post WWII: Fear of Communism</a:t>
            </a:r>
            <a:endParaRPr sz="4500">
              <a:latin typeface="Lexend Black"/>
              <a:ea typeface="Lexend Black"/>
              <a:cs typeface="Lexend Black"/>
              <a:sym typeface="Lexend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789682" y="1707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Lexend ExtraBold"/>
                <a:ea typeface="Lexend ExtraBold"/>
                <a:cs typeface="Lexend ExtraBold"/>
                <a:sym typeface="Lexend ExtraBold"/>
              </a:rPr>
              <a:t>Truman Doctrine (Containment)</a:t>
            </a:r>
            <a:endParaRPr sz="3600" dirty="0"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16169"/>
            <a:ext cx="4260300" cy="3394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Char char="●"/>
            </a:pPr>
            <a:r>
              <a:rPr lang="en" sz="1800" dirty="0">
                <a:latin typeface="Open Sans SemiBold"/>
                <a:ea typeface="Open Sans SemiBold"/>
                <a:cs typeface="Open Sans SemiBold"/>
                <a:sym typeface="Open Sans SemiBold"/>
              </a:rPr>
              <a:t>U.S. Foreign Policy established by Harry Truman (1947)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Char char="●"/>
            </a:pP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The U.S. would provide </a:t>
            </a:r>
            <a:r>
              <a:rPr lang="en" sz="1800" b="1" i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economic</a:t>
            </a: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" sz="1800" b="1" i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military</a:t>
            </a: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 aid to countries (EUROPE) who were attempting to resist </a:t>
            </a:r>
            <a:r>
              <a:rPr lang="en" sz="1800" b="1" i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Communist</a:t>
            </a: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 takeover</a:t>
            </a:r>
            <a:endParaRPr sz="18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" name="Google Shape;114;p21" descr="The Truman Doctrine's Significance - Histo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750" y="1152487"/>
            <a:ext cx="4073375" cy="38202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24967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Lexend ExtraBold"/>
                <a:ea typeface="Lexend ExtraBold"/>
                <a:cs typeface="Lexend ExtraBold"/>
                <a:sym typeface="Lexend ExtraBold"/>
              </a:rPr>
              <a:t>Marshall Plan (1948-1951)</a:t>
            </a:r>
            <a:endParaRPr sz="3600" dirty="0"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2"/>
          </p:nvPr>
        </p:nvSpPr>
        <p:spPr>
          <a:xfrm>
            <a:off x="4799149" y="1374408"/>
            <a:ext cx="3999900" cy="26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Char char="●"/>
            </a:pP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America restored economic</a:t>
            </a:r>
            <a:r>
              <a:rPr lang="en" sz="1800" b="1" i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stability</a:t>
            </a: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 to Western Europe</a:t>
            </a:r>
            <a:endParaRPr sz="18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Char char="●"/>
            </a:pPr>
            <a:r>
              <a:rPr lang="en" sz="1800" b="1" dirty="0">
                <a:latin typeface="Open Sans"/>
                <a:ea typeface="Open Sans"/>
                <a:cs typeface="Open Sans"/>
                <a:sym typeface="Open Sans"/>
              </a:rPr>
              <a:t>Offered money to any countries that needed it</a:t>
            </a:r>
            <a:r>
              <a:rPr lang="en" sz="1800" dirty="0">
                <a:latin typeface="Open Sans SemiBold"/>
                <a:ea typeface="Open Sans SemiBold"/>
                <a:cs typeface="Open Sans SemiBold"/>
                <a:sym typeface="Open Sans SemiBold"/>
              </a:rPr>
              <a:t>, including </a:t>
            </a:r>
            <a:r>
              <a:rPr lang="en" sz="1800" b="1" i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Germany</a:t>
            </a:r>
            <a:r>
              <a:rPr lang="en" sz="1800" dirty="0">
                <a:latin typeface="Open Sans SemiBold"/>
                <a:ea typeface="Open Sans SemiBold"/>
                <a:cs typeface="Open Sans SemiBold"/>
                <a:sym typeface="Open Sans SemiBold"/>
              </a:rPr>
              <a:t> &amp; Italy</a:t>
            </a:r>
            <a:endParaRPr sz="1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Char char="●"/>
            </a:pPr>
            <a:r>
              <a:rPr lang="en" sz="1800" b="1" i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Discouraged</a:t>
            </a:r>
            <a:r>
              <a:rPr lang="en" sz="1800" dirty="0">
                <a:latin typeface="Open Sans SemiBold"/>
                <a:ea typeface="Open Sans SemiBold"/>
                <a:cs typeface="Open Sans SemiBold"/>
                <a:sym typeface="Open Sans SemiBold"/>
              </a:rPr>
              <a:t> turning to communism</a:t>
            </a:r>
            <a:endParaRPr sz="1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500" y="1159925"/>
            <a:ext cx="3753825" cy="387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On-screen Show (16:9)</PresentationFormat>
  <Paragraphs>76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Lexend</vt:lpstr>
      <vt:lpstr>Roboto Condensed</vt:lpstr>
      <vt:lpstr>Roboto Medium</vt:lpstr>
      <vt:lpstr>Lexend Black</vt:lpstr>
      <vt:lpstr>Open Sans SemiBold</vt:lpstr>
      <vt:lpstr>Lexend ExtraBold</vt:lpstr>
      <vt:lpstr>Open Sans ExtraBold</vt:lpstr>
      <vt:lpstr>Walter Turncoat</vt:lpstr>
      <vt:lpstr>Open Sans</vt:lpstr>
      <vt:lpstr>Arial</vt:lpstr>
      <vt:lpstr>Simple Light</vt:lpstr>
      <vt:lpstr>Origins of The Cold War</vt:lpstr>
      <vt:lpstr>Why was it called the “COLD” War?</vt:lpstr>
      <vt:lpstr>The Iron Curtain </vt:lpstr>
      <vt:lpstr>PowerPoint Presentation</vt:lpstr>
      <vt:lpstr>PowerPoint Presentation</vt:lpstr>
      <vt:lpstr>PowerPoint Presentation</vt:lpstr>
      <vt:lpstr>Post WWII: Fear of Communism</vt:lpstr>
      <vt:lpstr>Truman Doctrine (Containment)</vt:lpstr>
      <vt:lpstr>Marshall Plan (1948-1951)</vt:lpstr>
      <vt:lpstr>Berlin Blockade</vt:lpstr>
      <vt:lpstr>PowerPoint Presentation</vt:lpstr>
      <vt:lpstr>PowerPoint Presentation</vt:lpstr>
      <vt:lpstr>Berlin Airlift (1948-1949)</vt:lpstr>
      <vt:lpstr>North Atlantic Treaty Organization (NATO)</vt:lpstr>
      <vt:lpstr>Warsaw Pact</vt:lpstr>
      <vt:lpstr>PowerPoint Presentation</vt:lpstr>
      <vt:lpstr>PowerPoint Presentation</vt:lpstr>
      <vt:lpstr>Communist or Capitalist questions: Raise your hand for Communist Or -  Stand for Capitalist</vt:lpstr>
      <vt:lpstr>Communist or Capitalist?</vt:lpstr>
      <vt:lpstr>Communist or Capitalist?</vt:lpstr>
      <vt:lpstr>Communist or Capitalist?</vt:lpstr>
      <vt:lpstr>Communist or Capitalist?</vt:lpstr>
      <vt:lpstr>Communist or Capitalist?</vt:lpstr>
      <vt:lpstr>Communist or Capitalist?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The Cold War</dc:title>
  <cp:lastModifiedBy>Greg Scott</cp:lastModifiedBy>
  <cp:revision>1</cp:revision>
  <dcterms:modified xsi:type="dcterms:W3CDTF">2023-12-12T12:34:30Z</dcterms:modified>
</cp:coreProperties>
</file>