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313863"/>
  <p:embeddedFontLst>
    <p:embeddedFont>
      <p:font typeface="Century Schoolbook" panose="02040604050505020304" pitchFamily="18" charset="0"/>
      <p:regular r:id="rId15"/>
      <p:bold r:id="rId16"/>
      <p:italic r:id="rId17"/>
      <p:boldItalic r:id="rId18"/>
    </p:embeddedFont>
    <p:embeddedFont>
      <p:font typeface="Verdana" panose="020B0604030504040204" pitchFamily="3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897" y="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3:notes"/>
          <p:cNvSpPr txBox="1">
            <a:spLocks noGrp="1"/>
          </p:cNvSpPr>
          <p:nvPr>
            <p:ph type="body" idx="1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0:notes"/>
          <p:cNvSpPr txBox="1">
            <a:spLocks noGrp="1"/>
          </p:cNvSpPr>
          <p:nvPr>
            <p:ph type="body" idx="1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1:notes"/>
          <p:cNvSpPr txBox="1">
            <a:spLocks noGrp="1"/>
          </p:cNvSpPr>
          <p:nvPr>
            <p:ph type="body" idx="1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2:notes"/>
          <p:cNvSpPr txBox="1">
            <a:spLocks noGrp="1"/>
          </p:cNvSpPr>
          <p:nvPr>
            <p:ph type="body" idx="1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:notes"/>
          <p:cNvSpPr txBox="1">
            <a:spLocks noGrp="1"/>
          </p:cNvSpPr>
          <p:nvPr>
            <p:ph type="body" idx="1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5:notes"/>
          <p:cNvSpPr txBox="1">
            <a:spLocks noGrp="1"/>
          </p:cNvSpPr>
          <p:nvPr>
            <p:ph type="body" idx="1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6:notes"/>
          <p:cNvSpPr txBox="1">
            <a:spLocks noGrp="1"/>
          </p:cNvSpPr>
          <p:nvPr>
            <p:ph type="body" idx="1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7:notes"/>
          <p:cNvSpPr txBox="1">
            <a:spLocks noGrp="1"/>
          </p:cNvSpPr>
          <p:nvPr>
            <p:ph type="body" idx="1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50c8a88920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50c8a88920_0_6:notes"/>
          <p:cNvSpPr txBox="1">
            <a:spLocks noGrp="1"/>
          </p:cNvSpPr>
          <p:nvPr>
            <p:ph type="body" idx="1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8:notes"/>
          <p:cNvSpPr txBox="1">
            <a:spLocks noGrp="1"/>
          </p:cNvSpPr>
          <p:nvPr>
            <p:ph type="body" idx="1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9:notes"/>
          <p:cNvSpPr txBox="1">
            <a:spLocks noGrp="1"/>
          </p:cNvSpPr>
          <p:nvPr>
            <p:ph type="body" idx="1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d0314ee75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d0314ee758_0_0:notes"/>
          <p:cNvSpPr txBox="1">
            <a:spLocks noGrp="1"/>
          </p:cNvSpPr>
          <p:nvPr>
            <p:ph type="body" idx="1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solidFill>
          <a:schemeClr val="lt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600"/>
              </a:spcBef>
              <a:spcAft>
                <a:spcPts val="0"/>
              </a:spcAft>
              <a:buSzPts val="1260"/>
              <a:buNone/>
              <a:defRPr sz="1800" b="1">
                <a:solidFill>
                  <a:schemeClr val="dk2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08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08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224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08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dt" idx="10"/>
          </p:nvPr>
        </p:nvSpPr>
        <p:spPr>
          <a:xfrm rot="5400000">
            <a:off x="7764621" y="1174097"/>
            <a:ext cx="2286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ftr" idx="11"/>
          </p:nvPr>
        </p:nvSpPr>
        <p:spPr>
          <a:xfrm rot="5400000">
            <a:off x="7077269" y="4181669"/>
            <a:ext cx="365760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FEC2AC">
              <a:alpha val="5372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276336" y="0"/>
            <a:ext cx="104664" cy="6858000"/>
          </a:xfrm>
          <a:prstGeom prst="rect">
            <a:avLst/>
          </a:prstGeom>
          <a:solidFill>
            <a:srgbClr val="FFD8CC">
              <a:alpha val="3568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4" name="Google Shape;24;p2"/>
          <p:cNvSpPr/>
          <p:nvPr/>
        </p:nvSpPr>
        <p:spPr>
          <a:xfrm>
            <a:off x="990600" y="0"/>
            <a:ext cx="181872" cy="6858000"/>
          </a:xfrm>
          <a:prstGeom prst="rect">
            <a:avLst/>
          </a:prstGeom>
          <a:solidFill>
            <a:srgbClr val="FFD8CC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5" name="Google Shape;25;p2"/>
          <p:cNvSpPr/>
          <p:nvPr/>
        </p:nvSpPr>
        <p:spPr>
          <a:xfrm>
            <a:off x="1141320" y="0"/>
            <a:ext cx="230280" cy="6858000"/>
          </a:xfrm>
          <a:prstGeom prst="rect">
            <a:avLst/>
          </a:prstGeom>
          <a:solidFill>
            <a:srgbClr val="FFEDE7">
              <a:alpha val="7098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26" name="Google Shape;26;p2"/>
          <p:cNvCxnSpPr/>
          <p:nvPr/>
        </p:nvCxnSpPr>
        <p:spPr>
          <a:xfrm>
            <a:off x="106344" y="0"/>
            <a:ext cx="0" cy="6858000"/>
          </a:xfrm>
          <a:prstGeom prst="straightConnector1">
            <a:avLst/>
          </a:prstGeom>
          <a:noFill/>
          <a:ln w="57150" cap="flat" cmpd="sng">
            <a:solidFill>
              <a:srgbClr val="FEC2AC">
                <a:alpha val="72941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7" name="Google Shape;27;p2"/>
          <p:cNvCxnSpPr/>
          <p:nvPr/>
        </p:nvCxnSpPr>
        <p:spPr>
          <a:xfrm>
            <a:off x="914400" y="0"/>
            <a:ext cx="0" cy="6858000"/>
          </a:xfrm>
          <a:prstGeom prst="straightConnector1">
            <a:avLst/>
          </a:prstGeom>
          <a:noFill/>
          <a:ln w="57150" cap="flat" cmpd="sng">
            <a:solidFill>
              <a:srgbClr val="FFEDE7">
                <a:alpha val="82745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8" name="Google Shape;28;p2"/>
          <p:cNvCxnSpPr/>
          <p:nvPr/>
        </p:nvCxnSpPr>
        <p:spPr>
          <a:xfrm>
            <a:off x="854112" y="0"/>
            <a:ext cx="0" cy="6858000"/>
          </a:xfrm>
          <a:prstGeom prst="straightConnector1">
            <a:avLst/>
          </a:prstGeom>
          <a:noFill/>
          <a:ln w="57150" cap="flat" cmpd="sng">
            <a:solidFill>
              <a:srgbClr val="FEC2AC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9" name="Google Shape;29;p2"/>
          <p:cNvCxnSpPr/>
          <p:nvPr/>
        </p:nvCxnSpPr>
        <p:spPr>
          <a:xfrm>
            <a:off x="1726640" y="0"/>
            <a:ext cx="0" cy="6858000"/>
          </a:xfrm>
          <a:prstGeom prst="straightConnector1">
            <a:avLst/>
          </a:prstGeom>
          <a:noFill/>
          <a:ln w="28575" cap="flat" cmpd="sng">
            <a:solidFill>
              <a:srgbClr val="FEC2AC">
                <a:alpha val="8196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" name="Google Shape;30;p2"/>
          <p:cNvCxnSpPr/>
          <p:nvPr/>
        </p:nvCxnSpPr>
        <p:spPr>
          <a:xfrm>
            <a:off x="1066800" y="0"/>
            <a:ext cx="0" cy="6858000"/>
          </a:xfrm>
          <a:prstGeom prst="straightConnector1">
            <a:avLst/>
          </a:prstGeom>
          <a:noFill/>
          <a:ln w="9525" cap="flat" cmpd="sng">
            <a:solidFill>
              <a:srgbClr val="FEC2AC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" name="Google Shape;31;p2"/>
          <p:cNvCxnSpPr/>
          <p:nvPr/>
        </p:nvCxnSpPr>
        <p:spPr>
          <a:xfrm>
            <a:off x="9113856" y="0"/>
            <a:ext cx="0" cy="6858000"/>
          </a:xfrm>
          <a:prstGeom prst="straightConnector1">
            <a:avLst/>
          </a:prstGeom>
          <a:noFill/>
          <a:ln w="57150" cap="flat" cmpd="thickThin">
            <a:solidFill>
              <a:srgbClr val="FEC2AC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" name="Google Shape;32;p2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FEC2AC">
              <a:alpha val="5098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3" name="Google Shape;33;p2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4" name="Google Shape;34;p2"/>
          <p:cNvSpPr/>
          <p:nvPr/>
        </p:nvSpPr>
        <p:spPr>
          <a:xfrm>
            <a:off x="1309632" y="4866752"/>
            <a:ext cx="641424" cy="6414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5" name="Google Shape;35;p2"/>
          <p:cNvSpPr/>
          <p:nvPr/>
        </p:nvSpPr>
        <p:spPr>
          <a:xfrm>
            <a:off x="1091080" y="5500632"/>
            <a:ext cx="137160" cy="1371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6" name="Google Shape;36;p2"/>
          <p:cNvSpPr/>
          <p:nvPr/>
        </p:nvSpPr>
        <p:spPr>
          <a:xfrm>
            <a:off x="1664208" y="5788152"/>
            <a:ext cx="274320" cy="2743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7" name="Google Shape;37;p2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8" name="Google Shape;38;p2"/>
          <p:cNvSpPr txBox="1">
            <a:spLocks noGrp="1"/>
          </p:cNvSpPr>
          <p:nvPr>
            <p:ph type="sldNum" idx="12"/>
          </p:nvPr>
        </p:nvSpPr>
        <p:spPr>
          <a:xfrm>
            <a:off x="1325544" y="4928702"/>
            <a:ext cx="609600" cy="517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1"/>
          <p:cNvSpPr txBox="1">
            <a:spLocks noGrp="1"/>
          </p:cNvSpPr>
          <p:nvPr>
            <p:ph type="body" idx="1"/>
          </p:nvPr>
        </p:nvSpPr>
        <p:spPr>
          <a:xfrm rot="5400000">
            <a:off x="1754124" y="303276"/>
            <a:ext cx="4873752" cy="74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861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marL="1371600" lvl="2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marL="1828800" lvl="3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marL="2286000" lvl="4" indent="-306323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3" name="Google Shape;123;p11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11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1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2"/>
          <p:cNvSpPr txBox="1">
            <a:spLocks noGrp="1"/>
          </p:cNvSpPr>
          <p:nvPr>
            <p:ph type="title"/>
          </p:nvPr>
        </p:nvSpPr>
        <p:spPr>
          <a:xfrm rot="5400000">
            <a:off x="4541837" y="2362202"/>
            <a:ext cx="5851525" cy="16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861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marL="1371600" lvl="2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marL="1828800" lvl="3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marL="2286000" lvl="4" indent="-306323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9" name="Google Shape;129;p12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2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2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861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marL="1371600" lvl="2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marL="1828800" lvl="3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marL="2286000" lvl="4" indent="-306323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3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3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4" name="Google Shape;44;p3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bg>
      <p:bgPr>
        <a:solidFill>
          <a:schemeClr val="dk2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"/>
          <p:cNvSpPr txBox="1"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Century Schoolbook"/>
              <a:buNone/>
              <a:defRPr sz="3000" b="1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260"/>
              <a:buNone/>
              <a:defRPr sz="1800" b="1">
                <a:solidFill>
                  <a:schemeClr val="lt2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96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952"/>
              <a:buNone/>
              <a:defRPr sz="14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4"/>
          <p:cNvSpPr txBox="1">
            <a:spLocks noGrp="1"/>
          </p:cNvSpPr>
          <p:nvPr>
            <p:ph type="dt" idx="10"/>
          </p:nvPr>
        </p:nvSpPr>
        <p:spPr>
          <a:xfrm rot="5400000">
            <a:off x="7763256" y="1170432"/>
            <a:ext cx="2286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4"/>
          <p:cNvSpPr txBox="1">
            <a:spLocks noGrp="1"/>
          </p:cNvSpPr>
          <p:nvPr>
            <p:ph type="ftr" idx="11"/>
          </p:nvPr>
        </p:nvSpPr>
        <p:spPr>
          <a:xfrm rot="5400000">
            <a:off x="7077456" y="4178808"/>
            <a:ext cx="365760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4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FEC2AC">
              <a:alpha val="5372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1" name="Google Shape;51;p4"/>
          <p:cNvSpPr/>
          <p:nvPr/>
        </p:nvSpPr>
        <p:spPr>
          <a:xfrm>
            <a:off x="276336" y="0"/>
            <a:ext cx="104664" cy="6858000"/>
          </a:xfrm>
          <a:prstGeom prst="rect">
            <a:avLst/>
          </a:prstGeom>
          <a:solidFill>
            <a:srgbClr val="FFD8CC">
              <a:alpha val="3568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2" name="Google Shape;52;p4"/>
          <p:cNvSpPr/>
          <p:nvPr/>
        </p:nvSpPr>
        <p:spPr>
          <a:xfrm>
            <a:off x="990600" y="0"/>
            <a:ext cx="181872" cy="6858000"/>
          </a:xfrm>
          <a:prstGeom prst="rect">
            <a:avLst/>
          </a:prstGeom>
          <a:solidFill>
            <a:srgbClr val="FFD8CC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3" name="Google Shape;53;p4"/>
          <p:cNvSpPr/>
          <p:nvPr/>
        </p:nvSpPr>
        <p:spPr>
          <a:xfrm>
            <a:off x="1141320" y="0"/>
            <a:ext cx="230280" cy="6858000"/>
          </a:xfrm>
          <a:prstGeom prst="rect">
            <a:avLst/>
          </a:prstGeom>
          <a:solidFill>
            <a:srgbClr val="FFEDE7">
              <a:alpha val="7098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54" name="Google Shape;54;p4"/>
          <p:cNvCxnSpPr/>
          <p:nvPr/>
        </p:nvCxnSpPr>
        <p:spPr>
          <a:xfrm>
            <a:off x="106344" y="0"/>
            <a:ext cx="0" cy="6858000"/>
          </a:xfrm>
          <a:prstGeom prst="straightConnector1">
            <a:avLst/>
          </a:prstGeom>
          <a:noFill/>
          <a:ln w="57150" cap="flat" cmpd="sng">
            <a:solidFill>
              <a:srgbClr val="FEC2AC">
                <a:alpha val="72941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5" name="Google Shape;55;p4"/>
          <p:cNvCxnSpPr/>
          <p:nvPr/>
        </p:nvCxnSpPr>
        <p:spPr>
          <a:xfrm>
            <a:off x="914400" y="0"/>
            <a:ext cx="0" cy="6858000"/>
          </a:xfrm>
          <a:prstGeom prst="straightConnector1">
            <a:avLst/>
          </a:prstGeom>
          <a:noFill/>
          <a:ln w="57150" cap="flat" cmpd="sng">
            <a:solidFill>
              <a:srgbClr val="FFEDE7">
                <a:alpha val="82745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6" name="Google Shape;56;p4"/>
          <p:cNvCxnSpPr/>
          <p:nvPr/>
        </p:nvCxnSpPr>
        <p:spPr>
          <a:xfrm>
            <a:off x="854112" y="0"/>
            <a:ext cx="0" cy="6858000"/>
          </a:xfrm>
          <a:prstGeom prst="straightConnector1">
            <a:avLst/>
          </a:prstGeom>
          <a:noFill/>
          <a:ln w="57150" cap="flat" cmpd="sng">
            <a:solidFill>
              <a:srgbClr val="FEC2AC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7" name="Google Shape;57;p4"/>
          <p:cNvCxnSpPr/>
          <p:nvPr/>
        </p:nvCxnSpPr>
        <p:spPr>
          <a:xfrm>
            <a:off x="1726640" y="0"/>
            <a:ext cx="0" cy="6858000"/>
          </a:xfrm>
          <a:prstGeom prst="straightConnector1">
            <a:avLst/>
          </a:prstGeom>
          <a:noFill/>
          <a:ln w="28575" cap="flat" cmpd="sng">
            <a:solidFill>
              <a:srgbClr val="FEC2AC">
                <a:alpha val="8196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8" name="Google Shape;58;p4"/>
          <p:cNvCxnSpPr/>
          <p:nvPr/>
        </p:nvCxnSpPr>
        <p:spPr>
          <a:xfrm>
            <a:off x="1066800" y="0"/>
            <a:ext cx="0" cy="6858000"/>
          </a:xfrm>
          <a:prstGeom prst="straightConnector1">
            <a:avLst/>
          </a:prstGeom>
          <a:noFill/>
          <a:ln w="9525" cap="flat" cmpd="sng">
            <a:solidFill>
              <a:srgbClr val="FEC2AC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9" name="Google Shape;59;p4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FEC2AC">
              <a:alpha val="5098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0" name="Google Shape;60;p4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1" name="Google Shape;61;p4"/>
          <p:cNvSpPr/>
          <p:nvPr/>
        </p:nvSpPr>
        <p:spPr>
          <a:xfrm>
            <a:off x="1324704" y="4866752"/>
            <a:ext cx="641424" cy="6414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2" name="Google Shape;62;p4"/>
          <p:cNvSpPr/>
          <p:nvPr/>
        </p:nvSpPr>
        <p:spPr>
          <a:xfrm>
            <a:off x="1091080" y="5500632"/>
            <a:ext cx="137160" cy="1371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3" name="Google Shape;63;p4"/>
          <p:cNvSpPr/>
          <p:nvPr/>
        </p:nvSpPr>
        <p:spPr>
          <a:xfrm>
            <a:off x="1664208" y="5791200"/>
            <a:ext cx="274320" cy="2743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4" name="Google Shape;64;p4"/>
          <p:cNvSpPr/>
          <p:nvPr/>
        </p:nvSpPr>
        <p:spPr>
          <a:xfrm>
            <a:off x="1879040" y="4479888"/>
            <a:ext cx="365760" cy="3657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65" name="Google Shape;65;p4"/>
          <p:cNvCxnSpPr/>
          <p:nvPr/>
        </p:nvCxnSpPr>
        <p:spPr>
          <a:xfrm>
            <a:off x="9097944" y="0"/>
            <a:ext cx="0" cy="6858000"/>
          </a:xfrm>
          <a:prstGeom prst="straightConnector1">
            <a:avLst/>
          </a:prstGeom>
          <a:noFill/>
          <a:ln w="57150" cap="flat" cmpd="thickThin">
            <a:solidFill>
              <a:srgbClr val="FEC2AC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6" name="Google Shape;66;p4"/>
          <p:cNvSpPr txBox="1">
            <a:spLocks noGrp="1"/>
          </p:cNvSpPr>
          <p:nvPr>
            <p:ph type="sldNum" idx="12"/>
          </p:nvPr>
        </p:nvSpPr>
        <p:spPr>
          <a:xfrm>
            <a:off x="1340616" y="4928702"/>
            <a:ext cx="609600" cy="517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5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5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5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2" name="Google Shape;72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657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861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marL="1371600" lvl="2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marL="1828800" lvl="3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marL="2286000" lvl="4" indent="-306323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5"/>
          <p:cNvSpPr txBox="1">
            <a:spLocks noGrp="1"/>
          </p:cNvSpPr>
          <p:nvPr>
            <p:ph type="body" idx="2"/>
          </p:nvPr>
        </p:nvSpPr>
        <p:spPr>
          <a:xfrm>
            <a:off x="4270248" y="1600200"/>
            <a:ext cx="3657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861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marL="1371600" lvl="2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marL="1828800" lvl="3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marL="2286000" lvl="4" indent="-306323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6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6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6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9" name="Google Shape;79;p6"/>
          <p:cNvSpPr txBox="1">
            <a:spLocks noGrp="1"/>
          </p:cNvSpPr>
          <p:nvPr>
            <p:ph type="body" idx="1"/>
          </p:nvPr>
        </p:nvSpPr>
        <p:spPr>
          <a:xfrm>
            <a:off x="457200" y="2362200"/>
            <a:ext cx="3657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861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marL="1371600" lvl="2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marL="1828800" lvl="3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marL="2286000" lvl="4" indent="-306323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6"/>
          <p:cNvSpPr txBox="1">
            <a:spLocks noGrp="1"/>
          </p:cNvSpPr>
          <p:nvPr>
            <p:ph type="body" idx="2"/>
          </p:nvPr>
        </p:nvSpPr>
        <p:spPr>
          <a:xfrm>
            <a:off x="4371975" y="2362200"/>
            <a:ext cx="3657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861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marL="1371600" lvl="2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marL="1828800" lvl="3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marL="2286000" lvl="4" indent="-306323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6"/>
          <p:cNvSpPr>
            <a:spLocks noGrp="1"/>
          </p:cNvSpPr>
          <p:nvPr>
            <p:ph type="body" idx="3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Font typeface="Century Schoolbook"/>
              <a:buNone/>
              <a:defRPr sz="2000" b="1">
                <a:solidFill>
                  <a:srgbClr val="FFFFFF"/>
                </a:solidFill>
              </a:defRPr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marL="1371600" lvl="2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marL="1828800" lvl="3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marL="2286000" lvl="4" indent="-306323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6"/>
          <p:cNvSpPr>
            <a:spLocks noGrp="1"/>
          </p:cNvSpPr>
          <p:nvPr>
            <p:ph type="body" idx="4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Font typeface="Century Schoolbook"/>
              <a:buNone/>
              <a:defRPr sz="2000" b="1">
                <a:solidFill>
                  <a:srgbClr val="FFFFFF"/>
                </a:solidFill>
              </a:defRPr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marL="1371600" lvl="2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marL="1828800" lvl="3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marL="2286000" lvl="4" indent="-306323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7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7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7" name="Google Shape;87;p7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8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8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bg>
      <p:bgPr>
        <a:solidFill>
          <a:schemeClr val="lt1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Google Shape;93;p9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w="38100" cap="flat" cmpd="sng">
            <a:solidFill>
              <a:srgbClr val="FEC2AC">
                <a:alpha val="92941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4" name="Google Shape;94;p9"/>
          <p:cNvSpPr txBox="1"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entury Schoolbook"/>
              <a:buNone/>
              <a:defRPr sz="2000" b="1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9"/>
          <p:cNvSpPr txBox="1">
            <a:spLocks noGrp="1"/>
          </p:cNvSpPr>
          <p:nvPr>
            <p:ph type="body" idx="1"/>
          </p:nvPr>
        </p:nvSpPr>
        <p:spPr>
          <a:xfrm>
            <a:off x="6812280" y="274320"/>
            <a:ext cx="1527048" cy="4983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84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6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54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612"/>
              <a:buNone/>
              <a:defRPr sz="9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96" name="Google Shape;96;p9"/>
          <p:cNvCxnSpPr/>
          <p:nvPr/>
        </p:nvCxnSpPr>
        <p:spPr>
          <a:xfrm>
            <a:off x="6248400" y="0"/>
            <a:ext cx="0" cy="6858000"/>
          </a:xfrm>
          <a:prstGeom prst="straightConnector1">
            <a:avLst/>
          </a:prstGeom>
          <a:noFill/>
          <a:ln w="38100" cap="flat" cmpd="sng">
            <a:solidFill>
              <a:srgbClr val="FEC2AC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7" name="Google Shape;97;p9"/>
          <p:cNvCxnSpPr/>
          <p:nvPr/>
        </p:nvCxnSpPr>
        <p:spPr>
          <a:xfrm>
            <a:off x="6192296" y="0"/>
            <a:ext cx="0" cy="6858000"/>
          </a:xfrm>
          <a:prstGeom prst="straightConnector1">
            <a:avLst/>
          </a:prstGeom>
          <a:noFill/>
          <a:ln w="127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8" name="Google Shape;98;p9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9" name="Google Shape;99;p9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2AC">
              <a:alpha val="8666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00" name="Google Shape;100;p9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1" name="Google Shape;101;p9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02" name="Google Shape;102;p9"/>
          <p:cNvSpPr txBox="1">
            <a:spLocks noGrp="1"/>
          </p:cNvSpPr>
          <p:nvPr>
            <p:ph type="body" idx="2"/>
          </p:nvPr>
        </p:nvSpPr>
        <p:spPr>
          <a:xfrm>
            <a:off x="304800" y="274320"/>
            <a:ext cx="5638800" cy="6327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861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marL="1371600" lvl="2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marL="1828800" lvl="3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marL="2286000" lvl="4" indent="-306323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p9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9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5" name="Google Shape;105;p9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Google Shape;107;p10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w="38100" cap="flat" cmpd="sng">
            <a:solidFill>
              <a:srgbClr val="FEC2AC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8" name="Google Shape;108;p10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09" name="Google Shape;109;p10"/>
          <p:cNvSpPr txBox="1"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entury Schoolbook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0"/>
          <p:cNvSpPr>
            <a:spLocks noGrp="1"/>
          </p:cNvSpPr>
          <p:nvPr>
            <p:ph type="pic" idx="2"/>
          </p:nvPr>
        </p:nvSpPr>
        <p:spPr>
          <a:xfrm>
            <a:off x="0" y="0"/>
            <a:ext cx="61722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R="0" lvl="1" algn="l" rtl="0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⚫"/>
              <a:defRPr sz="21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R="0" lvl="2" algn="l" rtl="0">
              <a:spcBef>
                <a:spcPts val="360"/>
              </a:spcBef>
              <a:spcAft>
                <a:spcPts val="0"/>
              </a:spcAft>
              <a:buClr>
                <a:srgbClr val="DE7530"/>
              </a:buClr>
              <a:buSzPts val="1080"/>
              <a:buFont typeface="Noto Sans Symbols"/>
              <a:buChar char="🞆"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R="0" lvl="3" algn="l" rtl="0">
              <a:spcBef>
                <a:spcPts val="360"/>
              </a:spcBef>
              <a:spcAft>
                <a:spcPts val="0"/>
              </a:spcAft>
              <a:buClr>
                <a:srgbClr val="FEC2AC"/>
              </a:buClr>
              <a:buSzPts val="1080"/>
              <a:buFont typeface="Noto Sans Symbols"/>
              <a:buChar char="🞆"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R="0" lvl="4" algn="l" rtl="0">
              <a:spcBef>
                <a:spcPts val="320"/>
              </a:spcBef>
              <a:spcAft>
                <a:spcPts val="0"/>
              </a:spcAft>
              <a:buClr>
                <a:srgbClr val="BBC9E9"/>
              </a:buClr>
              <a:buSzPts val="1088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R="0" lvl="5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sz="16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R="0" lvl="6" algn="l" rtl="0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⚪"/>
              <a:defRPr sz="14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R="0" lvl="7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sz="1400" b="0" i="0" u="none" strike="noStrike" cap="small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R="0" lvl="8" algn="l" rtl="0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sz="14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111" name="Google Shape;111;p10"/>
          <p:cNvSpPr txBox="1">
            <a:spLocks noGrp="1"/>
          </p:cNvSpPr>
          <p:nvPr>
            <p:ph type="body" idx="1"/>
          </p:nvPr>
        </p:nvSpPr>
        <p:spPr>
          <a:xfrm>
            <a:off x="6765798" y="264795"/>
            <a:ext cx="1524000" cy="4956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"/>
              </a:spcBef>
              <a:spcAft>
                <a:spcPts val="0"/>
              </a:spcAft>
              <a:buSzPts val="840"/>
              <a:buFont typeface="Century Schoolbook"/>
              <a:buNone/>
              <a:defRPr sz="1200"/>
            </a:lvl1pPr>
            <a:lvl2pPr marL="914400" lvl="1" indent="-289560" algn="l">
              <a:spcBef>
                <a:spcPts val="400"/>
              </a:spcBef>
              <a:spcAft>
                <a:spcPts val="0"/>
              </a:spcAft>
              <a:buSzPts val="960"/>
              <a:buChar char="⚫"/>
              <a:defRPr sz="1200"/>
            </a:lvl2pPr>
            <a:lvl3pPr marL="1371600" lvl="2" indent="-266700" algn="l">
              <a:spcBef>
                <a:spcPts val="200"/>
              </a:spcBef>
              <a:spcAft>
                <a:spcPts val="0"/>
              </a:spcAft>
              <a:buSzPts val="600"/>
              <a:buChar char="🞆"/>
              <a:defRPr sz="1000"/>
            </a:lvl3pPr>
            <a:lvl4pPr marL="1828800" lvl="3" indent="-262889" algn="l">
              <a:spcBef>
                <a:spcPts val="180"/>
              </a:spcBef>
              <a:spcAft>
                <a:spcPts val="0"/>
              </a:spcAft>
              <a:buSzPts val="540"/>
              <a:buChar char="🞆"/>
              <a:defRPr sz="900"/>
            </a:lvl4pPr>
            <a:lvl5pPr marL="2286000" lvl="4" indent="-267461" algn="l">
              <a:spcBef>
                <a:spcPts val="180"/>
              </a:spcBef>
              <a:spcAft>
                <a:spcPts val="0"/>
              </a:spcAft>
              <a:buSzPts val="612"/>
              <a:buChar char="⚫"/>
              <a:defRPr sz="9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112" name="Google Shape;112;p10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3" name="Google Shape;113;p10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2A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14" name="Google Shape;114;p10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5" name="Google Shape;115;p10"/>
          <p:cNvCxnSpPr/>
          <p:nvPr/>
        </p:nvCxnSpPr>
        <p:spPr>
          <a:xfrm>
            <a:off x="6248400" y="0"/>
            <a:ext cx="0" cy="6858000"/>
          </a:xfrm>
          <a:prstGeom prst="straightConnector1">
            <a:avLst/>
          </a:prstGeom>
          <a:noFill/>
          <a:ln w="38100" cap="flat" cmpd="sng">
            <a:solidFill>
              <a:srgbClr val="FEC2AC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6" name="Google Shape;116;p10"/>
          <p:cNvCxnSpPr/>
          <p:nvPr/>
        </p:nvCxnSpPr>
        <p:spPr>
          <a:xfrm>
            <a:off x="6192296" y="0"/>
            <a:ext cx="0" cy="6858000"/>
          </a:xfrm>
          <a:prstGeom prst="straightConnector1">
            <a:avLst/>
          </a:prstGeom>
          <a:noFill/>
          <a:ln w="127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7" name="Google Shape;117;p10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0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9" name="Google Shape;119;p10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oogle Shape;6;p1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w="38100" cap="flat" cmpd="sng">
            <a:solidFill>
              <a:srgbClr val="FEC2AC">
                <a:alpha val="92941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  <a:defRPr sz="3000" b="0" i="0" u="none" strike="noStrike" cap="small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3528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🞆"/>
              <a:defRPr sz="24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914400" marR="0" lvl="1" indent="-335280" algn="l" rtl="0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⚫"/>
              <a:defRPr sz="21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1371600" marR="0" lvl="2" indent="-297180" algn="l" rtl="0">
              <a:spcBef>
                <a:spcPts val="360"/>
              </a:spcBef>
              <a:spcAft>
                <a:spcPts val="0"/>
              </a:spcAft>
              <a:buClr>
                <a:srgbClr val="DE7530"/>
              </a:buClr>
              <a:buSzPts val="1080"/>
              <a:buFont typeface="Noto Sans Symbols"/>
              <a:buChar char="🞆"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828800" marR="0" lvl="3" indent="-297180" algn="l" rtl="0">
              <a:spcBef>
                <a:spcPts val="360"/>
              </a:spcBef>
              <a:spcAft>
                <a:spcPts val="0"/>
              </a:spcAft>
              <a:buClr>
                <a:srgbClr val="FEC2AC"/>
              </a:buClr>
              <a:buSzPts val="1080"/>
              <a:buFont typeface="Noto Sans Symbols"/>
              <a:buChar char="🞆"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2286000" marR="0" lvl="4" indent="-297688" algn="l" rtl="0">
              <a:spcBef>
                <a:spcPts val="320"/>
              </a:spcBef>
              <a:spcAft>
                <a:spcPts val="0"/>
              </a:spcAft>
              <a:buClr>
                <a:srgbClr val="BBC9E9"/>
              </a:buClr>
              <a:buSzPts val="1088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sz="16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3200400" marR="0" lvl="6" indent="-281939" algn="l" rtl="0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⚪"/>
              <a:defRPr sz="14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3657600" marR="0" lvl="7" indent="-31750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sz="1400" b="0" i="0" u="none" strike="noStrike" cap="small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sz="14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cxnSp>
        <p:nvCxnSpPr>
          <p:cNvPr id="11" name="Google Shape;11;p1"/>
          <p:cNvCxnSpPr/>
          <p:nvPr/>
        </p:nvCxnSpPr>
        <p:spPr>
          <a:xfrm>
            <a:off x="76200" y="0"/>
            <a:ext cx="0" cy="6858000"/>
          </a:xfrm>
          <a:prstGeom prst="straightConnector1">
            <a:avLst/>
          </a:prstGeom>
          <a:noFill/>
          <a:ln w="57150" cap="flat" cmpd="thickThin">
            <a:solidFill>
              <a:srgbClr val="FEC2AC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1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1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2AC">
              <a:alpha val="8666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4" name="Google Shape;14;p1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" name="Google Shape;15;p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6" name="Google Shape;16;p1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0" marR="0" lvl="1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0" marR="0" lvl="2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0" marR="0" lvl="3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0" marR="0" lvl="4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0" marR="0" lvl="5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0" marR="0" lvl="6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0" marR="0" lvl="7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0" marR="0" lvl="8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UHlPjzZCdQ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7IuaPTxoD8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3"/>
          <p:cNvSpPr txBox="1"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en-US"/>
              <a:t>Human Geography</a:t>
            </a:r>
            <a:endParaRPr/>
          </a:p>
        </p:txBody>
      </p:sp>
      <p:sp>
        <p:nvSpPr>
          <p:cNvPr id="137" name="Google Shape;137;p13"/>
          <p:cNvSpPr txBox="1"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260"/>
              <a:buNone/>
            </a:pPr>
            <a:r>
              <a:rPr lang="en-US" sz="3000"/>
              <a:t>Arabian Peninsula</a:t>
            </a:r>
            <a:endParaRPr sz="3000"/>
          </a:p>
        </p:txBody>
      </p:sp>
      <p:pic>
        <p:nvPicPr>
          <p:cNvPr id="138" name="Google Shape;138;p13" descr="Image result for arabian peninsula map"/>
          <p:cNvPicPr preferRelativeResize="0"/>
          <p:nvPr/>
        </p:nvPicPr>
        <p:blipFill rotWithShape="1">
          <a:blip r:embed="rId3">
            <a:alphaModFix/>
          </a:blip>
          <a:srcRect b="7576"/>
          <a:stretch/>
        </p:blipFill>
        <p:spPr>
          <a:xfrm>
            <a:off x="3395272" y="0"/>
            <a:ext cx="5748728" cy="449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en-US"/>
              <a:t>Population Patterns</a:t>
            </a:r>
            <a:endParaRPr/>
          </a:p>
        </p:txBody>
      </p:sp>
      <p:sp>
        <p:nvSpPr>
          <p:cNvPr id="197" name="Google Shape;197;p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9530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40080" lvl="1" indent="-2743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28"/>
              <a:buFont typeface="Arial"/>
              <a:buChar char="•"/>
            </a:pPr>
            <a:r>
              <a:rPr lang="en-US" sz="2035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Although several countries are named for one ethnic group, most have a complex mix of ethnic groups. </a:t>
            </a:r>
            <a:endParaRPr/>
          </a:p>
          <a:p>
            <a:pPr marL="640080" lvl="1" indent="-274320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SzPts val="1628"/>
              <a:buFont typeface="Arial"/>
              <a:buChar char="•"/>
            </a:pPr>
            <a:r>
              <a:rPr lang="en-US" sz="2035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Populations are shrinking in Armenia and Georgia due </a:t>
            </a:r>
            <a:r>
              <a:rPr lang="en-US" sz="2035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to low birth rates, while the populations of other nations are increasing. </a:t>
            </a:r>
            <a:endParaRPr/>
          </a:p>
          <a:p>
            <a:pPr marL="640080" lvl="1" indent="-274320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SzPts val="1628"/>
              <a:buFont typeface="Arial"/>
              <a:buChar char="•"/>
            </a:pPr>
            <a:r>
              <a:rPr lang="en-US" sz="2035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The rate of urbanization is low overall, but growing.</a:t>
            </a:r>
            <a:endParaRPr/>
          </a:p>
          <a:p>
            <a:pPr marL="640080" lvl="1" indent="-274320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SzPts val="1628"/>
              <a:buFont typeface="Arial"/>
              <a:buChar char="•"/>
            </a:pPr>
            <a:r>
              <a:rPr lang="en-US" sz="2035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Ethnic differences have created conflict in some areas resulting in displaced persons.</a:t>
            </a:r>
            <a:endParaRPr/>
          </a:p>
          <a:p>
            <a:pPr marL="274320" lvl="0" indent="-175641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554"/>
              <a:buNone/>
            </a:pPr>
            <a:endParaRPr sz="2220"/>
          </a:p>
        </p:txBody>
      </p:sp>
      <p:pic>
        <p:nvPicPr>
          <p:cNvPr id="198" name="Google Shape;198;p22" descr="Image result for population increasi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15000" y="2438400"/>
            <a:ext cx="2327751" cy="236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en-US"/>
              <a:t>Society and Culture Today</a:t>
            </a:r>
            <a:endParaRPr/>
          </a:p>
        </p:txBody>
      </p:sp>
      <p:sp>
        <p:nvSpPr>
          <p:cNvPr id="204" name="Google Shape;204;p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56388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40080" lvl="1" indent="-2743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6"/>
              <a:buFont typeface="Arial"/>
              <a:buChar char="•"/>
            </a:pPr>
            <a:r>
              <a:rPr lang="en-US" sz="187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Languages in the Turkic language family are the most commonly spoken, though Russian is still widely used.</a:t>
            </a:r>
            <a:endParaRPr/>
          </a:p>
          <a:p>
            <a:pPr marL="640080" lvl="1" indent="-27432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496"/>
              <a:buFont typeface="Arial"/>
              <a:buChar char="•"/>
            </a:pPr>
            <a:r>
              <a:rPr lang="en-US" sz="187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Literacy rates are high except in Afghanistan, and health care spending overall is low, except in Georgia.</a:t>
            </a:r>
            <a:endParaRPr/>
          </a:p>
          <a:p>
            <a:pPr marL="640080" lvl="1" indent="-27432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496"/>
              <a:buFont typeface="Arial"/>
              <a:buChar char="•"/>
            </a:pPr>
            <a:r>
              <a:rPr lang="en-US" sz="187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Family life is a mix of traditional and modern influences</a:t>
            </a:r>
            <a:r>
              <a:rPr lang="en-US" sz="187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187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depending on rural or urban location.</a:t>
            </a:r>
            <a:endParaRPr/>
          </a:p>
          <a:p>
            <a:pPr marL="640080" lvl="1" indent="-27432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496"/>
              <a:buFont typeface="Arial"/>
              <a:buChar char="•"/>
            </a:pPr>
            <a:r>
              <a:rPr lang="en-US" sz="187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Under Soviet control, women enjoyed more equal rights than in many countries, especially Afghanistan. </a:t>
            </a:r>
            <a:endParaRPr/>
          </a:p>
          <a:p>
            <a:pPr marL="274320" lvl="0" indent="-183642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28"/>
              <a:buNone/>
            </a:pPr>
            <a:endParaRPr sz="2040"/>
          </a:p>
        </p:txBody>
      </p:sp>
      <p:pic>
        <p:nvPicPr>
          <p:cNvPr id="205" name="Google Shape;205;p23" descr="Image result for literacy clipar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67400" y="2362200"/>
            <a:ext cx="2447925" cy="18669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en-US"/>
              <a:t>Economic Activities</a:t>
            </a:r>
            <a:endParaRPr/>
          </a:p>
        </p:txBody>
      </p:sp>
      <p:sp>
        <p:nvSpPr>
          <p:cNvPr id="211" name="Google Shape;211;p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40080" lvl="1" indent="-27432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760"/>
              <a:buFont typeface="Arial"/>
              <a:buChar char="•"/>
            </a:pPr>
            <a:r>
              <a:rPr lang="en-US" sz="2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Economic growth is dependent on agriculture and exports of natural resources, such as oil and natural gas.</a:t>
            </a:r>
            <a:endParaRPr/>
          </a:p>
          <a:p>
            <a:pPr marL="640080" lvl="1" indent="-274320" algn="l" rtl="0">
              <a:lnSpc>
                <a:spcPct val="110000"/>
              </a:lnSpc>
              <a:spcBef>
                <a:spcPts val="1500"/>
              </a:spcBef>
              <a:spcAft>
                <a:spcPts val="0"/>
              </a:spcAft>
              <a:buSzPts val="1760"/>
              <a:buFont typeface="Arial"/>
              <a:buChar char="•"/>
            </a:pPr>
            <a:r>
              <a:rPr lang="en-US" sz="2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Economic output remains low</a:t>
            </a:r>
            <a:r>
              <a:rPr lang="en-US" sz="22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  <a:r>
              <a:rPr lang="en-US" sz="2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as many people rely on agriculture, but farming methods and lack of arable land </a:t>
            </a:r>
            <a:r>
              <a:rPr lang="en-US" sz="2200">
                <a:latin typeface="Verdana"/>
                <a:ea typeface="Verdana"/>
                <a:cs typeface="Verdana"/>
                <a:sym typeface="Verdana"/>
              </a:rPr>
              <a:t>constraint</a:t>
            </a:r>
            <a:r>
              <a:rPr lang="en-US" sz="2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yields.</a:t>
            </a:r>
            <a:endParaRPr/>
          </a:p>
          <a:p>
            <a:pPr marL="640080" lvl="1" indent="-274320" algn="l" rtl="0">
              <a:lnSpc>
                <a:spcPct val="110000"/>
              </a:lnSpc>
              <a:spcBef>
                <a:spcPts val="1500"/>
              </a:spcBef>
              <a:spcAft>
                <a:spcPts val="0"/>
              </a:spcAft>
              <a:buSzPts val="1760"/>
              <a:buFont typeface="Arial"/>
              <a:buChar char="•"/>
            </a:pPr>
            <a:r>
              <a:rPr lang="en-US" sz="2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Most countries have not yet shifted to market economies, leaving governments in control of many facets of manufacturing and farming</a:t>
            </a:r>
            <a:r>
              <a:rPr lang="en-US" sz="220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  <a:r>
              <a:rPr lang="en-US" sz="2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resulting in inefficient business practices that are also susceptible to corruption.</a:t>
            </a:r>
            <a:endParaRPr/>
          </a:p>
          <a:p>
            <a:pPr marL="274320" lvl="0" indent="-167640" algn="l" rtl="0">
              <a:spcBef>
                <a:spcPts val="600"/>
              </a:spcBef>
              <a:spcAft>
                <a:spcPts val="0"/>
              </a:spcAft>
              <a:buSzPts val="168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en-US"/>
              <a:t>History and Government</a:t>
            </a:r>
            <a:endParaRPr/>
          </a:p>
        </p:txBody>
      </p:sp>
      <p:sp>
        <p:nvSpPr>
          <p:cNvPr id="144" name="Google Shape;144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6096000" cy="35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40080" lvl="1" indent="-2743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28"/>
              <a:buFont typeface="Arial"/>
              <a:buChar char="•"/>
            </a:pPr>
            <a:r>
              <a:rPr lang="en-US" sz="2035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Religion, ethnicity, and shared culture define the region, with most people being ethnic Arabs who practice Islam. </a:t>
            </a:r>
            <a:endParaRPr/>
          </a:p>
          <a:p>
            <a:pPr marL="640080" lvl="1" indent="-274320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SzPts val="1628"/>
              <a:buFont typeface="Arial"/>
              <a:buChar char="•"/>
            </a:pPr>
            <a:r>
              <a:rPr lang="en-US" sz="2035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For centuries, </a:t>
            </a:r>
            <a:r>
              <a:rPr lang="en-US" sz="2035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tribal groups based on family relationships, or </a:t>
            </a:r>
            <a:r>
              <a:rPr lang="en-US" sz="2035" b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sheikdoms</a:t>
            </a:r>
            <a:r>
              <a:rPr lang="en-US" sz="2035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2035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controlled specific areas of the subregion, and their influence continues.</a:t>
            </a:r>
            <a:endParaRPr/>
          </a:p>
          <a:p>
            <a:pPr marL="640080" lvl="1" indent="-274320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SzPts val="1628"/>
              <a:buFont typeface="Arial"/>
              <a:buChar char="•"/>
            </a:pPr>
            <a:r>
              <a:rPr lang="en-US" sz="2035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The majority of governments in the area are monarchies</a:t>
            </a:r>
            <a:r>
              <a:rPr lang="en-US" sz="2035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with Saudi Arabia, Oman, and Qatar being absolute monarchies. </a:t>
            </a:r>
            <a:endParaRPr/>
          </a:p>
          <a:p>
            <a:pPr marL="274320" lvl="0" indent="-175641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554"/>
              <a:buNone/>
            </a:pPr>
            <a:endParaRPr sz="222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en-US"/>
              <a:t>Population Patterns</a:t>
            </a:r>
            <a:endParaRPr/>
          </a:p>
        </p:txBody>
      </p:sp>
      <p:sp>
        <p:nvSpPr>
          <p:cNvPr id="150" name="Google Shape;150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624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40080" lvl="1" indent="-2743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363"/>
              <a:buFont typeface="Arial"/>
              <a:buChar char="•"/>
            </a:pPr>
            <a:r>
              <a:rPr lang="en-US" sz="1704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The dry, desert climate causes most people to live along the coasts of the Persian Gulf and Red Sea.</a:t>
            </a:r>
            <a:endParaRPr>
              <a:solidFill>
                <a:srgbClr val="FF0000"/>
              </a:solidFill>
            </a:endParaRPr>
          </a:p>
          <a:p>
            <a:pPr marL="640080" lvl="1" indent="-274320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SzPts val="1363"/>
              <a:buFont typeface="Arial"/>
              <a:buChar char="•"/>
            </a:pPr>
            <a:r>
              <a:rPr lang="en-US" sz="1704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Migration of workers to oil and construction jobs has altered the once exclusively Arab population.</a:t>
            </a:r>
            <a:endParaRPr sz="1704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640080" lvl="1" indent="-274320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SzPts val="1363"/>
              <a:buFont typeface="Arial"/>
              <a:buChar char="•"/>
            </a:pPr>
            <a:r>
              <a:rPr lang="en-US" sz="1704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In the interior of Saudi Arabia lies Makkah (</a:t>
            </a:r>
            <a:r>
              <a:rPr lang="en-US" sz="1704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Mecca), the holiest city of Islam</a:t>
            </a:r>
            <a:r>
              <a:rPr lang="en-US" sz="1704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, Madinah (Medina), which houses the tomb of the prophet Muhammad, and Riyadh, an important oil refining center and the capital.</a:t>
            </a:r>
            <a:endParaRPr/>
          </a:p>
          <a:p>
            <a:pPr marL="274320" lvl="0" indent="-191643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302"/>
              <a:buNone/>
            </a:pPr>
            <a:endParaRPr sz="1860"/>
          </a:p>
        </p:txBody>
      </p:sp>
      <p:pic>
        <p:nvPicPr>
          <p:cNvPr id="151" name="Google Shape;151;p15" descr="Image result for map of persian gulf and red se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67200" y="2362200"/>
            <a:ext cx="4267200" cy="320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594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en-US" dirty="0"/>
              <a:t>Society and Culture Today</a:t>
            </a:r>
            <a:endParaRPr dirty="0"/>
          </a:p>
        </p:txBody>
      </p:sp>
      <p:sp>
        <p:nvSpPr>
          <p:cNvPr id="157" name="Google Shape;157;p16"/>
          <p:cNvSpPr txBox="1">
            <a:spLocks noGrp="1"/>
          </p:cNvSpPr>
          <p:nvPr>
            <p:ph type="body" idx="1"/>
          </p:nvPr>
        </p:nvSpPr>
        <p:spPr>
          <a:xfrm>
            <a:off x="457200" y="910193"/>
            <a:ext cx="7467600" cy="327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40080" lvl="1" indent="-2743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28"/>
              <a:buFont typeface="Arial"/>
              <a:buChar char="•"/>
            </a:pPr>
            <a:r>
              <a:rPr lang="en-US" sz="2035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Arabic is the primary language </a:t>
            </a:r>
            <a:r>
              <a:rPr lang="en-US" sz="2035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 the subregion, with English the most common second language. </a:t>
            </a:r>
            <a:endParaRPr dirty="0"/>
          </a:p>
          <a:p>
            <a:pPr marL="640080" lvl="1" indent="-274320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SzPts val="1628"/>
              <a:buFont typeface="Arial"/>
              <a:buChar char="•"/>
            </a:pPr>
            <a:r>
              <a:rPr lang="en-US" sz="2035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After Muhammad’s death, conflicts arose over who would be the rightful successor, breaking the religion into different sects.</a:t>
            </a:r>
            <a:endParaRPr dirty="0"/>
          </a:p>
          <a:p>
            <a:pPr marL="640080" lvl="1" indent="-274320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SzPts val="1628"/>
              <a:buFont typeface="Arial"/>
              <a:buChar char="•"/>
            </a:pPr>
            <a:r>
              <a:rPr lang="en-US" sz="2035" b="1" dirty="0" err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Shari’ah</a:t>
            </a:r>
            <a:r>
              <a:rPr lang="en-US" sz="2035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, or Islamic law</a:t>
            </a:r>
            <a:r>
              <a:rPr lang="en-US" sz="2035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, governs every aspect of a Muslim’s life.</a:t>
            </a:r>
            <a:endParaRPr dirty="0"/>
          </a:p>
          <a:p>
            <a:pPr marL="640080" lvl="1" indent="-274320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SzPts val="1628"/>
              <a:buFont typeface="Arial"/>
              <a:buChar char="•"/>
            </a:pPr>
            <a:r>
              <a:rPr lang="en-US" sz="2035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Most countries do not enforce equal rights for women, and women have </a:t>
            </a:r>
            <a:r>
              <a:rPr lang="en-US" sz="2035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little political power. </a:t>
            </a:r>
            <a:endParaRPr dirty="0"/>
          </a:p>
          <a:p>
            <a:pPr marL="274320" lvl="0" indent="-175641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554"/>
              <a:buNone/>
            </a:pPr>
            <a:endParaRPr sz="2220" dirty="0"/>
          </a:p>
        </p:txBody>
      </p:sp>
      <p:pic>
        <p:nvPicPr>
          <p:cNvPr id="158" name="Google Shape;158;p16" descr="https://cdn-images-1.medium.com/max/704/1*BXOGtUBl29wNKYQ_38X0CQ.jpe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83862" y="4298054"/>
            <a:ext cx="4814276" cy="213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6678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en-US"/>
              <a:t>Economic Activities</a:t>
            </a:r>
            <a:endParaRPr/>
          </a:p>
        </p:txBody>
      </p:sp>
      <p:sp>
        <p:nvSpPr>
          <p:cNvPr id="164" name="Google Shape;164;p17"/>
          <p:cNvSpPr txBox="1">
            <a:spLocks noGrp="1"/>
          </p:cNvSpPr>
          <p:nvPr>
            <p:ph type="body" idx="1"/>
          </p:nvPr>
        </p:nvSpPr>
        <p:spPr>
          <a:xfrm>
            <a:off x="350614" y="1157025"/>
            <a:ext cx="46482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40080" lvl="1" indent="-2743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8"/>
              <a:buFont typeface="Arial"/>
              <a:buChar char="•"/>
            </a:pPr>
            <a:r>
              <a:rPr lang="en-US" sz="2035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Oil has produced great wealth for the Arabian Peninsula</a:t>
            </a:r>
            <a:r>
              <a:rPr lang="en-US" sz="2035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; </a:t>
            </a:r>
            <a:r>
              <a:rPr lang="en-US" sz="2035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it is one of the world’s most important regions for oil production.</a:t>
            </a:r>
            <a:endParaRPr dirty="0"/>
          </a:p>
          <a:p>
            <a:pPr marL="640080" lvl="1" indent="-27432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628"/>
              <a:buFont typeface="Arial"/>
              <a:buChar char="•"/>
            </a:pPr>
            <a:r>
              <a:rPr lang="en-US" sz="2035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Countries with smaller oil reserves </a:t>
            </a:r>
            <a:r>
              <a:rPr lang="en-US" sz="2035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have developed </a:t>
            </a:r>
            <a:r>
              <a:rPr lang="en-US" sz="2035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other industries, such as banking and finance in Bahrain, and fishing in Oman, to foster economic growth. </a:t>
            </a:r>
            <a:endParaRPr dirty="0">
              <a:solidFill>
                <a:srgbClr val="FF0000"/>
              </a:solidFill>
            </a:endParaRPr>
          </a:p>
          <a:p>
            <a:pPr marL="640080" lvl="1" indent="-27432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628"/>
              <a:buFont typeface="Arial"/>
              <a:buChar char="•"/>
            </a:pPr>
            <a:r>
              <a:rPr lang="en-US" sz="2035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Lack of water remains the most important natural resource issue. </a:t>
            </a:r>
            <a:endParaRPr dirty="0"/>
          </a:p>
          <a:p>
            <a:pPr marL="274320" lvl="0" indent="-175641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554"/>
              <a:buNone/>
            </a:pPr>
            <a:endParaRPr sz="2220" dirty="0"/>
          </a:p>
        </p:txBody>
      </p:sp>
      <p:pic>
        <p:nvPicPr>
          <p:cNvPr id="165" name="Google Shape;165;p17" descr="Related imag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48200" y="1066800"/>
            <a:ext cx="3810000" cy="24440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Geography Now Go: Saudi Arabia</a:t>
            </a:r>
            <a:endParaRPr/>
          </a:p>
        </p:txBody>
      </p:sp>
      <p:sp>
        <p:nvSpPr>
          <p:cNvPr id="171" name="Google Shape;171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873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72" name="Google Shape;172;p18" descr="Deserts, Camels and Shopping, Here we go! &#10;&#10;http://facebook.com/GeographyNowFanpage&#10;&#10;http://instagram.com/GeographyNow_Official&#10;&#10;http://twitter.com/GeographyNow&#10;&#10;Become a patron! Donate anything and Get exclusive behind the scenes footage! All profits go towards helping my dad and his medical costs/ parent's living expenses since they are no longer working and need support. &#10;&#10;http://patreon.com/GeographyNow" title="Geography Go! Saudi Arabia (Al-ghat)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62800" y="1726350"/>
            <a:ext cx="6162000" cy="462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9"/>
          <p:cNvSpPr txBox="1"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en-US"/>
              <a:t>Human Geography</a:t>
            </a:r>
            <a:endParaRPr/>
          </a:p>
        </p:txBody>
      </p:sp>
      <p:sp>
        <p:nvSpPr>
          <p:cNvPr id="178" name="Google Shape;178;p19"/>
          <p:cNvSpPr txBox="1"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260"/>
              <a:buNone/>
            </a:pPr>
            <a:r>
              <a:rPr lang="en-US" sz="3600"/>
              <a:t>Central Asia</a:t>
            </a:r>
            <a:endParaRPr sz="3600"/>
          </a:p>
        </p:txBody>
      </p:sp>
      <p:pic>
        <p:nvPicPr>
          <p:cNvPr id="179" name="Google Shape;179;p19" descr="Map of Central Asia"/>
          <p:cNvPicPr preferRelativeResize="0"/>
          <p:nvPr/>
        </p:nvPicPr>
        <p:blipFill rotWithShape="1">
          <a:blip r:embed="rId3">
            <a:alphaModFix/>
          </a:blip>
          <a:srcRect l="12810" t="28000" r="36329"/>
          <a:stretch/>
        </p:blipFill>
        <p:spPr>
          <a:xfrm>
            <a:off x="2057400" y="0"/>
            <a:ext cx="6400800" cy="40386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en-US"/>
              <a:t>History and Government</a:t>
            </a:r>
            <a:endParaRPr/>
          </a:p>
        </p:txBody>
      </p:sp>
      <p:sp>
        <p:nvSpPr>
          <p:cNvPr id="185" name="Google Shape;185;p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001000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40080" lvl="1" indent="-2743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96"/>
              <a:buFont typeface="Arial"/>
              <a:buChar char="•"/>
            </a:pPr>
            <a:r>
              <a:rPr lang="en-US" sz="187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Christianity has been a significant influence in Armenia and Georgia, while Islam became the predominant religion of the “stan” countries.</a:t>
            </a:r>
            <a:endParaRPr/>
          </a:p>
          <a:p>
            <a:pPr marL="640080" lvl="1" indent="-274320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SzPts val="1496"/>
              <a:buFont typeface="Arial"/>
              <a:buChar char="•"/>
            </a:pPr>
            <a:r>
              <a:rPr lang="en-US" sz="187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Established for trade between Europe and China, the Silk Road became an important asset and target for various empires.</a:t>
            </a:r>
            <a:endParaRPr/>
          </a:p>
          <a:p>
            <a:pPr marL="640080" lvl="1" indent="-274320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SzPts val="1496"/>
              <a:buFont typeface="Arial"/>
              <a:buChar char="•"/>
            </a:pPr>
            <a:r>
              <a:rPr lang="en-US" sz="187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The entire region, except Afghanistan, was under Soviet control until the 1990s.</a:t>
            </a:r>
            <a:endParaRPr/>
          </a:p>
          <a:p>
            <a:pPr marL="640080" lvl="1" indent="-274320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SzPts val="1496"/>
              <a:buFont typeface="Arial"/>
              <a:buChar char="•"/>
            </a:pPr>
            <a:r>
              <a:rPr lang="en-US" sz="187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Ethnic conflict and political turmoil continue to plague the region. </a:t>
            </a:r>
            <a:endParaRPr sz="187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640080" lvl="1" indent="-298069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SzPts val="1870"/>
              <a:buFont typeface="Verdana"/>
              <a:buChar char="•"/>
            </a:pPr>
            <a:r>
              <a:rPr lang="en-US" sz="1870">
                <a:latin typeface="Verdana"/>
                <a:ea typeface="Verdana"/>
                <a:cs typeface="Verdana"/>
                <a:sym typeface="Verdana"/>
              </a:rPr>
              <a:t>American troops have been fighting in Afghanistan for almost 20 years.</a:t>
            </a:r>
            <a:endParaRPr sz="1870">
              <a:latin typeface="Verdana"/>
              <a:ea typeface="Verdana"/>
              <a:cs typeface="Verdana"/>
              <a:sym typeface="Verdana"/>
            </a:endParaRPr>
          </a:p>
          <a:p>
            <a:pPr marL="274320" lvl="0" indent="-183642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428"/>
              <a:buNone/>
            </a:pPr>
            <a:endParaRPr sz="204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American Troops Leaving Afghanistan?</a:t>
            </a:r>
            <a:endParaRPr/>
          </a:p>
        </p:txBody>
      </p:sp>
      <p:pic>
        <p:nvPicPr>
          <p:cNvPr id="191" name="Google Shape;191;p21" descr="President Biden has decided to withdraw military forces from Afghanistan by September 11, 2021, on the 20th anniversary of the 9/11 terror attacks. Holly Williams has the details.&#10;&#10;Each weekday morning, &quot;CBS This Morning&quot; co-hosts Gayle King, Anthony Mason and Tony Dokoupil deliver two hours of original reporting, breaking news and top-level newsmaker interviews in an engaging and informative format that challenges the norm in network morning news programs.&#10;&#10;Subscribe to “CBS This Morning” on YouTube: https://www.youtube.com/user/CBSThisMorning&#10;Watch CBSN live: http://cbsn.ws/1PlLpZ7c​&#10;Download the CBS News app: http://cbsn.ws/1Xb1WC8​&#10;Follow &quot;CBS This Morning&quot; on Instagram: http://bit.ly/1Q7NGnY&#10;Like &quot;CBS This Morning&quot; on Facebook: http://on.fb.me/1LhtdvI&#10;Follow &quot;CBS This Morning&quot; on Twitter: http://bit.ly/1Xj5W3p&#10;Subscribe to our newsletter: http://cbsn.ws/1RqHw7T​&#10;Try Paramount+ free: https://bit.ly/2OiW1kZ&#10;&#10;For video licensing inquiries, contact: licensing@veritone.com" title="Biden to withdraw U.S. troops from Afghanistan by September 11, 2021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05000" y="2307038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riel">
  <a:themeElements>
    <a:clrScheme name="Oriel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617</Words>
  <Application>Microsoft Office PowerPoint</Application>
  <PresentationFormat>On-screen Show (4:3)</PresentationFormat>
  <Paragraphs>43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Noto Sans Symbols</vt:lpstr>
      <vt:lpstr>Century Schoolbook</vt:lpstr>
      <vt:lpstr>Arial</vt:lpstr>
      <vt:lpstr>Verdana</vt:lpstr>
      <vt:lpstr>Oriel</vt:lpstr>
      <vt:lpstr>Human Geography</vt:lpstr>
      <vt:lpstr>History and Government</vt:lpstr>
      <vt:lpstr>Population Patterns</vt:lpstr>
      <vt:lpstr>Society and Culture Today</vt:lpstr>
      <vt:lpstr>Economic Activities</vt:lpstr>
      <vt:lpstr>Geography Now Go: Saudi Arabia</vt:lpstr>
      <vt:lpstr>Human Geography</vt:lpstr>
      <vt:lpstr>History and Government</vt:lpstr>
      <vt:lpstr>American Troops Leaving Afghanistan?</vt:lpstr>
      <vt:lpstr>Population Patterns</vt:lpstr>
      <vt:lpstr>Society and Culture Today</vt:lpstr>
      <vt:lpstr>Economic Activities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Geography</dc:title>
  <dc:creator>Greg Scott</dc:creator>
  <cp:lastModifiedBy>Greg Scott</cp:lastModifiedBy>
  <cp:revision>2</cp:revision>
  <cp:lastPrinted>2021-04-21T12:09:38Z</cp:lastPrinted>
  <dcterms:modified xsi:type="dcterms:W3CDTF">2021-04-21T12:13:37Z</dcterms:modified>
</cp:coreProperties>
</file>