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6" r:id="rId2"/>
    <p:sldId id="277" r:id="rId3"/>
    <p:sldId id="263" r:id="rId4"/>
    <p:sldId id="281" r:id="rId5"/>
  </p:sldIdLst>
  <p:sldSz cx="9144000" cy="6858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75"/>
    <p:restoredTop sz="94669"/>
  </p:normalViewPr>
  <p:slideViewPr>
    <p:cSldViewPr snapToGrid="0" snapToObjects="1">
      <p:cViewPr varScale="1">
        <p:scale>
          <a:sx n="84" d="100"/>
          <a:sy n="84" d="100"/>
        </p:scale>
        <p:origin x="854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77BC-CAF9-0D49-A89F-202E7B9B36A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2607-A98C-CE40-9E8F-9F59AEA75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2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77BC-CAF9-0D49-A89F-202E7B9B36A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2607-A98C-CE40-9E8F-9F59AEA75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1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77BC-CAF9-0D49-A89F-202E7B9B36A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2607-A98C-CE40-9E8F-9F59AEA75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9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77BC-CAF9-0D49-A89F-202E7B9B36A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2607-A98C-CE40-9E8F-9F59AEA75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7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77BC-CAF9-0D49-A89F-202E7B9B36A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2607-A98C-CE40-9E8F-9F59AEA75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7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77BC-CAF9-0D49-A89F-202E7B9B36A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2607-A98C-CE40-9E8F-9F59AEA75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1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77BC-CAF9-0D49-A89F-202E7B9B36A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2607-A98C-CE40-9E8F-9F59AEA75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8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77BC-CAF9-0D49-A89F-202E7B9B36A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2607-A98C-CE40-9E8F-9F59AEA75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5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77BC-CAF9-0D49-A89F-202E7B9B36A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2607-A98C-CE40-9E8F-9F59AEA75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14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77BC-CAF9-0D49-A89F-202E7B9B36A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2607-A98C-CE40-9E8F-9F59AEA75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77BC-CAF9-0D49-A89F-202E7B9B36A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2607-A98C-CE40-9E8F-9F59AEA75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1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D77BC-CAF9-0D49-A89F-202E7B9B36A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A2607-A98C-CE40-9E8F-9F59AEA75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7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53F18F6-9E0E-A844-B58B-1AD5EEC25119}"/>
              </a:ext>
            </a:extLst>
          </p:cNvPr>
          <p:cNvSpPr/>
          <p:nvPr/>
        </p:nvSpPr>
        <p:spPr>
          <a:xfrm>
            <a:off x="114300" y="137160"/>
            <a:ext cx="8915400" cy="65836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CC9662-F92B-7B4A-8614-C872284284C9}"/>
              </a:ext>
            </a:extLst>
          </p:cNvPr>
          <p:cNvSpPr txBox="1"/>
          <p:nvPr/>
        </p:nvSpPr>
        <p:spPr>
          <a:xfrm>
            <a:off x="0" y="236297"/>
            <a:ext cx="6547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Georgia" panose="02040502050405020303" pitchFamily="18" charset="0"/>
                <a:ea typeface="APLTypeATeacher Medium" panose="02000603000000000000" pitchFamily="2" charset="0"/>
              </a:rPr>
              <a:t>BROCHURE DIRECTIONS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0C3110-CDE3-5346-B00A-2E92A8FCD916}"/>
              </a:ext>
            </a:extLst>
          </p:cNvPr>
          <p:cNvSpPr txBox="1"/>
          <p:nvPr/>
        </p:nvSpPr>
        <p:spPr>
          <a:xfrm>
            <a:off x="5413248" y="283464"/>
            <a:ext cx="352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Georgia" panose="02040502050405020303" pitchFamily="18" charset="0"/>
                <a:ea typeface="APLKinderPeeps Medium" panose="02000603000000000000" pitchFamily="2" charset="0"/>
              </a:rPr>
              <a:t>Name: ___________________</a:t>
            </a:r>
          </a:p>
          <a:p>
            <a:pPr algn="r"/>
            <a:endParaRPr lang="en-US" sz="8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pPr algn="r"/>
            <a:r>
              <a:rPr lang="en-US" sz="1200" dirty="0">
                <a:latin typeface="Georgia" panose="02040502050405020303" pitchFamily="18" charset="0"/>
                <a:ea typeface="APLKinderPeeps Medium" panose="02000603000000000000" pitchFamily="2" charset="0"/>
              </a:rPr>
              <a:t>Date: _________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3E4BD7-DE28-4243-BE1D-1F54794AE338}"/>
              </a:ext>
            </a:extLst>
          </p:cNvPr>
          <p:cNvSpPr/>
          <p:nvPr/>
        </p:nvSpPr>
        <p:spPr>
          <a:xfrm>
            <a:off x="283464" y="1052905"/>
            <a:ext cx="1335024" cy="5503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DF74C44-909D-0B4A-AFB8-74026CB518D4}"/>
              </a:ext>
            </a:extLst>
          </p:cNvPr>
          <p:cNvSpPr/>
          <p:nvPr/>
        </p:nvSpPr>
        <p:spPr>
          <a:xfrm>
            <a:off x="1731874" y="1052905"/>
            <a:ext cx="1335024" cy="5503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838B6BC-C3F3-B244-B51D-2C8C2B80F860}"/>
              </a:ext>
            </a:extLst>
          </p:cNvPr>
          <p:cNvSpPr/>
          <p:nvPr/>
        </p:nvSpPr>
        <p:spPr>
          <a:xfrm>
            <a:off x="3180284" y="1048112"/>
            <a:ext cx="1335024" cy="5503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B4B5286-C463-1A49-B3CA-E3F6C35FD88E}"/>
              </a:ext>
            </a:extLst>
          </p:cNvPr>
          <p:cNvSpPr/>
          <p:nvPr/>
        </p:nvSpPr>
        <p:spPr>
          <a:xfrm>
            <a:off x="4628694" y="1048112"/>
            <a:ext cx="1335024" cy="5503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F51CEFD-A304-C644-B6C8-D6C73E041DA6}"/>
              </a:ext>
            </a:extLst>
          </p:cNvPr>
          <p:cNvSpPr/>
          <p:nvPr/>
        </p:nvSpPr>
        <p:spPr>
          <a:xfrm>
            <a:off x="6077104" y="1048112"/>
            <a:ext cx="1335024" cy="5503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FA6A164-AAD7-9B41-92F8-D35730CF5BDA}"/>
              </a:ext>
            </a:extLst>
          </p:cNvPr>
          <p:cNvSpPr/>
          <p:nvPr/>
        </p:nvSpPr>
        <p:spPr>
          <a:xfrm>
            <a:off x="7525512" y="1048112"/>
            <a:ext cx="1335024" cy="5503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65F41A4-BAE5-C141-9F79-5872163B4969}"/>
              </a:ext>
            </a:extLst>
          </p:cNvPr>
          <p:cNvSpPr txBox="1"/>
          <p:nvPr/>
        </p:nvSpPr>
        <p:spPr>
          <a:xfrm>
            <a:off x="283464" y="1137694"/>
            <a:ext cx="1335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eorgia" panose="02040502050405020303" pitchFamily="18" charset="0"/>
                <a:ea typeface="APLKinderPeeps Medium" panose="02000603000000000000" pitchFamily="2" charset="0"/>
              </a:rPr>
              <a:t>Procedures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BEC10F-7A03-2A44-A7AB-BCE61AF0E3E4}"/>
              </a:ext>
            </a:extLst>
          </p:cNvPr>
          <p:cNvSpPr txBox="1"/>
          <p:nvPr/>
        </p:nvSpPr>
        <p:spPr>
          <a:xfrm>
            <a:off x="1731872" y="1137694"/>
            <a:ext cx="1335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eorgia" panose="02040502050405020303" pitchFamily="18" charset="0"/>
                <a:ea typeface="APLKinderPeeps Medium" panose="02000603000000000000" pitchFamily="2" charset="0"/>
              </a:rPr>
              <a:t>Panel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524C9E1-E0D3-254D-B1C6-4517FAD9AB7B}"/>
              </a:ext>
            </a:extLst>
          </p:cNvPr>
          <p:cNvSpPr txBox="1"/>
          <p:nvPr/>
        </p:nvSpPr>
        <p:spPr>
          <a:xfrm>
            <a:off x="3180284" y="1137694"/>
            <a:ext cx="1335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eorgia" panose="02040502050405020303" pitchFamily="18" charset="0"/>
                <a:ea typeface="APLKinderPeeps Medium" panose="02000603000000000000" pitchFamily="2" charset="0"/>
              </a:rPr>
              <a:t>Panel 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F3F804-44F3-AF49-ADFB-75AC5346F1C6}"/>
              </a:ext>
            </a:extLst>
          </p:cNvPr>
          <p:cNvSpPr txBox="1"/>
          <p:nvPr/>
        </p:nvSpPr>
        <p:spPr>
          <a:xfrm>
            <a:off x="4628692" y="1137694"/>
            <a:ext cx="1335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eorgia" panose="02040502050405020303" pitchFamily="18" charset="0"/>
                <a:ea typeface="APLKinderPeeps Medium" panose="02000603000000000000" pitchFamily="2" charset="0"/>
              </a:rPr>
              <a:t>Panel 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B9E86D-150E-6C42-B212-A5549F1B3FC7}"/>
              </a:ext>
            </a:extLst>
          </p:cNvPr>
          <p:cNvSpPr txBox="1"/>
          <p:nvPr/>
        </p:nvSpPr>
        <p:spPr>
          <a:xfrm>
            <a:off x="6077101" y="1137694"/>
            <a:ext cx="1335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eorgia" panose="02040502050405020303" pitchFamily="18" charset="0"/>
                <a:ea typeface="APLKinderPeeps Medium" panose="02000603000000000000" pitchFamily="2" charset="0"/>
              </a:rPr>
              <a:t>Panel 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D732906-6C95-0A47-A430-521673593F4F}"/>
              </a:ext>
            </a:extLst>
          </p:cNvPr>
          <p:cNvSpPr txBox="1"/>
          <p:nvPr/>
        </p:nvSpPr>
        <p:spPr>
          <a:xfrm>
            <a:off x="7525508" y="1137694"/>
            <a:ext cx="1335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eorgia" panose="02040502050405020303" pitchFamily="18" charset="0"/>
                <a:ea typeface="APLKinderPeeps Medium" panose="02000603000000000000" pitchFamily="2" charset="0"/>
              </a:rPr>
              <a:t>Panel 5 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FBC7646-8D38-F742-9034-81B4BAF54DC2}"/>
              </a:ext>
            </a:extLst>
          </p:cNvPr>
          <p:cNvCxnSpPr/>
          <p:nvPr/>
        </p:nvCxnSpPr>
        <p:spPr>
          <a:xfrm>
            <a:off x="402336" y="1599359"/>
            <a:ext cx="10972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B2BB0F8-E479-EE45-8005-CF8D5623675A}"/>
              </a:ext>
            </a:extLst>
          </p:cNvPr>
          <p:cNvCxnSpPr/>
          <p:nvPr/>
        </p:nvCxnSpPr>
        <p:spPr>
          <a:xfrm>
            <a:off x="1850746" y="1604614"/>
            <a:ext cx="10972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F84B8E5-433B-5549-8BB8-63ACA969608B}"/>
              </a:ext>
            </a:extLst>
          </p:cNvPr>
          <p:cNvCxnSpPr/>
          <p:nvPr/>
        </p:nvCxnSpPr>
        <p:spPr>
          <a:xfrm>
            <a:off x="3290012" y="1601693"/>
            <a:ext cx="10972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3EEAE65-C8EC-014A-A1B7-2BDF212AB04C}"/>
              </a:ext>
            </a:extLst>
          </p:cNvPr>
          <p:cNvCxnSpPr/>
          <p:nvPr/>
        </p:nvCxnSpPr>
        <p:spPr>
          <a:xfrm>
            <a:off x="4747565" y="1599359"/>
            <a:ext cx="10972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702BA30-9D65-2E43-8041-9E3369079308}"/>
              </a:ext>
            </a:extLst>
          </p:cNvPr>
          <p:cNvCxnSpPr/>
          <p:nvPr/>
        </p:nvCxnSpPr>
        <p:spPr>
          <a:xfrm>
            <a:off x="6194756" y="1599359"/>
            <a:ext cx="10972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02797F4-82A3-CF42-8FD9-C64EBF9232C4}"/>
              </a:ext>
            </a:extLst>
          </p:cNvPr>
          <p:cNvCxnSpPr/>
          <p:nvPr/>
        </p:nvCxnSpPr>
        <p:spPr>
          <a:xfrm>
            <a:off x="7652310" y="1599359"/>
            <a:ext cx="10972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B4AB4015-FC31-4744-8DBE-205D81C309C5}"/>
              </a:ext>
            </a:extLst>
          </p:cNvPr>
          <p:cNvSpPr txBox="1"/>
          <p:nvPr/>
        </p:nvSpPr>
        <p:spPr>
          <a:xfrm>
            <a:off x="1788110" y="1833662"/>
            <a:ext cx="13350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Georgia" panose="02040502050405020303" pitchFamily="18" charset="0"/>
                <a:ea typeface="APLKinderPeeps Medium" panose="02000603000000000000" pitchFamily="2" charset="0"/>
              </a:rPr>
              <a:t>Cover Page:</a:t>
            </a:r>
          </a:p>
          <a:p>
            <a:endParaRPr lang="en-US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dirty="0">
                <a:latin typeface="Georgia" panose="02040502050405020303" pitchFamily="18" charset="0"/>
                <a:ea typeface="APLKinderPeeps Medium" panose="02000603000000000000" pitchFamily="2" charset="0"/>
              </a:rPr>
              <a:t>Title</a:t>
            </a:r>
          </a:p>
          <a:p>
            <a:endParaRPr lang="en-US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dirty="0">
                <a:latin typeface="Georgia" panose="02040502050405020303" pitchFamily="18" charset="0"/>
                <a:ea typeface="APLKinderPeeps Medium" panose="02000603000000000000" pitchFamily="2" charset="0"/>
              </a:rPr>
              <a:t>Name</a:t>
            </a:r>
          </a:p>
          <a:p>
            <a:endParaRPr lang="en-US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dirty="0">
                <a:latin typeface="Georgia" panose="02040502050405020303" pitchFamily="18" charset="0"/>
                <a:ea typeface="APLKinderPeeps Medium" panose="02000603000000000000" pitchFamily="2" charset="0"/>
              </a:rPr>
              <a:t>Period</a:t>
            </a:r>
          </a:p>
          <a:p>
            <a:endParaRPr lang="en-US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dirty="0">
                <a:latin typeface="Georgia" panose="02040502050405020303" pitchFamily="18" charset="0"/>
                <a:ea typeface="APLKinderPeeps Medium" panose="02000603000000000000" pitchFamily="2" charset="0"/>
              </a:rPr>
              <a:t>Self Portrait, Icon or symbol to represent yourself.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F6ACC37-3513-4D39-A916-7C604B287A86}"/>
              </a:ext>
            </a:extLst>
          </p:cNvPr>
          <p:cNvSpPr txBox="1"/>
          <p:nvPr/>
        </p:nvSpPr>
        <p:spPr>
          <a:xfrm>
            <a:off x="3193696" y="1582816"/>
            <a:ext cx="133502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Georgia" panose="02040502050405020303" pitchFamily="18" charset="0"/>
                <a:ea typeface="APLKinderPeeps Medium" panose="02000603000000000000" pitchFamily="2" charset="0"/>
              </a:rPr>
              <a:t>2 Year Plan</a:t>
            </a:r>
          </a:p>
          <a:p>
            <a:r>
              <a:rPr lang="en-US" sz="1050" b="1" dirty="0">
                <a:latin typeface="Georgia" panose="02040502050405020303" pitchFamily="18" charset="0"/>
                <a:ea typeface="APLKinderPeeps Medium" panose="02000603000000000000" pitchFamily="2" charset="0"/>
              </a:rPr>
              <a:t>Professional Goals:</a:t>
            </a:r>
          </a:p>
          <a:p>
            <a:r>
              <a:rPr lang="en-US" sz="1050" dirty="0">
                <a:latin typeface="Georgia" panose="02040502050405020303" pitchFamily="18" charset="0"/>
                <a:ea typeface="APLKinderPeeps Medium" panose="02000603000000000000" pitchFamily="2" charset="0"/>
              </a:rPr>
              <a:t> </a:t>
            </a:r>
          </a:p>
          <a:p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Education</a:t>
            </a:r>
          </a:p>
          <a:p>
            <a:endParaRPr lang="en-US" sz="9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Career title</a:t>
            </a:r>
          </a:p>
          <a:p>
            <a:endParaRPr lang="en-US" sz="9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Yearly Salary with paystub break down for taxes paid.</a:t>
            </a:r>
          </a:p>
          <a:p>
            <a:endParaRPr lang="en-US" sz="8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sz="1050" b="1" dirty="0">
                <a:latin typeface="Georgia" panose="02040502050405020303" pitchFamily="18" charset="0"/>
                <a:ea typeface="APLKinderPeeps Medium" panose="02000603000000000000" pitchFamily="2" charset="0"/>
              </a:rPr>
              <a:t>Monthly Budget</a:t>
            </a:r>
          </a:p>
          <a:p>
            <a:r>
              <a:rPr lang="en-US" sz="1000" dirty="0">
                <a:latin typeface="Georgia" panose="02040502050405020303" pitchFamily="18" charset="0"/>
                <a:ea typeface="APLKinderPeeps Medium" panose="02000603000000000000" pitchFamily="2" charset="0"/>
              </a:rPr>
              <a:t>including costs for :</a:t>
            </a:r>
          </a:p>
          <a:p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Shelter</a:t>
            </a:r>
          </a:p>
          <a:p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Transportation</a:t>
            </a:r>
          </a:p>
          <a:p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Utilities</a:t>
            </a:r>
          </a:p>
          <a:p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Food</a:t>
            </a:r>
          </a:p>
          <a:p>
            <a:endParaRPr lang="en-US" sz="9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Savings/</a:t>
            </a:r>
            <a:r>
              <a:rPr lang="en-US" sz="800" dirty="0">
                <a:latin typeface="Georgia" panose="02040502050405020303" pitchFamily="18" charset="0"/>
                <a:ea typeface="APLKinderPeeps Medium" panose="02000603000000000000" pitchFamily="2" charset="0"/>
              </a:rPr>
              <a:t>investments</a:t>
            </a:r>
          </a:p>
          <a:p>
            <a:r>
              <a:rPr lang="en-US" sz="800" dirty="0">
                <a:latin typeface="Georgia" panose="02040502050405020303" pitchFamily="18" charset="0"/>
                <a:ea typeface="APLKinderPeeps Medium" panose="02000603000000000000" pitchFamily="2" charset="0"/>
              </a:rPr>
              <a:t>( must save $50.00 per month with calculation of how much was earned in time 2 year period.)</a:t>
            </a:r>
          </a:p>
          <a:p>
            <a:endParaRPr lang="en-US" sz="9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sz="900" b="1" dirty="0">
                <a:latin typeface="Georgia" panose="02040502050405020303" pitchFamily="18" charset="0"/>
                <a:ea typeface="APLKinderPeeps Medium" panose="02000603000000000000" pitchFamily="2" charset="0"/>
              </a:rPr>
              <a:t>Geographic location </a:t>
            </a:r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with average cost of living summary.</a:t>
            </a:r>
          </a:p>
          <a:p>
            <a:endParaRPr lang="en-US" sz="9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sz="900" b="1" dirty="0">
                <a:latin typeface="Georgia" panose="02040502050405020303" pitchFamily="18" charset="0"/>
                <a:ea typeface="APLKinderPeeps Medium" panose="02000603000000000000" pitchFamily="2" charset="0"/>
              </a:rPr>
              <a:t>Social status</a:t>
            </a:r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: single, married or with children.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768E090-22AD-4D0A-84D1-0964F881D738}"/>
              </a:ext>
            </a:extLst>
          </p:cNvPr>
          <p:cNvSpPr txBox="1"/>
          <p:nvPr/>
        </p:nvSpPr>
        <p:spPr>
          <a:xfrm>
            <a:off x="7533438" y="1663317"/>
            <a:ext cx="133502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Georgia" panose="02040502050405020303" pitchFamily="18" charset="0"/>
                <a:ea typeface="APLKinderPeeps Medium" panose="02000603000000000000" pitchFamily="2" charset="0"/>
              </a:rPr>
              <a:t>Summary</a:t>
            </a:r>
          </a:p>
          <a:p>
            <a:pPr algn="ctr"/>
            <a:endParaRPr lang="en-US" sz="20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sz="1200" dirty="0">
                <a:latin typeface="Georgia" panose="02040502050405020303" pitchFamily="18" charset="0"/>
                <a:ea typeface="APLKinderPeeps Medium" panose="02000603000000000000" pitchFamily="2" charset="0"/>
              </a:rPr>
              <a:t>In an paragraph tell what goals you hope to accomplish within your 2-10 year plan brochure.</a:t>
            </a:r>
          </a:p>
          <a:p>
            <a:endParaRPr lang="en-US" sz="12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sz="1200" dirty="0">
                <a:latin typeface="Georgia" panose="02040502050405020303" pitchFamily="18" charset="0"/>
                <a:ea typeface="APLKinderPeeps Medium" panose="02000603000000000000" pitchFamily="2" charset="0"/>
              </a:rPr>
              <a:t>How  are you plan to adapt your plan to handle life situations that maybe unexpected?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410553C-9CB7-4C0B-A325-A1B14669533D}"/>
              </a:ext>
            </a:extLst>
          </p:cNvPr>
          <p:cNvSpPr txBox="1"/>
          <p:nvPr/>
        </p:nvSpPr>
        <p:spPr>
          <a:xfrm>
            <a:off x="292115" y="1822857"/>
            <a:ext cx="133502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eorgia" panose="02040502050405020303" pitchFamily="18" charset="0"/>
                <a:ea typeface="APLKinderPeeps Medium" panose="02000603000000000000" pitchFamily="2" charset="0"/>
              </a:rPr>
              <a:t>Fold paper so that cover page is in front.</a:t>
            </a:r>
          </a:p>
          <a:p>
            <a:endParaRPr lang="en-US" sz="16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sz="1600" dirty="0">
                <a:latin typeface="Georgia" panose="02040502050405020303" pitchFamily="18" charset="0"/>
                <a:ea typeface="APLKinderPeeps Medium" panose="02000603000000000000" pitchFamily="2" charset="0"/>
              </a:rPr>
              <a:t>Summary is on the inside.  Panel 5</a:t>
            </a:r>
          </a:p>
          <a:p>
            <a:endParaRPr lang="en-US" sz="16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sz="1600" dirty="0">
                <a:latin typeface="Georgia" panose="02040502050405020303" pitchFamily="18" charset="0"/>
                <a:ea typeface="APLKinderPeeps Medium" panose="02000603000000000000" pitchFamily="2" charset="0"/>
              </a:rPr>
              <a:t>Clearly label each section:</a:t>
            </a:r>
          </a:p>
          <a:p>
            <a:r>
              <a:rPr lang="en-US" sz="1600" dirty="0">
                <a:latin typeface="Georgia" panose="02040502050405020303" pitchFamily="18" charset="0"/>
                <a:ea typeface="APLKinderPeeps Medium" panose="02000603000000000000" pitchFamily="2" charset="0"/>
              </a:rPr>
              <a:t>2 year Plan</a:t>
            </a:r>
          </a:p>
          <a:p>
            <a:r>
              <a:rPr lang="en-US" sz="1600" dirty="0">
                <a:latin typeface="Georgia" panose="02040502050405020303" pitchFamily="18" charset="0"/>
                <a:ea typeface="APLKinderPeeps Medium" panose="02000603000000000000" pitchFamily="2" charset="0"/>
              </a:rPr>
              <a:t>5 year Plan</a:t>
            </a:r>
          </a:p>
          <a:p>
            <a:r>
              <a:rPr lang="en-US" sz="1600" dirty="0">
                <a:latin typeface="Georgia" panose="02040502050405020303" pitchFamily="18" charset="0"/>
                <a:ea typeface="APLKinderPeeps Medium" panose="02000603000000000000" pitchFamily="2" charset="0"/>
              </a:rPr>
              <a:t>10 year Plan</a:t>
            </a:r>
          </a:p>
          <a:p>
            <a:r>
              <a:rPr lang="en-US" sz="1600">
                <a:latin typeface="Georgia" panose="02040502050405020303" pitchFamily="18" charset="0"/>
                <a:ea typeface="APLKinderPeeps Medium" panose="02000603000000000000" pitchFamily="2" charset="0"/>
              </a:rPr>
              <a:t>Summary</a:t>
            </a:r>
            <a:endParaRPr lang="en-US" sz="16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10D7CAD-E8D9-4EBB-BE88-2B563D4A5A57}"/>
              </a:ext>
            </a:extLst>
          </p:cNvPr>
          <p:cNvSpPr txBox="1"/>
          <p:nvPr/>
        </p:nvSpPr>
        <p:spPr>
          <a:xfrm>
            <a:off x="4642106" y="1646896"/>
            <a:ext cx="133502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Georgia" panose="02040502050405020303" pitchFamily="18" charset="0"/>
                <a:ea typeface="APLKinderPeeps Medium" panose="02000603000000000000" pitchFamily="2" charset="0"/>
              </a:rPr>
              <a:t>5 Year Plan</a:t>
            </a:r>
          </a:p>
          <a:p>
            <a:r>
              <a:rPr lang="en-US" sz="1050" b="1" dirty="0">
                <a:latin typeface="Georgia" panose="02040502050405020303" pitchFamily="18" charset="0"/>
                <a:ea typeface="APLKinderPeeps Medium" panose="02000603000000000000" pitchFamily="2" charset="0"/>
              </a:rPr>
              <a:t>Professional Goals:</a:t>
            </a:r>
          </a:p>
          <a:p>
            <a:r>
              <a:rPr lang="en-US" sz="1050" dirty="0">
                <a:latin typeface="Georgia" panose="02040502050405020303" pitchFamily="18" charset="0"/>
                <a:ea typeface="APLKinderPeeps Medium" panose="02000603000000000000" pitchFamily="2" charset="0"/>
              </a:rPr>
              <a:t> </a:t>
            </a:r>
          </a:p>
          <a:p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Education</a:t>
            </a:r>
          </a:p>
          <a:p>
            <a:endParaRPr lang="en-US" sz="9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Career title</a:t>
            </a:r>
          </a:p>
          <a:p>
            <a:endParaRPr lang="en-US" sz="9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Yearly Salary with paystub break down for taxes paid.</a:t>
            </a:r>
          </a:p>
          <a:p>
            <a:endParaRPr lang="en-US" sz="8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sz="1050" b="1" dirty="0">
                <a:latin typeface="Georgia" panose="02040502050405020303" pitchFamily="18" charset="0"/>
                <a:ea typeface="APLKinderPeeps Medium" panose="02000603000000000000" pitchFamily="2" charset="0"/>
              </a:rPr>
              <a:t>Monthly Budget</a:t>
            </a:r>
          </a:p>
          <a:p>
            <a:r>
              <a:rPr lang="en-US" sz="1000" dirty="0">
                <a:latin typeface="Georgia" panose="02040502050405020303" pitchFamily="18" charset="0"/>
                <a:ea typeface="APLKinderPeeps Medium" panose="02000603000000000000" pitchFamily="2" charset="0"/>
              </a:rPr>
              <a:t>including costs for :</a:t>
            </a:r>
          </a:p>
          <a:p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Shelter</a:t>
            </a:r>
          </a:p>
          <a:p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Transportation</a:t>
            </a:r>
          </a:p>
          <a:p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Utilities</a:t>
            </a:r>
          </a:p>
          <a:p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Food</a:t>
            </a:r>
          </a:p>
          <a:p>
            <a:endParaRPr lang="en-US" sz="9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Savings/</a:t>
            </a:r>
            <a:r>
              <a:rPr lang="en-US" sz="800" dirty="0">
                <a:latin typeface="Georgia" panose="02040502050405020303" pitchFamily="18" charset="0"/>
                <a:ea typeface="APLKinderPeeps Medium" panose="02000603000000000000" pitchFamily="2" charset="0"/>
              </a:rPr>
              <a:t>investments</a:t>
            </a:r>
          </a:p>
          <a:p>
            <a:r>
              <a:rPr lang="en-US" sz="800" dirty="0">
                <a:latin typeface="Georgia" panose="02040502050405020303" pitchFamily="18" charset="0"/>
                <a:ea typeface="APLKinderPeeps Medium" panose="02000603000000000000" pitchFamily="2" charset="0"/>
              </a:rPr>
              <a:t>( must save $50.00 per month with calculation of how much was earned in time 5 year period.)</a:t>
            </a:r>
          </a:p>
          <a:p>
            <a:endParaRPr lang="en-US" sz="9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sz="900" b="1" dirty="0">
                <a:latin typeface="Georgia" panose="02040502050405020303" pitchFamily="18" charset="0"/>
                <a:ea typeface="APLKinderPeeps Medium" panose="02000603000000000000" pitchFamily="2" charset="0"/>
              </a:rPr>
              <a:t>Geographic location </a:t>
            </a:r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with average cost of living summary.</a:t>
            </a:r>
          </a:p>
          <a:p>
            <a:endParaRPr lang="en-US" sz="9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sz="900" b="1" dirty="0">
                <a:latin typeface="Georgia" panose="02040502050405020303" pitchFamily="18" charset="0"/>
                <a:ea typeface="APLKinderPeeps Medium" panose="02000603000000000000" pitchFamily="2" charset="0"/>
              </a:rPr>
              <a:t>Social status</a:t>
            </a:r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: single, married or with children.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2CF03A9-4173-43BB-8BBA-196F38EEEF30}"/>
              </a:ext>
            </a:extLst>
          </p:cNvPr>
          <p:cNvSpPr txBox="1"/>
          <p:nvPr/>
        </p:nvSpPr>
        <p:spPr>
          <a:xfrm>
            <a:off x="6146294" y="1634104"/>
            <a:ext cx="133502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Georgia" panose="02040502050405020303" pitchFamily="18" charset="0"/>
                <a:ea typeface="APLKinderPeeps Medium" panose="02000603000000000000" pitchFamily="2" charset="0"/>
              </a:rPr>
              <a:t>10 Year Plan</a:t>
            </a:r>
          </a:p>
          <a:p>
            <a:r>
              <a:rPr lang="en-US" sz="1050" b="1" dirty="0">
                <a:latin typeface="Georgia" panose="02040502050405020303" pitchFamily="18" charset="0"/>
                <a:ea typeface="APLKinderPeeps Medium" panose="02000603000000000000" pitchFamily="2" charset="0"/>
              </a:rPr>
              <a:t>Professional Goals:</a:t>
            </a:r>
          </a:p>
          <a:p>
            <a:r>
              <a:rPr lang="en-US" sz="1050" dirty="0">
                <a:latin typeface="Georgia" panose="02040502050405020303" pitchFamily="18" charset="0"/>
                <a:ea typeface="APLKinderPeeps Medium" panose="02000603000000000000" pitchFamily="2" charset="0"/>
              </a:rPr>
              <a:t> </a:t>
            </a:r>
          </a:p>
          <a:p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Education</a:t>
            </a:r>
          </a:p>
          <a:p>
            <a:endParaRPr lang="en-US" sz="9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Career title</a:t>
            </a:r>
          </a:p>
          <a:p>
            <a:endParaRPr lang="en-US" sz="9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Yearly Salary with paystub break down for taxes paid.</a:t>
            </a:r>
          </a:p>
          <a:p>
            <a:endParaRPr lang="en-US" sz="8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sz="1050" b="1" dirty="0">
                <a:latin typeface="Georgia" panose="02040502050405020303" pitchFamily="18" charset="0"/>
                <a:ea typeface="APLKinderPeeps Medium" panose="02000603000000000000" pitchFamily="2" charset="0"/>
              </a:rPr>
              <a:t>Monthly Budget</a:t>
            </a:r>
          </a:p>
          <a:p>
            <a:r>
              <a:rPr lang="en-US" sz="1000" dirty="0">
                <a:latin typeface="Georgia" panose="02040502050405020303" pitchFamily="18" charset="0"/>
                <a:ea typeface="APLKinderPeeps Medium" panose="02000603000000000000" pitchFamily="2" charset="0"/>
              </a:rPr>
              <a:t>including costs for :</a:t>
            </a:r>
          </a:p>
          <a:p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Shelter</a:t>
            </a:r>
          </a:p>
          <a:p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Transportation</a:t>
            </a:r>
          </a:p>
          <a:p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Utilities</a:t>
            </a:r>
          </a:p>
          <a:p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Food</a:t>
            </a:r>
          </a:p>
          <a:p>
            <a:endParaRPr lang="en-US" sz="9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Savings/</a:t>
            </a:r>
            <a:r>
              <a:rPr lang="en-US" sz="800" dirty="0">
                <a:latin typeface="Georgia" panose="02040502050405020303" pitchFamily="18" charset="0"/>
                <a:ea typeface="APLKinderPeeps Medium" panose="02000603000000000000" pitchFamily="2" charset="0"/>
              </a:rPr>
              <a:t>investments</a:t>
            </a:r>
          </a:p>
          <a:p>
            <a:r>
              <a:rPr lang="en-US" sz="800" dirty="0">
                <a:latin typeface="Georgia" panose="02040502050405020303" pitchFamily="18" charset="0"/>
                <a:ea typeface="APLKinderPeeps Medium" panose="02000603000000000000" pitchFamily="2" charset="0"/>
              </a:rPr>
              <a:t>( must save $50.00 per month with calculation of how much was earned in time 10 year period.)</a:t>
            </a:r>
          </a:p>
          <a:p>
            <a:endParaRPr lang="en-US" sz="9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sz="900" b="1" dirty="0">
                <a:latin typeface="Georgia" panose="02040502050405020303" pitchFamily="18" charset="0"/>
                <a:ea typeface="APLKinderPeeps Medium" panose="02000603000000000000" pitchFamily="2" charset="0"/>
              </a:rPr>
              <a:t>Geographic location </a:t>
            </a:r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with average cost of living summary.</a:t>
            </a:r>
          </a:p>
          <a:p>
            <a:endParaRPr lang="en-US" sz="9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r>
              <a:rPr lang="en-US" sz="900" b="1" dirty="0">
                <a:latin typeface="Georgia" panose="02040502050405020303" pitchFamily="18" charset="0"/>
                <a:ea typeface="APLKinderPeeps Medium" panose="02000603000000000000" pitchFamily="2" charset="0"/>
              </a:rPr>
              <a:t>Social status</a:t>
            </a:r>
            <a:r>
              <a:rPr lang="en-US" sz="900" dirty="0">
                <a:latin typeface="Georgia" panose="02040502050405020303" pitchFamily="18" charset="0"/>
                <a:ea typeface="APLKinderPeeps Medium" panose="02000603000000000000" pitchFamily="2" charset="0"/>
              </a:rPr>
              <a:t>: single, married or with children.</a:t>
            </a:r>
          </a:p>
        </p:txBody>
      </p:sp>
    </p:spTree>
    <p:extLst>
      <p:ext uri="{BB962C8B-B14F-4D97-AF65-F5344CB8AC3E}">
        <p14:creationId xmlns:p14="http://schemas.microsoft.com/office/powerpoint/2010/main" val="1485724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A028FCF-E5A2-4043-A028-09D2101F074E}"/>
              </a:ext>
            </a:extLst>
          </p:cNvPr>
          <p:cNvSpPr/>
          <p:nvPr/>
        </p:nvSpPr>
        <p:spPr>
          <a:xfrm>
            <a:off x="114300" y="137160"/>
            <a:ext cx="8915400" cy="65836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397887"/>
              </p:ext>
            </p:extLst>
          </p:nvPr>
        </p:nvGraphicFramePr>
        <p:xfrm>
          <a:off x="509047" y="1114461"/>
          <a:ext cx="8237189" cy="520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3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7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33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4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4297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APLKinderPeeps Medium" panose="02000603000000000000" pitchFamily="2" charset="0"/>
                          <a:cs typeface="Marker Felt"/>
                        </a:rPr>
                        <a:t>Category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APLKinderPeeps Medium" panose="02000603000000000000" pitchFamily="2" charset="0"/>
                          <a:cs typeface="APLRealTalk Medium" charset="0"/>
                        </a:rPr>
                        <a:t>Excellent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APLKinderPeeps Medium" panose="02000603000000000000" pitchFamily="2" charset="0"/>
                          <a:cs typeface="APLRealTalk Medium" charset="0"/>
                        </a:rPr>
                        <a:t>Proficient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APLKinderPeeps Medium" panose="02000603000000000000" pitchFamily="2" charset="0"/>
                          <a:cs typeface="APLRealTalk Medium" charset="0"/>
                        </a:rPr>
                        <a:t>Needs Improvement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APLKinderPeeps Medium" panose="02000603000000000000" pitchFamily="2" charset="0"/>
                          <a:cs typeface="APLRealTalk Medium" charset="0"/>
                        </a:rPr>
                        <a:t>Missing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301">
                <a:tc>
                  <a:txBody>
                    <a:bodyPr/>
                    <a:lstStyle/>
                    <a:p>
                      <a:endParaRPr lang="en-US" sz="1400" b="0" i="0" baseline="0" dirty="0">
                        <a:latin typeface="Georgia" panose="02040502050405020303" pitchFamily="18" charset="0"/>
                        <a:ea typeface="APLKinderPeeps Medium" panose="02000603000000000000" pitchFamily="2" charset="0"/>
                        <a:cs typeface="APLRealTalk Medium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3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baseline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  <a:cs typeface="APLRealTalk Medium" charset="0"/>
                        </a:rPr>
                        <a:t>Content Accuracy</a:t>
                      </a:r>
                    </a:p>
                    <a:p>
                      <a:endParaRPr lang="en-US" sz="1400" b="0" i="0" dirty="0">
                        <a:latin typeface="Georgia" panose="02040502050405020303" pitchFamily="18" charset="0"/>
                        <a:ea typeface="APLKinderPeeps Medium" panose="02000603000000000000" pitchFamily="2" charset="0"/>
                        <a:cs typeface="APLRealTalk Medium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</a:rPr>
                        <a:t>All facts are accurate.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</a:rPr>
                        <a:t>Most of the facts in the brochure are accurate.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</a:rPr>
                        <a:t>Some of the facts in the brochure are accurate.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</a:rPr>
                        <a:t>Most of the facts in the brochure are missing.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3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  <a:cs typeface="APLRealTalk Medium" charset="0"/>
                        </a:rPr>
                        <a:t>Organization/Creativity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</a:rPr>
                        <a:t>Exceptionally attractive and well-organized information.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</a:rPr>
                        <a:t>Attractive and well organized information.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</a:rPr>
                        <a:t>Well organized information.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</a:rPr>
                        <a:t>Organization is confusing to reader.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3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  <a:cs typeface="APLRealTalk Medium" charset="0"/>
                        </a:rPr>
                        <a:t>Illustration</a:t>
                      </a:r>
                    </a:p>
                    <a:p>
                      <a:endParaRPr lang="en-US" sz="1400" b="0" i="0" dirty="0">
                        <a:latin typeface="Georgia" panose="02040502050405020303" pitchFamily="18" charset="0"/>
                        <a:ea typeface="APLKinderPeeps Medium" panose="02000603000000000000" pitchFamily="2" charset="0"/>
                        <a:cs typeface="APLRealTalk Medium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</a:rPr>
                        <a:t>Pictures are neat and colored.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</a:rPr>
                        <a:t>Pictures are neat.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</a:rPr>
                        <a:t>Pictures are confusing.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</a:rPr>
                        <a:t>There are no pictures.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3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  <a:cs typeface="APLRealTalk Medium" charset="0"/>
                        </a:rPr>
                        <a:t>Summary</a:t>
                      </a:r>
                    </a:p>
                    <a:p>
                      <a:endParaRPr lang="en-US" sz="1400" b="0" i="0" dirty="0">
                        <a:latin typeface="Georgia" panose="02040502050405020303" pitchFamily="18" charset="0"/>
                        <a:ea typeface="APLKinderPeeps Medium" panose="02000603000000000000" pitchFamily="2" charset="0"/>
                        <a:cs typeface="APLRealTalk Medium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</a:rPr>
                        <a:t>Clear to understand and easy to read with a beginning, middle, and end.</a:t>
                      </a:r>
                    </a:p>
                    <a:p>
                      <a:endParaRPr lang="en-US" sz="1200" b="0" i="0" dirty="0">
                        <a:latin typeface="Georgia" panose="02040502050405020303" pitchFamily="18" charset="0"/>
                        <a:ea typeface="APLKinderPeeps Medium" panose="02000603000000000000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</a:rPr>
                        <a:t>Able to understand and easy to read but missing a clear beginning, middle and end.</a:t>
                      </a:r>
                    </a:p>
                    <a:p>
                      <a:endParaRPr lang="en-US" sz="1200" b="0" i="0" dirty="0">
                        <a:latin typeface="Georgia" panose="02040502050405020303" pitchFamily="18" charset="0"/>
                        <a:ea typeface="APLKinderPeeps Medium" panose="02000603000000000000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</a:rPr>
                        <a:t>Hard to understand and missing a clear beginning, middle and end.</a:t>
                      </a:r>
                    </a:p>
                    <a:p>
                      <a:endParaRPr lang="en-US" sz="1200" b="0" i="0" dirty="0">
                        <a:latin typeface="Georgia" panose="02040502050405020303" pitchFamily="18" charset="0"/>
                        <a:ea typeface="APLKinderPeeps Medium" panose="02000603000000000000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</a:rPr>
                        <a:t>There is no summary.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301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latin typeface="Georgia" panose="02040502050405020303" pitchFamily="18" charset="0"/>
                          <a:ea typeface="APLKinderPeeps Medium" panose="02000603000000000000" pitchFamily="2" charset="0"/>
                          <a:cs typeface="APLRealTalk Medium" charset="0"/>
                        </a:rPr>
                        <a:t>Total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Georgia" panose="02040502050405020303" pitchFamily="18" charset="0"/>
                        <a:ea typeface="APLKinderPeeps Medium" panose="02000603000000000000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Georgia" panose="02040502050405020303" pitchFamily="18" charset="0"/>
                        <a:ea typeface="APLKinderPeeps Medium" panose="02000603000000000000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Georgia" panose="02040502050405020303" pitchFamily="18" charset="0"/>
                        <a:ea typeface="APLKinderPeeps Medium" panose="02000603000000000000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Georgia" panose="02040502050405020303" pitchFamily="18" charset="0"/>
                        <a:ea typeface="APLKinderPeeps Medium" panose="02000603000000000000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B6532CDE-34FF-CF48-9866-01BF2E0F8F88}"/>
              </a:ext>
            </a:extLst>
          </p:cNvPr>
          <p:cNvSpPr txBox="1"/>
          <p:nvPr/>
        </p:nvSpPr>
        <p:spPr>
          <a:xfrm>
            <a:off x="201168" y="283464"/>
            <a:ext cx="6547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Georgia" panose="02040502050405020303" pitchFamily="18" charset="0"/>
                <a:ea typeface="APLTypeATeacher Medium" panose="02000603000000000000" pitchFamily="2" charset="0"/>
              </a:rPr>
              <a:t>BROCHURE RUBRIC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9EDEFE-EA96-9B45-A78D-A4729F56BAF1}"/>
              </a:ext>
            </a:extLst>
          </p:cNvPr>
          <p:cNvSpPr txBox="1"/>
          <p:nvPr/>
        </p:nvSpPr>
        <p:spPr>
          <a:xfrm>
            <a:off x="5413248" y="283464"/>
            <a:ext cx="352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Georgia" panose="02040502050405020303" pitchFamily="18" charset="0"/>
                <a:ea typeface="APLKinderPeeps Medium" panose="02000603000000000000" pitchFamily="2" charset="0"/>
              </a:rPr>
              <a:t>Name: ___________________</a:t>
            </a:r>
          </a:p>
          <a:p>
            <a:pPr algn="r"/>
            <a:endParaRPr lang="en-US" sz="800" dirty="0">
              <a:latin typeface="Georgia" panose="02040502050405020303" pitchFamily="18" charset="0"/>
              <a:ea typeface="APLKinderPeeps Medium" panose="02000603000000000000" pitchFamily="2" charset="0"/>
            </a:endParaRPr>
          </a:p>
          <a:p>
            <a:pPr algn="r"/>
            <a:r>
              <a:rPr lang="en-US" sz="1200" dirty="0">
                <a:latin typeface="Georgia" panose="02040502050405020303" pitchFamily="18" charset="0"/>
                <a:ea typeface="APLKinderPeeps Medium" panose="02000603000000000000" pitchFamily="2" charset="0"/>
              </a:rPr>
              <a:t>Date: _________</a:t>
            </a:r>
          </a:p>
        </p:txBody>
      </p:sp>
    </p:spTree>
    <p:extLst>
      <p:ext uri="{BB962C8B-B14F-4D97-AF65-F5344CB8AC3E}">
        <p14:creationId xmlns:p14="http://schemas.microsoft.com/office/powerpoint/2010/main" val="3255068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6242034-277E-5C4C-BCD7-CB2EF1414C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0000"/>
                    </a14:imgEffect>
                  </a14:imgLayer>
                </a14:imgProps>
              </a:ext>
            </a:extLst>
          </a:blip>
          <a:srcRect l="68225"/>
          <a:stretch/>
        </p:blipFill>
        <p:spPr>
          <a:xfrm rot="10800000">
            <a:off x="5957740" y="9426"/>
            <a:ext cx="3179910" cy="684222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8009FBB-FD1D-40DD-AE83-BD0D0063FA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72894" y="12699"/>
            <a:ext cx="3283047" cy="684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855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8B98D1C-2F18-4FC9-A4A4-CA9DA19DA7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0000"/>
                    </a14:imgEffect>
                  </a14:imgLayer>
                </a14:imgProps>
              </a:ext>
            </a:extLst>
          </a:blip>
          <a:srcRect l="68225"/>
          <a:stretch/>
        </p:blipFill>
        <p:spPr>
          <a:xfrm>
            <a:off x="6237512" y="9426"/>
            <a:ext cx="2900138" cy="68422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BAD56F-F2BA-43C0-9B15-F5DD50865C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0000"/>
                    </a14:imgEffect>
                  </a14:imgLayer>
                </a14:imgProps>
              </a:ext>
            </a:extLst>
          </a:blip>
          <a:srcRect l="68225"/>
          <a:stretch/>
        </p:blipFill>
        <p:spPr>
          <a:xfrm>
            <a:off x="3121931" y="15777"/>
            <a:ext cx="2900138" cy="68422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E072ED8-041A-43B7-8594-D939291CB6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0000"/>
                    </a14:imgEffect>
                  </a14:imgLayer>
                </a14:imgProps>
              </a:ext>
            </a:extLst>
          </a:blip>
          <a:srcRect l="68225"/>
          <a:stretch/>
        </p:blipFill>
        <p:spPr>
          <a:xfrm>
            <a:off x="6351" y="0"/>
            <a:ext cx="2900138" cy="684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48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2402</TotalTime>
  <Words>471</Words>
  <Application>Microsoft Office PowerPoint</Application>
  <PresentationFormat>Letter Paper (8.5x11 in)</PresentationFormat>
  <Paragraphs>133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Brooke Khan</dc:creator>
  <cp:lastModifiedBy>Greg Scott</cp:lastModifiedBy>
  <cp:revision>48</cp:revision>
  <cp:lastPrinted>2023-11-08T20:18:03Z</cp:lastPrinted>
  <dcterms:created xsi:type="dcterms:W3CDTF">2019-05-14T18:04:39Z</dcterms:created>
  <dcterms:modified xsi:type="dcterms:W3CDTF">2023-11-23T03:58:02Z</dcterms:modified>
</cp:coreProperties>
</file>