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694" r:id="rId2"/>
    <p:sldMasterId id="2147483695" r:id="rId3"/>
    <p:sldMasterId id="2147483696" r:id="rId4"/>
  </p:sldMasterIdLst>
  <p:notesMasterIdLst>
    <p:notesMasterId r:id="rId3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x="9144000" cy="5143500" type="screen16x9"/>
  <p:notesSz cx="6858000" cy="9144000"/>
  <p:embeddedFontLst>
    <p:embeddedFont>
      <p:font typeface="Architects Daughter" panose="020B0604020202020204" charset="0"/>
      <p:regular r:id="rId37"/>
    </p:embeddedFont>
    <p:embeddedFont>
      <p:font typeface="Bookman Old Style" panose="02050604050505020204" pitchFamily="18"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Cherry Cream Soda" panose="020B0604020202020204" charset="0"/>
      <p:regular r:id="rId46"/>
    </p:embeddedFont>
    <p:embeddedFont>
      <p:font typeface="Garamond" panose="02020404030301010803" pitchFamily="18" charset="0"/>
      <p:regular r:id="rId47"/>
      <p:bold r:id="rId48"/>
      <p:italic r:id="rId49"/>
      <p:boldItalic r:id="rId50"/>
    </p:embeddedFont>
    <p:embeddedFont>
      <p:font typeface="Love Ya Like A Sister" panose="020B0604020202020204" charset="0"/>
      <p:regular r:id="rId51"/>
    </p:embeddedFont>
    <p:embeddedFont>
      <p:font typeface="Oswald" panose="00000500000000000000" pitchFamily="2" charset="0"/>
      <p:regular r:id="rId52"/>
      <p:bold r:id="rId53"/>
    </p:embeddedFont>
    <p:embeddedFont>
      <p:font typeface="Roboto Condensed" panose="02000000000000000000" pitchFamily="2" charset="0"/>
      <p:regular r:id="rId54"/>
      <p:bold r:id="rId55"/>
      <p:italic r:id="rId56"/>
      <p:boldItalic r:id="rId57"/>
    </p:embeddedFont>
    <p:embeddedFont>
      <p:font typeface="Tahoma" panose="020B0604030504040204" pitchFamily="34" charset="0"/>
      <p:regular r:id="rId58"/>
      <p:bold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55" y="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5e678f57d9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Hoover’s most ambitious economic measure was the Reconstruction Finance Corporation, which authorized up to $2 billion for emergency financing for banks and other large businesses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Trickle Down Economics:the idea that money invested in businesses would “trickle down” and create more jobs and higher wages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It did not.</a:t>
            </a:r>
            <a:endParaRPr/>
          </a:p>
          <a:p>
            <a:pPr marL="0" lvl="0" indent="0" algn="l" rtl="0">
              <a:lnSpc>
                <a:spcPct val="100000"/>
              </a:lnSpc>
              <a:spcBef>
                <a:spcPts val="0"/>
              </a:spcBef>
              <a:spcAft>
                <a:spcPts val="0"/>
              </a:spcAft>
              <a:buSzPts val="1400"/>
              <a:buNone/>
            </a:pPr>
            <a:endParaRPr/>
          </a:p>
        </p:txBody>
      </p:sp>
      <p:sp>
        <p:nvSpPr>
          <p:cNvPr id="409" name="Google Shape;409;g25e678f57d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5e678f57d9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25e678f57d9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g25e678f57d9_0_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5e678f57d9_0_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Times New Roman"/>
                <a:ea typeface="Times New Roman"/>
                <a:cs typeface="Times New Roman"/>
                <a:sym typeface="Times New Roman"/>
              </a:rPr>
              <a:t>12</a:t>
            </a:fld>
            <a:endParaRPr sz="1200" b="0" i="0" u="none" strike="noStrike" cap="none">
              <a:solidFill>
                <a:schemeClr val="dk1"/>
              </a:solidFill>
              <a:latin typeface="Times New Roman"/>
              <a:ea typeface="Times New Roman"/>
              <a:cs typeface="Times New Roman"/>
              <a:sym typeface="Times New Roman"/>
            </a:endParaRPr>
          </a:p>
        </p:txBody>
      </p:sp>
      <p:sp>
        <p:nvSpPr>
          <p:cNvPr id="424" name="Google Shape;424;g25e678f57d9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5" name="Google Shape;425;g25e678f57d9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latin typeface="Times New Roman"/>
                <a:ea typeface="Times New Roman"/>
                <a:cs typeface="Times New Roman"/>
                <a:sym typeface="Times New Roman"/>
              </a:rPr>
              <a:t>The Bonus Army was made up of World War I veterans</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
                <a:latin typeface="Times New Roman"/>
                <a:ea typeface="Times New Roman"/>
                <a:cs typeface="Times New Roman"/>
                <a:sym typeface="Times New Roman"/>
              </a:rPr>
              <a:t>They were supposed to get a bonus check in 1945, but in 1932 they came to Washington D.C. with their families to demand that Congress give them their checks early</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
                <a:latin typeface="Times New Roman"/>
                <a:ea typeface="Times New Roman"/>
                <a:cs typeface="Times New Roman"/>
                <a:sym typeface="Times New Roman"/>
              </a:rPr>
              <a:t>They built a large camp on an island in the Potomac River, just outside of the capital</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5e678f57d9_0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5e678f57d9_0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 name="Google Shape;435;g25e678f57d9_0_5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5e678f57d9_1_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Times New Roman"/>
                <a:ea typeface="Times New Roman"/>
                <a:cs typeface="Times New Roman"/>
                <a:sym typeface="Times New Roman"/>
              </a:rPr>
              <a:t>14</a:t>
            </a:fld>
            <a:endParaRPr sz="1200" b="0" i="0" u="none" strike="noStrike" cap="none">
              <a:solidFill>
                <a:schemeClr val="dk1"/>
              </a:solidFill>
              <a:latin typeface="Times New Roman"/>
              <a:ea typeface="Times New Roman"/>
              <a:cs typeface="Times New Roman"/>
              <a:sym typeface="Times New Roman"/>
            </a:endParaRPr>
          </a:p>
        </p:txBody>
      </p:sp>
      <p:sp>
        <p:nvSpPr>
          <p:cNvPr id="440" name="Google Shape;440;g25e678f57d9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1" name="Google Shape;441;g25e678f57d9_1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latin typeface="Times New Roman"/>
                <a:ea typeface="Times New Roman"/>
                <a:cs typeface="Times New Roman"/>
                <a:sym typeface="Times New Roman"/>
              </a:rPr>
              <a:t>President Hoover ordered the army to remove them peacefully, but Army Chief of Staff General Douglas MacArthur disobeyed the order and attacked the camp with cavalry and tanks and burned it down</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
                <a:latin typeface="Times New Roman"/>
                <a:ea typeface="Times New Roman"/>
                <a:cs typeface="Times New Roman"/>
                <a:sym typeface="Times New Roman"/>
              </a:rPr>
              <a:t>Democratic presidential candidate Franklin Roosevelt knew that this would guarantee him a victory in that year's election.</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e678f57d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5e678f57d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9" name="Google Shape;449;g25e678f57d9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5e678f57d9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25e678f57d9_1_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g25e678f57d9_1_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5e678f57d9_1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25e678f57d9_1_2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Test #37</a:t>
            </a:r>
            <a:endParaRPr/>
          </a:p>
        </p:txBody>
      </p:sp>
      <p:sp>
        <p:nvSpPr>
          <p:cNvPr id="461" name="Google Shape;461;g25e678f57d9_1_2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5e678f57d9_1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8" name="Google Shape;468;g25e678f57d9_1_3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5e678f57d9_1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3" name="Google Shape;473;g25e678f57d9_1_3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958cfdb460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958cfdb46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5e678f57d9_1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g25e678f57d9_1_5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5e678f57d9_1_17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5e678f57d9_1_1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5e678f57d9_1_83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5e678f57d9_1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5e678f57d9_1_1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 of FOOD STAMPS….offers immediate</a:t>
            </a:r>
            <a:endParaRPr/>
          </a:p>
        </p:txBody>
      </p:sp>
      <p:sp>
        <p:nvSpPr>
          <p:cNvPr id="499" name="Google Shape;499;g25e678f57d9_1_10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5e678f57d9_1_1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6" name="Google Shape;506;g25e678f57d9_1_11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5e678f57d9_1_1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3" name="Google Shape;513;g25e678f57d9_1_12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5e678f57d9_1_1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800">
                <a:solidFill>
                  <a:schemeClr val="dk1"/>
                </a:solidFill>
                <a:latin typeface="Garamond"/>
                <a:ea typeface="Garamond"/>
                <a:cs typeface="Garamond"/>
                <a:sym typeface="Garamond"/>
              </a:rPr>
              <a:t>They made America feel like the president actually cared about them and understood their problems. They also </a:t>
            </a:r>
            <a:r>
              <a:rPr lang="en" sz="2800">
                <a:solidFill>
                  <a:srgbClr val="FF0000"/>
                </a:solidFill>
                <a:latin typeface="Garamond"/>
                <a:ea typeface="Garamond"/>
                <a:cs typeface="Garamond"/>
                <a:sym typeface="Garamond"/>
              </a:rPr>
              <a:t>helped FDR to cement popular support for the New Deal</a:t>
            </a:r>
            <a:r>
              <a:rPr lang="en" sz="2800">
                <a:solidFill>
                  <a:schemeClr val="dk1"/>
                </a:solidFill>
                <a:latin typeface="Garamond"/>
                <a:ea typeface="Garamond"/>
                <a:cs typeface="Garamond"/>
                <a:sym typeface="Garamond"/>
              </a:rPr>
              <a:t>, </a:t>
            </a:r>
            <a:r>
              <a:rPr lang="en" sz="2800">
                <a:solidFill>
                  <a:srgbClr val="FF0000"/>
                </a:solidFill>
                <a:latin typeface="Garamond"/>
                <a:ea typeface="Garamond"/>
                <a:cs typeface="Garamond"/>
                <a:sym typeface="Garamond"/>
              </a:rPr>
              <a:t>pressuring Congress</a:t>
            </a:r>
            <a:r>
              <a:rPr lang="en" sz="2800">
                <a:solidFill>
                  <a:schemeClr val="dk1"/>
                </a:solidFill>
                <a:latin typeface="Garamond"/>
                <a:ea typeface="Garamond"/>
                <a:cs typeface="Garamond"/>
                <a:sym typeface="Garamond"/>
              </a:rPr>
              <a:t> to go along with it.</a:t>
            </a:r>
            <a:endParaRPr/>
          </a:p>
        </p:txBody>
      </p:sp>
      <p:sp>
        <p:nvSpPr>
          <p:cNvPr id="520" name="Google Shape;520;g25e678f57d9_1_12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5e678f57d9_1_13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5e678f57d9_1_1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5e678f57d9_1_17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5e678f57d9_1_1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5e678f57d9_1_14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5e678f57d9_1_1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958cfdb460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958cfdb460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g2958cfdb460_0_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5e678f57d9_1_14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25e678f57d9_1_1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Still in use today…**TESTED**</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5e678f57d9_1_16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5e678f57d9_1_1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a:solidFill>
                  <a:schemeClr val="dk1"/>
                </a:solidFill>
                <a:latin typeface="Garamond"/>
                <a:ea typeface="Garamond"/>
                <a:cs typeface="Garamond"/>
                <a:sym typeface="Garamond"/>
              </a:rPr>
              <a:t>Prior to the Great Depression, there had been few laws regulation banks – specifically there were no laws saying how much money banks had to keep on site. So, when panicked people made </a:t>
            </a:r>
            <a:r>
              <a:rPr lang="en" sz="2000">
                <a:solidFill>
                  <a:srgbClr val="FF0000"/>
                </a:solidFill>
                <a:latin typeface="Garamond"/>
                <a:ea typeface="Garamond"/>
                <a:cs typeface="Garamond"/>
                <a:sym typeface="Garamond"/>
              </a:rPr>
              <a:t>“bank runs”</a:t>
            </a:r>
            <a:r>
              <a:rPr lang="en" sz="2000">
                <a:solidFill>
                  <a:schemeClr val="dk1"/>
                </a:solidFill>
                <a:latin typeface="Garamond"/>
                <a:ea typeface="Garamond"/>
                <a:cs typeface="Garamond"/>
                <a:sym typeface="Garamond"/>
              </a:rPr>
              <a:t> trying to get all of their money out before a bank closed down, it actually </a:t>
            </a:r>
            <a:r>
              <a:rPr lang="en" sz="2000">
                <a:solidFill>
                  <a:srgbClr val="FF0000"/>
                </a:solidFill>
                <a:latin typeface="Garamond"/>
                <a:ea typeface="Garamond"/>
                <a:cs typeface="Garamond"/>
                <a:sym typeface="Garamond"/>
              </a:rPr>
              <a:t>caused the banks to close down.</a:t>
            </a:r>
            <a:endParaRPr sz="1400">
              <a:solidFill>
                <a:srgbClr val="FF0000"/>
              </a:solidFill>
            </a:endParaRPr>
          </a:p>
          <a:p>
            <a:pPr marL="0" lvl="0" indent="0" algn="l" rtl="0">
              <a:spcBef>
                <a:spcPts val="0"/>
              </a:spcBef>
              <a:spcAft>
                <a:spcPts val="0"/>
              </a:spcAft>
              <a:buClr>
                <a:schemeClr val="dk1"/>
              </a:buClr>
              <a:buFont typeface="Arial"/>
              <a:buNone/>
            </a:pPr>
            <a:endParaRPr sz="2000">
              <a:solidFill>
                <a:srgbClr val="FF0000"/>
              </a:solidFill>
              <a:latin typeface="Garamond"/>
              <a:ea typeface="Garamond"/>
              <a:cs typeface="Garamond"/>
              <a:sym typeface="Garamond"/>
            </a:endParaRPr>
          </a:p>
          <a:p>
            <a:pPr marL="0" lvl="0" indent="0" algn="l" rtl="0">
              <a:spcBef>
                <a:spcPts val="0"/>
              </a:spcBef>
              <a:spcAft>
                <a:spcPts val="0"/>
              </a:spcAft>
              <a:buClr>
                <a:schemeClr val="dk1"/>
              </a:buClr>
              <a:buFont typeface="Arial"/>
              <a:buNone/>
            </a:pPr>
            <a:r>
              <a:rPr lang="en" sz="2000">
                <a:solidFill>
                  <a:schemeClr val="dk1"/>
                </a:solidFill>
                <a:latin typeface="Garamond"/>
                <a:ea typeface="Garamond"/>
                <a:cs typeface="Garamond"/>
                <a:sym typeface="Garamond"/>
              </a:rPr>
              <a:t>FDR realized that to fix the great Depression, people needed to be confident in their banks. So, one of his first New Deal policies was the </a:t>
            </a:r>
            <a:r>
              <a:rPr lang="en" sz="2000">
                <a:solidFill>
                  <a:srgbClr val="FF0000"/>
                </a:solidFill>
                <a:latin typeface="Garamond"/>
                <a:ea typeface="Garamond"/>
                <a:cs typeface="Garamond"/>
                <a:sym typeface="Garamond"/>
              </a:rPr>
              <a:t>Emergency Banking Relief Act</a:t>
            </a:r>
            <a:r>
              <a:rPr lang="en" sz="2000">
                <a:solidFill>
                  <a:schemeClr val="dk1"/>
                </a:solidFill>
                <a:latin typeface="Garamond"/>
                <a:ea typeface="Garamond"/>
                <a:cs typeface="Garamond"/>
                <a:sym typeface="Garamond"/>
              </a:rPr>
              <a:t>. The act immediately</a:t>
            </a:r>
            <a:r>
              <a:rPr lang="en" sz="2000">
                <a:solidFill>
                  <a:srgbClr val="FF0000"/>
                </a:solidFill>
                <a:latin typeface="Garamond"/>
                <a:ea typeface="Garamond"/>
                <a:cs typeface="Garamond"/>
                <a:sym typeface="Garamond"/>
              </a:rPr>
              <a:t> put all banks on a “holiday”. Then the U.S. Treasury Department could inspect each bank to make sure it was okay</a:t>
            </a:r>
            <a:r>
              <a:rPr lang="en" sz="2000">
                <a:solidFill>
                  <a:schemeClr val="dk1"/>
                </a:solidFill>
                <a:latin typeface="Garamond"/>
                <a:ea typeface="Garamond"/>
                <a:cs typeface="Garamond"/>
                <a:sym typeface="Garamond"/>
              </a:rPr>
              <a:t>. If it was, it reopened. If not, the bank stayed closed and were offered loans to help them reopen.</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958cfdb460_0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958cfdb460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958cfdb460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958cfdb460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958cfdb46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958cfdb46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g2958cfdb460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958cfdb460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958cfdb460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g2958cfdb460_0_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958cfdb460_0_3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958cfdb460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Unemployed whites wanted jobs held by Mexican- Americans</a:t>
            </a:r>
            <a:endParaRPr/>
          </a:p>
          <a:p>
            <a:pPr marL="0" lvl="0" indent="0" algn="l" rtl="0">
              <a:spcBef>
                <a:spcPts val="0"/>
              </a:spcBef>
              <a:spcAft>
                <a:spcPts val="0"/>
              </a:spcAft>
              <a:buNone/>
            </a:pPr>
            <a:endParaRPr/>
          </a:p>
          <a:p>
            <a:pPr marL="0" lvl="0" indent="0" algn="l" rtl="0">
              <a:spcBef>
                <a:spcPts val="0"/>
              </a:spcBef>
              <a:spcAft>
                <a:spcPts val="0"/>
              </a:spcAft>
              <a:buNone/>
            </a:pPr>
            <a:r>
              <a:rPr lang="en"/>
              <a:t>Law authorized the deportation of Mexicans out of the United States</a:t>
            </a:r>
            <a:endParaRPr/>
          </a:p>
          <a:p>
            <a:pPr marL="0" lvl="0" indent="0" algn="l" rtl="0">
              <a:spcBef>
                <a:spcPts val="0"/>
              </a:spcBef>
              <a:spcAft>
                <a:spcPts val="0"/>
              </a:spcAft>
              <a:buNone/>
            </a:pPr>
            <a:endParaRPr/>
          </a:p>
          <a:p>
            <a:pPr marL="0" lvl="0" indent="0" algn="l" rtl="0">
              <a:spcBef>
                <a:spcPts val="0"/>
              </a:spcBef>
              <a:spcAft>
                <a:spcPts val="0"/>
              </a:spcAft>
              <a:buNone/>
            </a:pPr>
            <a:r>
              <a:rPr lang="en"/>
              <a:t>Split up many families</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958cfdb460_0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958cfdb460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
        <p:cNvGrpSpPr/>
        <p:nvPr/>
      </p:nvGrpSpPr>
      <p:grpSpPr>
        <a:xfrm>
          <a:off x="0" y="0"/>
          <a:ext cx="0" cy="0"/>
          <a:chOff x="0" y="0"/>
          <a:chExt cx="0" cy="0"/>
        </a:xfrm>
      </p:grpSpPr>
      <p:sp>
        <p:nvSpPr>
          <p:cNvPr id="63" name="Google Shape;63;p15"/>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
        <p:nvSpPr>
          <p:cNvPr id="65" name="Google Shape;65;p1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 name="Google Shape;70;p16"/>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dk1"/>
              </a:buClr>
              <a:buSzPts val="4000"/>
              <a:buFont typeface="Calibri"/>
              <a:buNone/>
              <a:defRPr sz="40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17"/>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00"/>
              </a:spcBef>
              <a:spcAft>
                <a:spcPts val="0"/>
              </a:spcAft>
              <a:buClr>
                <a:srgbClr val="888888"/>
              </a:buClr>
              <a:buSzPts val="2000"/>
              <a:buNone/>
              <a:defRPr sz="2000">
                <a:solidFill>
                  <a:srgbClr val="888888"/>
                </a:solidFill>
              </a:defRPr>
            </a:lvl1pPr>
            <a:lvl2pPr marL="914400" lvl="1" indent="-228600" algn="l" rtl="0">
              <a:lnSpc>
                <a:spcPct val="100000"/>
              </a:lnSpc>
              <a:spcBef>
                <a:spcPts val="360"/>
              </a:spcBef>
              <a:spcAft>
                <a:spcPts val="0"/>
              </a:spcAft>
              <a:buClr>
                <a:srgbClr val="888888"/>
              </a:buClr>
              <a:buSzPts val="1800"/>
              <a:buNone/>
              <a:defRPr sz="1800">
                <a:solidFill>
                  <a:srgbClr val="888888"/>
                </a:solidFill>
              </a:defRPr>
            </a:lvl2pPr>
            <a:lvl3pPr marL="1371600" lvl="2" indent="-228600" algn="l" rtl="0">
              <a:lnSpc>
                <a:spcPct val="100000"/>
              </a:lnSpc>
              <a:spcBef>
                <a:spcPts val="320"/>
              </a:spcBef>
              <a:spcAft>
                <a:spcPts val="0"/>
              </a:spcAft>
              <a:buClr>
                <a:srgbClr val="888888"/>
              </a:buClr>
              <a:buSzPts val="1600"/>
              <a:buNone/>
              <a:defRPr sz="1600">
                <a:solidFill>
                  <a:srgbClr val="888888"/>
                </a:solidFill>
              </a:defRPr>
            </a:lvl3pPr>
            <a:lvl4pPr marL="1828800" lvl="3" indent="-228600" algn="l" rtl="0">
              <a:lnSpc>
                <a:spcPct val="100000"/>
              </a:lnSpc>
              <a:spcBef>
                <a:spcPts val="280"/>
              </a:spcBef>
              <a:spcAft>
                <a:spcPts val="0"/>
              </a:spcAft>
              <a:buClr>
                <a:srgbClr val="888888"/>
              </a:buClr>
              <a:buSzPts val="1400"/>
              <a:buNone/>
              <a:defRPr sz="1400">
                <a:solidFill>
                  <a:srgbClr val="888888"/>
                </a:solidFill>
              </a:defRPr>
            </a:lvl4pPr>
            <a:lvl5pPr marL="2286000" lvl="4" indent="-228600" algn="l" rtl="0">
              <a:lnSpc>
                <a:spcPct val="100000"/>
              </a:lnSpc>
              <a:spcBef>
                <a:spcPts val="280"/>
              </a:spcBef>
              <a:spcAft>
                <a:spcPts val="0"/>
              </a:spcAft>
              <a:buClr>
                <a:srgbClr val="888888"/>
              </a:buClr>
              <a:buSzPts val="1400"/>
              <a:buNone/>
              <a:defRPr sz="1400">
                <a:solidFill>
                  <a:srgbClr val="888888"/>
                </a:solidFill>
              </a:defRPr>
            </a:lvl5pPr>
            <a:lvl6pPr marL="2743200" lvl="5" indent="-228600" algn="l" rtl="0">
              <a:lnSpc>
                <a:spcPct val="100000"/>
              </a:lnSpc>
              <a:spcBef>
                <a:spcPts val="280"/>
              </a:spcBef>
              <a:spcAft>
                <a:spcPts val="0"/>
              </a:spcAft>
              <a:buClr>
                <a:srgbClr val="888888"/>
              </a:buClr>
              <a:buSzPts val="1400"/>
              <a:buNone/>
              <a:defRPr sz="1400">
                <a:solidFill>
                  <a:srgbClr val="888888"/>
                </a:solidFill>
              </a:defRPr>
            </a:lvl6pPr>
            <a:lvl7pPr marL="3200400" lvl="6" indent="-228600" algn="l" rtl="0">
              <a:lnSpc>
                <a:spcPct val="100000"/>
              </a:lnSpc>
              <a:spcBef>
                <a:spcPts val="280"/>
              </a:spcBef>
              <a:spcAft>
                <a:spcPts val="0"/>
              </a:spcAft>
              <a:buClr>
                <a:srgbClr val="888888"/>
              </a:buClr>
              <a:buSzPts val="1400"/>
              <a:buNone/>
              <a:defRPr sz="1400">
                <a:solidFill>
                  <a:srgbClr val="888888"/>
                </a:solidFill>
              </a:defRPr>
            </a:lvl7pPr>
            <a:lvl8pPr marL="3657600" lvl="7" indent="-228600" algn="l" rtl="0">
              <a:lnSpc>
                <a:spcPct val="100000"/>
              </a:lnSpc>
              <a:spcBef>
                <a:spcPts val="280"/>
              </a:spcBef>
              <a:spcAft>
                <a:spcPts val="0"/>
              </a:spcAft>
              <a:buClr>
                <a:srgbClr val="888888"/>
              </a:buClr>
              <a:buSzPts val="1400"/>
              <a:buNone/>
              <a:defRPr sz="1400">
                <a:solidFill>
                  <a:srgbClr val="888888"/>
                </a:solidFill>
              </a:defRPr>
            </a:lvl8pPr>
            <a:lvl9pPr marL="4114800" lvl="8" indent="-228600" algn="l" rtl="0">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77" name="Google Shape;77;p1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 name="Google Shape;82;p18"/>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60"/>
              </a:spcBef>
              <a:spcAft>
                <a:spcPts val="0"/>
              </a:spcAft>
              <a:buClr>
                <a:schemeClr val="dk1"/>
              </a:buClr>
              <a:buSzPts val="2800"/>
              <a:buChar char="•"/>
              <a:defRPr sz="2800"/>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83" name="Google Shape;83;p18"/>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60"/>
              </a:spcBef>
              <a:spcAft>
                <a:spcPts val="0"/>
              </a:spcAft>
              <a:buClr>
                <a:schemeClr val="dk1"/>
              </a:buClr>
              <a:buSzPts val="2800"/>
              <a:buChar char="•"/>
              <a:defRPr sz="2800"/>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84" name="Google Shape;84;p1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 name="Google Shape;85;p1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6" name="Google Shape;86;p1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44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19"/>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80"/>
              </a:spcBef>
              <a:spcAft>
                <a:spcPts val="0"/>
              </a:spcAft>
              <a:buClr>
                <a:schemeClr val="dk1"/>
              </a:buClr>
              <a:buSzPts val="2400"/>
              <a:buNone/>
              <a:defRPr sz="2400" b="1"/>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90" name="Google Shape;90;p19"/>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Clr>
                <a:schemeClr val="dk1"/>
              </a:buClr>
              <a:buSzPts val="2400"/>
              <a:buChar char="•"/>
              <a:defRPr sz="2400"/>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91" name="Google Shape;91;p19"/>
          <p:cNvSpPr txBox="1">
            <a:spLocks noGrp="1"/>
          </p:cNvSpPr>
          <p:nvPr>
            <p:ph type="body" idx="3"/>
          </p:nvPr>
        </p:nvSpPr>
        <p:spPr>
          <a:xfrm>
            <a:off x="4645025" y="1151335"/>
            <a:ext cx="4041900" cy="4800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80"/>
              </a:spcBef>
              <a:spcAft>
                <a:spcPts val="0"/>
              </a:spcAft>
              <a:buClr>
                <a:schemeClr val="dk1"/>
              </a:buClr>
              <a:buSzPts val="2400"/>
              <a:buNone/>
              <a:defRPr sz="2400" b="1"/>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92" name="Google Shape;92;p19"/>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Clr>
                <a:schemeClr val="dk1"/>
              </a:buClr>
              <a:buSzPts val="2400"/>
              <a:buChar char="•"/>
              <a:defRPr sz="2400"/>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93" name="Google Shape;93;p1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p1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p1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8" name="Google Shape;98;p2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0" name="Google Shape;10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3" name="Google Shape;103;p2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2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 name="Google Shape;107;p22"/>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rtl="0">
              <a:lnSpc>
                <a:spcPct val="100000"/>
              </a:lnSpc>
              <a:spcBef>
                <a:spcPts val="640"/>
              </a:spcBef>
              <a:spcAft>
                <a:spcPts val="0"/>
              </a:spcAft>
              <a:buClr>
                <a:schemeClr val="dk1"/>
              </a:buClr>
              <a:buSzPts val="3200"/>
              <a:buChar char="•"/>
              <a:defRPr sz="3200"/>
            </a:lvl1pPr>
            <a:lvl2pPr marL="914400" lvl="1" indent="-406400" algn="l" rtl="0">
              <a:lnSpc>
                <a:spcPct val="100000"/>
              </a:lnSpc>
              <a:spcBef>
                <a:spcPts val="560"/>
              </a:spcBef>
              <a:spcAft>
                <a:spcPts val="0"/>
              </a:spcAft>
              <a:buClr>
                <a:schemeClr val="dk1"/>
              </a:buClr>
              <a:buSzPts val="2800"/>
              <a:buChar char="–"/>
              <a:defRPr sz="2800"/>
            </a:lvl2pPr>
            <a:lvl3pPr marL="1371600" lvl="2" indent="-381000" algn="l" rtl="0">
              <a:lnSpc>
                <a:spcPct val="100000"/>
              </a:lnSpc>
              <a:spcBef>
                <a:spcPts val="480"/>
              </a:spcBef>
              <a:spcAft>
                <a:spcPts val="0"/>
              </a:spcAft>
              <a:buClr>
                <a:schemeClr val="dk1"/>
              </a:buClr>
              <a:buSzPts val="2400"/>
              <a:buChar char="•"/>
              <a:defRPr sz="2400"/>
            </a:lvl3pPr>
            <a:lvl4pPr marL="1828800" lvl="3" indent="-355600" algn="l" rtl="0">
              <a:lnSpc>
                <a:spcPct val="100000"/>
              </a:lnSpc>
              <a:spcBef>
                <a:spcPts val="400"/>
              </a:spcBef>
              <a:spcAft>
                <a:spcPts val="0"/>
              </a:spcAft>
              <a:buClr>
                <a:schemeClr val="dk1"/>
              </a:buClr>
              <a:buSzPts val="2000"/>
              <a:buChar char="–"/>
              <a:defRPr sz="2000"/>
            </a:lvl4pPr>
            <a:lvl5pPr marL="2286000" lvl="4" indent="-355600" algn="l" rtl="0">
              <a:lnSpc>
                <a:spcPct val="100000"/>
              </a:lnSpc>
              <a:spcBef>
                <a:spcPts val="400"/>
              </a:spcBef>
              <a:spcAft>
                <a:spcPts val="0"/>
              </a:spcAft>
              <a:buClr>
                <a:schemeClr val="dk1"/>
              </a:buClr>
              <a:buSzPts val="2000"/>
              <a:buChar char="»"/>
              <a:defRPr sz="2000"/>
            </a:lvl5pPr>
            <a:lvl6pPr marL="2743200" lvl="5" indent="-355600" algn="l" rtl="0">
              <a:lnSpc>
                <a:spcPct val="100000"/>
              </a:lnSpc>
              <a:spcBef>
                <a:spcPts val="400"/>
              </a:spcBef>
              <a:spcAft>
                <a:spcPts val="0"/>
              </a:spcAft>
              <a:buClr>
                <a:schemeClr val="dk1"/>
              </a:buClr>
              <a:buSzPts val="2000"/>
              <a:buChar char="•"/>
              <a:defRPr sz="2000"/>
            </a:lvl6pPr>
            <a:lvl7pPr marL="3200400" lvl="6" indent="-355600" algn="l" rtl="0">
              <a:lnSpc>
                <a:spcPct val="100000"/>
              </a:lnSpc>
              <a:spcBef>
                <a:spcPts val="400"/>
              </a:spcBef>
              <a:spcAft>
                <a:spcPts val="0"/>
              </a:spcAft>
              <a:buClr>
                <a:schemeClr val="dk1"/>
              </a:buClr>
              <a:buSzPts val="2000"/>
              <a:buChar char="•"/>
              <a:defRPr sz="2000"/>
            </a:lvl7pPr>
            <a:lvl8pPr marL="3657600" lvl="7" indent="-355600" algn="l" rtl="0">
              <a:lnSpc>
                <a:spcPct val="100000"/>
              </a:lnSpc>
              <a:spcBef>
                <a:spcPts val="400"/>
              </a:spcBef>
              <a:spcAft>
                <a:spcPts val="0"/>
              </a:spcAft>
              <a:buClr>
                <a:schemeClr val="dk1"/>
              </a:buClr>
              <a:buSzPts val="2000"/>
              <a:buChar char="•"/>
              <a:defRPr sz="2000"/>
            </a:lvl8pPr>
            <a:lvl9pPr marL="4114800" lvl="8" indent="-355600" algn="l" rtl="0">
              <a:lnSpc>
                <a:spcPct val="100000"/>
              </a:lnSpc>
              <a:spcBef>
                <a:spcPts val="400"/>
              </a:spcBef>
              <a:spcAft>
                <a:spcPts val="0"/>
              </a:spcAft>
              <a:buClr>
                <a:schemeClr val="dk1"/>
              </a:buClr>
              <a:buSzPts val="2000"/>
              <a:buChar char="•"/>
              <a:defRPr sz="2000"/>
            </a:lvl9pPr>
          </a:lstStyle>
          <a:p>
            <a:endParaRPr/>
          </a:p>
        </p:txBody>
      </p:sp>
      <p:sp>
        <p:nvSpPr>
          <p:cNvPr id="108" name="Google Shape;108;p22"/>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280"/>
              </a:spcBef>
              <a:spcAft>
                <a:spcPts val="0"/>
              </a:spcAft>
              <a:buClr>
                <a:schemeClr val="dk1"/>
              </a:buClr>
              <a:buSzPts val="1400"/>
              <a:buNone/>
              <a:defRPr sz="1400"/>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09" name="Google Shape;109;p2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p2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p2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2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 name="Google Shape;114;p23"/>
          <p:cNvSpPr>
            <a:spLocks noGrp="1"/>
          </p:cNvSpPr>
          <p:nvPr>
            <p:ph type="pic" idx="2"/>
          </p:nvPr>
        </p:nvSpPr>
        <p:spPr>
          <a:xfrm>
            <a:off x="1792288" y="459581"/>
            <a:ext cx="5486400" cy="3086100"/>
          </a:xfrm>
          <a:prstGeom prst="rect">
            <a:avLst/>
          </a:prstGeom>
          <a:noFill/>
          <a:ln>
            <a:noFill/>
          </a:ln>
        </p:spPr>
      </p:sp>
      <p:sp>
        <p:nvSpPr>
          <p:cNvPr id="115" name="Google Shape;115;p23"/>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280"/>
              </a:spcBef>
              <a:spcAft>
                <a:spcPts val="0"/>
              </a:spcAft>
              <a:buClr>
                <a:schemeClr val="dk1"/>
              </a:buClr>
              <a:buSzPts val="1400"/>
              <a:buNone/>
              <a:defRPr sz="1400"/>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16" name="Google Shape;116;p2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2874749" y="-1217400"/>
            <a:ext cx="3394500" cy="82296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rot="5400000">
            <a:off x="5463749" y="1371628"/>
            <a:ext cx="4388700" cy="20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p25"/>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8" name="Google Shape;128;p2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9" name="Google Shape;129;p2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 name="Google Shape;130;p2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4BB5D9"/>
        </a:solidFill>
        <a:effectLst/>
      </p:bgPr>
    </p:bg>
    <p:spTree>
      <p:nvGrpSpPr>
        <p:cNvPr id="1" name="Shape 135"/>
        <p:cNvGrpSpPr/>
        <p:nvPr/>
      </p:nvGrpSpPr>
      <p:grpSpPr>
        <a:xfrm>
          <a:off x="0" y="0"/>
          <a:ext cx="0" cy="0"/>
          <a:chOff x="0" y="0"/>
          <a:chExt cx="0" cy="0"/>
        </a:xfrm>
      </p:grpSpPr>
      <p:grpSp>
        <p:nvGrpSpPr>
          <p:cNvPr id="136" name="Google Shape;136;p27"/>
          <p:cNvGrpSpPr/>
          <p:nvPr/>
        </p:nvGrpSpPr>
        <p:grpSpPr>
          <a:xfrm>
            <a:off x="5609666" y="2185857"/>
            <a:ext cx="3534604" cy="3432788"/>
            <a:chOff x="6172200" y="2656118"/>
            <a:chExt cx="2971754" cy="2886151"/>
          </a:xfrm>
        </p:grpSpPr>
        <p:sp>
          <p:nvSpPr>
            <p:cNvPr id="137" name="Google Shape;137;p27"/>
            <p:cNvSpPr/>
            <p:nvPr/>
          </p:nvSpPr>
          <p:spPr>
            <a:xfrm rot="9208626" flipH="1">
              <a:off x="6704904" y="4110434"/>
              <a:ext cx="484232" cy="120400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7"/>
            <p:cNvSpPr/>
            <p:nvPr/>
          </p:nvSpPr>
          <p:spPr>
            <a:xfrm rot="9208633" flipH="1">
              <a:off x="7804300" y="3279013"/>
              <a:ext cx="877624" cy="2182136"/>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7"/>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7"/>
            <p:cNvSpPr/>
            <p:nvPr/>
          </p:nvSpPr>
          <p:spPr>
            <a:xfrm rot="9208678" flipH="1">
              <a:off x="6287617" y="4657701"/>
              <a:ext cx="229660" cy="571018"/>
            </a:xfrm>
            <a:prstGeom prst="flowChartManualInpu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7"/>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solidFill>
            <a:ln>
              <a:noFill/>
            </a:ln>
          </p:spPr>
        </p:sp>
      </p:grpSp>
      <p:grpSp>
        <p:nvGrpSpPr>
          <p:cNvPr id="142" name="Google Shape;142;p27"/>
          <p:cNvGrpSpPr/>
          <p:nvPr/>
        </p:nvGrpSpPr>
        <p:grpSpPr>
          <a:xfrm>
            <a:off x="-22" y="-324543"/>
            <a:ext cx="3068579" cy="1910876"/>
            <a:chOff x="-32" y="-215963"/>
            <a:chExt cx="2163561" cy="1347300"/>
          </a:xfrm>
        </p:grpSpPr>
        <p:sp>
          <p:nvSpPr>
            <p:cNvPr id="143" name="Google Shape;143;p27"/>
            <p:cNvSpPr/>
            <p:nvPr/>
          </p:nvSpPr>
          <p:spPr>
            <a:xfrm rot="-1591408" flipH="1">
              <a:off x="1362169" y="-63166"/>
              <a:ext cx="205103" cy="509980"/>
            </a:xfrm>
            <a:prstGeom prst="flowChartManualInpu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7"/>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7"/>
            <p:cNvSpPr/>
            <p:nvPr/>
          </p:nvSpPr>
          <p:spPr>
            <a:xfrm rot="-1591339" flipH="1">
              <a:off x="892401" y="-169347"/>
              <a:ext cx="504374" cy="1254067"/>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7"/>
            <p:cNvSpPr/>
            <p:nvPr/>
          </p:nvSpPr>
          <p:spPr>
            <a:xfrm rot="-1591322" flipH="1">
              <a:off x="1818452" y="-76292"/>
              <a:ext cx="229660" cy="571018"/>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7"/>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148" name="Google Shape;148;p27"/>
          <p:cNvSpPr txBox="1">
            <a:spLocks noGrp="1"/>
          </p:cNvSpPr>
          <p:nvPr>
            <p:ph type="ctrTitle"/>
          </p:nvPr>
        </p:nvSpPr>
        <p:spPr>
          <a:xfrm>
            <a:off x="685800" y="2753825"/>
            <a:ext cx="56715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5000"/>
              <a:buNone/>
              <a:defRPr sz="5000">
                <a:solidFill>
                  <a:srgbClr val="FFFFFF"/>
                </a:solidFill>
              </a:defRPr>
            </a:lvl1pPr>
            <a:lvl2pPr lvl="1" rtl="0">
              <a:spcBef>
                <a:spcPts val="0"/>
              </a:spcBef>
              <a:spcAft>
                <a:spcPts val="0"/>
              </a:spcAft>
              <a:buClr>
                <a:srgbClr val="FFFFFF"/>
              </a:buClr>
              <a:buSzPts val="5000"/>
              <a:buNone/>
              <a:defRPr sz="5000">
                <a:solidFill>
                  <a:srgbClr val="FFFFFF"/>
                </a:solidFill>
              </a:defRPr>
            </a:lvl2pPr>
            <a:lvl3pPr lvl="2" rtl="0">
              <a:spcBef>
                <a:spcPts val="0"/>
              </a:spcBef>
              <a:spcAft>
                <a:spcPts val="0"/>
              </a:spcAft>
              <a:buClr>
                <a:srgbClr val="FFFFFF"/>
              </a:buClr>
              <a:buSzPts val="5000"/>
              <a:buNone/>
              <a:defRPr sz="5000">
                <a:solidFill>
                  <a:srgbClr val="FFFFFF"/>
                </a:solidFill>
              </a:defRPr>
            </a:lvl3pPr>
            <a:lvl4pPr lvl="3" rtl="0">
              <a:spcBef>
                <a:spcPts val="0"/>
              </a:spcBef>
              <a:spcAft>
                <a:spcPts val="0"/>
              </a:spcAft>
              <a:buClr>
                <a:srgbClr val="FFFFFF"/>
              </a:buClr>
              <a:buSzPts val="5000"/>
              <a:buNone/>
              <a:defRPr sz="5000">
                <a:solidFill>
                  <a:srgbClr val="FFFFFF"/>
                </a:solidFill>
              </a:defRPr>
            </a:lvl4pPr>
            <a:lvl5pPr lvl="4" rtl="0">
              <a:spcBef>
                <a:spcPts val="0"/>
              </a:spcBef>
              <a:spcAft>
                <a:spcPts val="0"/>
              </a:spcAft>
              <a:buClr>
                <a:srgbClr val="FFFFFF"/>
              </a:buClr>
              <a:buSzPts val="5000"/>
              <a:buNone/>
              <a:defRPr sz="5000">
                <a:solidFill>
                  <a:srgbClr val="FFFFFF"/>
                </a:solidFill>
              </a:defRPr>
            </a:lvl5pPr>
            <a:lvl6pPr lvl="5" rtl="0">
              <a:spcBef>
                <a:spcPts val="0"/>
              </a:spcBef>
              <a:spcAft>
                <a:spcPts val="0"/>
              </a:spcAft>
              <a:buClr>
                <a:srgbClr val="FFFFFF"/>
              </a:buClr>
              <a:buSzPts val="5000"/>
              <a:buNone/>
              <a:defRPr sz="5000">
                <a:solidFill>
                  <a:srgbClr val="FFFFFF"/>
                </a:solidFill>
              </a:defRPr>
            </a:lvl6pPr>
            <a:lvl7pPr lvl="6" rtl="0">
              <a:spcBef>
                <a:spcPts val="0"/>
              </a:spcBef>
              <a:spcAft>
                <a:spcPts val="0"/>
              </a:spcAft>
              <a:buClr>
                <a:srgbClr val="FFFFFF"/>
              </a:buClr>
              <a:buSzPts val="5000"/>
              <a:buNone/>
              <a:defRPr sz="5000">
                <a:solidFill>
                  <a:srgbClr val="FFFFFF"/>
                </a:solidFill>
              </a:defRPr>
            </a:lvl7pPr>
            <a:lvl8pPr lvl="7" rtl="0">
              <a:spcBef>
                <a:spcPts val="0"/>
              </a:spcBef>
              <a:spcAft>
                <a:spcPts val="0"/>
              </a:spcAft>
              <a:buClr>
                <a:srgbClr val="FFFFFF"/>
              </a:buClr>
              <a:buSzPts val="5000"/>
              <a:buNone/>
              <a:defRPr sz="5000">
                <a:solidFill>
                  <a:srgbClr val="FFFFFF"/>
                </a:solidFill>
              </a:defRPr>
            </a:lvl8pPr>
            <a:lvl9pPr lvl="8" rtl="0">
              <a:spcBef>
                <a:spcPts val="0"/>
              </a:spcBef>
              <a:spcAft>
                <a:spcPts val="0"/>
              </a:spcAft>
              <a:buClr>
                <a:srgbClr val="FFFFFF"/>
              </a:buClr>
              <a:buSzPts val="5000"/>
              <a:buNone/>
              <a:defRPr sz="5000">
                <a:solidFill>
                  <a:srgbClr val="FFFFFF"/>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9900"/>
        </a:solidFill>
        <a:effectLst/>
      </p:bgPr>
    </p:bg>
    <p:spTree>
      <p:nvGrpSpPr>
        <p:cNvPr id="1" name="Shape 149"/>
        <p:cNvGrpSpPr/>
        <p:nvPr/>
      </p:nvGrpSpPr>
      <p:grpSpPr>
        <a:xfrm>
          <a:off x="0" y="0"/>
          <a:ext cx="0" cy="0"/>
          <a:chOff x="0" y="0"/>
          <a:chExt cx="0" cy="0"/>
        </a:xfrm>
      </p:grpSpPr>
      <p:grpSp>
        <p:nvGrpSpPr>
          <p:cNvPr id="150" name="Google Shape;150;p28"/>
          <p:cNvGrpSpPr/>
          <p:nvPr/>
        </p:nvGrpSpPr>
        <p:grpSpPr>
          <a:xfrm>
            <a:off x="6172200" y="2656118"/>
            <a:ext cx="2971754" cy="2886151"/>
            <a:chOff x="6172200" y="2656118"/>
            <a:chExt cx="2971754" cy="2886151"/>
          </a:xfrm>
        </p:grpSpPr>
        <p:sp>
          <p:nvSpPr>
            <p:cNvPr id="151" name="Google Shape;151;p28"/>
            <p:cNvSpPr/>
            <p:nvPr/>
          </p:nvSpPr>
          <p:spPr>
            <a:xfrm rot="9208626" flipH="1">
              <a:off x="6704904" y="4110434"/>
              <a:ext cx="484232" cy="120400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8"/>
            <p:cNvSpPr/>
            <p:nvPr/>
          </p:nvSpPr>
          <p:spPr>
            <a:xfrm rot="9208633" flipH="1">
              <a:off x="7804300" y="3279013"/>
              <a:ext cx="877624" cy="2182136"/>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8"/>
            <p:cNvSpPr/>
            <p:nvPr/>
          </p:nvSpPr>
          <p:spPr>
            <a:xfrm rot="9208606" flipH="1">
              <a:off x="7481789" y="4276913"/>
              <a:ext cx="408796" cy="1016449"/>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8"/>
            <p:cNvSpPr/>
            <p:nvPr/>
          </p:nvSpPr>
          <p:spPr>
            <a:xfrm rot="9208678" flipH="1">
              <a:off x="6287617" y="4657701"/>
              <a:ext cx="229660" cy="571018"/>
            </a:xfrm>
            <a:prstGeom prst="flowChartManualInpu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8"/>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solidFill>
            <a:ln>
              <a:noFill/>
            </a:ln>
          </p:spPr>
        </p:sp>
      </p:grpSp>
      <p:grpSp>
        <p:nvGrpSpPr>
          <p:cNvPr id="156" name="Google Shape;156;p28"/>
          <p:cNvGrpSpPr/>
          <p:nvPr/>
        </p:nvGrpSpPr>
        <p:grpSpPr>
          <a:xfrm>
            <a:off x="-32" y="-228027"/>
            <a:ext cx="2163561" cy="1347300"/>
            <a:chOff x="-32" y="-215963"/>
            <a:chExt cx="2163561" cy="1347300"/>
          </a:xfrm>
        </p:grpSpPr>
        <p:sp>
          <p:nvSpPr>
            <p:cNvPr id="157" name="Google Shape;157;p28"/>
            <p:cNvSpPr/>
            <p:nvPr/>
          </p:nvSpPr>
          <p:spPr>
            <a:xfrm rot="-1591408" flipH="1">
              <a:off x="1362169" y="-63166"/>
              <a:ext cx="205103" cy="509980"/>
            </a:xfrm>
            <a:prstGeom prst="flowChartManualInpu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8"/>
            <p:cNvSpPr/>
            <p:nvPr/>
          </p:nvSpPr>
          <p:spPr>
            <a:xfrm rot="-1591371" flipH="1">
              <a:off x="239463" y="-151890"/>
              <a:ext cx="434754" cy="1080980"/>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8"/>
            <p:cNvSpPr/>
            <p:nvPr/>
          </p:nvSpPr>
          <p:spPr>
            <a:xfrm rot="-1591339" flipH="1">
              <a:off x="892401" y="-169347"/>
              <a:ext cx="504374" cy="1254067"/>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8"/>
            <p:cNvSpPr/>
            <p:nvPr/>
          </p:nvSpPr>
          <p:spPr>
            <a:xfrm rot="-1591322" flipH="1">
              <a:off x="1818452" y="-76292"/>
              <a:ext cx="229660" cy="571018"/>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8"/>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162" name="Google Shape;162;p28"/>
          <p:cNvSpPr txBox="1">
            <a:spLocks noGrp="1"/>
          </p:cNvSpPr>
          <p:nvPr>
            <p:ph type="ctrTitle"/>
          </p:nvPr>
        </p:nvSpPr>
        <p:spPr>
          <a:xfrm>
            <a:off x="685800" y="2421550"/>
            <a:ext cx="50745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3600"/>
              <a:buNone/>
              <a:defRPr sz="36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163" name="Google Shape;163;p28"/>
          <p:cNvSpPr txBox="1">
            <a:spLocks noGrp="1"/>
          </p:cNvSpPr>
          <p:nvPr>
            <p:ph type="subTitle" idx="1"/>
          </p:nvPr>
        </p:nvSpPr>
        <p:spPr>
          <a:xfrm>
            <a:off x="685800" y="3449654"/>
            <a:ext cx="50745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000"/>
              <a:buNone/>
              <a:defRPr>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
        <p:nvSpPr>
          <p:cNvPr id="164" name="Google Shape;164;p28"/>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65"/>
        <p:cNvGrpSpPr/>
        <p:nvPr/>
      </p:nvGrpSpPr>
      <p:grpSpPr>
        <a:xfrm>
          <a:off x="0" y="0"/>
          <a:ext cx="0" cy="0"/>
          <a:chOff x="0" y="0"/>
          <a:chExt cx="0" cy="0"/>
        </a:xfrm>
      </p:grpSpPr>
      <p:sp>
        <p:nvSpPr>
          <p:cNvPr id="166" name="Google Shape;166;p29"/>
          <p:cNvSpPr txBox="1">
            <a:spLocks noGrp="1"/>
          </p:cNvSpPr>
          <p:nvPr>
            <p:ph type="body" idx="1"/>
          </p:nvPr>
        </p:nvSpPr>
        <p:spPr>
          <a:xfrm>
            <a:off x="2822775" y="2161800"/>
            <a:ext cx="3498300" cy="8199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Clr>
                <a:srgbClr val="3796BF"/>
              </a:buClr>
              <a:buSzPts val="2400"/>
              <a:buFont typeface="Oswald"/>
              <a:buChar char="»"/>
              <a:defRPr sz="2400">
                <a:solidFill>
                  <a:srgbClr val="3796BF"/>
                </a:solidFill>
                <a:latin typeface="Oswald"/>
                <a:ea typeface="Oswald"/>
                <a:cs typeface="Oswald"/>
                <a:sym typeface="Oswald"/>
              </a:defRPr>
            </a:lvl1pPr>
            <a:lvl2pPr marL="914400" lvl="1"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2pPr>
            <a:lvl3pPr marL="1371600" lvl="2"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3pPr>
            <a:lvl4pPr marL="1828800" lvl="3"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4pPr>
            <a:lvl5pPr marL="2286000" lvl="4"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5pPr>
            <a:lvl6pPr marL="2743200" lvl="5"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6pPr>
            <a:lvl7pPr marL="3200400" lvl="6"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7pPr>
            <a:lvl8pPr marL="3657600" lvl="7"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8pPr>
            <a:lvl9pPr marL="4114800" lvl="8"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9pPr>
          </a:lstStyle>
          <a:p>
            <a:endParaRPr/>
          </a:p>
        </p:txBody>
      </p:sp>
      <p:grpSp>
        <p:nvGrpSpPr>
          <p:cNvPr id="167" name="Google Shape;167;p29"/>
          <p:cNvGrpSpPr/>
          <p:nvPr/>
        </p:nvGrpSpPr>
        <p:grpSpPr>
          <a:xfrm>
            <a:off x="5609666" y="2185857"/>
            <a:ext cx="3534604" cy="3432788"/>
            <a:chOff x="6172200" y="2656118"/>
            <a:chExt cx="2971754" cy="2886151"/>
          </a:xfrm>
        </p:grpSpPr>
        <p:sp>
          <p:nvSpPr>
            <p:cNvPr id="168" name="Google Shape;168;p29"/>
            <p:cNvSpPr/>
            <p:nvPr/>
          </p:nvSpPr>
          <p:spPr>
            <a:xfrm rot="9208626" flipH="1">
              <a:off x="6704904" y="4110434"/>
              <a:ext cx="484232" cy="120400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rot="9208633" flipH="1">
              <a:off x="7804300" y="3279013"/>
              <a:ext cx="877624" cy="2182136"/>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rot="9208678" flipH="1">
              <a:off x="6287617" y="4657701"/>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grpSp>
        <p:nvGrpSpPr>
          <p:cNvPr id="173" name="Google Shape;173;p29"/>
          <p:cNvGrpSpPr/>
          <p:nvPr/>
        </p:nvGrpSpPr>
        <p:grpSpPr>
          <a:xfrm>
            <a:off x="-22" y="-324543"/>
            <a:ext cx="3068579" cy="1910876"/>
            <a:chOff x="-32" y="-215963"/>
            <a:chExt cx="2163561" cy="1347300"/>
          </a:xfrm>
        </p:grpSpPr>
        <p:sp>
          <p:nvSpPr>
            <p:cNvPr id="174" name="Google Shape;174;p29"/>
            <p:cNvSpPr/>
            <p:nvPr/>
          </p:nvSpPr>
          <p:spPr>
            <a:xfrm rot="-1591408" flipH="1">
              <a:off x="1362169" y="-63166"/>
              <a:ext cx="205103" cy="509980"/>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rot="-1591339" flipH="1">
              <a:off x="892401" y="-169347"/>
              <a:ext cx="504374" cy="1254067"/>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rot="-1591322" flipH="1">
              <a:off x="1818452" y="-76292"/>
              <a:ext cx="229660" cy="571018"/>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179" name="Google Shape;179;p2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lgn="r" rtl="0">
              <a:buNone/>
              <a:defRPr sz="1300">
                <a:solidFill>
                  <a:srgbClr val="4BB5D9"/>
                </a:solidFill>
                <a:latin typeface="Roboto Condensed"/>
                <a:ea typeface="Roboto Condensed"/>
                <a:cs typeface="Roboto Condensed"/>
                <a:sym typeface="Roboto Condensed"/>
              </a:defRPr>
            </a:lvl1pPr>
            <a:lvl2pPr lvl="1" algn="r" rtl="0">
              <a:buNone/>
              <a:defRPr sz="1300">
                <a:solidFill>
                  <a:srgbClr val="4BB5D9"/>
                </a:solidFill>
                <a:latin typeface="Roboto Condensed"/>
                <a:ea typeface="Roboto Condensed"/>
                <a:cs typeface="Roboto Condensed"/>
                <a:sym typeface="Roboto Condensed"/>
              </a:defRPr>
            </a:lvl2pPr>
            <a:lvl3pPr lvl="2" algn="r" rtl="0">
              <a:buNone/>
              <a:defRPr sz="1300">
                <a:solidFill>
                  <a:srgbClr val="4BB5D9"/>
                </a:solidFill>
                <a:latin typeface="Roboto Condensed"/>
                <a:ea typeface="Roboto Condensed"/>
                <a:cs typeface="Roboto Condensed"/>
                <a:sym typeface="Roboto Condensed"/>
              </a:defRPr>
            </a:lvl3pPr>
            <a:lvl4pPr lvl="3" algn="r" rtl="0">
              <a:buNone/>
              <a:defRPr sz="1300">
                <a:solidFill>
                  <a:srgbClr val="4BB5D9"/>
                </a:solidFill>
                <a:latin typeface="Roboto Condensed"/>
                <a:ea typeface="Roboto Condensed"/>
                <a:cs typeface="Roboto Condensed"/>
                <a:sym typeface="Roboto Condensed"/>
              </a:defRPr>
            </a:lvl4pPr>
            <a:lvl5pPr lvl="4" algn="r" rtl="0">
              <a:buNone/>
              <a:defRPr sz="1300">
                <a:solidFill>
                  <a:srgbClr val="4BB5D9"/>
                </a:solidFill>
                <a:latin typeface="Roboto Condensed"/>
                <a:ea typeface="Roboto Condensed"/>
                <a:cs typeface="Roboto Condensed"/>
                <a:sym typeface="Roboto Condensed"/>
              </a:defRPr>
            </a:lvl5pPr>
            <a:lvl6pPr lvl="5" algn="r" rtl="0">
              <a:buNone/>
              <a:defRPr sz="1300">
                <a:solidFill>
                  <a:srgbClr val="4BB5D9"/>
                </a:solidFill>
                <a:latin typeface="Roboto Condensed"/>
                <a:ea typeface="Roboto Condensed"/>
                <a:cs typeface="Roboto Condensed"/>
                <a:sym typeface="Roboto Condensed"/>
              </a:defRPr>
            </a:lvl6pPr>
            <a:lvl7pPr lvl="6" algn="r" rtl="0">
              <a:buNone/>
              <a:defRPr sz="1300">
                <a:solidFill>
                  <a:srgbClr val="4BB5D9"/>
                </a:solidFill>
                <a:latin typeface="Roboto Condensed"/>
                <a:ea typeface="Roboto Condensed"/>
                <a:cs typeface="Roboto Condensed"/>
                <a:sym typeface="Roboto Condensed"/>
              </a:defRPr>
            </a:lvl7pPr>
            <a:lvl8pPr lvl="7" algn="r" rtl="0">
              <a:buNone/>
              <a:defRPr sz="1300">
                <a:solidFill>
                  <a:srgbClr val="4BB5D9"/>
                </a:solidFill>
                <a:latin typeface="Roboto Condensed"/>
                <a:ea typeface="Roboto Condensed"/>
                <a:cs typeface="Roboto Condensed"/>
                <a:sym typeface="Roboto Condensed"/>
              </a:defRPr>
            </a:lvl8pPr>
            <a:lvl9pPr lvl="8" algn="r" rtl="0">
              <a:buNone/>
              <a:defRPr sz="1300">
                <a:solidFill>
                  <a:srgbClr val="4BB5D9"/>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80"/>
        <p:cNvGrpSpPr/>
        <p:nvPr/>
      </p:nvGrpSpPr>
      <p:grpSpPr>
        <a:xfrm>
          <a:off x="0" y="0"/>
          <a:ext cx="0" cy="0"/>
          <a:chOff x="0" y="0"/>
          <a:chExt cx="0" cy="0"/>
        </a:xfrm>
      </p:grpSpPr>
      <p:grpSp>
        <p:nvGrpSpPr>
          <p:cNvPr id="181" name="Google Shape;181;p30"/>
          <p:cNvGrpSpPr/>
          <p:nvPr/>
        </p:nvGrpSpPr>
        <p:grpSpPr>
          <a:xfrm>
            <a:off x="6172200" y="2656118"/>
            <a:ext cx="2971754" cy="2886151"/>
            <a:chOff x="6172200" y="2656118"/>
            <a:chExt cx="2971754" cy="2886151"/>
          </a:xfrm>
        </p:grpSpPr>
        <p:sp>
          <p:nvSpPr>
            <p:cNvPr id="182" name="Google Shape;182;p30"/>
            <p:cNvSpPr/>
            <p:nvPr/>
          </p:nvSpPr>
          <p:spPr>
            <a:xfrm rot="9208626" flipH="1">
              <a:off x="6704904" y="4110434"/>
              <a:ext cx="484232" cy="1204006"/>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0"/>
            <p:cNvSpPr/>
            <p:nvPr/>
          </p:nvSpPr>
          <p:spPr>
            <a:xfrm rot="9208633" flipH="1">
              <a:off x="7804300" y="3279013"/>
              <a:ext cx="877624" cy="218213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0"/>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0"/>
            <p:cNvSpPr/>
            <p:nvPr/>
          </p:nvSpPr>
          <p:spPr>
            <a:xfrm rot="9208678" flipH="1">
              <a:off x="6287617" y="4657701"/>
              <a:ext cx="229660" cy="571018"/>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0"/>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3796BF"/>
            </a:solidFill>
            <a:ln>
              <a:noFill/>
            </a:ln>
          </p:spPr>
        </p:sp>
      </p:grpSp>
      <p:grpSp>
        <p:nvGrpSpPr>
          <p:cNvPr id="187" name="Google Shape;187;p30"/>
          <p:cNvGrpSpPr/>
          <p:nvPr/>
        </p:nvGrpSpPr>
        <p:grpSpPr>
          <a:xfrm>
            <a:off x="-32" y="-228027"/>
            <a:ext cx="2163561" cy="1347300"/>
            <a:chOff x="-32" y="-215963"/>
            <a:chExt cx="2163561" cy="1347300"/>
          </a:xfrm>
        </p:grpSpPr>
        <p:sp>
          <p:nvSpPr>
            <p:cNvPr id="188" name="Google Shape;188;p30"/>
            <p:cNvSpPr/>
            <p:nvPr/>
          </p:nvSpPr>
          <p:spPr>
            <a:xfrm rot="-1591408" flipH="1">
              <a:off x="1362169" y="-63166"/>
              <a:ext cx="205103" cy="509980"/>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0"/>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0"/>
            <p:cNvSpPr/>
            <p:nvPr/>
          </p:nvSpPr>
          <p:spPr>
            <a:xfrm rot="-1591339" flipH="1">
              <a:off x="892401" y="-169347"/>
              <a:ext cx="504374" cy="1254067"/>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0"/>
            <p:cNvSpPr/>
            <p:nvPr/>
          </p:nvSpPr>
          <p:spPr>
            <a:xfrm rot="-1591322" flipH="1">
              <a:off x="1818452" y="-76292"/>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0"/>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sp>
        <p:nvSpPr>
          <p:cNvPr id="193" name="Google Shape;193;p30"/>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4" name="Google Shape;194;p30"/>
          <p:cNvSpPr txBox="1">
            <a:spLocks noGrp="1"/>
          </p:cNvSpPr>
          <p:nvPr>
            <p:ph type="body" idx="1"/>
          </p:nvPr>
        </p:nvSpPr>
        <p:spPr>
          <a:xfrm>
            <a:off x="1031425" y="1777125"/>
            <a:ext cx="5760300" cy="2521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195" name="Google Shape;195;p30"/>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96"/>
        <p:cNvGrpSpPr/>
        <p:nvPr/>
      </p:nvGrpSpPr>
      <p:grpSpPr>
        <a:xfrm>
          <a:off x="0" y="0"/>
          <a:ext cx="0" cy="0"/>
          <a:chOff x="0" y="0"/>
          <a:chExt cx="0" cy="0"/>
        </a:xfrm>
      </p:grpSpPr>
      <p:grpSp>
        <p:nvGrpSpPr>
          <p:cNvPr id="197" name="Google Shape;197;p31"/>
          <p:cNvGrpSpPr/>
          <p:nvPr/>
        </p:nvGrpSpPr>
        <p:grpSpPr>
          <a:xfrm>
            <a:off x="6172200" y="2656118"/>
            <a:ext cx="2971754" cy="2886151"/>
            <a:chOff x="6172200" y="2656118"/>
            <a:chExt cx="2971754" cy="2886151"/>
          </a:xfrm>
        </p:grpSpPr>
        <p:sp>
          <p:nvSpPr>
            <p:cNvPr id="198" name="Google Shape;198;p31"/>
            <p:cNvSpPr/>
            <p:nvPr/>
          </p:nvSpPr>
          <p:spPr>
            <a:xfrm rot="9208626" flipH="1">
              <a:off x="6704904" y="4110434"/>
              <a:ext cx="484232" cy="1204006"/>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1"/>
            <p:cNvSpPr/>
            <p:nvPr/>
          </p:nvSpPr>
          <p:spPr>
            <a:xfrm rot="9208633" flipH="1">
              <a:off x="7804300" y="3279013"/>
              <a:ext cx="877624" cy="218213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1"/>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1"/>
            <p:cNvSpPr/>
            <p:nvPr/>
          </p:nvSpPr>
          <p:spPr>
            <a:xfrm rot="9208678" flipH="1">
              <a:off x="6287617" y="4657701"/>
              <a:ext cx="229660" cy="571018"/>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1"/>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3796BF"/>
            </a:solidFill>
            <a:ln>
              <a:noFill/>
            </a:ln>
          </p:spPr>
        </p:sp>
      </p:grpSp>
      <p:grpSp>
        <p:nvGrpSpPr>
          <p:cNvPr id="203" name="Google Shape;203;p31"/>
          <p:cNvGrpSpPr/>
          <p:nvPr/>
        </p:nvGrpSpPr>
        <p:grpSpPr>
          <a:xfrm>
            <a:off x="-32" y="-228027"/>
            <a:ext cx="2163561" cy="1347300"/>
            <a:chOff x="-32" y="-215963"/>
            <a:chExt cx="2163561" cy="1347300"/>
          </a:xfrm>
        </p:grpSpPr>
        <p:sp>
          <p:nvSpPr>
            <p:cNvPr id="204" name="Google Shape;204;p31"/>
            <p:cNvSpPr/>
            <p:nvPr/>
          </p:nvSpPr>
          <p:spPr>
            <a:xfrm rot="-1591408" flipH="1">
              <a:off x="1362169" y="-63166"/>
              <a:ext cx="205103" cy="509980"/>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1"/>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1"/>
            <p:cNvSpPr/>
            <p:nvPr/>
          </p:nvSpPr>
          <p:spPr>
            <a:xfrm rot="-1591339" flipH="1">
              <a:off x="892401" y="-169347"/>
              <a:ext cx="504374" cy="1254067"/>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1"/>
            <p:cNvSpPr/>
            <p:nvPr/>
          </p:nvSpPr>
          <p:spPr>
            <a:xfrm rot="-1591322" flipH="1">
              <a:off x="1818452" y="-76292"/>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1"/>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sp>
        <p:nvSpPr>
          <p:cNvPr id="209" name="Google Shape;209;p31"/>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0" name="Google Shape;210;p31"/>
          <p:cNvSpPr txBox="1">
            <a:spLocks noGrp="1"/>
          </p:cNvSpPr>
          <p:nvPr>
            <p:ph type="body" idx="1"/>
          </p:nvPr>
        </p:nvSpPr>
        <p:spPr>
          <a:xfrm>
            <a:off x="1031425" y="1860875"/>
            <a:ext cx="2796000" cy="30648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211" name="Google Shape;211;p31"/>
          <p:cNvSpPr txBox="1">
            <a:spLocks noGrp="1"/>
          </p:cNvSpPr>
          <p:nvPr>
            <p:ph type="body" idx="2"/>
          </p:nvPr>
        </p:nvSpPr>
        <p:spPr>
          <a:xfrm>
            <a:off x="3995772" y="1860875"/>
            <a:ext cx="2796000" cy="30648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212" name="Google Shape;212;p31"/>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13"/>
        <p:cNvGrpSpPr/>
        <p:nvPr/>
      </p:nvGrpSpPr>
      <p:grpSpPr>
        <a:xfrm>
          <a:off x="0" y="0"/>
          <a:ext cx="0" cy="0"/>
          <a:chOff x="0" y="0"/>
          <a:chExt cx="0" cy="0"/>
        </a:xfrm>
      </p:grpSpPr>
      <p:grpSp>
        <p:nvGrpSpPr>
          <p:cNvPr id="214" name="Google Shape;214;p32"/>
          <p:cNvGrpSpPr/>
          <p:nvPr/>
        </p:nvGrpSpPr>
        <p:grpSpPr>
          <a:xfrm>
            <a:off x="6791633" y="3181575"/>
            <a:ext cx="2352143" cy="2284388"/>
            <a:chOff x="6172200" y="2656118"/>
            <a:chExt cx="2971754" cy="2886151"/>
          </a:xfrm>
        </p:grpSpPr>
        <p:sp>
          <p:nvSpPr>
            <p:cNvPr id="215" name="Google Shape;215;p32"/>
            <p:cNvSpPr/>
            <p:nvPr/>
          </p:nvSpPr>
          <p:spPr>
            <a:xfrm rot="9208626" flipH="1">
              <a:off x="6704904" y="4110434"/>
              <a:ext cx="484232" cy="1204006"/>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2"/>
            <p:cNvSpPr/>
            <p:nvPr/>
          </p:nvSpPr>
          <p:spPr>
            <a:xfrm rot="9208633" flipH="1">
              <a:off x="7804300" y="3279013"/>
              <a:ext cx="877624" cy="218213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2"/>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2"/>
            <p:cNvSpPr/>
            <p:nvPr/>
          </p:nvSpPr>
          <p:spPr>
            <a:xfrm rot="9208678" flipH="1">
              <a:off x="6287617" y="4657701"/>
              <a:ext cx="229660" cy="571018"/>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2"/>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3796BF"/>
            </a:solidFill>
            <a:ln>
              <a:noFill/>
            </a:ln>
          </p:spPr>
        </p:sp>
      </p:grpSp>
      <p:grpSp>
        <p:nvGrpSpPr>
          <p:cNvPr id="220" name="Google Shape;220;p32"/>
          <p:cNvGrpSpPr/>
          <p:nvPr/>
        </p:nvGrpSpPr>
        <p:grpSpPr>
          <a:xfrm>
            <a:off x="-32" y="-228027"/>
            <a:ext cx="2163561" cy="1347300"/>
            <a:chOff x="-32" y="-215963"/>
            <a:chExt cx="2163561" cy="1347300"/>
          </a:xfrm>
        </p:grpSpPr>
        <p:sp>
          <p:nvSpPr>
            <p:cNvPr id="221" name="Google Shape;221;p32"/>
            <p:cNvSpPr/>
            <p:nvPr/>
          </p:nvSpPr>
          <p:spPr>
            <a:xfrm rot="-1591408" flipH="1">
              <a:off x="1362169" y="-63166"/>
              <a:ext cx="205103" cy="509980"/>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2"/>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2"/>
            <p:cNvSpPr/>
            <p:nvPr/>
          </p:nvSpPr>
          <p:spPr>
            <a:xfrm rot="-1591339" flipH="1">
              <a:off x="892401" y="-169347"/>
              <a:ext cx="504374" cy="1254067"/>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2"/>
            <p:cNvSpPr/>
            <p:nvPr/>
          </p:nvSpPr>
          <p:spPr>
            <a:xfrm rot="-1591322" flipH="1">
              <a:off x="1818452" y="-76292"/>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2"/>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sp>
        <p:nvSpPr>
          <p:cNvPr id="226" name="Google Shape;226;p32"/>
          <p:cNvSpPr txBox="1">
            <a:spLocks noGrp="1"/>
          </p:cNvSpPr>
          <p:nvPr>
            <p:ph type="title"/>
          </p:nvPr>
        </p:nvSpPr>
        <p:spPr>
          <a:xfrm>
            <a:off x="1031425" y="1149725"/>
            <a:ext cx="6321000" cy="68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7" name="Google Shape;227;p32"/>
          <p:cNvSpPr txBox="1">
            <a:spLocks noGrp="1"/>
          </p:cNvSpPr>
          <p:nvPr>
            <p:ph type="body" idx="1"/>
          </p:nvPr>
        </p:nvSpPr>
        <p:spPr>
          <a:xfrm>
            <a:off x="10314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28" name="Google Shape;228;p32"/>
          <p:cNvSpPr txBox="1">
            <a:spLocks noGrp="1"/>
          </p:cNvSpPr>
          <p:nvPr>
            <p:ph type="body" idx="2"/>
          </p:nvPr>
        </p:nvSpPr>
        <p:spPr>
          <a:xfrm>
            <a:off x="317327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29" name="Google Shape;229;p32"/>
          <p:cNvSpPr txBox="1">
            <a:spLocks noGrp="1"/>
          </p:cNvSpPr>
          <p:nvPr>
            <p:ph type="body" idx="3"/>
          </p:nvPr>
        </p:nvSpPr>
        <p:spPr>
          <a:xfrm>
            <a:off x="53151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30" name="Google Shape;230;p32"/>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1"/>
        <p:cNvGrpSpPr/>
        <p:nvPr/>
      </p:nvGrpSpPr>
      <p:grpSpPr>
        <a:xfrm>
          <a:off x="0" y="0"/>
          <a:ext cx="0" cy="0"/>
          <a:chOff x="0" y="0"/>
          <a:chExt cx="0" cy="0"/>
        </a:xfrm>
      </p:grpSpPr>
      <p:grpSp>
        <p:nvGrpSpPr>
          <p:cNvPr id="232" name="Google Shape;232;p33"/>
          <p:cNvGrpSpPr/>
          <p:nvPr/>
        </p:nvGrpSpPr>
        <p:grpSpPr>
          <a:xfrm>
            <a:off x="6172200" y="2656118"/>
            <a:ext cx="2971754" cy="2886151"/>
            <a:chOff x="6172200" y="2656118"/>
            <a:chExt cx="2971754" cy="2886151"/>
          </a:xfrm>
        </p:grpSpPr>
        <p:sp>
          <p:nvSpPr>
            <p:cNvPr id="233" name="Google Shape;233;p33"/>
            <p:cNvSpPr/>
            <p:nvPr/>
          </p:nvSpPr>
          <p:spPr>
            <a:xfrm rot="9208626" flipH="1">
              <a:off x="6704904" y="4110434"/>
              <a:ext cx="484232" cy="1204006"/>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3"/>
            <p:cNvSpPr/>
            <p:nvPr/>
          </p:nvSpPr>
          <p:spPr>
            <a:xfrm rot="9208633" flipH="1">
              <a:off x="7804300" y="3279013"/>
              <a:ext cx="877624" cy="218213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3"/>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3"/>
            <p:cNvSpPr/>
            <p:nvPr/>
          </p:nvSpPr>
          <p:spPr>
            <a:xfrm rot="9208678" flipH="1">
              <a:off x="6287617" y="4657701"/>
              <a:ext cx="229660" cy="571018"/>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3"/>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3796BF"/>
            </a:solidFill>
            <a:ln>
              <a:noFill/>
            </a:ln>
          </p:spPr>
        </p:sp>
      </p:grpSp>
      <p:grpSp>
        <p:nvGrpSpPr>
          <p:cNvPr id="238" name="Google Shape;238;p33"/>
          <p:cNvGrpSpPr/>
          <p:nvPr/>
        </p:nvGrpSpPr>
        <p:grpSpPr>
          <a:xfrm>
            <a:off x="-32" y="-228027"/>
            <a:ext cx="2163561" cy="1347300"/>
            <a:chOff x="-32" y="-215963"/>
            <a:chExt cx="2163561" cy="1347300"/>
          </a:xfrm>
        </p:grpSpPr>
        <p:sp>
          <p:nvSpPr>
            <p:cNvPr id="239" name="Google Shape;239;p33"/>
            <p:cNvSpPr/>
            <p:nvPr/>
          </p:nvSpPr>
          <p:spPr>
            <a:xfrm rot="-1591408" flipH="1">
              <a:off x="1362169" y="-63166"/>
              <a:ext cx="205103" cy="509980"/>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3"/>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3"/>
            <p:cNvSpPr/>
            <p:nvPr/>
          </p:nvSpPr>
          <p:spPr>
            <a:xfrm rot="-1591339" flipH="1">
              <a:off x="892401" y="-169347"/>
              <a:ext cx="504374" cy="1254067"/>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3"/>
            <p:cNvSpPr/>
            <p:nvPr/>
          </p:nvSpPr>
          <p:spPr>
            <a:xfrm rot="-1591322" flipH="1">
              <a:off x="1818452" y="-76292"/>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3"/>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sp>
        <p:nvSpPr>
          <p:cNvPr id="244" name="Google Shape;244;p33"/>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5" name="Google Shape;245;p3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6"/>
        <p:cNvGrpSpPr/>
        <p:nvPr/>
      </p:nvGrpSpPr>
      <p:grpSpPr>
        <a:xfrm>
          <a:off x="0" y="0"/>
          <a:ext cx="0" cy="0"/>
          <a:chOff x="0" y="0"/>
          <a:chExt cx="0" cy="0"/>
        </a:xfrm>
      </p:grpSpPr>
      <p:grpSp>
        <p:nvGrpSpPr>
          <p:cNvPr id="247" name="Google Shape;247;p34"/>
          <p:cNvGrpSpPr/>
          <p:nvPr/>
        </p:nvGrpSpPr>
        <p:grpSpPr>
          <a:xfrm>
            <a:off x="-32" y="-228027"/>
            <a:ext cx="2163561" cy="1347300"/>
            <a:chOff x="-32" y="-215963"/>
            <a:chExt cx="2163561" cy="1347300"/>
          </a:xfrm>
        </p:grpSpPr>
        <p:sp>
          <p:nvSpPr>
            <p:cNvPr id="248" name="Google Shape;248;p34"/>
            <p:cNvSpPr/>
            <p:nvPr/>
          </p:nvSpPr>
          <p:spPr>
            <a:xfrm rot="-1591408" flipH="1">
              <a:off x="1362169" y="-63166"/>
              <a:ext cx="205103" cy="509980"/>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4"/>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4"/>
            <p:cNvSpPr/>
            <p:nvPr/>
          </p:nvSpPr>
          <p:spPr>
            <a:xfrm rot="-1591339" flipH="1">
              <a:off x="892401" y="-169347"/>
              <a:ext cx="504374" cy="1254067"/>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4"/>
            <p:cNvSpPr/>
            <p:nvPr/>
          </p:nvSpPr>
          <p:spPr>
            <a:xfrm rot="-1591322" flipH="1">
              <a:off x="1818452" y="-76292"/>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4"/>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sp>
        <p:nvSpPr>
          <p:cNvPr id="253" name="Google Shape;253;p34"/>
          <p:cNvSpPr txBox="1">
            <a:spLocks noGrp="1"/>
          </p:cNvSpPr>
          <p:nvPr>
            <p:ph type="body" idx="1"/>
          </p:nvPr>
        </p:nvSpPr>
        <p:spPr>
          <a:xfrm>
            <a:off x="1097775" y="4025300"/>
            <a:ext cx="6948600" cy="519600"/>
          </a:xfrm>
          <a:prstGeom prst="rect">
            <a:avLst/>
          </a:prstGeom>
        </p:spPr>
        <p:txBody>
          <a:bodyPr spcFirstLastPara="1" wrap="square" lIns="91425" tIns="91425" rIns="91425" bIns="91425" anchor="t" anchorCtr="0">
            <a:noAutofit/>
          </a:bodyPr>
          <a:lstStyle>
            <a:lvl1pPr marL="457200" lvl="0" indent="-228600" rtl="0">
              <a:spcBef>
                <a:spcPts val="400"/>
              </a:spcBef>
              <a:spcAft>
                <a:spcPts val="0"/>
              </a:spcAft>
              <a:buSzPts val="1800"/>
              <a:buNone/>
              <a:defRPr sz="1800"/>
            </a:lvl1pPr>
          </a:lstStyle>
          <a:p>
            <a:endParaRPr/>
          </a:p>
        </p:txBody>
      </p:sp>
      <p:grpSp>
        <p:nvGrpSpPr>
          <p:cNvPr id="254" name="Google Shape;254;p34"/>
          <p:cNvGrpSpPr/>
          <p:nvPr/>
        </p:nvGrpSpPr>
        <p:grpSpPr>
          <a:xfrm>
            <a:off x="6791633" y="3181575"/>
            <a:ext cx="2352143" cy="2284388"/>
            <a:chOff x="6172200" y="2656118"/>
            <a:chExt cx="2971754" cy="2886151"/>
          </a:xfrm>
        </p:grpSpPr>
        <p:sp>
          <p:nvSpPr>
            <p:cNvPr id="255" name="Google Shape;255;p34"/>
            <p:cNvSpPr/>
            <p:nvPr/>
          </p:nvSpPr>
          <p:spPr>
            <a:xfrm rot="9208626" flipH="1">
              <a:off x="6704904" y="4110434"/>
              <a:ext cx="484232" cy="1204006"/>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4"/>
            <p:cNvSpPr/>
            <p:nvPr/>
          </p:nvSpPr>
          <p:spPr>
            <a:xfrm rot="9208633" flipH="1">
              <a:off x="7804300" y="3279013"/>
              <a:ext cx="877624" cy="218213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4"/>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4"/>
            <p:cNvSpPr/>
            <p:nvPr/>
          </p:nvSpPr>
          <p:spPr>
            <a:xfrm rot="9208678" flipH="1">
              <a:off x="6287617" y="4657701"/>
              <a:ext cx="229660" cy="571018"/>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4"/>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3796BF"/>
            </a:solidFill>
            <a:ln>
              <a:noFill/>
            </a:ln>
          </p:spPr>
        </p:sp>
      </p:grpSp>
      <p:sp>
        <p:nvSpPr>
          <p:cNvPr id="260" name="Google Shape;260;p34"/>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1"/>
        <p:cNvGrpSpPr/>
        <p:nvPr/>
      </p:nvGrpSpPr>
      <p:grpSpPr>
        <a:xfrm>
          <a:off x="0" y="0"/>
          <a:ext cx="0" cy="0"/>
          <a:chOff x="0" y="0"/>
          <a:chExt cx="0" cy="0"/>
        </a:xfrm>
      </p:grpSpPr>
      <p:grpSp>
        <p:nvGrpSpPr>
          <p:cNvPr id="262" name="Google Shape;262;p35"/>
          <p:cNvGrpSpPr/>
          <p:nvPr/>
        </p:nvGrpSpPr>
        <p:grpSpPr>
          <a:xfrm>
            <a:off x="6172200" y="2656118"/>
            <a:ext cx="2971754" cy="2886151"/>
            <a:chOff x="6172200" y="2656118"/>
            <a:chExt cx="2971754" cy="2886151"/>
          </a:xfrm>
        </p:grpSpPr>
        <p:sp>
          <p:nvSpPr>
            <p:cNvPr id="263" name="Google Shape;263;p35"/>
            <p:cNvSpPr/>
            <p:nvPr/>
          </p:nvSpPr>
          <p:spPr>
            <a:xfrm rot="9208626" flipH="1">
              <a:off x="6704904" y="4110434"/>
              <a:ext cx="484232" cy="1204006"/>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5"/>
            <p:cNvSpPr/>
            <p:nvPr/>
          </p:nvSpPr>
          <p:spPr>
            <a:xfrm rot="9208633" flipH="1">
              <a:off x="7804300" y="3279013"/>
              <a:ext cx="877624" cy="218213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5"/>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5"/>
            <p:cNvSpPr/>
            <p:nvPr/>
          </p:nvSpPr>
          <p:spPr>
            <a:xfrm rot="9208678" flipH="1">
              <a:off x="6287617" y="4657701"/>
              <a:ext cx="229660" cy="571018"/>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5"/>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3796BF"/>
            </a:solidFill>
            <a:ln>
              <a:noFill/>
            </a:ln>
          </p:spPr>
        </p:sp>
      </p:grpSp>
      <p:grpSp>
        <p:nvGrpSpPr>
          <p:cNvPr id="268" name="Google Shape;268;p35"/>
          <p:cNvGrpSpPr/>
          <p:nvPr/>
        </p:nvGrpSpPr>
        <p:grpSpPr>
          <a:xfrm>
            <a:off x="-32" y="-228027"/>
            <a:ext cx="2163561" cy="1347300"/>
            <a:chOff x="-32" y="-215963"/>
            <a:chExt cx="2163561" cy="1347300"/>
          </a:xfrm>
        </p:grpSpPr>
        <p:sp>
          <p:nvSpPr>
            <p:cNvPr id="269" name="Google Shape;269;p35"/>
            <p:cNvSpPr/>
            <p:nvPr/>
          </p:nvSpPr>
          <p:spPr>
            <a:xfrm rot="-1591408" flipH="1">
              <a:off x="1362169" y="-63166"/>
              <a:ext cx="205103" cy="509980"/>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5"/>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5"/>
            <p:cNvSpPr/>
            <p:nvPr/>
          </p:nvSpPr>
          <p:spPr>
            <a:xfrm rot="-1591339" flipH="1">
              <a:off x="892401" y="-169347"/>
              <a:ext cx="504374" cy="1254067"/>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5"/>
            <p:cNvSpPr/>
            <p:nvPr/>
          </p:nvSpPr>
          <p:spPr>
            <a:xfrm rot="-1591322" flipH="1">
              <a:off x="1818452" y="-76292"/>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5"/>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sp>
        <p:nvSpPr>
          <p:cNvPr id="274" name="Google Shape;274;p3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ransparent Shapes">
  <p:cSld name="BLANK_1">
    <p:bg>
      <p:bgPr>
        <a:solidFill>
          <a:srgbClr val="3796BF"/>
        </a:solidFill>
        <a:effectLst/>
      </p:bgPr>
    </p:bg>
    <p:spTree>
      <p:nvGrpSpPr>
        <p:cNvPr id="1" name="Shape 275"/>
        <p:cNvGrpSpPr/>
        <p:nvPr/>
      </p:nvGrpSpPr>
      <p:grpSpPr>
        <a:xfrm>
          <a:off x="0" y="0"/>
          <a:ext cx="0" cy="0"/>
          <a:chOff x="0" y="0"/>
          <a:chExt cx="0" cy="0"/>
        </a:xfrm>
      </p:grpSpPr>
      <p:grpSp>
        <p:nvGrpSpPr>
          <p:cNvPr id="276" name="Google Shape;276;p36"/>
          <p:cNvGrpSpPr/>
          <p:nvPr/>
        </p:nvGrpSpPr>
        <p:grpSpPr>
          <a:xfrm>
            <a:off x="6172200" y="2656118"/>
            <a:ext cx="2971754" cy="2886151"/>
            <a:chOff x="6172200" y="2656118"/>
            <a:chExt cx="2971754" cy="2886151"/>
          </a:xfrm>
        </p:grpSpPr>
        <p:sp>
          <p:nvSpPr>
            <p:cNvPr id="277" name="Google Shape;277;p36"/>
            <p:cNvSpPr/>
            <p:nvPr/>
          </p:nvSpPr>
          <p:spPr>
            <a:xfrm rot="9208626" flipH="1">
              <a:off x="6704904" y="4110434"/>
              <a:ext cx="484232" cy="120400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6"/>
            <p:cNvSpPr/>
            <p:nvPr/>
          </p:nvSpPr>
          <p:spPr>
            <a:xfrm rot="9208633" flipH="1">
              <a:off x="7804300" y="3279013"/>
              <a:ext cx="877624" cy="218213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6"/>
            <p:cNvSpPr/>
            <p:nvPr/>
          </p:nvSpPr>
          <p:spPr>
            <a:xfrm rot="9208606" flipH="1">
              <a:off x="7481789" y="4276913"/>
              <a:ext cx="408796" cy="1016449"/>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6"/>
            <p:cNvSpPr/>
            <p:nvPr/>
          </p:nvSpPr>
          <p:spPr>
            <a:xfrm rot="9208678" flipH="1">
              <a:off x="6287617" y="4657701"/>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6"/>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grpSp>
        <p:nvGrpSpPr>
          <p:cNvPr id="282" name="Google Shape;282;p36"/>
          <p:cNvGrpSpPr/>
          <p:nvPr/>
        </p:nvGrpSpPr>
        <p:grpSpPr>
          <a:xfrm>
            <a:off x="-32" y="-228027"/>
            <a:ext cx="2163561" cy="1347300"/>
            <a:chOff x="-32" y="-215963"/>
            <a:chExt cx="2163561" cy="1347300"/>
          </a:xfrm>
        </p:grpSpPr>
        <p:sp>
          <p:nvSpPr>
            <p:cNvPr id="283" name="Google Shape;283;p36"/>
            <p:cNvSpPr/>
            <p:nvPr/>
          </p:nvSpPr>
          <p:spPr>
            <a:xfrm rot="-1591408" flipH="1">
              <a:off x="1362169" y="-63166"/>
              <a:ext cx="205103" cy="509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6"/>
            <p:cNvSpPr/>
            <p:nvPr/>
          </p:nvSpPr>
          <p:spPr>
            <a:xfrm rot="-1591371" flipH="1">
              <a:off x="239463" y="-151890"/>
              <a:ext cx="434754" cy="1080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6"/>
            <p:cNvSpPr/>
            <p:nvPr/>
          </p:nvSpPr>
          <p:spPr>
            <a:xfrm rot="-1591339" flipH="1">
              <a:off x="892401" y="-169347"/>
              <a:ext cx="504374" cy="1254067"/>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6"/>
            <p:cNvSpPr/>
            <p:nvPr/>
          </p:nvSpPr>
          <p:spPr>
            <a:xfrm rot="-1591322" flipH="1">
              <a:off x="1818452" y="-76292"/>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6"/>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sp>
        <p:nvSpPr>
          <p:cNvPr id="288" name="Google Shape;288;p3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3"/>
        <p:cNvGrpSpPr/>
        <p:nvPr/>
      </p:nvGrpSpPr>
      <p:grpSpPr>
        <a:xfrm>
          <a:off x="0" y="0"/>
          <a:ext cx="0" cy="0"/>
          <a:chOff x="0" y="0"/>
          <a:chExt cx="0" cy="0"/>
        </a:xfrm>
      </p:grpSpPr>
      <p:sp>
        <p:nvSpPr>
          <p:cNvPr id="294" name="Google Shape;294;p3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95" name="Google Shape;295;p3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6" name="Google Shape;29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7"/>
        <p:cNvGrpSpPr/>
        <p:nvPr/>
      </p:nvGrpSpPr>
      <p:grpSpPr>
        <a:xfrm>
          <a:off x="0" y="0"/>
          <a:ext cx="0" cy="0"/>
          <a:chOff x="0" y="0"/>
          <a:chExt cx="0" cy="0"/>
        </a:xfrm>
      </p:grpSpPr>
      <p:sp>
        <p:nvSpPr>
          <p:cNvPr id="298" name="Google Shape;298;p3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99" name="Google Shape;299;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0"/>
        <p:cNvGrpSpPr/>
        <p:nvPr/>
      </p:nvGrpSpPr>
      <p:grpSpPr>
        <a:xfrm>
          <a:off x="0" y="0"/>
          <a:ext cx="0" cy="0"/>
          <a:chOff x="0" y="0"/>
          <a:chExt cx="0" cy="0"/>
        </a:xfrm>
      </p:grpSpPr>
      <p:sp>
        <p:nvSpPr>
          <p:cNvPr id="301" name="Google Shape;301;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2" name="Google Shape;302;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03" name="Google Shape;303;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4"/>
        <p:cNvGrpSpPr/>
        <p:nvPr/>
      </p:nvGrpSpPr>
      <p:grpSpPr>
        <a:xfrm>
          <a:off x="0" y="0"/>
          <a:ext cx="0" cy="0"/>
          <a:chOff x="0" y="0"/>
          <a:chExt cx="0" cy="0"/>
        </a:xfrm>
      </p:grpSpPr>
      <p:sp>
        <p:nvSpPr>
          <p:cNvPr id="305" name="Google Shape;305;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4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07" name="Google Shape;307;p4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08" name="Google Shape;308;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9"/>
        <p:cNvGrpSpPr/>
        <p:nvPr/>
      </p:nvGrpSpPr>
      <p:grpSpPr>
        <a:xfrm>
          <a:off x="0" y="0"/>
          <a:ext cx="0" cy="0"/>
          <a:chOff x="0" y="0"/>
          <a:chExt cx="0" cy="0"/>
        </a:xfrm>
      </p:grpSpPr>
      <p:sp>
        <p:nvSpPr>
          <p:cNvPr id="310" name="Google Shape;310;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1" name="Google Shape;311;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2"/>
        <p:cNvGrpSpPr/>
        <p:nvPr/>
      </p:nvGrpSpPr>
      <p:grpSpPr>
        <a:xfrm>
          <a:off x="0" y="0"/>
          <a:ext cx="0" cy="0"/>
          <a:chOff x="0" y="0"/>
          <a:chExt cx="0" cy="0"/>
        </a:xfrm>
      </p:grpSpPr>
      <p:sp>
        <p:nvSpPr>
          <p:cNvPr id="313" name="Google Shape;313;p4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4" name="Google Shape;314;p4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5" name="Google Shape;315;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6"/>
        <p:cNvGrpSpPr/>
        <p:nvPr/>
      </p:nvGrpSpPr>
      <p:grpSpPr>
        <a:xfrm>
          <a:off x="0" y="0"/>
          <a:ext cx="0" cy="0"/>
          <a:chOff x="0" y="0"/>
          <a:chExt cx="0" cy="0"/>
        </a:xfrm>
      </p:grpSpPr>
      <p:sp>
        <p:nvSpPr>
          <p:cNvPr id="317" name="Google Shape;317;p4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18" name="Google Shape;318;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9"/>
        <p:cNvGrpSpPr/>
        <p:nvPr/>
      </p:nvGrpSpPr>
      <p:grpSpPr>
        <a:xfrm>
          <a:off x="0" y="0"/>
          <a:ext cx="0" cy="0"/>
          <a:chOff x="0" y="0"/>
          <a:chExt cx="0" cy="0"/>
        </a:xfrm>
      </p:grpSpPr>
      <p:sp>
        <p:nvSpPr>
          <p:cNvPr id="320" name="Google Shape;320;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22" name="Google Shape;322;p4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23" name="Google Shape;323;p4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24" name="Google Shape;324;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5"/>
        <p:cNvGrpSpPr/>
        <p:nvPr/>
      </p:nvGrpSpPr>
      <p:grpSpPr>
        <a:xfrm>
          <a:off x="0" y="0"/>
          <a:ext cx="0" cy="0"/>
          <a:chOff x="0" y="0"/>
          <a:chExt cx="0" cy="0"/>
        </a:xfrm>
      </p:grpSpPr>
      <p:sp>
        <p:nvSpPr>
          <p:cNvPr id="326" name="Google Shape;326;p4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327" name="Google Shape;327;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8"/>
        <p:cNvGrpSpPr/>
        <p:nvPr/>
      </p:nvGrpSpPr>
      <p:grpSpPr>
        <a:xfrm>
          <a:off x="0" y="0"/>
          <a:ext cx="0" cy="0"/>
          <a:chOff x="0" y="0"/>
          <a:chExt cx="0" cy="0"/>
        </a:xfrm>
      </p:grpSpPr>
      <p:sp>
        <p:nvSpPr>
          <p:cNvPr id="329" name="Google Shape;329;p4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30" name="Google Shape;330;p4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331" name="Google Shape;33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2"/>
        <p:cNvGrpSpPr/>
        <p:nvPr/>
      </p:nvGrpSpPr>
      <p:grpSpPr>
        <a:xfrm>
          <a:off x="0" y="0"/>
          <a:ext cx="0" cy="0"/>
          <a:chOff x="0" y="0"/>
          <a:chExt cx="0" cy="0"/>
        </a:xfrm>
      </p:grpSpPr>
      <p:sp>
        <p:nvSpPr>
          <p:cNvPr id="333" name="Google Shape;333;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334"/>
        <p:cNvGrpSpPr/>
        <p:nvPr/>
      </p:nvGrpSpPr>
      <p:grpSpPr>
        <a:xfrm>
          <a:off x="0" y="0"/>
          <a:ext cx="0" cy="0"/>
          <a:chOff x="0" y="0"/>
          <a:chExt cx="0" cy="0"/>
        </a:xfrm>
      </p:grpSpPr>
      <p:sp>
        <p:nvSpPr>
          <p:cNvPr id="335" name="Google Shape;335;p49"/>
          <p:cNvSpPr txBox="1">
            <a:spLocks noGrp="1"/>
          </p:cNvSpPr>
          <p:nvPr>
            <p:ph type="body" idx="1"/>
          </p:nvPr>
        </p:nvSpPr>
        <p:spPr>
          <a:xfrm>
            <a:off x="2822775" y="2161800"/>
            <a:ext cx="3498300" cy="819900"/>
          </a:xfrm>
          <a:prstGeom prst="rect">
            <a:avLst/>
          </a:prstGeom>
        </p:spPr>
        <p:txBody>
          <a:bodyPr spcFirstLastPara="1" wrap="square" lIns="91425" tIns="91425" rIns="91425" bIns="91425" anchor="ctr" anchorCtr="0">
            <a:normAutofit/>
          </a:bodyPr>
          <a:lstStyle>
            <a:lvl1pPr marL="457200" lvl="0"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1pPr>
            <a:lvl2pPr marL="914400" lvl="1"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2pPr>
            <a:lvl3pPr marL="1371600" lvl="2"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3pPr>
            <a:lvl4pPr marL="1828800" lvl="3"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4pPr>
            <a:lvl5pPr marL="2286000" lvl="4"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5pPr>
            <a:lvl6pPr marL="2743200" lvl="5"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6pPr>
            <a:lvl7pPr marL="3200400" lvl="6"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7pPr>
            <a:lvl8pPr marL="3657600" lvl="7"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8pPr>
            <a:lvl9pPr marL="4114800" lvl="8"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9pPr>
          </a:lstStyle>
          <a:p>
            <a:endParaRPr/>
          </a:p>
        </p:txBody>
      </p:sp>
      <p:grpSp>
        <p:nvGrpSpPr>
          <p:cNvPr id="336" name="Google Shape;336;p49"/>
          <p:cNvGrpSpPr/>
          <p:nvPr/>
        </p:nvGrpSpPr>
        <p:grpSpPr>
          <a:xfrm>
            <a:off x="5609666" y="2185857"/>
            <a:ext cx="3534604" cy="3432788"/>
            <a:chOff x="6172200" y="2656118"/>
            <a:chExt cx="2971754" cy="2886151"/>
          </a:xfrm>
        </p:grpSpPr>
        <p:sp>
          <p:nvSpPr>
            <p:cNvPr id="337" name="Google Shape;337;p49"/>
            <p:cNvSpPr/>
            <p:nvPr/>
          </p:nvSpPr>
          <p:spPr>
            <a:xfrm rot="9208626" flipH="1">
              <a:off x="6704904" y="4110434"/>
              <a:ext cx="484232" cy="120400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9"/>
            <p:cNvSpPr/>
            <p:nvPr/>
          </p:nvSpPr>
          <p:spPr>
            <a:xfrm rot="9208633" flipH="1">
              <a:off x="7804300" y="3279013"/>
              <a:ext cx="877624" cy="2182136"/>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9"/>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9"/>
            <p:cNvSpPr/>
            <p:nvPr/>
          </p:nvSpPr>
          <p:spPr>
            <a:xfrm rot="9208678" flipH="1">
              <a:off x="6287617" y="4657701"/>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9"/>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grpSp>
        <p:nvGrpSpPr>
          <p:cNvPr id="342" name="Google Shape;342;p49"/>
          <p:cNvGrpSpPr/>
          <p:nvPr/>
        </p:nvGrpSpPr>
        <p:grpSpPr>
          <a:xfrm>
            <a:off x="-22" y="-324543"/>
            <a:ext cx="3068579" cy="1910876"/>
            <a:chOff x="-32" y="-215963"/>
            <a:chExt cx="2163561" cy="1347300"/>
          </a:xfrm>
        </p:grpSpPr>
        <p:sp>
          <p:nvSpPr>
            <p:cNvPr id="343" name="Google Shape;343;p49"/>
            <p:cNvSpPr/>
            <p:nvPr/>
          </p:nvSpPr>
          <p:spPr>
            <a:xfrm rot="-1591408" flipH="1">
              <a:off x="1362169" y="-63166"/>
              <a:ext cx="205103" cy="509980"/>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9"/>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9"/>
            <p:cNvSpPr/>
            <p:nvPr/>
          </p:nvSpPr>
          <p:spPr>
            <a:xfrm rot="-1591339" flipH="1">
              <a:off x="892401" y="-169347"/>
              <a:ext cx="504374" cy="1254067"/>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9"/>
            <p:cNvSpPr/>
            <p:nvPr/>
          </p:nvSpPr>
          <p:spPr>
            <a:xfrm rot="-1591322" flipH="1">
              <a:off x="1818452" y="-76292"/>
              <a:ext cx="229660" cy="571018"/>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9"/>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348" name="Google Shape;348;p4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rmAutofit/>
          </a:bodyPr>
          <a:lstStyle>
            <a:lvl1pPr lvl="0" algn="r" rtl="0">
              <a:buNone/>
              <a:defRPr sz="1300">
                <a:solidFill>
                  <a:srgbClr val="4BB5D9"/>
                </a:solidFill>
                <a:latin typeface="Roboto Condensed"/>
                <a:ea typeface="Roboto Condensed"/>
                <a:cs typeface="Roboto Condensed"/>
                <a:sym typeface="Roboto Condensed"/>
              </a:defRPr>
            </a:lvl1pPr>
            <a:lvl2pPr lvl="1" algn="r" rtl="0">
              <a:buNone/>
              <a:defRPr sz="1300">
                <a:solidFill>
                  <a:srgbClr val="4BB5D9"/>
                </a:solidFill>
                <a:latin typeface="Roboto Condensed"/>
                <a:ea typeface="Roboto Condensed"/>
                <a:cs typeface="Roboto Condensed"/>
                <a:sym typeface="Roboto Condensed"/>
              </a:defRPr>
            </a:lvl2pPr>
            <a:lvl3pPr lvl="2" algn="r" rtl="0">
              <a:buNone/>
              <a:defRPr sz="1300">
                <a:solidFill>
                  <a:srgbClr val="4BB5D9"/>
                </a:solidFill>
                <a:latin typeface="Roboto Condensed"/>
                <a:ea typeface="Roboto Condensed"/>
                <a:cs typeface="Roboto Condensed"/>
                <a:sym typeface="Roboto Condensed"/>
              </a:defRPr>
            </a:lvl3pPr>
            <a:lvl4pPr lvl="3" algn="r" rtl="0">
              <a:buNone/>
              <a:defRPr sz="1300">
                <a:solidFill>
                  <a:srgbClr val="4BB5D9"/>
                </a:solidFill>
                <a:latin typeface="Roboto Condensed"/>
                <a:ea typeface="Roboto Condensed"/>
                <a:cs typeface="Roboto Condensed"/>
                <a:sym typeface="Roboto Condensed"/>
              </a:defRPr>
            </a:lvl4pPr>
            <a:lvl5pPr lvl="4" algn="r" rtl="0">
              <a:buNone/>
              <a:defRPr sz="1300">
                <a:solidFill>
                  <a:srgbClr val="4BB5D9"/>
                </a:solidFill>
                <a:latin typeface="Roboto Condensed"/>
                <a:ea typeface="Roboto Condensed"/>
                <a:cs typeface="Roboto Condensed"/>
                <a:sym typeface="Roboto Condensed"/>
              </a:defRPr>
            </a:lvl5pPr>
            <a:lvl6pPr lvl="5" algn="r" rtl="0">
              <a:buNone/>
              <a:defRPr sz="1300">
                <a:solidFill>
                  <a:srgbClr val="4BB5D9"/>
                </a:solidFill>
                <a:latin typeface="Roboto Condensed"/>
                <a:ea typeface="Roboto Condensed"/>
                <a:cs typeface="Roboto Condensed"/>
                <a:sym typeface="Roboto Condensed"/>
              </a:defRPr>
            </a:lvl6pPr>
            <a:lvl7pPr lvl="6" algn="r" rtl="0">
              <a:buNone/>
              <a:defRPr sz="1300">
                <a:solidFill>
                  <a:srgbClr val="4BB5D9"/>
                </a:solidFill>
                <a:latin typeface="Roboto Condensed"/>
                <a:ea typeface="Roboto Condensed"/>
                <a:cs typeface="Roboto Condensed"/>
                <a:sym typeface="Roboto Condensed"/>
              </a:defRPr>
            </a:lvl7pPr>
            <a:lvl8pPr lvl="7" algn="r" rtl="0">
              <a:buNone/>
              <a:defRPr sz="1300">
                <a:solidFill>
                  <a:srgbClr val="4BB5D9"/>
                </a:solidFill>
                <a:latin typeface="Roboto Condensed"/>
                <a:ea typeface="Roboto Condensed"/>
                <a:cs typeface="Roboto Condensed"/>
                <a:sym typeface="Roboto Condensed"/>
              </a:defRPr>
            </a:lvl8pPr>
            <a:lvl9pPr lvl="8" algn="r" rtl="0">
              <a:buNone/>
              <a:defRPr sz="1300">
                <a:solidFill>
                  <a:srgbClr val="4BB5D9"/>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14"/>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1031425" y="1149725"/>
            <a:ext cx="5760300" cy="680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1pPr>
            <a:lvl2pPr lvl="1" rtl="0">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2pPr>
            <a:lvl3pPr lvl="2" rtl="0">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3pPr>
            <a:lvl4pPr lvl="3" rtl="0">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4pPr>
            <a:lvl5pPr lvl="4" rtl="0">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5pPr>
            <a:lvl6pPr lvl="5" rtl="0">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6pPr>
            <a:lvl7pPr lvl="6" rtl="0">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7pPr>
            <a:lvl8pPr lvl="7" rtl="0">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8pPr>
            <a:lvl9pPr lvl="8" rtl="0">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9pPr>
          </a:lstStyle>
          <a:p>
            <a:endParaRPr/>
          </a:p>
        </p:txBody>
      </p:sp>
      <p:sp>
        <p:nvSpPr>
          <p:cNvPr id="133" name="Google Shape;133;p26"/>
          <p:cNvSpPr txBox="1">
            <a:spLocks noGrp="1"/>
          </p:cNvSpPr>
          <p:nvPr>
            <p:ph type="body" idx="1"/>
          </p:nvPr>
        </p:nvSpPr>
        <p:spPr>
          <a:xfrm>
            <a:off x="1031425" y="1777125"/>
            <a:ext cx="5760300" cy="2521200"/>
          </a:xfrm>
          <a:prstGeom prst="rect">
            <a:avLst/>
          </a:prstGeom>
          <a:noFill/>
          <a:ln>
            <a:noFill/>
          </a:ln>
        </p:spPr>
        <p:txBody>
          <a:bodyPr spcFirstLastPara="1" wrap="square" lIns="91425" tIns="91425" rIns="91425" bIns="91425" anchor="t" anchorCtr="0">
            <a:noAutofit/>
          </a:bodyPr>
          <a:lstStyle>
            <a:lvl1pPr marL="457200" lvl="0" indent="-355600" rtl="0">
              <a:spcBef>
                <a:spcPts val="600"/>
              </a:spcBef>
              <a:spcAft>
                <a:spcPts val="0"/>
              </a:spcAft>
              <a:buClr>
                <a:srgbClr val="4BB5D9"/>
              </a:buClr>
              <a:buSzPts val="2000"/>
              <a:buFont typeface="Roboto Condensed"/>
              <a:buChar char="»"/>
              <a:defRPr sz="2000">
                <a:solidFill>
                  <a:srgbClr val="607896"/>
                </a:solidFill>
                <a:latin typeface="Roboto Condensed"/>
                <a:ea typeface="Roboto Condensed"/>
                <a:cs typeface="Roboto Condensed"/>
                <a:sym typeface="Roboto Condensed"/>
              </a:defRPr>
            </a:lvl1pPr>
            <a:lvl2pPr marL="914400" lvl="1" indent="-355600" rtl="0">
              <a:spcBef>
                <a:spcPts val="0"/>
              </a:spcBef>
              <a:spcAft>
                <a:spcPts val="0"/>
              </a:spcAft>
              <a:buClr>
                <a:srgbClr val="4BB5D9"/>
              </a:buClr>
              <a:buSzPts val="2000"/>
              <a:buFont typeface="Roboto Condensed"/>
              <a:buChar char="⋄"/>
              <a:defRPr sz="2000">
                <a:solidFill>
                  <a:srgbClr val="607896"/>
                </a:solidFill>
                <a:latin typeface="Roboto Condensed"/>
                <a:ea typeface="Roboto Condensed"/>
                <a:cs typeface="Roboto Condensed"/>
                <a:sym typeface="Roboto Condensed"/>
              </a:defRPr>
            </a:lvl2pPr>
            <a:lvl3pPr marL="1371600" lvl="2" indent="-355600" rtl="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3pPr>
            <a:lvl4pPr marL="1828800" lvl="3" indent="-355600" rtl="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4pPr>
            <a:lvl5pPr marL="2286000" lvl="4" indent="-355600" rtl="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5pPr>
            <a:lvl6pPr marL="2743200" lvl="5" indent="-355600" rtl="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6pPr>
            <a:lvl7pPr marL="3200400" lvl="6" indent="-355600" rtl="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7pPr>
            <a:lvl8pPr marL="3657600" lvl="7" indent="-355600" rtl="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8pPr>
            <a:lvl9pPr marL="4114800" lvl="8" indent="-355600" rtl="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9pPr>
          </a:lstStyle>
          <a:p>
            <a:endParaRPr/>
          </a:p>
        </p:txBody>
      </p:sp>
      <p:sp>
        <p:nvSpPr>
          <p:cNvPr id="134" name="Google Shape;134;p26"/>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rgbClr val="4BB5D9"/>
                </a:solidFill>
                <a:latin typeface="Roboto Condensed"/>
                <a:ea typeface="Roboto Condensed"/>
                <a:cs typeface="Roboto Condensed"/>
                <a:sym typeface="Roboto Condensed"/>
              </a:defRPr>
            </a:lvl1pPr>
            <a:lvl2pPr lvl="1" algn="r" rtl="0">
              <a:buNone/>
              <a:defRPr sz="1300">
                <a:solidFill>
                  <a:srgbClr val="4BB5D9"/>
                </a:solidFill>
                <a:latin typeface="Roboto Condensed"/>
                <a:ea typeface="Roboto Condensed"/>
                <a:cs typeface="Roboto Condensed"/>
                <a:sym typeface="Roboto Condensed"/>
              </a:defRPr>
            </a:lvl2pPr>
            <a:lvl3pPr lvl="2" algn="r" rtl="0">
              <a:buNone/>
              <a:defRPr sz="1300">
                <a:solidFill>
                  <a:srgbClr val="4BB5D9"/>
                </a:solidFill>
                <a:latin typeface="Roboto Condensed"/>
                <a:ea typeface="Roboto Condensed"/>
                <a:cs typeface="Roboto Condensed"/>
                <a:sym typeface="Roboto Condensed"/>
              </a:defRPr>
            </a:lvl3pPr>
            <a:lvl4pPr lvl="3" algn="r" rtl="0">
              <a:buNone/>
              <a:defRPr sz="1300">
                <a:solidFill>
                  <a:srgbClr val="4BB5D9"/>
                </a:solidFill>
                <a:latin typeface="Roboto Condensed"/>
                <a:ea typeface="Roboto Condensed"/>
                <a:cs typeface="Roboto Condensed"/>
                <a:sym typeface="Roboto Condensed"/>
              </a:defRPr>
            </a:lvl4pPr>
            <a:lvl5pPr lvl="4" algn="r" rtl="0">
              <a:buNone/>
              <a:defRPr sz="1300">
                <a:solidFill>
                  <a:srgbClr val="4BB5D9"/>
                </a:solidFill>
                <a:latin typeface="Roboto Condensed"/>
                <a:ea typeface="Roboto Condensed"/>
                <a:cs typeface="Roboto Condensed"/>
                <a:sym typeface="Roboto Condensed"/>
              </a:defRPr>
            </a:lvl5pPr>
            <a:lvl6pPr lvl="5" algn="r" rtl="0">
              <a:buNone/>
              <a:defRPr sz="1300">
                <a:solidFill>
                  <a:srgbClr val="4BB5D9"/>
                </a:solidFill>
                <a:latin typeface="Roboto Condensed"/>
                <a:ea typeface="Roboto Condensed"/>
                <a:cs typeface="Roboto Condensed"/>
                <a:sym typeface="Roboto Condensed"/>
              </a:defRPr>
            </a:lvl6pPr>
            <a:lvl7pPr lvl="6" algn="r" rtl="0">
              <a:buNone/>
              <a:defRPr sz="1300">
                <a:solidFill>
                  <a:srgbClr val="4BB5D9"/>
                </a:solidFill>
                <a:latin typeface="Roboto Condensed"/>
                <a:ea typeface="Roboto Condensed"/>
                <a:cs typeface="Roboto Condensed"/>
                <a:sym typeface="Roboto Condensed"/>
              </a:defRPr>
            </a:lvl7pPr>
            <a:lvl8pPr lvl="7" algn="r" rtl="0">
              <a:buNone/>
              <a:defRPr sz="1300">
                <a:solidFill>
                  <a:srgbClr val="4BB5D9"/>
                </a:solidFill>
                <a:latin typeface="Roboto Condensed"/>
                <a:ea typeface="Roboto Condensed"/>
                <a:cs typeface="Roboto Condensed"/>
                <a:sym typeface="Roboto Condensed"/>
              </a:defRPr>
            </a:lvl8pPr>
            <a:lvl9pPr lvl="8" algn="r" rtl="0">
              <a:buNone/>
              <a:defRPr sz="1300">
                <a:solidFill>
                  <a:srgbClr val="4BB5D9"/>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89"/>
        <p:cNvGrpSpPr/>
        <p:nvPr/>
      </p:nvGrpSpPr>
      <p:grpSpPr>
        <a:xfrm>
          <a:off x="0" y="0"/>
          <a:ext cx="0" cy="0"/>
          <a:chOff x="0" y="0"/>
          <a:chExt cx="0" cy="0"/>
        </a:xfrm>
      </p:grpSpPr>
      <p:sp>
        <p:nvSpPr>
          <p:cNvPr id="290" name="Google Shape;290;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91" name="Google Shape;291;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sz="1400">
                <a:solidFill>
                  <a:schemeClr val="dk2"/>
                </a:solidFill>
              </a:defRPr>
            </a:lvl2pPr>
            <a:lvl3pPr marL="1371600" lvl="2" indent="-317500" rtl="0">
              <a:lnSpc>
                <a:spcPct val="115000"/>
              </a:lnSpc>
              <a:spcBef>
                <a:spcPts val="0"/>
              </a:spcBef>
              <a:spcAft>
                <a:spcPts val="0"/>
              </a:spcAft>
              <a:buClr>
                <a:schemeClr val="dk2"/>
              </a:buClr>
              <a:buSzPts val="1400"/>
              <a:buChar char="■"/>
              <a:defRPr sz="1400">
                <a:solidFill>
                  <a:schemeClr val="dk2"/>
                </a:solidFill>
              </a:defRPr>
            </a:lvl3pPr>
            <a:lvl4pPr marL="1828800" lvl="3" indent="-317500" rtl="0">
              <a:lnSpc>
                <a:spcPct val="115000"/>
              </a:lnSpc>
              <a:spcBef>
                <a:spcPts val="0"/>
              </a:spcBef>
              <a:spcAft>
                <a:spcPts val="0"/>
              </a:spcAft>
              <a:buClr>
                <a:schemeClr val="dk2"/>
              </a:buClr>
              <a:buSzPts val="1400"/>
              <a:buChar char="●"/>
              <a:defRPr sz="1400">
                <a:solidFill>
                  <a:schemeClr val="dk2"/>
                </a:solidFill>
              </a:defRPr>
            </a:lvl4pPr>
            <a:lvl5pPr marL="2286000" lvl="4" indent="-317500" rtl="0">
              <a:lnSpc>
                <a:spcPct val="115000"/>
              </a:lnSpc>
              <a:spcBef>
                <a:spcPts val="0"/>
              </a:spcBef>
              <a:spcAft>
                <a:spcPts val="0"/>
              </a:spcAft>
              <a:buClr>
                <a:schemeClr val="dk2"/>
              </a:buClr>
              <a:buSzPts val="1400"/>
              <a:buChar char="○"/>
              <a:defRPr sz="1400">
                <a:solidFill>
                  <a:schemeClr val="dk2"/>
                </a:solidFill>
              </a:defRPr>
            </a:lvl5pPr>
            <a:lvl6pPr marL="2743200" lvl="5" indent="-317500" rtl="0">
              <a:lnSpc>
                <a:spcPct val="115000"/>
              </a:lnSpc>
              <a:spcBef>
                <a:spcPts val="0"/>
              </a:spcBef>
              <a:spcAft>
                <a:spcPts val="0"/>
              </a:spcAft>
              <a:buClr>
                <a:schemeClr val="dk2"/>
              </a:buClr>
              <a:buSzPts val="1400"/>
              <a:buChar char="■"/>
              <a:defRPr sz="1400">
                <a:solidFill>
                  <a:schemeClr val="dk2"/>
                </a:solidFill>
              </a:defRPr>
            </a:lvl6pPr>
            <a:lvl7pPr marL="3200400" lvl="6" indent="-317500" rtl="0">
              <a:lnSpc>
                <a:spcPct val="115000"/>
              </a:lnSpc>
              <a:spcBef>
                <a:spcPts val="0"/>
              </a:spcBef>
              <a:spcAft>
                <a:spcPts val="0"/>
              </a:spcAft>
              <a:buClr>
                <a:schemeClr val="dk2"/>
              </a:buClr>
              <a:buSzPts val="1400"/>
              <a:buChar char="●"/>
              <a:defRPr sz="1400">
                <a:solidFill>
                  <a:schemeClr val="dk2"/>
                </a:solidFill>
              </a:defRPr>
            </a:lvl7pPr>
            <a:lvl8pPr marL="3657600" lvl="7" indent="-317500" rtl="0">
              <a:lnSpc>
                <a:spcPct val="115000"/>
              </a:lnSpc>
              <a:spcBef>
                <a:spcPts val="0"/>
              </a:spcBef>
              <a:spcAft>
                <a:spcPts val="0"/>
              </a:spcAft>
              <a:buClr>
                <a:schemeClr val="dk2"/>
              </a:buClr>
              <a:buSzPts val="1400"/>
              <a:buChar char="○"/>
              <a:defRPr sz="1400">
                <a:solidFill>
                  <a:schemeClr val="dk2"/>
                </a:solidFill>
              </a:defRPr>
            </a:lvl8pPr>
            <a:lvl9pPr marL="4114800" lvl="8" indent="-317500" rtl="0">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292" name="Google Shape;29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sNOsIB5VMSQ"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4.xml"/><Relationship Id="rId1" Type="http://schemas.openxmlformats.org/officeDocument/2006/relationships/slideLayout" Target="../slideLayouts/slideLayout44.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5.xml"/><Relationship Id="rId1" Type="http://schemas.openxmlformats.org/officeDocument/2006/relationships/slideLayout" Target="../slideLayouts/slideLayout44.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44.xml"/><Relationship Id="rId5" Type="http://schemas.openxmlformats.org/officeDocument/2006/relationships/image" Target="../media/image30.jpg"/><Relationship Id="rId4" Type="http://schemas.openxmlformats.org/officeDocument/2006/relationships/image" Target="../media/image29.gif"/></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WZ8N2S3c1f0" TargetMode="External"/><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8.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cImUslD4uAE"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8.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Love Ya Like A Sister"/>
                <a:ea typeface="Love Ya Like A Sister"/>
                <a:cs typeface="Love Ya Like A Sister"/>
                <a:sym typeface="Love Ya Like A Sister"/>
              </a:rPr>
              <a:t>President Hoover &amp; FDR’s</a:t>
            </a:r>
            <a:endParaRPr>
              <a:latin typeface="Love Ya Like A Sister"/>
              <a:ea typeface="Love Ya Like A Sister"/>
              <a:cs typeface="Love Ya Like A Sister"/>
              <a:sym typeface="Love Ya Like A Sister"/>
            </a:endParaRPr>
          </a:p>
        </p:txBody>
      </p:sp>
      <p:sp>
        <p:nvSpPr>
          <p:cNvPr id="354" name="Google Shape;354;p5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77500" lnSpcReduction="20000"/>
          </a:bodyPr>
          <a:lstStyle/>
          <a:p>
            <a:pPr marL="0" lvl="0" indent="0" algn="ctr" rtl="0">
              <a:spcBef>
                <a:spcPts val="0"/>
              </a:spcBef>
              <a:spcAft>
                <a:spcPts val="0"/>
              </a:spcAft>
              <a:buNone/>
            </a:pPr>
            <a:r>
              <a:rPr lang="en" sz="3540">
                <a:solidFill>
                  <a:schemeClr val="dk1"/>
                </a:solidFill>
                <a:latin typeface="Love Ya Like A Sister"/>
                <a:ea typeface="Love Ya Like A Sister"/>
                <a:cs typeface="Love Ya Like A Sister"/>
                <a:sym typeface="Love Ya Like A Sister"/>
              </a:rPr>
              <a:t>Response to The Great Depression</a:t>
            </a:r>
            <a:endParaRPr sz="3540">
              <a:solidFill>
                <a:schemeClr val="dk1"/>
              </a:solidFill>
              <a:latin typeface="Love Ya Like A Sister"/>
              <a:ea typeface="Love Ya Like A Sister"/>
              <a:cs typeface="Love Ya Like A Sister"/>
              <a:sym typeface="Love Ya Like A Sister"/>
            </a:endParaRPr>
          </a:p>
          <a:p>
            <a:pPr marL="0" lvl="0" indent="0" algn="ctr" rtl="0">
              <a:spcBef>
                <a:spcPts val="0"/>
              </a:spcBef>
              <a:spcAft>
                <a:spcPts val="0"/>
              </a:spcAft>
              <a:buNone/>
            </a:pPr>
            <a:r>
              <a:rPr lang="en">
                <a:solidFill>
                  <a:schemeClr val="dk1"/>
                </a:solidFill>
                <a:latin typeface="Love Ya Like A Sister"/>
                <a:ea typeface="Love Ya Like A Sister"/>
                <a:cs typeface="Love Ya Like A Sister"/>
                <a:sym typeface="Love Ya Like A Sister"/>
              </a:rPr>
              <a:t>Unit 7 #2</a:t>
            </a:r>
            <a:endParaRPr>
              <a:solidFill>
                <a:schemeClr val="dk1"/>
              </a:solidFill>
              <a:latin typeface="Love Ya Like A Sister"/>
              <a:ea typeface="Love Ya Like A Sister"/>
              <a:cs typeface="Love Ya Like A Sister"/>
              <a:sym typeface="Love Ya Like A Sis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9"/>
          <p:cNvSpPr txBox="1">
            <a:spLocks noGrp="1"/>
          </p:cNvSpPr>
          <p:nvPr>
            <p:ph type="title"/>
          </p:nvPr>
        </p:nvSpPr>
        <p:spPr>
          <a:xfrm>
            <a:off x="351700" y="-9"/>
            <a:ext cx="8229600" cy="857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 sz="3959"/>
              <a:t>Reconstruction Finance Corporation</a:t>
            </a:r>
            <a:endParaRPr sz="3959"/>
          </a:p>
        </p:txBody>
      </p:sp>
      <p:sp>
        <p:nvSpPr>
          <p:cNvPr id="412" name="Google Shape;412;p59"/>
          <p:cNvSpPr txBox="1">
            <a:spLocks noGrp="1"/>
          </p:cNvSpPr>
          <p:nvPr>
            <p:ph type="body" idx="1"/>
          </p:nvPr>
        </p:nvSpPr>
        <p:spPr>
          <a:xfrm>
            <a:off x="189050" y="986525"/>
            <a:ext cx="4635600" cy="38163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None/>
            </a:pPr>
            <a:r>
              <a:rPr lang="en" sz="2400">
                <a:solidFill>
                  <a:schemeClr val="dk1"/>
                </a:solidFill>
                <a:latin typeface="Times New Roman"/>
                <a:ea typeface="Times New Roman"/>
                <a:cs typeface="Times New Roman"/>
                <a:sym typeface="Times New Roman"/>
              </a:rPr>
              <a:t>Banking Reform:</a:t>
            </a:r>
            <a:endParaRPr sz="2400">
              <a:solidFill>
                <a:schemeClr val="dk1"/>
              </a:solidFill>
              <a:latin typeface="Times New Roman"/>
              <a:ea typeface="Times New Roman"/>
              <a:cs typeface="Times New Roman"/>
              <a:sym typeface="Times New Roman"/>
            </a:endParaRPr>
          </a:p>
          <a:p>
            <a:pPr marL="342900" lvl="0" indent="-381000" algn="l" rtl="0">
              <a:lnSpc>
                <a:spcPct val="100000"/>
              </a:lnSpc>
              <a:spcBef>
                <a:spcPts val="0"/>
              </a:spcBef>
              <a:spcAft>
                <a:spcPts val="0"/>
              </a:spcAft>
              <a:buSzPts val="3800"/>
              <a:buFont typeface="Times New Roman"/>
              <a:buChar char="•"/>
            </a:pPr>
            <a:r>
              <a:rPr lang="en" sz="2400">
                <a:solidFill>
                  <a:schemeClr val="dk1"/>
                </a:solidFill>
                <a:latin typeface="Times New Roman"/>
                <a:ea typeface="Times New Roman"/>
                <a:cs typeface="Times New Roman"/>
                <a:sym typeface="Times New Roman"/>
              </a:rPr>
              <a:t>Hoover gave emergency loans to banks, believing that money would spur (encourage) economic growth</a:t>
            </a:r>
            <a:endParaRPr sz="2400">
              <a:solidFill>
                <a:schemeClr val="dk1"/>
              </a:solidFill>
              <a:latin typeface="Times New Roman"/>
              <a:ea typeface="Times New Roman"/>
              <a:cs typeface="Times New Roman"/>
              <a:sym typeface="Times New Roman"/>
            </a:endParaRPr>
          </a:p>
          <a:p>
            <a:pPr marL="342900" lvl="0" indent="-139700" algn="l" rtl="0">
              <a:lnSpc>
                <a:spcPct val="100000"/>
              </a:lnSpc>
              <a:spcBef>
                <a:spcPts val="640"/>
              </a:spcBef>
              <a:spcAft>
                <a:spcPts val="0"/>
              </a:spcAft>
              <a:buClr>
                <a:schemeClr val="dk1"/>
              </a:buClr>
              <a:buSzPts val="3200"/>
              <a:buNone/>
            </a:pPr>
            <a:endParaRPr sz="2400">
              <a:solidFill>
                <a:schemeClr val="dk1"/>
              </a:solidFill>
              <a:latin typeface="Times New Roman"/>
              <a:ea typeface="Times New Roman"/>
              <a:cs typeface="Times New Roman"/>
              <a:sym typeface="Times New Roman"/>
            </a:endParaRPr>
          </a:p>
          <a:p>
            <a:pPr marL="342900" lvl="0" indent="-381000" algn="l" rtl="0">
              <a:lnSpc>
                <a:spcPct val="100000"/>
              </a:lnSpc>
              <a:spcBef>
                <a:spcPts val="640"/>
              </a:spcBef>
              <a:spcAft>
                <a:spcPts val="0"/>
              </a:spcAft>
              <a:buClr>
                <a:schemeClr val="dk1"/>
              </a:buClr>
              <a:buSzPts val="3800"/>
              <a:buChar char="•"/>
            </a:pPr>
            <a:r>
              <a:rPr lang="en" sz="2400">
                <a:solidFill>
                  <a:schemeClr val="dk1"/>
                </a:solidFill>
                <a:latin typeface="Times New Roman"/>
                <a:ea typeface="Times New Roman"/>
                <a:cs typeface="Times New Roman"/>
                <a:sym typeface="Times New Roman"/>
              </a:rPr>
              <a:t>2 billion in financing for banks, insurance companies and other large companies</a:t>
            </a:r>
            <a:endParaRPr sz="2400">
              <a:latin typeface="Times New Roman"/>
              <a:ea typeface="Times New Roman"/>
              <a:cs typeface="Times New Roman"/>
              <a:sym typeface="Times New Roman"/>
            </a:endParaRPr>
          </a:p>
        </p:txBody>
      </p:sp>
      <p:pic>
        <p:nvPicPr>
          <p:cNvPr id="413" name="Google Shape;413;p59"/>
          <p:cNvPicPr preferRelativeResize="0"/>
          <p:nvPr/>
        </p:nvPicPr>
        <p:blipFill>
          <a:blip r:embed="rId3">
            <a:alphaModFix/>
          </a:blip>
          <a:stretch>
            <a:fillRect/>
          </a:stretch>
        </p:blipFill>
        <p:spPr>
          <a:xfrm>
            <a:off x="4999025" y="1460425"/>
            <a:ext cx="3582275" cy="3342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12">
                                            <p:txEl>
                                              <p:pRg st="0" end="0"/>
                                            </p:txEl>
                                          </p:spTgt>
                                        </p:tgtEl>
                                        <p:attrNameLst>
                                          <p:attrName>style.visibility</p:attrName>
                                        </p:attrNameLst>
                                      </p:cBhvr>
                                      <p:to>
                                        <p:strVal val="visible"/>
                                      </p:to>
                                    </p:set>
                                    <p:anim calcmode="lin" valueType="num">
                                      <p:cBhvr additive="base">
                                        <p:cTn id="7" dur="100"/>
                                        <p:tgtEl>
                                          <p:spTgt spid="4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12">
                                            <p:txEl>
                                              <p:pRg st="1" end="1"/>
                                            </p:txEl>
                                          </p:spTgt>
                                        </p:tgtEl>
                                        <p:attrNameLst>
                                          <p:attrName>style.visibility</p:attrName>
                                        </p:attrNameLst>
                                      </p:cBhvr>
                                      <p:to>
                                        <p:strVal val="visible"/>
                                      </p:to>
                                    </p:set>
                                    <p:anim calcmode="lin" valueType="num">
                                      <p:cBhvr additive="base">
                                        <p:cTn id="12" dur="100"/>
                                        <p:tgtEl>
                                          <p:spTgt spid="4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412">
                                            <p:txEl>
                                              <p:pRg st="2" end="2"/>
                                            </p:txEl>
                                          </p:spTgt>
                                        </p:tgtEl>
                                        <p:attrNameLst>
                                          <p:attrName>style.visibility</p:attrName>
                                        </p:attrNameLst>
                                      </p:cBhvr>
                                      <p:to>
                                        <p:strVal val="visible"/>
                                      </p:to>
                                    </p:set>
                                    <p:anim calcmode="lin" valueType="num">
                                      <p:cBhvr additive="base">
                                        <p:cTn id="17" dur="100"/>
                                        <p:tgtEl>
                                          <p:spTgt spid="4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412">
                                            <p:txEl>
                                              <p:pRg st="3" end="3"/>
                                            </p:txEl>
                                          </p:spTgt>
                                        </p:tgtEl>
                                        <p:attrNameLst>
                                          <p:attrName>style.visibility</p:attrName>
                                        </p:attrNameLst>
                                      </p:cBhvr>
                                      <p:to>
                                        <p:strVal val="visible"/>
                                      </p:to>
                                    </p:set>
                                    <p:anim calcmode="lin" valueType="num">
                                      <p:cBhvr additive="base">
                                        <p:cTn id="22" dur="100"/>
                                        <p:tgtEl>
                                          <p:spTgt spid="4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12">
                                            <p:txEl>
                                              <p:pRg st="0" end="0"/>
                                            </p:txEl>
                                          </p:spTgt>
                                        </p:tgtEl>
                                        <p:attrNameLst>
                                          <p:attrName>style.visibility</p:attrName>
                                        </p:attrNameLst>
                                      </p:cBhvr>
                                      <p:to>
                                        <p:strVal val="visible"/>
                                      </p:to>
                                    </p:set>
                                    <p:anim calcmode="lin" valueType="num">
                                      <p:cBhvr additive="base">
                                        <p:cTn id="27" dur="200"/>
                                        <p:tgtEl>
                                          <p:spTgt spid="412">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412">
                                            <p:txEl>
                                              <p:pRg st="1" end="1"/>
                                            </p:txEl>
                                          </p:spTgt>
                                        </p:tgtEl>
                                        <p:attrNameLst>
                                          <p:attrName>style.visibility</p:attrName>
                                        </p:attrNameLst>
                                      </p:cBhvr>
                                      <p:to>
                                        <p:strVal val="visible"/>
                                      </p:to>
                                    </p:set>
                                    <p:anim calcmode="lin" valueType="num">
                                      <p:cBhvr additive="base">
                                        <p:cTn id="32" dur="200"/>
                                        <p:tgtEl>
                                          <p:spTgt spid="412">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12">
                                            <p:txEl>
                                              <p:pRg st="2" end="2"/>
                                            </p:txEl>
                                          </p:spTgt>
                                        </p:tgtEl>
                                        <p:attrNameLst>
                                          <p:attrName>style.visibility</p:attrName>
                                        </p:attrNameLst>
                                      </p:cBhvr>
                                      <p:to>
                                        <p:strVal val="visible"/>
                                      </p:to>
                                    </p:set>
                                    <p:anim calcmode="lin" valueType="num">
                                      <p:cBhvr additive="base">
                                        <p:cTn id="37" dur="200"/>
                                        <p:tgtEl>
                                          <p:spTgt spid="412">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412">
                                            <p:txEl>
                                              <p:pRg st="3" end="3"/>
                                            </p:txEl>
                                          </p:spTgt>
                                        </p:tgtEl>
                                        <p:attrNameLst>
                                          <p:attrName>style.visibility</p:attrName>
                                        </p:attrNameLst>
                                      </p:cBhvr>
                                      <p:to>
                                        <p:strVal val="visible"/>
                                      </p:to>
                                    </p:set>
                                    <p:anim calcmode="lin" valueType="num">
                                      <p:cBhvr additive="base">
                                        <p:cTn id="42" dur="200"/>
                                        <p:tgtEl>
                                          <p:spTgt spid="412">
                                            <p:txEl>
                                              <p:pRg st="3" end="3"/>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0"/>
          <p:cNvSpPr txBox="1">
            <a:spLocks noGrp="1"/>
          </p:cNvSpPr>
          <p:nvPr>
            <p:ph type="title"/>
          </p:nvPr>
        </p:nvSpPr>
        <p:spPr>
          <a:xfrm>
            <a:off x="457200" y="154484"/>
            <a:ext cx="8229600" cy="643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a:t>Do you think Hoover’s response worked? Why or Why Not?</a:t>
            </a:r>
            <a:endParaRPr/>
          </a:p>
        </p:txBody>
      </p:sp>
      <p:pic>
        <p:nvPicPr>
          <p:cNvPr id="420" name="Google Shape;420;p60"/>
          <p:cNvPicPr preferRelativeResize="0"/>
          <p:nvPr/>
        </p:nvPicPr>
        <p:blipFill rotWithShape="1">
          <a:blip r:embed="rId3">
            <a:alphaModFix/>
          </a:blip>
          <a:srcRect/>
          <a:stretch/>
        </p:blipFill>
        <p:spPr>
          <a:xfrm>
            <a:off x="152400" y="1177528"/>
            <a:ext cx="4941767" cy="3851672"/>
          </a:xfrm>
          <a:prstGeom prst="rect">
            <a:avLst/>
          </a:prstGeom>
          <a:noFill/>
          <a:ln>
            <a:noFill/>
          </a:ln>
        </p:spPr>
      </p:pic>
      <p:pic>
        <p:nvPicPr>
          <p:cNvPr id="421" name="Google Shape;421;p60"/>
          <p:cNvPicPr preferRelativeResize="0"/>
          <p:nvPr/>
        </p:nvPicPr>
        <p:blipFill rotWithShape="1">
          <a:blip r:embed="rId4">
            <a:alphaModFix/>
          </a:blip>
          <a:srcRect l="8955" r="10000"/>
          <a:stretch/>
        </p:blipFill>
        <p:spPr>
          <a:xfrm>
            <a:off x="4791800" y="1593600"/>
            <a:ext cx="4233750" cy="34356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1"/>
          <p:cNvSpPr txBox="1">
            <a:spLocks noGrp="1"/>
          </p:cNvSpPr>
          <p:nvPr>
            <p:ph type="title"/>
          </p:nvPr>
        </p:nvSpPr>
        <p:spPr>
          <a:xfrm>
            <a:off x="132895" y="99686"/>
            <a:ext cx="8904000" cy="700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Times New Roman"/>
              <a:buNone/>
            </a:pPr>
            <a:r>
              <a:rPr lang="en" i="0">
                <a:latin typeface="Times New Roman"/>
                <a:ea typeface="Times New Roman"/>
                <a:cs typeface="Times New Roman"/>
                <a:sym typeface="Times New Roman"/>
              </a:rPr>
              <a:t>*“1932 Bonus Army March”</a:t>
            </a:r>
            <a:endParaRPr i="0">
              <a:latin typeface="Times New Roman"/>
              <a:ea typeface="Times New Roman"/>
              <a:cs typeface="Times New Roman"/>
              <a:sym typeface="Times New Roman"/>
            </a:endParaRPr>
          </a:p>
        </p:txBody>
      </p:sp>
      <p:sp>
        <p:nvSpPr>
          <p:cNvPr id="428" name="Google Shape;428;p61"/>
          <p:cNvSpPr txBox="1">
            <a:spLocks noGrp="1"/>
          </p:cNvSpPr>
          <p:nvPr>
            <p:ph type="body" idx="1"/>
          </p:nvPr>
        </p:nvSpPr>
        <p:spPr>
          <a:xfrm>
            <a:off x="417625" y="800175"/>
            <a:ext cx="3747600" cy="3943200"/>
          </a:xfrm>
          <a:prstGeom prst="rect">
            <a:avLst/>
          </a:prstGeom>
          <a:noFill/>
          <a:ln>
            <a:noFill/>
          </a:ln>
        </p:spPr>
        <p:txBody>
          <a:bodyPr spcFirstLastPara="1" wrap="square" lIns="91425" tIns="45700" rIns="91425" bIns="45700" anchor="t" anchorCtr="0">
            <a:normAutofit fontScale="70000" lnSpcReduction="10000"/>
          </a:bodyPr>
          <a:lstStyle/>
          <a:p>
            <a:pPr marL="342900" lvl="0" indent="-354628" algn="l" rtl="0">
              <a:lnSpc>
                <a:spcPct val="90000"/>
              </a:lnSpc>
              <a:spcBef>
                <a:spcPts val="0"/>
              </a:spcBef>
              <a:spcAft>
                <a:spcPts val="0"/>
              </a:spcAft>
              <a:buSzPct val="140753"/>
              <a:buChar char="•"/>
            </a:pPr>
            <a:r>
              <a:rPr lang="en" sz="3435">
                <a:solidFill>
                  <a:schemeClr val="dk1"/>
                </a:solidFill>
                <a:latin typeface="Times New Roman"/>
                <a:ea typeface="Times New Roman"/>
                <a:cs typeface="Times New Roman"/>
                <a:sym typeface="Times New Roman"/>
              </a:rPr>
              <a:t>WWI veterans promised a $1,000 bonus check to be distributed in 1945</a:t>
            </a:r>
            <a:endParaRPr sz="3435">
              <a:solidFill>
                <a:schemeClr val="dk1"/>
              </a:solidFill>
            </a:endParaRPr>
          </a:p>
          <a:p>
            <a:pPr marL="342900" lvl="0" indent="-354628" algn="l" rtl="0">
              <a:lnSpc>
                <a:spcPct val="90000"/>
              </a:lnSpc>
              <a:spcBef>
                <a:spcPts val="640"/>
              </a:spcBef>
              <a:spcAft>
                <a:spcPts val="0"/>
              </a:spcAft>
              <a:buSzPct val="140753"/>
              <a:buChar char="•"/>
            </a:pPr>
            <a:r>
              <a:rPr lang="en" sz="3435">
                <a:solidFill>
                  <a:schemeClr val="dk1"/>
                </a:solidFill>
                <a:latin typeface="Times New Roman"/>
                <a:ea typeface="Times New Roman"/>
                <a:cs typeface="Times New Roman"/>
                <a:sym typeface="Times New Roman"/>
              </a:rPr>
              <a:t>*20,000 Veterans “Bonus Army” marched to Washington, to demand economic relief by receiving their pension early</a:t>
            </a:r>
            <a:endParaRPr sz="3435">
              <a:solidFill>
                <a:schemeClr val="dk1"/>
              </a:solidFill>
            </a:endParaRPr>
          </a:p>
          <a:p>
            <a:pPr marL="0" lvl="0" indent="0" algn="l" rtl="0">
              <a:lnSpc>
                <a:spcPct val="90000"/>
              </a:lnSpc>
              <a:spcBef>
                <a:spcPts val="640"/>
              </a:spcBef>
              <a:spcAft>
                <a:spcPts val="0"/>
              </a:spcAft>
              <a:buSzPct val="52397"/>
              <a:buNone/>
            </a:pPr>
            <a:endParaRPr sz="3435">
              <a:solidFill>
                <a:schemeClr val="dk1"/>
              </a:solidFill>
            </a:endParaRPr>
          </a:p>
          <a:p>
            <a:pPr marL="342900" lvl="0" indent="-139700" algn="l" rtl="0">
              <a:lnSpc>
                <a:spcPct val="90000"/>
              </a:lnSpc>
              <a:spcBef>
                <a:spcPts val="640"/>
              </a:spcBef>
              <a:spcAft>
                <a:spcPts val="0"/>
              </a:spcAft>
              <a:buClr>
                <a:schemeClr val="dk1"/>
              </a:buClr>
              <a:buSzPct val="177777"/>
              <a:buNone/>
            </a:pPr>
            <a:endParaRPr>
              <a:latin typeface="Times New Roman"/>
              <a:ea typeface="Times New Roman"/>
              <a:cs typeface="Times New Roman"/>
              <a:sym typeface="Times New Roman"/>
            </a:endParaRPr>
          </a:p>
        </p:txBody>
      </p:sp>
      <p:pic>
        <p:nvPicPr>
          <p:cNvPr id="429" name="Google Shape;429;p61" descr="the-march-of-the-bonus-army-logo-41785.jpg"/>
          <p:cNvPicPr preferRelativeResize="0"/>
          <p:nvPr/>
        </p:nvPicPr>
        <p:blipFill rotWithShape="1">
          <a:blip r:embed="rId3">
            <a:alphaModFix/>
          </a:blip>
          <a:srcRect/>
          <a:stretch/>
        </p:blipFill>
        <p:spPr>
          <a:xfrm>
            <a:off x="4657000" y="955024"/>
            <a:ext cx="3810000" cy="1807375"/>
          </a:xfrm>
          <a:prstGeom prst="rect">
            <a:avLst/>
          </a:prstGeom>
          <a:noFill/>
          <a:ln>
            <a:noFill/>
          </a:ln>
        </p:spPr>
      </p:pic>
      <p:pic>
        <p:nvPicPr>
          <p:cNvPr id="430" name="Google Shape;430;p61"/>
          <p:cNvPicPr preferRelativeResize="0"/>
          <p:nvPr/>
        </p:nvPicPr>
        <p:blipFill rotWithShape="1">
          <a:blip r:embed="rId4">
            <a:alphaModFix/>
          </a:blip>
          <a:srcRect/>
          <a:stretch/>
        </p:blipFill>
        <p:spPr>
          <a:xfrm>
            <a:off x="6945925" y="2917250"/>
            <a:ext cx="2136551" cy="1807375"/>
          </a:xfrm>
          <a:prstGeom prst="rect">
            <a:avLst/>
          </a:prstGeom>
          <a:noFill/>
          <a:ln>
            <a:noFill/>
          </a:ln>
        </p:spPr>
      </p:pic>
      <p:pic>
        <p:nvPicPr>
          <p:cNvPr id="431" name="Google Shape;431;p61" descr="explorepahistory-a0k7c9-a_349.jpg"/>
          <p:cNvPicPr preferRelativeResize="0"/>
          <p:nvPr/>
        </p:nvPicPr>
        <p:blipFill rotWithShape="1">
          <a:blip r:embed="rId5">
            <a:alphaModFix/>
          </a:blip>
          <a:srcRect/>
          <a:stretch/>
        </p:blipFill>
        <p:spPr>
          <a:xfrm>
            <a:off x="4099275" y="2917250"/>
            <a:ext cx="2649093" cy="18073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28">
                                            <p:txEl>
                                              <p:pRg st="0" end="0"/>
                                            </p:txEl>
                                          </p:spTgt>
                                        </p:tgtEl>
                                        <p:attrNameLst>
                                          <p:attrName>style.visibility</p:attrName>
                                        </p:attrNameLst>
                                      </p:cBhvr>
                                      <p:to>
                                        <p:strVal val="visible"/>
                                      </p:to>
                                    </p:set>
                                    <p:anim calcmode="lin" valueType="num">
                                      <p:cBhvr additive="base">
                                        <p:cTn id="7" dur="200"/>
                                        <p:tgtEl>
                                          <p:spTgt spid="4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28">
                                            <p:txEl>
                                              <p:pRg st="1" end="1"/>
                                            </p:txEl>
                                          </p:spTgt>
                                        </p:tgtEl>
                                        <p:attrNameLst>
                                          <p:attrName>style.visibility</p:attrName>
                                        </p:attrNameLst>
                                      </p:cBhvr>
                                      <p:to>
                                        <p:strVal val="visible"/>
                                      </p:to>
                                    </p:set>
                                    <p:anim calcmode="lin" valueType="num">
                                      <p:cBhvr additive="base">
                                        <p:cTn id="12" dur="200"/>
                                        <p:tgtEl>
                                          <p:spTgt spid="4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428">
                                            <p:txEl>
                                              <p:pRg st="2" end="2"/>
                                            </p:txEl>
                                          </p:spTgt>
                                        </p:tgtEl>
                                        <p:attrNameLst>
                                          <p:attrName>style.visibility</p:attrName>
                                        </p:attrNameLst>
                                      </p:cBhvr>
                                      <p:to>
                                        <p:strVal val="visible"/>
                                      </p:to>
                                    </p:set>
                                    <p:anim calcmode="lin" valueType="num">
                                      <p:cBhvr additive="base">
                                        <p:cTn id="17" dur="200"/>
                                        <p:tgtEl>
                                          <p:spTgt spid="42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428">
                                            <p:txEl>
                                              <p:pRg st="3" end="3"/>
                                            </p:txEl>
                                          </p:spTgt>
                                        </p:tgtEl>
                                        <p:attrNameLst>
                                          <p:attrName>style.visibility</p:attrName>
                                        </p:attrNameLst>
                                      </p:cBhvr>
                                      <p:to>
                                        <p:strVal val="visible"/>
                                      </p:to>
                                    </p:set>
                                    <p:anim calcmode="lin" valueType="num">
                                      <p:cBhvr additive="base">
                                        <p:cTn id="22" dur="200"/>
                                        <p:tgtEl>
                                          <p:spTgt spid="42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62" descr="army1_59.jpg"/>
          <p:cNvPicPr preferRelativeResize="0"/>
          <p:nvPr/>
        </p:nvPicPr>
        <p:blipFill rotWithShape="1">
          <a:blip r:embed="rId3">
            <a:alphaModFix/>
          </a:blip>
          <a:srcRect/>
          <a:stretch/>
        </p:blipFill>
        <p:spPr>
          <a:xfrm>
            <a:off x="298950" y="250575"/>
            <a:ext cx="8581275" cy="4642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2"/>
        <p:cNvGrpSpPr/>
        <p:nvPr/>
      </p:nvGrpSpPr>
      <p:grpSpPr>
        <a:xfrm>
          <a:off x="0" y="0"/>
          <a:ext cx="0" cy="0"/>
          <a:chOff x="0" y="0"/>
          <a:chExt cx="0" cy="0"/>
        </a:xfrm>
      </p:grpSpPr>
      <p:sp>
        <p:nvSpPr>
          <p:cNvPr id="443" name="Google Shape;443;p63"/>
          <p:cNvSpPr txBox="1">
            <a:spLocks noGrp="1"/>
          </p:cNvSpPr>
          <p:nvPr>
            <p:ph type="title"/>
          </p:nvPr>
        </p:nvSpPr>
        <p:spPr>
          <a:xfrm>
            <a:off x="280550" y="101100"/>
            <a:ext cx="8529300" cy="8223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Times New Roman"/>
              <a:buNone/>
            </a:pPr>
            <a:r>
              <a:rPr lang="en" i="0">
                <a:solidFill>
                  <a:schemeClr val="lt1"/>
                </a:solidFill>
                <a:latin typeface="Love Ya Like A Sister"/>
                <a:ea typeface="Love Ya Like A Sister"/>
                <a:cs typeface="Love Ya Like A Sister"/>
                <a:sym typeface="Love Ya Like A Sister"/>
              </a:rPr>
              <a:t>Hoover’s Response to Bonus Army</a:t>
            </a:r>
            <a:endParaRPr>
              <a:solidFill>
                <a:schemeClr val="lt1"/>
              </a:solidFill>
              <a:latin typeface="Love Ya Like A Sister"/>
              <a:ea typeface="Love Ya Like A Sister"/>
              <a:cs typeface="Love Ya Like A Sister"/>
              <a:sym typeface="Love Ya Like A Sister"/>
            </a:endParaRPr>
          </a:p>
        </p:txBody>
      </p:sp>
      <p:sp>
        <p:nvSpPr>
          <p:cNvPr id="444" name="Google Shape;444;p63"/>
          <p:cNvSpPr txBox="1">
            <a:spLocks noGrp="1"/>
          </p:cNvSpPr>
          <p:nvPr>
            <p:ph type="body" idx="1"/>
          </p:nvPr>
        </p:nvSpPr>
        <p:spPr>
          <a:xfrm>
            <a:off x="4572000" y="1011113"/>
            <a:ext cx="4464600" cy="3987600"/>
          </a:xfrm>
          <a:prstGeom prst="rect">
            <a:avLst/>
          </a:prstGeom>
          <a:noFill/>
          <a:ln>
            <a:noFill/>
          </a:ln>
        </p:spPr>
        <p:txBody>
          <a:bodyPr spcFirstLastPara="1" wrap="square" lIns="91425" tIns="45700" rIns="91425" bIns="45700" anchor="t" anchorCtr="0">
            <a:normAutofit fontScale="47500" lnSpcReduction="20000"/>
          </a:bodyPr>
          <a:lstStyle/>
          <a:p>
            <a:pPr marL="457200" lvl="0" indent="-396636" algn="l" rtl="0">
              <a:lnSpc>
                <a:spcPct val="100000"/>
              </a:lnSpc>
              <a:spcBef>
                <a:spcPts val="0"/>
              </a:spcBef>
              <a:spcAft>
                <a:spcPts val="0"/>
              </a:spcAft>
              <a:buClr>
                <a:schemeClr val="lt1"/>
              </a:buClr>
              <a:buSzPct val="100000"/>
              <a:buFont typeface="Times New Roman"/>
              <a:buChar char="•"/>
            </a:pPr>
            <a:r>
              <a:rPr lang="en" sz="5571">
                <a:solidFill>
                  <a:schemeClr val="lt1"/>
                </a:solidFill>
                <a:latin typeface="Times New Roman"/>
                <a:ea typeface="Times New Roman"/>
                <a:cs typeface="Times New Roman"/>
                <a:sym typeface="Times New Roman"/>
              </a:rPr>
              <a:t>President Hoover ordered the army to remove them peacefully.</a:t>
            </a:r>
            <a:endParaRPr sz="5571">
              <a:solidFill>
                <a:schemeClr val="lt1"/>
              </a:solidFill>
              <a:latin typeface="Times New Roman"/>
              <a:ea typeface="Times New Roman"/>
              <a:cs typeface="Times New Roman"/>
              <a:sym typeface="Times New Roman"/>
            </a:endParaRPr>
          </a:p>
          <a:p>
            <a:pPr marL="457200" lvl="0" indent="0" algn="l" rtl="0">
              <a:lnSpc>
                <a:spcPct val="100000"/>
              </a:lnSpc>
              <a:spcBef>
                <a:spcPts val="0"/>
              </a:spcBef>
              <a:spcAft>
                <a:spcPts val="0"/>
              </a:spcAft>
              <a:buNone/>
            </a:pPr>
            <a:endParaRPr sz="5571">
              <a:solidFill>
                <a:schemeClr val="lt1"/>
              </a:solidFill>
              <a:latin typeface="Times New Roman"/>
              <a:ea typeface="Times New Roman"/>
              <a:cs typeface="Times New Roman"/>
              <a:sym typeface="Times New Roman"/>
            </a:endParaRPr>
          </a:p>
          <a:p>
            <a:pPr marL="457200" lvl="0" indent="-396636" algn="l" rtl="0">
              <a:lnSpc>
                <a:spcPct val="100000"/>
              </a:lnSpc>
              <a:spcBef>
                <a:spcPts val="0"/>
              </a:spcBef>
              <a:spcAft>
                <a:spcPts val="0"/>
              </a:spcAft>
              <a:buClr>
                <a:schemeClr val="lt1"/>
              </a:buClr>
              <a:buSzPct val="100000"/>
              <a:buFont typeface="Bookman Old Style"/>
              <a:buChar char="•"/>
            </a:pPr>
            <a:r>
              <a:rPr lang="en" sz="5571">
                <a:solidFill>
                  <a:schemeClr val="lt1"/>
                </a:solidFill>
                <a:latin typeface="Times New Roman"/>
                <a:ea typeface="Times New Roman"/>
                <a:cs typeface="Times New Roman"/>
                <a:sym typeface="Times New Roman"/>
              </a:rPr>
              <a:t>General MacArthur disobeyed the order and burned the camp down.</a:t>
            </a:r>
            <a:endParaRPr sz="5571">
              <a:solidFill>
                <a:schemeClr val="lt1"/>
              </a:solidFill>
              <a:latin typeface="Times New Roman"/>
              <a:ea typeface="Times New Roman"/>
              <a:cs typeface="Times New Roman"/>
              <a:sym typeface="Times New Roman"/>
            </a:endParaRPr>
          </a:p>
          <a:p>
            <a:pPr marL="457200" lvl="0" indent="0" algn="l" rtl="0">
              <a:lnSpc>
                <a:spcPct val="100000"/>
              </a:lnSpc>
              <a:spcBef>
                <a:spcPts val="0"/>
              </a:spcBef>
              <a:spcAft>
                <a:spcPts val="0"/>
              </a:spcAft>
              <a:buNone/>
            </a:pPr>
            <a:endParaRPr sz="5571">
              <a:solidFill>
                <a:schemeClr val="lt1"/>
              </a:solidFill>
              <a:latin typeface="Times New Roman"/>
              <a:ea typeface="Times New Roman"/>
              <a:cs typeface="Times New Roman"/>
              <a:sym typeface="Times New Roman"/>
            </a:endParaRPr>
          </a:p>
          <a:p>
            <a:pPr marL="457200" lvl="0" indent="-396636" algn="l" rtl="0">
              <a:lnSpc>
                <a:spcPct val="100000"/>
              </a:lnSpc>
              <a:spcBef>
                <a:spcPts val="0"/>
              </a:spcBef>
              <a:spcAft>
                <a:spcPts val="0"/>
              </a:spcAft>
              <a:buClr>
                <a:schemeClr val="lt1"/>
              </a:buClr>
              <a:buSzPct val="100000"/>
              <a:buFont typeface="Times New Roman"/>
              <a:buChar char="•"/>
            </a:pPr>
            <a:r>
              <a:rPr lang="en" sz="5571">
                <a:solidFill>
                  <a:schemeClr val="lt1"/>
                </a:solidFill>
                <a:latin typeface="Times New Roman"/>
                <a:ea typeface="Times New Roman"/>
                <a:cs typeface="Times New Roman"/>
                <a:sym typeface="Times New Roman"/>
              </a:rPr>
              <a:t>Helps seal the victory for FDR’s presidential victory!</a:t>
            </a:r>
            <a:endParaRPr sz="5571">
              <a:solidFill>
                <a:schemeClr val="lt1"/>
              </a:solidFill>
              <a:latin typeface="Times New Roman"/>
              <a:ea typeface="Times New Roman"/>
              <a:cs typeface="Times New Roman"/>
              <a:sym typeface="Times New Roman"/>
            </a:endParaRPr>
          </a:p>
          <a:p>
            <a:pPr marL="457200" lvl="0" indent="-383936" algn="l" rtl="0">
              <a:lnSpc>
                <a:spcPct val="90000"/>
              </a:lnSpc>
              <a:spcBef>
                <a:spcPts val="0"/>
              </a:spcBef>
              <a:spcAft>
                <a:spcPts val="0"/>
              </a:spcAft>
              <a:buSzPct val="100000"/>
              <a:buFont typeface="Times New Roman"/>
              <a:buChar char="•"/>
            </a:pPr>
            <a:endParaRPr sz="5150">
              <a:latin typeface="Times New Roman"/>
              <a:ea typeface="Times New Roman"/>
              <a:cs typeface="Times New Roman"/>
              <a:sym typeface="Times New Roman"/>
            </a:endParaRPr>
          </a:p>
          <a:p>
            <a:pPr marL="457200" lvl="0" indent="0" algn="l" rtl="0">
              <a:lnSpc>
                <a:spcPct val="90000"/>
              </a:lnSpc>
              <a:spcBef>
                <a:spcPts val="640"/>
              </a:spcBef>
              <a:spcAft>
                <a:spcPts val="0"/>
              </a:spcAft>
              <a:buSzPct val="56250"/>
              <a:buNone/>
            </a:pPr>
            <a:endParaRPr b="1">
              <a:latin typeface="Times New Roman"/>
              <a:ea typeface="Times New Roman"/>
              <a:cs typeface="Times New Roman"/>
              <a:sym typeface="Times New Roman"/>
            </a:endParaRPr>
          </a:p>
        </p:txBody>
      </p:sp>
      <p:pic>
        <p:nvPicPr>
          <p:cNvPr id="445" name="Google Shape;445;p63" descr="BA1-BonusArmyMotorHome.jpg"/>
          <p:cNvPicPr preferRelativeResize="0"/>
          <p:nvPr/>
        </p:nvPicPr>
        <p:blipFill rotWithShape="1">
          <a:blip r:embed="rId3">
            <a:alphaModFix/>
          </a:blip>
          <a:srcRect/>
          <a:stretch/>
        </p:blipFill>
        <p:spPr>
          <a:xfrm>
            <a:off x="280550" y="1285875"/>
            <a:ext cx="4168701" cy="3541107"/>
          </a:xfrm>
          <a:prstGeom prst="rect">
            <a:avLst/>
          </a:prstGeom>
          <a:noFill/>
          <a:ln w="952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64" title="Bonus Army: US military attacks demonstrating American War Veterans">
            <a:hlinkClick r:id="rId3"/>
          </p:cNvPr>
          <p:cNvPicPr preferRelativeResize="0"/>
          <p:nvPr/>
        </p:nvPicPr>
        <p:blipFill>
          <a:blip r:embed="rId4">
            <a:alphaModFix/>
          </a:blip>
          <a:stretch>
            <a:fillRect/>
          </a:stretch>
        </p:blipFill>
        <p:spPr>
          <a:xfrm>
            <a:off x="152400" y="114300"/>
            <a:ext cx="8771800" cy="4820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1"/>
                                        </p:tgtEl>
                                        <p:attrNameLst>
                                          <p:attrName>style.visibility</p:attrName>
                                        </p:attrNameLst>
                                      </p:cBhvr>
                                      <p:to>
                                        <p:strVal val="visible"/>
                                      </p:to>
                                    </p:set>
                                    <p:animEffect transition="in" filter="fade">
                                      <p:cBhvr>
                                        <p:cTn id="7" dur="10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6"/>
        <p:cNvGrpSpPr/>
        <p:nvPr/>
      </p:nvGrpSpPr>
      <p:grpSpPr>
        <a:xfrm>
          <a:off x="0" y="0"/>
          <a:ext cx="0" cy="0"/>
          <a:chOff x="0" y="0"/>
          <a:chExt cx="0" cy="0"/>
        </a:xfrm>
      </p:grpSpPr>
      <p:sp>
        <p:nvSpPr>
          <p:cNvPr id="457" name="Google Shape;457;p65"/>
          <p:cNvSpPr txBox="1">
            <a:spLocks noGrp="1"/>
          </p:cNvSpPr>
          <p:nvPr>
            <p:ph type="body" idx="1"/>
          </p:nvPr>
        </p:nvSpPr>
        <p:spPr>
          <a:xfrm>
            <a:off x="578100" y="1218838"/>
            <a:ext cx="8229600" cy="254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 sz="4800">
                <a:solidFill>
                  <a:schemeClr val="lt1"/>
                </a:solidFill>
              </a:rPr>
              <a:t>Hoover becomes even less popular going into the 1932 election….</a:t>
            </a:r>
            <a:endParaRPr sz="48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66"/>
          <p:cNvPicPr preferRelativeResize="0"/>
          <p:nvPr/>
        </p:nvPicPr>
        <p:blipFill rotWithShape="1">
          <a:blip r:embed="rId3">
            <a:alphaModFix/>
          </a:blip>
          <a:srcRect/>
          <a:stretch/>
        </p:blipFill>
        <p:spPr>
          <a:xfrm>
            <a:off x="152400" y="142144"/>
            <a:ext cx="6629400" cy="3856101"/>
          </a:xfrm>
          <a:prstGeom prst="rect">
            <a:avLst/>
          </a:prstGeom>
          <a:noFill/>
          <a:ln>
            <a:noFill/>
          </a:ln>
        </p:spPr>
      </p:pic>
      <p:sp>
        <p:nvSpPr>
          <p:cNvPr id="464" name="Google Shape;464;p66"/>
          <p:cNvSpPr txBox="1"/>
          <p:nvPr/>
        </p:nvSpPr>
        <p:spPr>
          <a:xfrm>
            <a:off x="434700" y="4130775"/>
            <a:ext cx="3908700" cy="54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Calibri"/>
                <a:ea typeface="Calibri"/>
                <a:cs typeface="Calibri"/>
                <a:sym typeface="Calibri"/>
              </a:rPr>
              <a:t>Who won the Election?</a:t>
            </a:r>
            <a:endParaRPr sz="3000" b="0" i="0" u="none" strike="noStrike" cap="none">
              <a:solidFill>
                <a:srgbClr val="000000"/>
              </a:solidFill>
              <a:latin typeface="Calibri"/>
              <a:ea typeface="Calibri"/>
              <a:cs typeface="Calibri"/>
              <a:sym typeface="Calibri"/>
            </a:endParaRPr>
          </a:p>
        </p:txBody>
      </p:sp>
      <p:sp>
        <p:nvSpPr>
          <p:cNvPr id="465" name="Google Shape;465;p66"/>
          <p:cNvSpPr txBox="1"/>
          <p:nvPr/>
        </p:nvSpPr>
        <p:spPr>
          <a:xfrm>
            <a:off x="4724400" y="4130775"/>
            <a:ext cx="3908700" cy="6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Calibri"/>
                <a:ea typeface="Calibri"/>
                <a:cs typeface="Calibri"/>
                <a:sym typeface="Calibri"/>
              </a:rPr>
              <a:t>Was the Election close?</a:t>
            </a:r>
            <a:endParaRPr sz="3000" b="0" i="0" u="none" strike="noStrike" cap="non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9"/>
        <p:cNvGrpSpPr/>
        <p:nvPr/>
      </p:nvGrpSpPr>
      <p:grpSpPr>
        <a:xfrm>
          <a:off x="0" y="0"/>
          <a:ext cx="0" cy="0"/>
          <a:chOff x="0" y="0"/>
          <a:chExt cx="0" cy="0"/>
        </a:xfrm>
      </p:grpSpPr>
      <p:sp>
        <p:nvSpPr>
          <p:cNvPr id="470" name="Google Shape;470;p67"/>
          <p:cNvSpPr txBox="1">
            <a:spLocks noGrp="1"/>
          </p:cNvSpPr>
          <p:nvPr>
            <p:ph type="ctrTitle"/>
          </p:nvPr>
        </p:nvSpPr>
        <p:spPr>
          <a:xfrm>
            <a:off x="725363" y="3072919"/>
            <a:ext cx="7372500" cy="9984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83000"/>
              </a:lnSpc>
              <a:spcBef>
                <a:spcPts val="0"/>
              </a:spcBef>
              <a:spcAft>
                <a:spcPts val="0"/>
              </a:spcAft>
              <a:buClr>
                <a:srgbClr val="262626"/>
              </a:buClr>
              <a:buSzPct val="96428"/>
              <a:buFont typeface="Garamond"/>
              <a:buNone/>
            </a:pPr>
            <a:r>
              <a:rPr lang="en" sz="5600" b="1">
                <a:solidFill>
                  <a:srgbClr val="0000FF"/>
                </a:solidFill>
                <a:highlight>
                  <a:schemeClr val="lt1"/>
                </a:highlight>
                <a:latin typeface="Architects Daughter"/>
                <a:ea typeface="Architects Daughter"/>
                <a:cs typeface="Architects Daughter"/>
                <a:sym typeface="Architects Daughter"/>
              </a:rPr>
              <a:t>FDR </a:t>
            </a:r>
            <a:r>
              <a:rPr lang="en" sz="4500" b="1">
                <a:solidFill>
                  <a:srgbClr val="0000FF"/>
                </a:solidFill>
                <a:highlight>
                  <a:schemeClr val="lt1"/>
                </a:highlight>
                <a:latin typeface="Architects Daughter"/>
                <a:ea typeface="Architects Daughter"/>
                <a:cs typeface="Architects Daughter"/>
                <a:sym typeface="Architects Daughter"/>
              </a:rPr>
              <a:t>AND THE </a:t>
            </a:r>
            <a:r>
              <a:rPr lang="en" sz="5600" b="1">
                <a:solidFill>
                  <a:srgbClr val="0000FF"/>
                </a:solidFill>
                <a:highlight>
                  <a:schemeClr val="lt1"/>
                </a:highlight>
                <a:latin typeface="Architects Daughter"/>
                <a:ea typeface="Architects Daughter"/>
                <a:cs typeface="Architects Daughter"/>
                <a:sym typeface="Architects Daughter"/>
              </a:rPr>
              <a:t>NEW DEAL</a:t>
            </a:r>
            <a:endParaRPr sz="5600" b="1">
              <a:solidFill>
                <a:srgbClr val="0000FF"/>
              </a:solidFill>
              <a:highlight>
                <a:schemeClr val="lt1"/>
              </a:highlight>
              <a:latin typeface="Architects Daughter"/>
              <a:ea typeface="Architects Daughter"/>
              <a:cs typeface="Architects Daughter"/>
              <a:sym typeface="Architects Daughte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8"/>
          <p:cNvSpPr txBox="1"/>
          <p:nvPr/>
        </p:nvSpPr>
        <p:spPr>
          <a:xfrm>
            <a:off x="402728" y="128650"/>
            <a:ext cx="3608700" cy="630900"/>
          </a:xfrm>
          <a:prstGeom prst="rect">
            <a:avLst/>
          </a:prstGeom>
          <a:noFill/>
          <a:ln w="38100" cap="flat" cmpd="sng">
            <a:solidFill>
              <a:schemeClr val="lt1"/>
            </a:solidFill>
            <a:prstDash val="dash"/>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3200" b="0" i="0" u="none" strike="noStrike" cap="none">
                <a:solidFill>
                  <a:schemeClr val="dk1"/>
                </a:solidFill>
                <a:latin typeface="Garamond"/>
                <a:ea typeface="Garamond"/>
                <a:cs typeface="Garamond"/>
                <a:sym typeface="Garamond"/>
              </a:rPr>
              <a:t>The 1932 Election:</a:t>
            </a:r>
            <a:endParaRPr sz="1300">
              <a:solidFill>
                <a:schemeClr val="dk1"/>
              </a:solidFill>
            </a:endParaRPr>
          </a:p>
        </p:txBody>
      </p:sp>
      <p:sp>
        <p:nvSpPr>
          <p:cNvPr id="476" name="Google Shape;476;p68"/>
          <p:cNvSpPr txBox="1"/>
          <p:nvPr/>
        </p:nvSpPr>
        <p:spPr>
          <a:xfrm>
            <a:off x="104750" y="806625"/>
            <a:ext cx="4148400" cy="4239300"/>
          </a:xfrm>
          <a:prstGeom prst="rect">
            <a:avLst/>
          </a:prstGeom>
          <a:noFill/>
          <a:ln>
            <a:noFill/>
          </a:ln>
        </p:spPr>
        <p:txBody>
          <a:bodyPr spcFirstLastPara="1" wrap="square" lIns="68575" tIns="34275" rIns="68575" bIns="34275" anchor="t" anchorCtr="0">
            <a:noAutofit/>
          </a:bodyPr>
          <a:lstStyle/>
          <a:p>
            <a:pPr marL="342900" marR="0" lvl="0" indent="-311150" algn="l" rtl="0">
              <a:spcBef>
                <a:spcPts val="0"/>
              </a:spcBef>
              <a:spcAft>
                <a:spcPts val="0"/>
              </a:spcAft>
              <a:buSzPts val="2300"/>
              <a:buFont typeface="Times New Roman"/>
              <a:buChar char="●"/>
            </a:pPr>
            <a:r>
              <a:rPr lang="en" sz="2300" i="0" u="none" strike="noStrike" cap="none">
                <a:solidFill>
                  <a:schemeClr val="dk1"/>
                </a:solidFill>
                <a:latin typeface="Times New Roman"/>
                <a:ea typeface="Times New Roman"/>
                <a:cs typeface="Times New Roman"/>
                <a:sym typeface="Times New Roman"/>
              </a:rPr>
              <a:t>Democrat </a:t>
            </a:r>
            <a:r>
              <a:rPr lang="en" sz="2300" i="0" u="none" strike="noStrike" cap="none">
                <a:solidFill>
                  <a:schemeClr val="dk1"/>
                </a:solidFill>
                <a:highlight>
                  <a:srgbClr val="FFFF00"/>
                </a:highlight>
                <a:latin typeface="Times New Roman"/>
                <a:ea typeface="Times New Roman"/>
                <a:cs typeface="Times New Roman"/>
                <a:sym typeface="Times New Roman"/>
              </a:rPr>
              <a:t>Franklin Delano Roosevelt</a:t>
            </a:r>
            <a:r>
              <a:rPr lang="en" sz="2300" i="0" u="none" strike="noStrike" cap="none">
                <a:solidFill>
                  <a:srgbClr val="FF0000"/>
                </a:solidFill>
                <a:highlight>
                  <a:srgbClr val="FFFF00"/>
                </a:highlight>
                <a:latin typeface="Times New Roman"/>
                <a:ea typeface="Times New Roman"/>
                <a:cs typeface="Times New Roman"/>
                <a:sym typeface="Times New Roman"/>
              </a:rPr>
              <a:t> </a:t>
            </a:r>
            <a:r>
              <a:rPr lang="en" sz="2300" i="0" u="none" strike="noStrike" cap="none">
                <a:solidFill>
                  <a:schemeClr val="dk1"/>
                </a:solidFill>
                <a:highlight>
                  <a:srgbClr val="FFFF00"/>
                </a:highlight>
                <a:latin typeface="Times New Roman"/>
                <a:ea typeface="Times New Roman"/>
                <a:cs typeface="Times New Roman"/>
                <a:sym typeface="Times New Roman"/>
              </a:rPr>
              <a:t>wins the presidency in the election of 1932.</a:t>
            </a:r>
            <a:endParaRPr sz="1600">
              <a:highlight>
                <a:srgbClr val="FFFF00"/>
              </a:highlight>
              <a:latin typeface="Times New Roman"/>
              <a:ea typeface="Times New Roman"/>
              <a:cs typeface="Times New Roman"/>
              <a:sym typeface="Times New Roman"/>
            </a:endParaRPr>
          </a:p>
          <a:p>
            <a:pPr marL="685800" marR="0" lvl="1" indent="-304800" algn="l" rtl="0">
              <a:spcBef>
                <a:spcPts val="0"/>
              </a:spcBef>
              <a:spcAft>
                <a:spcPts val="0"/>
              </a:spcAft>
              <a:buSzPts val="2200"/>
              <a:buFont typeface="Times New Roman"/>
              <a:buChar char="○"/>
            </a:pPr>
            <a:r>
              <a:rPr lang="en" sz="2200">
                <a:solidFill>
                  <a:schemeClr val="dk1"/>
                </a:solidFill>
                <a:latin typeface="Times New Roman"/>
                <a:ea typeface="Times New Roman"/>
                <a:cs typeface="Times New Roman"/>
                <a:sym typeface="Times New Roman"/>
              </a:rPr>
              <a:t>The Democrats win control of both the Senate</a:t>
            </a:r>
            <a:r>
              <a:rPr lang="en" sz="2200">
                <a:solidFill>
                  <a:srgbClr val="FF0000"/>
                </a:solidFill>
                <a:latin typeface="Times New Roman"/>
                <a:ea typeface="Times New Roman"/>
                <a:cs typeface="Times New Roman"/>
                <a:sym typeface="Times New Roman"/>
              </a:rPr>
              <a:t> </a:t>
            </a:r>
            <a:r>
              <a:rPr lang="en" sz="2200">
                <a:solidFill>
                  <a:schemeClr val="dk1"/>
                </a:solidFill>
                <a:latin typeface="Times New Roman"/>
                <a:ea typeface="Times New Roman"/>
                <a:cs typeface="Times New Roman"/>
                <a:sym typeface="Times New Roman"/>
              </a:rPr>
              <a:t>and</a:t>
            </a:r>
            <a:r>
              <a:rPr lang="en" sz="2200">
                <a:solidFill>
                  <a:srgbClr val="FF0000"/>
                </a:solidFill>
                <a:latin typeface="Times New Roman"/>
                <a:ea typeface="Times New Roman"/>
                <a:cs typeface="Times New Roman"/>
                <a:sym typeface="Times New Roman"/>
              </a:rPr>
              <a:t> </a:t>
            </a:r>
            <a:r>
              <a:rPr lang="en" sz="2200">
                <a:solidFill>
                  <a:schemeClr val="dk1"/>
                </a:solidFill>
                <a:latin typeface="Times New Roman"/>
                <a:ea typeface="Times New Roman"/>
                <a:cs typeface="Times New Roman"/>
                <a:sym typeface="Times New Roman"/>
              </a:rPr>
              <a:t>House of Representatives.</a:t>
            </a:r>
            <a:endParaRPr sz="2200">
              <a:solidFill>
                <a:schemeClr val="dk1"/>
              </a:solidFill>
              <a:latin typeface="Times New Roman"/>
              <a:ea typeface="Times New Roman"/>
              <a:cs typeface="Times New Roman"/>
              <a:sym typeface="Times New Roman"/>
            </a:endParaRPr>
          </a:p>
          <a:p>
            <a:pPr marL="1028700" marR="0" lvl="2" indent="-304800" algn="l" rtl="0">
              <a:spcBef>
                <a:spcPts val="0"/>
              </a:spcBef>
              <a:spcAft>
                <a:spcPts val="0"/>
              </a:spcAft>
              <a:buSzPts val="2200"/>
              <a:buFont typeface="Bookman Old Style"/>
              <a:buChar char="■"/>
            </a:pPr>
            <a:r>
              <a:rPr lang="en" sz="2200">
                <a:solidFill>
                  <a:schemeClr val="dk1"/>
                </a:solidFill>
                <a:latin typeface="Times New Roman"/>
                <a:ea typeface="Times New Roman"/>
                <a:cs typeface="Times New Roman"/>
                <a:sym typeface="Times New Roman"/>
              </a:rPr>
              <a:t>This means that the </a:t>
            </a:r>
            <a:r>
              <a:rPr lang="en" sz="2200" b="1">
                <a:solidFill>
                  <a:srgbClr val="FF0000"/>
                </a:solidFill>
                <a:latin typeface="Times New Roman"/>
                <a:ea typeface="Times New Roman"/>
                <a:cs typeface="Times New Roman"/>
                <a:sym typeface="Times New Roman"/>
              </a:rPr>
              <a:t>Democrats would have control over what the government did</a:t>
            </a:r>
            <a:r>
              <a:rPr lang="en" sz="2200" b="1">
                <a:solidFill>
                  <a:schemeClr val="dk1"/>
                </a:solidFill>
                <a:latin typeface="Times New Roman"/>
                <a:ea typeface="Times New Roman"/>
                <a:cs typeface="Times New Roman"/>
                <a:sym typeface="Times New Roman"/>
              </a:rPr>
              <a:t> </a:t>
            </a:r>
            <a:r>
              <a:rPr lang="en" sz="2200">
                <a:solidFill>
                  <a:schemeClr val="dk1"/>
                </a:solidFill>
                <a:latin typeface="Times New Roman"/>
                <a:ea typeface="Times New Roman"/>
                <a:cs typeface="Times New Roman"/>
                <a:sym typeface="Times New Roman"/>
              </a:rPr>
              <a:t>for at least two years.</a:t>
            </a:r>
            <a:endParaRPr sz="1500">
              <a:latin typeface="Times New Roman"/>
              <a:ea typeface="Times New Roman"/>
              <a:cs typeface="Times New Roman"/>
              <a:sym typeface="Times New Roman"/>
            </a:endParaRPr>
          </a:p>
          <a:p>
            <a:pPr marL="0" marR="0" lvl="0" indent="0" algn="l" rtl="0">
              <a:spcBef>
                <a:spcPts val="0"/>
              </a:spcBef>
              <a:spcAft>
                <a:spcPts val="0"/>
              </a:spcAft>
              <a:buNone/>
            </a:pPr>
            <a:endParaRPr sz="2100">
              <a:solidFill>
                <a:schemeClr val="dk1"/>
              </a:solidFill>
              <a:latin typeface="Times New Roman"/>
              <a:ea typeface="Times New Roman"/>
              <a:cs typeface="Times New Roman"/>
              <a:sym typeface="Times New Roman"/>
            </a:endParaRPr>
          </a:p>
          <a:p>
            <a:pPr marL="342900" marR="0" lvl="0" indent="0" algn="l" rtl="0">
              <a:spcBef>
                <a:spcPts val="0"/>
              </a:spcBef>
              <a:spcAft>
                <a:spcPts val="0"/>
              </a:spcAft>
              <a:buNone/>
            </a:pPr>
            <a:endParaRPr sz="1100">
              <a:latin typeface="Times New Roman"/>
              <a:ea typeface="Times New Roman"/>
              <a:cs typeface="Times New Roman"/>
              <a:sym typeface="Times New Roman"/>
            </a:endParaRPr>
          </a:p>
        </p:txBody>
      </p:sp>
      <p:pic>
        <p:nvPicPr>
          <p:cNvPr id="477" name="Google Shape;477;p68" descr="The Election of 1932 Explained - YouTube"/>
          <p:cNvPicPr preferRelativeResize="0"/>
          <p:nvPr/>
        </p:nvPicPr>
        <p:blipFill>
          <a:blip r:embed="rId3">
            <a:alphaModFix/>
          </a:blip>
          <a:stretch>
            <a:fillRect/>
          </a:stretch>
        </p:blipFill>
        <p:spPr>
          <a:xfrm>
            <a:off x="4360050" y="409625"/>
            <a:ext cx="4452125" cy="4239300"/>
          </a:xfrm>
          <a:prstGeom prst="rect">
            <a:avLst/>
          </a:prstGeom>
          <a:noFill/>
          <a:ln w="76200" cap="flat" cmpd="sng">
            <a:solidFill>
              <a:srgbClr val="000000"/>
            </a:solidFill>
            <a:prstDash val="dash"/>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1"/>
          <p:cNvSpPr txBox="1">
            <a:spLocks noGrp="1"/>
          </p:cNvSpPr>
          <p:nvPr>
            <p:ph type="title"/>
          </p:nvPr>
        </p:nvSpPr>
        <p:spPr>
          <a:xfrm>
            <a:off x="429800" y="242550"/>
            <a:ext cx="4420500" cy="572700"/>
          </a:xfrm>
          <a:prstGeom prst="rect">
            <a:avLst/>
          </a:prstGeom>
          <a:ln w="9525" cap="flat" cmpd="sng">
            <a:solidFill>
              <a:schemeClr val="dk1"/>
            </a:solidFill>
            <a:prstDash val="dash"/>
            <a:round/>
            <a:headEnd type="none" w="sm" len="sm"/>
            <a:tailEnd type="none" w="sm" len="sm"/>
          </a:ln>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Love Ya Like A Sister"/>
                <a:ea typeface="Love Ya Like A Sister"/>
                <a:cs typeface="Love Ya Like A Sister"/>
                <a:sym typeface="Love Ya Like A Sister"/>
              </a:rPr>
              <a:t>Herbert Hoover</a:t>
            </a:r>
            <a:endParaRPr>
              <a:latin typeface="Love Ya Like A Sister"/>
              <a:ea typeface="Love Ya Like A Sister"/>
              <a:cs typeface="Love Ya Like A Sister"/>
              <a:sym typeface="Love Ya Like A Sister"/>
            </a:endParaRPr>
          </a:p>
        </p:txBody>
      </p:sp>
      <p:sp>
        <p:nvSpPr>
          <p:cNvPr id="360" name="Google Shape;360;p51"/>
          <p:cNvSpPr txBox="1">
            <a:spLocks noGrp="1"/>
          </p:cNvSpPr>
          <p:nvPr>
            <p:ph type="body" idx="1"/>
          </p:nvPr>
        </p:nvSpPr>
        <p:spPr>
          <a:xfrm>
            <a:off x="311700" y="995375"/>
            <a:ext cx="4943700" cy="38973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President at the beginning of the Great Depression</a:t>
            </a:r>
            <a:endParaRPr sz="2000">
              <a:solidFill>
                <a:schemeClr val="dk1"/>
              </a:solidFill>
              <a:latin typeface="Times New Roman"/>
              <a:ea typeface="Times New Roman"/>
              <a:cs typeface="Times New Roman"/>
              <a:sym typeface="Times New Roman"/>
            </a:endParaRPr>
          </a:p>
          <a:p>
            <a:pPr marL="457200" lvl="0" indent="-355600" algn="l" rtl="0">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Believed the following:</a:t>
            </a:r>
            <a:endParaRPr sz="2000">
              <a:solidFill>
                <a:schemeClr val="dk1"/>
              </a:solidFill>
              <a:latin typeface="Times New Roman"/>
              <a:ea typeface="Times New Roman"/>
              <a:cs typeface="Times New Roman"/>
              <a:sym typeface="Times New Roman"/>
            </a:endParaRPr>
          </a:p>
          <a:p>
            <a:pPr marL="914400" lvl="1" indent="-330200" algn="l" rtl="0">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The economy would correct itself</a:t>
            </a:r>
            <a:endParaRPr sz="1600">
              <a:solidFill>
                <a:schemeClr val="dk1"/>
              </a:solidFill>
              <a:latin typeface="Times New Roman"/>
              <a:ea typeface="Times New Roman"/>
              <a:cs typeface="Times New Roman"/>
              <a:sym typeface="Times New Roman"/>
            </a:endParaRPr>
          </a:p>
          <a:p>
            <a:pPr marL="914400" lvl="1" indent="-330200" algn="l" rtl="0">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Government should not interfere</a:t>
            </a:r>
            <a:endParaRPr sz="1600">
              <a:solidFill>
                <a:schemeClr val="dk1"/>
              </a:solidFill>
              <a:latin typeface="Times New Roman"/>
              <a:ea typeface="Times New Roman"/>
              <a:cs typeface="Times New Roman"/>
              <a:sym typeface="Times New Roman"/>
            </a:endParaRPr>
          </a:p>
          <a:p>
            <a:pPr marL="1371600" lvl="2" indent="-330200" algn="l" rtl="0">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Laissez faire </a:t>
            </a:r>
            <a:endParaRPr sz="1600">
              <a:solidFill>
                <a:schemeClr val="dk1"/>
              </a:solidFill>
              <a:latin typeface="Times New Roman"/>
              <a:ea typeface="Times New Roman"/>
              <a:cs typeface="Times New Roman"/>
              <a:sym typeface="Times New Roman"/>
            </a:endParaRPr>
          </a:p>
          <a:p>
            <a:pPr marL="457200" lvl="0" indent="-355600" algn="l" rtl="0">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Opposed to direct relief (welfare)</a:t>
            </a:r>
            <a:endParaRPr sz="2000">
              <a:solidFill>
                <a:schemeClr val="dk1"/>
              </a:solidFill>
              <a:latin typeface="Times New Roman"/>
              <a:ea typeface="Times New Roman"/>
              <a:cs typeface="Times New Roman"/>
              <a:sym typeface="Times New Roman"/>
            </a:endParaRPr>
          </a:p>
          <a:p>
            <a:pPr marL="914400" lvl="1" indent="-330200" algn="l" rtl="0">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Thought people would become dependent on the government.</a:t>
            </a:r>
            <a:endParaRPr sz="1600">
              <a:solidFill>
                <a:schemeClr val="dk1"/>
              </a:solidFill>
              <a:latin typeface="Times New Roman"/>
              <a:ea typeface="Times New Roman"/>
              <a:cs typeface="Times New Roman"/>
              <a:sym typeface="Times New Roman"/>
            </a:endParaRPr>
          </a:p>
          <a:p>
            <a:pPr marL="457200" lvl="0" indent="-355600" algn="l" rtl="0">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He did a few things to help the economy</a:t>
            </a:r>
            <a:endParaRPr sz="2000">
              <a:solidFill>
                <a:schemeClr val="dk1"/>
              </a:solidFill>
              <a:latin typeface="Times New Roman"/>
              <a:ea typeface="Times New Roman"/>
              <a:cs typeface="Times New Roman"/>
              <a:sym typeface="Times New Roman"/>
            </a:endParaRPr>
          </a:p>
          <a:p>
            <a:pPr marL="914400" lvl="1" indent="-330200" algn="l" rtl="0">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But people felt it was too little too late</a:t>
            </a:r>
            <a:endParaRPr sz="1600">
              <a:solidFill>
                <a:schemeClr val="dk1"/>
              </a:solidFill>
              <a:latin typeface="Times New Roman"/>
              <a:ea typeface="Times New Roman"/>
              <a:cs typeface="Times New Roman"/>
              <a:sym typeface="Times New Roman"/>
            </a:endParaRPr>
          </a:p>
          <a:p>
            <a:pPr marL="914400" lvl="1" indent="-330200" algn="l" rtl="0">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Blamed Herbert Hoover for the Depression</a:t>
            </a:r>
            <a:endParaRPr sz="1600">
              <a:solidFill>
                <a:schemeClr val="dk1"/>
              </a:solidFill>
              <a:latin typeface="Times New Roman"/>
              <a:ea typeface="Times New Roman"/>
              <a:cs typeface="Times New Roman"/>
              <a:sym typeface="Times New Roman"/>
            </a:endParaRPr>
          </a:p>
        </p:txBody>
      </p:sp>
      <p:pic>
        <p:nvPicPr>
          <p:cNvPr id="361" name="Google Shape;361;p51" descr="Herbert_Hoover_-_NARA_-_532049.jpg"/>
          <p:cNvPicPr preferRelativeResize="0"/>
          <p:nvPr/>
        </p:nvPicPr>
        <p:blipFill rotWithShape="1">
          <a:blip r:embed="rId3">
            <a:alphaModFix/>
          </a:blip>
          <a:srcRect/>
          <a:stretch/>
        </p:blipFill>
        <p:spPr>
          <a:xfrm>
            <a:off x="5364925" y="953200"/>
            <a:ext cx="3256076" cy="3332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9"/>
          <p:cNvSpPr txBox="1"/>
          <p:nvPr/>
        </p:nvSpPr>
        <p:spPr>
          <a:xfrm>
            <a:off x="70250" y="146950"/>
            <a:ext cx="5029200" cy="621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a:solidFill>
                  <a:schemeClr val="dk1"/>
                </a:solidFill>
                <a:latin typeface="Garamond"/>
                <a:ea typeface="Garamond"/>
                <a:cs typeface="Garamond"/>
                <a:sym typeface="Garamond"/>
              </a:rPr>
              <a:t>The First 100 Days:</a:t>
            </a:r>
            <a:endParaRPr sz="1700">
              <a:solidFill>
                <a:schemeClr val="dk1"/>
              </a:solidFill>
            </a:endParaRPr>
          </a:p>
        </p:txBody>
      </p:sp>
      <p:sp>
        <p:nvSpPr>
          <p:cNvPr id="483" name="Google Shape;483;p69"/>
          <p:cNvSpPr txBox="1"/>
          <p:nvPr/>
        </p:nvSpPr>
        <p:spPr>
          <a:xfrm>
            <a:off x="136200" y="835088"/>
            <a:ext cx="5447400" cy="4214400"/>
          </a:xfrm>
          <a:prstGeom prst="rect">
            <a:avLst/>
          </a:prstGeom>
          <a:noFill/>
          <a:ln>
            <a:noFill/>
          </a:ln>
        </p:spPr>
        <p:txBody>
          <a:bodyPr spcFirstLastPara="1" wrap="square" lIns="68575" tIns="34275" rIns="68575" bIns="34275" anchor="t" anchorCtr="0">
            <a:noAutofit/>
          </a:bodyPr>
          <a:lstStyle/>
          <a:p>
            <a:pPr marL="342900" marR="0" lvl="0" indent="-311150" algn="l" rtl="0">
              <a:spcBef>
                <a:spcPts val="0"/>
              </a:spcBef>
              <a:spcAft>
                <a:spcPts val="0"/>
              </a:spcAft>
              <a:buSzPts val="2300"/>
              <a:buFont typeface="Times New Roman"/>
              <a:buChar char="●"/>
            </a:pPr>
            <a:r>
              <a:rPr lang="en" sz="2300">
                <a:solidFill>
                  <a:schemeClr val="dk1"/>
                </a:solidFill>
                <a:latin typeface="Times New Roman"/>
                <a:ea typeface="Times New Roman"/>
                <a:cs typeface="Times New Roman"/>
                <a:sym typeface="Times New Roman"/>
              </a:rPr>
              <a:t>After his inauguration, </a:t>
            </a:r>
            <a:r>
              <a:rPr lang="en" sz="2300" b="1">
                <a:solidFill>
                  <a:srgbClr val="FF0000"/>
                </a:solidFill>
                <a:latin typeface="Times New Roman"/>
                <a:ea typeface="Times New Roman"/>
                <a:cs typeface="Times New Roman"/>
                <a:sym typeface="Times New Roman"/>
              </a:rPr>
              <a:t>Roosevelt launched a period of intense activity known as the</a:t>
            </a:r>
            <a:r>
              <a:rPr lang="en" sz="2300" b="1">
                <a:solidFill>
                  <a:schemeClr val="dk1"/>
                </a:solidFill>
                <a:latin typeface="Times New Roman"/>
                <a:ea typeface="Times New Roman"/>
                <a:cs typeface="Times New Roman"/>
                <a:sym typeface="Times New Roman"/>
              </a:rPr>
              <a:t> </a:t>
            </a:r>
            <a:r>
              <a:rPr lang="en" sz="2300" b="1">
                <a:solidFill>
                  <a:srgbClr val="FF0000"/>
                </a:solidFill>
                <a:latin typeface="Times New Roman"/>
                <a:ea typeface="Times New Roman"/>
                <a:cs typeface="Times New Roman"/>
                <a:sym typeface="Times New Roman"/>
              </a:rPr>
              <a:t>Hundred Days</a:t>
            </a:r>
            <a:r>
              <a:rPr lang="en" sz="2300" b="1">
                <a:solidFill>
                  <a:schemeClr val="dk1"/>
                </a:solidFill>
                <a:latin typeface="Times New Roman"/>
                <a:ea typeface="Times New Roman"/>
                <a:cs typeface="Times New Roman"/>
                <a:sym typeface="Times New Roman"/>
              </a:rPr>
              <a:t> </a:t>
            </a:r>
            <a:r>
              <a:rPr lang="en" sz="2300">
                <a:solidFill>
                  <a:schemeClr val="dk1"/>
                </a:solidFill>
                <a:latin typeface="Times New Roman"/>
                <a:ea typeface="Times New Roman"/>
                <a:cs typeface="Times New Roman"/>
                <a:sym typeface="Times New Roman"/>
              </a:rPr>
              <a:t>lasting from March 9 to June 16, 1933. </a:t>
            </a:r>
            <a:endParaRPr sz="2300">
              <a:solidFill>
                <a:schemeClr val="dk1"/>
              </a:solidFill>
              <a:latin typeface="Times New Roman"/>
              <a:ea typeface="Times New Roman"/>
              <a:cs typeface="Times New Roman"/>
              <a:sym typeface="Times New Roman"/>
            </a:endParaRPr>
          </a:p>
          <a:p>
            <a:pPr marL="685800" marR="0" lvl="1" indent="-311150" algn="l" rtl="0">
              <a:spcBef>
                <a:spcPts val="0"/>
              </a:spcBef>
              <a:spcAft>
                <a:spcPts val="0"/>
              </a:spcAft>
              <a:buSzPts val="2300"/>
              <a:buFont typeface="Garamond"/>
              <a:buChar char="○"/>
            </a:pPr>
            <a:r>
              <a:rPr lang="en" sz="2300">
                <a:solidFill>
                  <a:schemeClr val="dk1"/>
                </a:solidFill>
                <a:latin typeface="Times New Roman"/>
                <a:ea typeface="Times New Roman"/>
                <a:cs typeface="Times New Roman"/>
                <a:sym typeface="Times New Roman"/>
              </a:rPr>
              <a:t>Since then every president is </a:t>
            </a:r>
            <a:r>
              <a:rPr lang="en" sz="2300" b="1">
                <a:solidFill>
                  <a:schemeClr val="dk1"/>
                </a:solidFill>
                <a:latin typeface="Times New Roman"/>
                <a:ea typeface="Times New Roman"/>
                <a:cs typeface="Times New Roman"/>
                <a:sym typeface="Times New Roman"/>
              </a:rPr>
              <a:t>judged by the media on how much he is able to get done in his first 100 days.</a:t>
            </a:r>
            <a:endParaRPr sz="1200" b="1">
              <a:latin typeface="Times New Roman"/>
              <a:ea typeface="Times New Roman"/>
              <a:cs typeface="Times New Roman"/>
              <a:sym typeface="Times New Roman"/>
            </a:endParaRPr>
          </a:p>
          <a:p>
            <a:pPr marL="342900" marR="0" lvl="0" indent="0" algn="l" rtl="0">
              <a:spcBef>
                <a:spcPts val="0"/>
              </a:spcBef>
              <a:spcAft>
                <a:spcPts val="0"/>
              </a:spcAft>
              <a:buNone/>
            </a:pPr>
            <a:endParaRPr sz="2300">
              <a:solidFill>
                <a:schemeClr val="dk1"/>
              </a:solidFill>
              <a:latin typeface="Times New Roman"/>
              <a:ea typeface="Times New Roman"/>
              <a:cs typeface="Times New Roman"/>
              <a:sym typeface="Times New Roman"/>
            </a:endParaRPr>
          </a:p>
          <a:p>
            <a:pPr marL="342900" marR="0" lvl="0" indent="-311150" algn="l" rtl="0">
              <a:spcBef>
                <a:spcPts val="0"/>
              </a:spcBef>
              <a:spcAft>
                <a:spcPts val="0"/>
              </a:spcAft>
              <a:buSzPts val="2300"/>
              <a:buFont typeface="Times New Roman"/>
              <a:buChar char="●"/>
            </a:pPr>
            <a:r>
              <a:rPr lang="en" sz="2300">
                <a:solidFill>
                  <a:schemeClr val="dk1"/>
                </a:solidFill>
                <a:latin typeface="Times New Roman"/>
                <a:ea typeface="Times New Roman"/>
                <a:cs typeface="Times New Roman"/>
                <a:sym typeface="Times New Roman"/>
              </a:rPr>
              <a:t>The </a:t>
            </a:r>
            <a:r>
              <a:rPr lang="en" sz="2300">
                <a:solidFill>
                  <a:srgbClr val="FF0000"/>
                </a:solidFill>
                <a:latin typeface="Times New Roman"/>
                <a:ea typeface="Times New Roman"/>
                <a:cs typeface="Times New Roman"/>
                <a:sym typeface="Times New Roman"/>
              </a:rPr>
              <a:t>actions FDR took</a:t>
            </a:r>
            <a:r>
              <a:rPr lang="en" sz="2300">
                <a:solidFill>
                  <a:schemeClr val="dk1"/>
                </a:solidFill>
                <a:latin typeface="Times New Roman"/>
                <a:ea typeface="Times New Roman"/>
                <a:cs typeface="Times New Roman"/>
                <a:sym typeface="Times New Roman"/>
              </a:rPr>
              <a:t> during his first 100 days </a:t>
            </a:r>
            <a:r>
              <a:rPr lang="en" sz="2300" b="1" u="sng">
                <a:solidFill>
                  <a:srgbClr val="FF0000"/>
                </a:solidFill>
                <a:latin typeface="Times New Roman"/>
                <a:ea typeface="Times New Roman"/>
                <a:cs typeface="Times New Roman"/>
                <a:sym typeface="Times New Roman"/>
              </a:rPr>
              <a:t>significantly expanded the federal government’s role in the nation’s economy</a:t>
            </a:r>
            <a:r>
              <a:rPr lang="en" sz="2300" b="1" u="sng">
                <a:solidFill>
                  <a:schemeClr val="dk1"/>
                </a:solidFill>
                <a:latin typeface="Times New Roman"/>
                <a:ea typeface="Times New Roman"/>
                <a:cs typeface="Times New Roman"/>
                <a:sym typeface="Times New Roman"/>
              </a:rPr>
              <a:t>.</a:t>
            </a:r>
            <a:endParaRPr sz="1200" b="1" u="sng">
              <a:latin typeface="Times New Roman"/>
              <a:ea typeface="Times New Roman"/>
              <a:cs typeface="Times New Roman"/>
              <a:sym typeface="Times New Roman"/>
            </a:endParaRPr>
          </a:p>
        </p:txBody>
      </p:sp>
      <p:pic>
        <p:nvPicPr>
          <p:cNvPr id="484" name="Google Shape;484;p69" descr="Image result for FDR that new deal cartoon you wanted action"/>
          <p:cNvPicPr preferRelativeResize="0"/>
          <p:nvPr/>
        </p:nvPicPr>
        <p:blipFill rotWithShape="1">
          <a:blip r:embed="rId3">
            <a:alphaModFix/>
          </a:blip>
          <a:srcRect/>
          <a:stretch/>
        </p:blipFill>
        <p:spPr>
          <a:xfrm>
            <a:off x="5730131" y="835088"/>
            <a:ext cx="3174094" cy="40735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900">
                <a:solidFill>
                  <a:srgbClr val="0000FF"/>
                </a:solidFill>
                <a:latin typeface="Love Ya Like A Sister"/>
                <a:ea typeface="Love Ya Like A Sister"/>
                <a:cs typeface="Love Ya Like A Sister"/>
                <a:sym typeface="Love Ya Like A Sister"/>
              </a:rPr>
              <a:t>NEW DEAL POLICIES</a:t>
            </a:r>
            <a:endParaRPr sz="4900">
              <a:solidFill>
                <a:srgbClr val="0000FF"/>
              </a:solidFill>
              <a:latin typeface="Love Ya Like A Sister"/>
              <a:ea typeface="Love Ya Like A Sister"/>
              <a:cs typeface="Love Ya Like A Sister"/>
              <a:sym typeface="Love Ya Like A Siste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71"/>
          <p:cNvPicPr preferRelativeResize="0"/>
          <p:nvPr/>
        </p:nvPicPr>
        <p:blipFill rotWithShape="1">
          <a:blip r:embed="rId3">
            <a:alphaModFix/>
          </a:blip>
          <a:srcRect l="13419" t="-2171" b="17669"/>
          <a:stretch/>
        </p:blipFill>
        <p:spPr>
          <a:xfrm>
            <a:off x="-65675" y="-255300"/>
            <a:ext cx="4489798" cy="5542400"/>
          </a:xfrm>
          <a:prstGeom prst="rect">
            <a:avLst/>
          </a:prstGeom>
          <a:noFill/>
          <a:ln>
            <a:noFill/>
          </a:ln>
        </p:spPr>
      </p:pic>
      <p:sp>
        <p:nvSpPr>
          <p:cNvPr id="495" name="Google Shape;495;p71"/>
          <p:cNvSpPr txBox="1"/>
          <p:nvPr/>
        </p:nvSpPr>
        <p:spPr>
          <a:xfrm>
            <a:off x="4760869" y="162450"/>
            <a:ext cx="3968700" cy="140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200">
                <a:solidFill>
                  <a:srgbClr val="FFFFFF"/>
                </a:solidFill>
                <a:latin typeface="Oswald"/>
                <a:ea typeface="Oswald"/>
                <a:cs typeface="Oswald"/>
                <a:sym typeface="Oswald"/>
              </a:rPr>
              <a:t>The New Deal:</a:t>
            </a:r>
            <a:endParaRPr sz="4200">
              <a:solidFill>
                <a:srgbClr val="FFFFFF"/>
              </a:solidFill>
              <a:latin typeface="Oswald"/>
              <a:ea typeface="Oswald"/>
              <a:cs typeface="Oswald"/>
              <a:sym typeface="Oswald"/>
            </a:endParaRPr>
          </a:p>
          <a:p>
            <a:pPr marL="0" lvl="0" indent="0" algn="ctr" rtl="0">
              <a:spcBef>
                <a:spcPts val="0"/>
              </a:spcBef>
              <a:spcAft>
                <a:spcPts val="0"/>
              </a:spcAft>
              <a:buNone/>
            </a:pPr>
            <a:r>
              <a:rPr lang="en" sz="4200">
                <a:solidFill>
                  <a:srgbClr val="FFFFFF"/>
                </a:solidFill>
                <a:latin typeface="Oswald"/>
                <a:ea typeface="Oswald"/>
                <a:cs typeface="Oswald"/>
                <a:sym typeface="Oswald"/>
              </a:rPr>
              <a:t>“Alphabet Soup”</a:t>
            </a:r>
            <a:endParaRPr sz="4200">
              <a:solidFill>
                <a:srgbClr val="FFFFFF"/>
              </a:solidFill>
              <a:latin typeface="Oswald"/>
              <a:ea typeface="Oswald"/>
              <a:cs typeface="Oswald"/>
              <a:sym typeface="Oswald"/>
            </a:endParaRPr>
          </a:p>
        </p:txBody>
      </p:sp>
      <p:sp>
        <p:nvSpPr>
          <p:cNvPr id="496" name="Google Shape;496;p71"/>
          <p:cNvSpPr txBox="1"/>
          <p:nvPr/>
        </p:nvSpPr>
        <p:spPr>
          <a:xfrm>
            <a:off x="4424119" y="1571400"/>
            <a:ext cx="4827900" cy="4310700"/>
          </a:xfrm>
          <a:prstGeom prst="rect">
            <a:avLst/>
          </a:prstGeom>
          <a:solidFill>
            <a:srgbClr val="EFEFE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a:latin typeface="Roboto Condensed"/>
                <a:ea typeface="Roboto Condensed"/>
                <a:cs typeface="Roboto Condensed"/>
                <a:sym typeface="Roboto Condensed"/>
              </a:rPr>
              <a:t>Agencies/Legislative changes that increased the </a:t>
            </a:r>
            <a:r>
              <a:rPr lang="en" sz="3400">
                <a:highlight>
                  <a:srgbClr val="FFFF00"/>
                </a:highlight>
                <a:latin typeface="Roboto Condensed"/>
                <a:ea typeface="Roboto Condensed"/>
                <a:cs typeface="Roboto Condensed"/>
                <a:sym typeface="Roboto Condensed"/>
              </a:rPr>
              <a:t>power </a:t>
            </a:r>
            <a:r>
              <a:rPr lang="en" sz="3400">
                <a:latin typeface="Roboto Condensed"/>
                <a:ea typeface="Roboto Condensed"/>
                <a:cs typeface="Roboto Condensed"/>
                <a:sym typeface="Roboto Condensed"/>
              </a:rPr>
              <a:t>of the federal government to provide aid and welfare to the people. </a:t>
            </a:r>
            <a:r>
              <a:rPr lang="en" sz="3200">
                <a:latin typeface="Roboto Condensed"/>
                <a:ea typeface="Roboto Condensed"/>
                <a:cs typeface="Roboto Condensed"/>
                <a:sym typeface="Roboto Condensed"/>
              </a:rPr>
              <a:t>(i</a:t>
            </a:r>
            <a:r>
              <a:rPr lang="en" sz="3200">
                <a:highlight>
                  <a:srgbClr val="FFFF00"/>
                </a:highlight>
                <a:latin typeface="Roboto Condensed"/>
                <a:ea typeface="Roboto Condensed"/>
                <a:cs typeface="Roboto Condensed"/>
                <a:sym typeface="Roboto Condensed"/>
              </a:rPr>
              <a:t>nput in their everyday lives)</a:t>
            </a:r>
            <a:endParaRPr sz="3200">
              <a:highlight>
                <a:srgbClr val="FFFF00"/>
              </a:highlight>
              <a:latin typeface="Roboto Condensed"/>
              <a:ea typeface="Roboto Condensed"/>
              <a:cs typeface="Roboto Condensed"/>
              <a:sym typeface="Roboto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0"/>
        <p:cNvGrpSpPr/>
        <p:nvPr/>
      </p:nvGrpSpPr>
      <p:grpSpPr>
        <a:xfrm>
          <a:off x="0" y="0"/>
          <a:ext cx="0" cy="0"/>
          <a:chOff x="0" y="0"/>
          <a:chExt cx="0" cy="0"/>
        </a:xfrm>
      </p:grpSpPr>
      <p:sp>
        <p:nvSpPr>
          <p:cNvPr id="501" name="Google Shape;501;p72"/>
          <p:cNvSpPr txBox="1"/>
          <p:nvPr/>
        </p:nvSpPr>
        <p:spPr>
          <a:xfrm>
            <a:off x="4148675" y="164851"/>
            <a:ext cx="4588800" cy="4704300"/>
          </a:xfrm>
          <a:prstGeom prst="rect">
            <a:avLst/>
          </a:prstGeom>
          <a:noFill/>
          <a:ln>
            <a:noFill/>
          </a:ln>
        </p:spPr>
        <p:txBody>
          <a:bodyPr spcFirstLastPara="1" wrap="square" lIns="68575" tIns="34275" rIns="68575" bIns="34275" anchor="t" anchorCtr="0">
            <a:noAutofit/>
          </a:bodyPr>
          <a:lstStyle/>
          <a:p>
            <a:pPr marL="254000" marR="0" lvl="0" indent="-298450" algn="l" rtl="0">
              <a:spcBef>
                <a:spcPts val="0"/>
              </a:spcBef>
              <a:spcAft>
                <a:spcPts val="0"/>
              </a:spcAft>
              <a:buClr>
                <a:srgbClr val="FF0000"/>
              </a:buClr>
              <a:buSzPts val="3100"/>
              <a:buFont typeface="Garamond"/>
              <a:buAutoNum type="arabicPeriod"/>
            </a:pPr>
            <a:r>
              <a:rPr lang="en" sz="3100" u="sng">
                <a:solidFill>
                  <a:srgbClr val="FF0000"/>
                </a:solidFill>
                <a:latin typeface="Garamond"/>
                <a:ea typeface="Garamond"/>
                <a:cs typeface="Garamond"/>
                <a:sym typeface="Garamond"/>
              </a:rPr>
              <a:t>Relief</a:t>
            </a:r>
            <a:r>
              <a:rPr lang="en" sz="3100">
                <a:solidFill>
                  <a:schemeClr val="dk1"/>
                </a:solidFill>
                <a:latin typeface="Garamond"/>
                <a:ea typeface="Garamond"/>
                <a:cs typeface="Garamond"/>
                <a:sym typeface="Garamond"/>
              </a:rPr>
              <a:t>: Programs to </a:t>
            </a:r>
            <a:r>
              <a:rPr lang="en" sz="3100">
                <a:solidFill>
                  <a:srgbClr val="FF0000"/>
                </a:solidFill>
                <a:latin typeface="Garamond"/>
                <a:ea typeface="Garamond"/>
                <a:cs typeface="Garamond"/>
                <a:sym typeface="Garamond"/>
              </a:rPr>
              <a:t>help the poor, either with direct relief or through job programs</a:t>
            </a:r>
            <a:endParaRPr sz="3100">
              <a:solidFill>
                <a:srgbClr val="FF0000"/>
              </a:solidFill>
              <a:latin typeface="Garamond"/>
              <a:ea typeface="Garamond"/>
              <a:cs typeface="Garamond"/>
              <a:sym typeface="Garamond"/>
            </a:endParaRPr>
          </a:p>
          <a:p>
            <a:pPr marL="0" marR="0" lvl="0" indent="0" algn="l" rtl="0">
              <a:spcBef>
                <a:spcPts val="0"/>
              </a:spcBef>
              <a:spcAft>
                <a:spcPts val="0"/>
              </a:spcAft>
              <a:buNone/>
            </a:pPr>
            <a:r>
              <a:rPr lang="en" sz="3100">
                <a:solidFill>
                  <a:srgbClr val="FF0000"/>
                </a:solidFill>
                <a:latin typeface="Garamond"/>
                <a:ea typeface="Garamond"/>
                <a:cs typeface="Garamond"/>
                <a:sym typeface="Garamond"/>
              </a:rPr>
              <a:t>**IMMEDIATE**</a:t>
            </a:r>
            <a:endParaRPr sz="3100">
              <a:solidFill>
                <a:srgbClr val="FF0000"/>
              </a:solidFill>
              <a:latin typeface="Garamond"/>
              <a:ea typeface="Garamond"/>
              <a:cs typeface="Garamond"/>
              <a:sym typeface="Garamond"/>
            </a:endParaRPr>
          </a:p>
          <a:p>
            <a:pPr marL="342900" marR="0" lvl="0" indent="0" algn="l" rtl="0">
              <a:spcBef>
                <a:spcPts val="0"/>
              </a:spcBef>
              <a:spcAft>
                <a:spcPts val="0"/>
              </a:spcAft>
              <a:buNone/>
            </a:pPr>
            <a:endParaRPr sz="1800">
              <a:solidFill>
                <a:srgbClr val="FF0000"/>
              </a:solidFill>
            </a:endParaRPr>
          </a:p>
        </p:txBody>
      </p:sp>
      <p:pic>
        <p:nvPicPr>
          <p:cNvPr id="502" name="Google Shape;502;p72" descr="Image result for New Deal cartoons just minding my business and getting along"/>
          <p:cNvPicPr preferRelativeResize="0"/>
          <p:nvPr/>
        </p:nvPicPr>
        <p:blipFill rotWithShape="1">
          <a:blip r:embed="rId3">
            <a:alphaModFix/>
          </a:blip>
          <a:srcRect/>
          <a:stretch/>
        </p:blipFill>
        <p:spPr>
          <a:xfrm>
            <a:off x="188575" y="241800"/>
            <a:ext cx="3756224" cy="4627426"/>
          </a:xfrm>
          <a:prstGeom prst="rect">
            <a:avLst/>
          </a:prstGeom>
          <a:noFill/>
          <a:ln w="9525" cap="flat" cmpd="sng">
            <a:solidFill>
              <a:srgbClr val="000000"/>
            </a:solidFill>
            <a:prstDash val="solid"/>
            <a:round/>
            <a:headEnd type="none" w="sm" len="sm"/>
            <a:tailEnd type="none" w="sm" len="sm"/>
          </a:ln>
        </p:spPr>
      </p:pic>
      <p:pic>
        <p:nvPicPr>
          <p:cNvPr id="503" name="Google Shape;503;p72" descr="The 3 Rs: Relief Recovery and Reform in the New Deal"/>
          <p:cNvPicPr preferRelativeResize="0"/>
          <p:nvPr/>
        </p:nvPicPr>
        <p:blipFill>
          <a:blip r:embed="rId4">
            <a:alphaModFix/>
          </a:blip>
          <a:stretch>
            <a:fillRect/>
          </a:stretch>
        </p:blipFill>
        <p:spPr>
          <a:xfrm>
            <a:off x="4682569" y="2891250"/>
            <a:ext cx="3823594" cy="2021794"/>
          </a:xfrm>
          <a:prstGeom prst="rect">
            <a:avLst/>
          </a:prstGeom>
          <a:noFill/>
          <a:ln w="38100" cap="flat" cmpd="sng">
            <a:solidFill>
              <a:srgbClr val="FF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01">
                                            <p:txEl>
                                              <p:pRg st="0" end="0"/>
                                            </p:txEl>
                                          </p:spTgt>
                                        </p:tgtEl>
                                        <p:attrNameLst>
                                          <p:attrName>style.visibility</p:attrName>
                                        </p:attrNameLst>
                                      </p:cBhvr>
                                      <p:to>
                                        <p:strVal val="visible"/>
                                      </p:to>
                                    </p:set>
                                    <p:anim calcmode="lin" valueType="num">
                                      <p:cBhvr additive="base">
                                        <p:cTn id="7" dur="200"/>
                                        <p:tgtEl>
                                          <p:spTgt spid="5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01">
                                            <p:txEl>
                                              <p:pRg st="1" end="1"/>
                                            </p:txEl>
                                          </p:spTgt>
                                        </p:tgtEl>
                                        <p:attrNameLst>
                                          <p:attrName>style.visibility</p:attrName>
                                        </p:attrNameLst>
                                      </p:cBhvr>
                                      <p:to>
                                        <p:strVal val="visible"/>
                                      </p:to>
                                    </p:set>
                                    <p:anim calcmode="lin" valueType="num">
                                      <p:cBhvr additive="base">
                                        <p:cTn id="12" dur="200"/>
                                        <p:tgtEl>
                                          <p:spTgt spid="50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501">
                                            <p:txEl>
                                              <p:pRg st="2" end="2"/>
                                            </p:txEl>
                                          </p:spTgt>
                                        </p:tgtEl>
                                        <p:attrNameLst>
                                          <p:attrName>style.visibility</p:attrName>
                                        </p:attrNameLst>
                                      </p:cBhvr>
                                      <p:to>
                                        <p:strVal val="visible"/>
                                      </p:to>
                                    </p:set>
                                    <p:anim calcmode="lin" valueType="num">
                                      <p:cBhvr additive="base">
                                        <p:cTn id="17" dur="200"/>
                                        <p:tgtEl>
                                          <p:spTgt spid="50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3"/>
          <p:cNvSpPr txBox="1"/>
          <p:nvPr/>
        </p:nvSpPr>
        <p:spPr>
          <a:xfrm>
            <a:off x="4148675" y="208825"/>
            <a:ext cx="4588800" cy="4660500"/>
          </a:xfrm>
          <a:prstGeom prst="rect">
            <a:avLst/>
          </a:prstGeom>
          <a:noFill/>
          <a:ln>
            <a:noFill/>
          </a:ln>
        </p:spPr>
        <p:txBody>
          <a:bodyPr spcFirstLastPara="1" wrap="square" lIns="68575" tIns="34275" rIns="68575" bIns="34275" anchor="t" anchorCtr="0">
            <a:noAutofit/>
          </a:bodyPr>
          <a:lstStyle/>
          <a:p>
            <a:pPr marL="342900" marR="0" lvl="0" indent="0" algn="l" rtl="0">
              <a:spcBef>
                <a:spcPts val="0"/>
              </a:spcBef>
              <a:spcAft>
                <a:spcPts val="0"/>
              </a:spcAft>
              <a:buNone/>
            </a:pPr>
            <a:endParaRPr sz="1100">
              <a:solidFill>
                <a:srgbClr val="FF0000"/>
              </a:solidFill>
            </a:endParaRPr>
          </a:p>
          <a:p>
            <a:pPr marL="0" marR="0" lvl="0" indent="0" algn="l" rtl="0">
              <a:spcBef>
                <a:spcPts val="0"/>
              </a:spcBef>
              <a:spcAft>
                <a:spcPts val="0"/>
              </a:spcAft>
              <a:buNone/>
            </a:pPr>
            <a:r>
              <a:rPr lang="en" sz="3400">
                <a:solidFill>
                  <a:srgbClr val="FF0000"/>
                </a:solidFill>
                <a:latin typeface="Garamond"/>
                <a:ea typeface="Garamond"/>
                <a:cs typeface="Garamond"/>
                <a:sym typeface="Garamond"/>
              </a:rPr>
              <a:t>2.  </a:t>
            </a:r>
            <a:r>
              <a:rPr lang="en" sz="3400" u="sng">
                <a:solidFill>
                  <a:srgbClr val="FF0000"/>
                </a:solidFill>
                <a:latin typeface="Garamond"/>
                <a:ea typeface="Garamond"/>
                <a:cs typeface="Garamond"/>
                <a:sym typeface="Garamond"/>
              </a:rPr>
              <a:t>Recovery</a:t>
            </a:r>
            <a:r>
              <a:rPr lang="en" sz="3400">
                <a:solidFill>
                  <a:schemeClr val="dk1"/>
                </a:solidFill>
                <a:latin typeface="Garamond"/>
                <a:ea typeface="Garamond"/>
                <a:cs typeface="Garamond"/>
                <a:sym typeface="Garamond"/>
              </a:rPr>
              <a:t> : fixing the economy with </a:t>
            </a:r>
            <a:r>
              <a:rPr lang="en" sz="3400">
                <a:solidFill>
                  <a:srgbClr val="FF0000"/>
                </a:solidFill>
                <a:latin typeface="Garamond"/>
                <a:ea typeface="Garamond"/>
                <a:cs typeface="Garamond"/>
                <a:sym typeface="Garamond"/>
              </a:rPr>
              <a:t>programs to help business recover.</a:t>
            </a:r>
            <a:endParaRPr sz="3400">
              <a:solidFill>
                <a:srgbClr val="FF0000"/>
              </a:solidFill>
              <a:latin typeface="Garamond"/>
              <a:ea typeface="Garamond"/>
              <a:cs typeface="Garamond"/>
              <a:sym typeface="Garamond"/>
            </a:endParaRPr>
          </a:p>
          <a:p>
            <a:pPr marL="0" marR="0" lvl="0" indent="0" algn="l" rtl="0">
              <a:spcBef>
                <a:spcPts val="0"/>
              </a:spcBef>
              <a:spcAft>
                <a:spcPts val="0"/>
              </a:spcAft>
              <a:buNone/>
            </a:pPr>
            <a:r>
              <a:rPr lang="en" sz="3400">
                <a:solidFill>
                  <a:srgbClr val="FF0000"/>
                </a:solidFill>
                <a:latin typeface="Garamond"/>
                <a:ea typeface="Garamond"/>
                <a:cs typeface="Garamond"/>
                <a:sym typeface="Garamond"/>
              </a:rPr>
              <a:t>**LONG TERM**</a:t>
            </a:r>
            <a:endParaRPr sz="3400">
              <a:solidFill>
                <a:srgbClr val="FF0000"/>
              </a:solidFill>
              <a:latin typeface="Garamond"/>
              <a:ea typeface="Garamond"/>
              <a:cs typeface="Garamond"/>
              <a:sym typeface="Garamond"/>
            </a:endParaRPr>
          </a:p>
          <a:p>
            <a:pPr marL="342900" marR="0" lvl="0" indent="0" algn="l" rtl="0">
              <a:spcBef>
                <a:spcPts val="0"/>
              </a:spcBef>
              <a:spcAft>
                <a:spcPts val="0"/>
              </a:spcAft>
              <a:buNone/>
            </a:pPr>
            <a:endParaRPr sz="1800">
              <a:solidFill>
                <a:srgbClr val="FF0000"/>
              </a:solidFill>
            </a:endParaRPr>
          </a:p>
        </p:txBody>
      </p:sp>
      <p:pic>
        <p:nvPicPr>
          <p:cNvPr id="509" name="Google Shape;509;p73" descr="Image result for New Deal cartoons just minding my business and getting along"/>
          <p:cNvPicPr preferRelativeResize="0"/>
          <p:nvPr/>
        </p:nvPicPr>
        <p:blipFill rotWithShape="1">
          <a:blip r:embed="rId3">
            <a:alphaModFix/>
          </a:blip>
          <a:srcRect/>
          <a:stretch/>
        </p:blipFill>
        <p:spPr>
          <a:xfrm>
            <a:off x="188575" y="208825"/>
            <a:ext cx="3756224" cy="4660401"/>
          </a:xfrm>
          <a:prstGeom prst="rect">
            <a:avLst/>
          </a:prstGeom>
          <a:noFill/>
          <a:ln w="9525" cap="flat" cmpd="sng">
            <a:solidFill>
              <a:srgbClr val="000000"/>
            </a:solidFill>
            <a:prstDash val="solid"/>
            <a:round/>
            <a:headEnd type="none" w="sm" len="sm"/>
            <a:tailEnd type="none" w="sm" len="sm"/>
          </a:ln>
        </p:spPr>
      </p:pic>
      <p:pic>
        <p:nvPicPr>
          <p:cNvPr id="510" name="Google Shape;510;p73" descr="Recovery Is a Process of Learning, Growth, and Healing | Psychology Today"/>
          <p:cNvPicPr preferRelativeResize="0"/>
          <p:nvPr/>
        </p:nvPicPr>
        <p:blipFill>
          <a:blip r:embed="rId4">
            <a:alphaModFix/>
          </a:blip>
          <a:stretch>
            <a:fillRect/>
          </a:stretch>
        </p:blipFill>
        <p:spPr>
          <a:xfrm>
            <a:off x="4215938" y="2864162"/>
            <a:ext cx="4257488" cy="21057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74"/>
          <p:cNvSpPr txBox="1"/>
          <p:nvPr/>
        </p:nvSpPr>
        <p:spPr>
          <a:xfrm>
            <a:off x="4148675" y="120900"/>
            <a:ext cx="4588800" cy="4748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900">
                <a:solidFill>
                  <a:srgbClr val="FF0000"/>
                </a:solidFill>
                <a:latin typeface="Garamond"/>
                <a:ea typeface="Garamond"/>
                <a:cs typeface="Garamond"/>
                <a:sym typeface="Garamond"/>
              </a:rPr>
              <a:t>3. </a:t>
            </a:r>
            <a:r>
              <a:rPr lang="en" sz="3400" u="sng">
                <a:solidFill>
                  <a:srgbClr val="FF0000"/>
                </a:solidFill>
                <a:latin typeface="Garamond"/>
                <a:ea typeface="Garamond"/>
                <a:cs typeface="Garamond"/>
                <a:sym typeface="Garamond"/>
              </a:rPr>
              <a:t>Reforms</a:t>
            </a:r>
            <a:r>
              <a:rPr lang="en" sz="3400">
                <a:solidFill>
                  <a:schemeClr val="dk1"/>
                </a:solidFill>
                <a:latin typeface="Garamond"/>
                <a:ea typeface="Garamond"/>
                <a:cs typeface="Garamond"/>
                <a:sym typeface="Garamond"/>
              </a:rPr>
              <a:t>: financial fixes to the lack of banking rules.</a:t>
            </a:r>
            <a:endParaRPr sz="3400">
              <a:solidFill>
                <a:schemeClr val="dk1"/>
              </a:solidFill>
              <a:latin typeface="Garamond"/>
              <a:ea typeface="Garamond"/>
              <a:cs typeface="Garamond"/>
              <a:sym typeface="Garamond"/>
            </a:endParaRPr>
          </a:p>
          <a:p>
            <a:pPr marL="457200" marR="0" lvl="0" indent="-444500" algn="l" rtl="0">
              <a:spcBef>
                <a:spcPts val="0"/>
              </a:spcBef>
              <a:spcAft>
                <a:spcPts val="0"/>
              </a:spcAft>
              <a:buClr>
                <a:srgbClr val="FF0000"/>
              </a:buClr>
              <a:buSzPts val="3400"/>
              <a:buFont typeface="Garamond"/>
              <a:buChar char="●"/>
            </a:pPr>
            <a:r>
              <a:rPr lang="en" sz="3400">
                <a:solidFill>
                  <a:srgbClr val="FF0000"/>
                </a:solidFill>
                <a:latin typeface="Garamond"/>
                <a:ea typeface="Garamond"/>
                <a:cs typeface="Garamond"/>
                <a:sym typeface="Garamond"/>
              </a:rPr>
              <a:t>Created new regulations on banking and the stock market</a:t>
            </a:r>
            <a:endParaRPr sz="3400">
              <a:solidFill>
                <a:srgbClr val="FF0000"/>
              </a:solidFill>
              <a:latin typeface="Garamond"/>
              <a:ea typeface="Garamond"/>
              <a:cs typeface="Garamond"/>
              <a:sym typeface="Garamond"/>
            </a:endParaRPr>
          </a:p>
          <a:p>
            <a:pPr marL="0" marR="0" lvl="0" indent="0" algn="l" rtl="0">
              <a:spcBef>
                <a:spcPts val="0"/>
              </a:spcBef>
              <a:spcAft>
                <a:spcPts val="0"/>
              </a:spcAft>
              <a:buNone/>
            </a:pPr>
            <a:r>
              <a:rPr lang="en" sz="3400">
                <a:solidFill>
                  <a:srgbClr val="FF0000"/>
                </a:solidFill>
                <a:latin typeface="Garamond"/>
                <a:ea typeface="Garamond"/>
                <a:cs typeface="Garamond"/>
                <a:sym typeface="Garamond"/>
              </a:rPr>
              <a:t>**</a:t>
            </a:r>
            <a:r>
              <a:rPr lang="en" sz="3400">
                <a:solidFill>
                  <a:srgbClr val="FF0000"/>
                </a:solidFill>
                <a:highlight>
                  <a:srgbClr val="FFFF00"/>
                </a:highlight>
                <a:latin typeface="Garamond"/>
                <a:ea typeface="Garamond"/>
                <a:cs typeface="Garamond"/>
                <a:sym typeface="Garamond"/>
              </a:rPr>
              <a:t>PERMANENT** </a:t>
            </a:r>
            <a:endParaRPr sz="3400">
              <a:solidFill>
                <a:srgbClr val="FF0000"/>
              </a:solidFill>
              <a:highlight>
                <a:srgbClr val="FFFF00"/>
              </a:highlight>
              <a:latin typeface="Garamond"/>
              <a:ea typeface="Garamond"/>
              <a:cs typeface="Garamond"/>
              <a:sym typeface="Garamond"/>
            </a:endParaRPr>
          </a:p>
        </p:txBody>
      </p:sp>
      <p:pic>
        <p:nvPicPr>
          <p:cNvPr id="516" name="Google Shape;516;p74" descr="Image result for New Deal cartoons just minding my business and getting along"/>
          <p:cNvPicPr preferRelativeResize="0"/>
          <p:nvPr/>
        </p:nvPicPr>
        <p:blipFill rotWithShape="1">
          <a:blip r:embed="rId3">
            <a:alphaModFix/>
          </a:blip>
          <a:srcRect/>
          <a:stretch/>
        </p:blipFill>
        <p:spPr>
          <a:xfrm>
            <a:off x="188575" y="296750"/>
            <a:ext cx="3756224" cy="4572475"/>
          </a:xfrm>
          <a:prstGeom prst="rect">
            <a:avLst/>
          </a:prstGeom>
          <a:noFill/>
          <a:ln w="9525" cap="flat" cmpd="sng">
            <a:solidFill>
              <a:srgbClr val="000000"/>
            </a:solidFill>
            <a:prstDash val="solid"/>
            <a:round/>
            <a:headEnd type="none" w="sm" len="sm"/>
            <a:tailEnd type="none" w="sm" len="sm"/>
          </a:ln>
        </p:spPr>
      </p:pic>
      <p:pic>
        <p:nvPicPr>
          <p:cNvPr id="517" name="Google Shape;517;p74" descr="Lumocolor® permanent marker 352 - Permanent marker with bullet tip |  STAEDTLER"/>
          <p:cNvPicPr preferRelativeResize="0"/>
          <p:nvPr/>
        </p:nvPicPr>
        <p:blipFill>
          <a:blip r:embed="rId4">
            <a:alphaModFix/>
          </a:blip>
          <a:stretch>
            <a:fillRect/>
          </a:stretch>
        </p:blipFill>
        <p:spPr>
          <a:xfrm>
            <a:off x="4234463" y="3226898"/>
            <a:ext cx="4441594" cy="158290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5"/>
          <p:cNvSpPr txBox="1"/>
          <p:nvPr/>
        </p:nvSpPr>
        <p:spPr>
          <a:xfrm>
            <a:off x="170825" y="164375"/>
            <a:ext cx="3862800" cy="531000"/>
          </a:xfrm>
          <a:prstGeom prst="rect">
            <a:avLst/>
          </a:prstGeom>
          <a:noFill/>
          <a:ln w="9525" cap="flat" cmpd="sng">
            <a:solidFill>
              <a:schemeClr val="lt1"/>
            </a:solidFill>
            <a:prstDash val="dash"/>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3700">
                <a:solidFill>
                  <a:schemeClr val="dk1"/>
                </a:solidFill>
                <a:latin typeface="Garamond"/>
                <a:ea typeface="Garamond"/>
                <a:cs typeface="Garamond"/>
                <a:sym typeface="Garamond"/>
              </a:rPr>
              <a:t>Fireside Chats:</a:t>
            </a:r>
            <a:endParaRPr sz="1800">
              <a:solidFill>
                <a:schemeClr val="dk1"/>
              </a:solidFill>
            </a:endParaRPr>
          </a:p>
        </p:txBody>
      </p:sp>
      <p:sp>
        <p:nvSpPr>
          <p:cNvPr id="523" name="Google Shape;523;p75"/>
          <p:cNvSpPr txBox="1"/>
          <p:nvPr/>
        </p:nvSpPr>
        <p:spPr>
          <a:xfrm>
            <a:off x="170825" y="798725"/>
            <a:ext cx="4994700" cy="4252800"/>
          </a:xfrm>
          <a:prstGeom prst="rect">
            <a:avLst/>
          </a:prstGeom>
          <a:noFill/>
          <a:ln>
            <a:noFill/>
          </a:ln>
        </p:spPr>
        <p:txBody>
          <a:bodyPr spcFirstLastPara="1" wrap="square" lIns="68575" tIns="34275" rIns="68575" bIns="34275" anchor="t" anchorCtr="0">
            <a:noAutofit/>
          </a:bodyPr>
          <a:lstStyle/>
          <a:p>
            <a:pPr marL="457200" marR="0" lvl="0" indent="-374650" algn="l" rtl="0">
              <a:spcBef>
                <a:spcPts val="0"/>
              </a:spcBef>
              <a:spcAft>
                <a:spcPts val="0"/>
              </a:spcAft>
              <a:buClr>
                <a:schemeClr val="dk1"/>
              </a:buClr>
              <a:buSzPts val="2300"/>
              <a:buFont typeface="Garamond"/>
              <a:buChar char="●"/>
            </a:pPr>
            <a:r>
              <a:rPr lang="en" sz="2300">
                <a:solidFill>
                  <a:schemeClr val="dk1"/>
                </a:solidFill>
                <a:latin typeface="Garamond"/>
                <a:ea typeface="Garamond"/>
                <a:cs typeface="Garamond"/>
                <a:sym typeface="Garamond"/>
              </a:rPr>
              <a:t>One thing that helped FDR to get his programs passed were his </a:t>
            </a:r>
            <a:r>
              <a:rPr lang="en" sz="2300">
                <a:solidFill>
                  <a:schemeClr val="dk1"/>
                </a:solidFill>
                <a:highlight>
                  <a:srgbClr val="FFFF00"/>
                </a:highlight>
                <a:latin typeface="Garamond"/>
                <a:ea typeface="Garamond"/>
                <a:cs typeface="Garamond"/>
                <a:sym typeface="Garamond"/>
              </a:rPr>
              <a:t>“Fireside Chats”.</a:t>
            </a:r>
            <a:endParaRPr sz="2300">
              <a:solidFill>
                <a:schemeClr val="dk1"/>
              </a:solidFill>
              <a:highlight>
                <a:srgbClr val="FFFF00"/>
              </a:highlight>
              <a:latin typeface="Garamond"/>
              <a:ea typeface="Garamond"/>
              <a:cs typeface="Garamond"/>
              <a:sym typeface="Garamond"/>
            </a:endParaRPr>
          </a:p>
          <a:p>
            <a:pPr marL="914400" marR="0" lvl="1" indent="-374650" algn="l" rtl="0">
              <a:spcBef>
                <a:spcPts val="0"/>
              </a:spcBef>
              <a:spcAft>
                <a:spcPts val="0"/>
              </a:spcAft>
              <a:buClr>
                <a:schemeClr val="dk1"/>
              </a:buClr>
              <a:buSzPts val="2300"/>
              <a:buFont typeface="Garamond"/>
              <a:buChar char="○"/>
            </a:pPr>
            <a:r>
              <a:rPr lang="en" sz="2300">
                <a:solidFill>
                  <a:schemeClr val="dk1"/>
                </a:solidFill>
                <a:latin typeface="Garamond"/>
                <a:ea typeface="Garamond"/>
                <a:cs typeface="Garamond"/>
                <a:sym typeface="Garamond"/>
              </a:rPr>
              <a:t>R</a:t>
            </a:r>
            <a:r>
              <a:rPr lang="en" sz="2300">
                <a:solidFill>
                  <a:srgbClr val="FF0000"/>
                </a:solidFill>
                <a:latin typeface="Garamond"/>
                <a:ea typeface="Garamond"/>
                <a:cs typeface="Garamond"/>
                <a:sym typeface="Garamond"/>
              </a:rPr>
              <a:t>adio speeches about current issues </a:t>
            </a:r>
            <a:r>
              <a:rPr lang="en" sz="2300">
                <a:solidFill>
                  <a:schemeClr val="dk1"/>
                </a:solidFill>
                <a:latin typeface="Garamond"/>
                <a:ea typeface="Garamond"/>
                <a:cs typeface="Garamond"/>
                <a:sym typeface="Garamond"/>
              </a:rPr>
              <a:t>and proposed New Deal policies. </a:t>
            </a:r>
            <a:endParaRPr sz="2300">
              <a:solidFill>
                <a:schemeClr val="dk1"/>
              </a:solidFill>
              <a:latin typeface="Garamond"/>
              <a:ea typeface="Garamond"/>
              <a:cs typeface="Garamond"/>
              <a:sym typeface="Garamond"/>
            </a:endParaRPr>
          </a:p>
          <a:p>
            <a:pPr marL="0" marR="0" lvl="0" indent="0" algn="l" rtl="0">
              <a:spcBef>
                <a:spcPts val="0"/>
              </a:spcBef>
              <a:spcAft>
                <a:spcPts val="0"/>
              </a:spcAft>
              <a:buNone/>
            </a:pPr>
            <a:endParaRPr sz="2300">
              <a:solidFill>
                <a:schemeClr val="dk1"/>
              </a:solidFill>
              <a:latin typeface="Garamond"/>
              <a:ea typeface="Garamond"/>
              <a:cs typeface="Garamond"/>
              <a:sym typeface="Garamond"/>
            </a:endParaRPr>
          </a:p>
          <a:p>
            <a:pPr marL="0" lvl="0" indent="0" algn="l" rtl="0">
              <a:lnSpc>
                <a:spcPct val="115000"/>
              </a:lnSpc>
              <a:spcBef>
                <a:spcPts val="800"/>
              </a:spcBef>
              <a:spcAft>
                <a:spcPts val="0"/>
              </a:spcAft>
              <a:buClr>
                <a:schemeClr val="dk1"/>
              </a:buClr>
              <a:buSzPts val="800"/>
              <a:buFont typeface="Arial"/>
              <a:buNone/>
            </a:pPr>
            <a:r>
              <a:rPr lang="en" sz="2400">
                <a:solidFill>
                  <a:schemeClr val="dk1"/>
                </a:solidFill>
                <a:latin typeface="Tahoma"/>
                <a:ea typeface="Tahoma"/>
                <a:cs typeface="Tahoma"/>
                <a:sym typeface="Tahoma"/>
              </a:rPr>
              <a:t>*People felt the President cared and understood</a:t>
            </a:r>
            <a:endParaRPr sz="2400">
              <a:solidFill>
                <a:schemeClr val="dk1"/>
              </a:solidFill>
              <a:latin typeface="Tahoma"/>
              <a:ea typeface="Tahoma"/>
              <a:cs typeface="Tahoma"/>
              <a:sym typeface="Tahoma"/>
            </a:endParaRPr>
          </a:p>
          <a:p>
            <a:pPr marL="0" lvl="0" indent="0" algn="l" rtl="0">
              <a:lnSpc>
                <a:spcPct val="115000"/>
              </a:lnSpc>
              <a:spcBef>
                <a:spcPts val="800"/>
              </a:spcBef>
              <a:spcAft>
                <a:spcPts val="0"/>
              </a:spcAft>
              <a:buClr>
                <a:schemeClr val="dk1"/>
              </a:buClr>
              <a:buSzPts val="800"/>
              <a:buFont typeface="Arial"/>
              <a:buNone/>
            </a:pPr>
            <a:r>
              <a:rPr lang="en" sz="2400">
                <a:solidFill>
                  <a:schemeClr val="dk1"/>
                </a:solidFill>
                <a:latin typeface="Tahoma"/>
                <a:ea typeface="Tahoma"/>
                <a:cs typeface="Tahoma"/>
                <a:sym typeface="Tahoma"/>
              </a:rPr>
              <a:t>*</a:t>
            </a:r>
            <a:r>
              <a:rPr lang="en" sz="2400">
                <a:solidFill>
                  <a:schemeClr val="dk1"/>
                </a:solidFill>
                <a:highlight>
                  <a:srgbClr val="FFFF00"/>
                </a:highlight>
                <a:latin typeface="Tahoma"/>
                <a:ea typeface="Tahoma"/>
                <a:cs typeface="Tahoma"/>
                <a:sym typeface="Tahoma"/>
              </a:rPr>
              <a:t>Helped gain support</a:t>
            </a:r>
            <a:endParaRPr sz="2400">
              <a:solidFill>
                <a:schemeClr val="dk1"/>
              </a:solidFill>
              <a:highlight>
                <a:srgbClr val="FFFF00"/>
              </a:highlight>
              <a:latin typeface="Tahoma"/>
              <a:ea typeface="Tahoma"/>
              <a:cs typeface="Tahoma"/>
              <a:sym typeface="Tahoma"/>
            </a:endParaRPr>
          </a:p>
          <a:p>
            <a:pPr marL="0" marR="0" lvl="0" indent="0" algn="l" rtl="0">
              <a:spcBef>
                <a:spcPts val="0"/>
              </a:spcBef>
              <a:spcAft>
                <a:spcPts val="0"/>
              </a:spcAft>
              <a:buNone/>
            </a:pPr>
            <a:endParaRPr sz="2100">
              <a:solidFill>
                <a:schemeClr val="dk1"/>
              </a:solidFill>
              <a:latin typeface="Garamond"/>
              <a:ea typeface="Garamond"/>
              <a:cs typeface="Garamond"/>
              <a:sym typeface="Garamond"/>
            </a:endParaRPr>
          </a:p>
          <a:p>
            <a:pPr marL="0" marR="0" lvl="0" indent="0" algn="l" rtl="0">
              <a:spcBef>
                <a:spcPts val="0"/>
              </a:spcBef>
              <a:spcAft>
                <a:spcPts val="0"/>
              </a:spcAft>
              <a:buNone/>
            </a:pPr>
            <a:endParaRPr sz="2100">
              <a:solidFill>
                <a:schemeClr val="dk1"/>
              </a:solidFill>
              <a:latin typeface="Garamond"/>
              <a:ea typeface="Garamond"/>
              <a:cs typeface="Garamond"/>
              <a:sym typeface="Garamond"/>
            </a:endParaRPr>
          </a:p>
        </p:txBody>
      </p:sp>
      <p:pic>
        <p:nvPicPr>
          <p:cNvPr id="524" name="Google Shape;524;p75" descr="Image result for FDR fireside chats"/>
          <p:cNvPicPr preferRelativeResize="0"/>
          <p:nvPr/>
        </p:nvPicPr>
        <p:blipFill rotWithShape="1">
          <a:blip r:embed="rId3">
            <a:alphaModFix/>
          </a:blip>
          <a:srcRect/>
          <a:stretch/>
        </p:blipFill>
        <p:spPr>
          <a:xfrm>
            <a:off x="5253400" y="164375"/>
            <a:ext cx="3714750" cy="1936000"/>
          </a:xfrm>
          <a:prstGeom prst="rect">
            <a:avLst/>
          </a:prstGeom>
          <a:noFill/>
          <a:ln>
            <a:noFill/>
          </a:ln>
        </p:spPr>
      </p:pic>
      <p:pic>
        <p:nvPicPr>
          <p:cNvPr id="525" name="Google Shape;525;p75" descr="Yule Log Fireplace GIF"/>
          <p:cNvPicPr preferRelativeResize="0"/>
          <p:nvPr/>
        </p:nvPicPr>
        <p:blipFill>
          <a:blip r:embed="rId4">
            <a:alphaModFix/>
          </a:blip>
          <a:stretch>
            <a:fillRect/>
          </a:stretch>
        </p:blipFill>
        <p:spPr>
          <a:xfrm>
            <a:off x="3406213" y="3848738"/>
            <a:ext cx="2161500" cy="1158750"/>
          </a:xfrm>
          <a:prstGeom prst="rect">
            <a:avLst/>
          </a:prstGeom>
          <a:noFill/>
          <a:ln>
            <a:noFill/>
          </a:ln>
        </p:spPr>
      </p:pic>
      <p:pic>
        <p:nvPicPr>
          <p:cNvPr id="526" name="Google Shape;526;p75" descr="Image result for FDR fireside chats"/>
          <p:cNvPicPr preferRelativeResize="0"/>
          <p:nvPr/>
        </p:nvPicPr>
        <p:blipFill rotWithShape="1">
          <a:blip r:embed="rId5">
            <a:alphaModFix/>
          </a:blip>
          <a:srcRect/>
          <a:stretch/>
        </p:blipFill>
        <p:spPr>
          <a:xfrm>
            <a:off x="5961250" y="2365550"/>
            <a:ext cx="3083824" cy="25911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76" descr="&quot;Washington DC: The President again addresses the nation, expressing optimism and outlining his program to expedite work relief to all sections of the country.&quot; sound of FDR speaking Fireside Chat #7. (partial newsreel)" title="FDR Sees Fear Vanishing, Fireside Chat #7 1935/4/29">
            <a:hlinkClick r:id="rId3"/>
          </p:cNvPr>
          <p:cNvPicPr preferRelativeResize="0"/>
          <p:nvPr/>
        </p:nvPicPr>
        <p:blipFill>
          <a:blip r:embed="rId4">
            <a:alphaModFix/>
          </a:blip>
          <a:stretch>
            <a:fillRect/>
          </a:stretch>
        </p:blipFill>
        <p:spPr>
          <a:xfrm>
            <a:off x="459994" y="114300"/>
            <a:ext cx="8196132" cy="49455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1"/>
                                        </p:tgtEl>
                                        <p:attrNameLst>
                                          <p:attrName>style.visibility</p:attrName>
                                        </p:attrNameLst>
                                      </p:cBhvr>
                                      <p:to>
                                        <p:strVal val="visible"/>
                                      </p:to>
                                    </p:set>
                                    <p:animEffect transition="in" filter="fade">
                                      <p:cBhvr>
                                        <p:cTn id="7" dur="1000"/>
                                        <p:tgtEl>
                                          <p:spTgt spid="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b="1">
                <a:solidFill>
                  <a:srgbClr val="274E13"/>
                </a:solidFill>
                <a:latin typeface="Love Ya Like A Sister"/>
                <a:ea typeface="Love Ya Like A Sister"/>
                <a:cs typeface="Love Ya Like A Sister"/>
                <a:sym typeface="Love Ya Like A Sister"/>
              </a:rPr>
              <a:t>BANK REFORMS</a:t>
            </a:r>
            <a:endParaRPr sz="4500" b="1">
              <a:solidFill>
                <a:srgbClr val="274E13"/>
              </a:solidFill>
              <a:latin typeface="Love Ya Like A Sister"/>
              <a:ea typeface="Love Ya Like A Sister"/>
              <a:cs typeface="Love Ya Like A Sister"/>
              <a:sym typeface="Love Ya Like A Siste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8"/>
          <p:cNvSpPr/>
          <p:nvPr/>
        </p:nvSpPr>
        <p:spPr>
          <a:xfrm>
            <a:off x="6846400" y="2503000"/>
            <a:ext cx="2297700" cy="1276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8"/>
          <p:cNvSpPr txBox="1">
            <a:spLocks noGrp="1"/>
          </p:cNvSpPr>
          <p:nvPr>
            <p:ph type="title"/>
          </p:nvPr>
        </p:nvSpPr>
        <p:spPr>
          <a:xfrm>
            <a:off x="120000" y="282213"/>
            <a:ext cx="6087900" cy="680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00" b="1"/>
              <a:t>FDIC 1933 - Present</a:t>
            </a:r>
            <a:endParaRPr sz="3600" b="1"/>
          </a:p>
        </p:txBody>
      </p:sp>
      <p:sp>
        <p:nvSpPr>
          <p:cNvPr id="543" name="Google Shape;543;p78"/>
          <p:cNvSpPr txBox="1"/>
          <p:nvPr/>
        </p:nvSpPr>
        <p:spPr>
          <a:xfrm>
            <a:off x="120000" y="1099050"/>
            <a:ext cx="4856700" cy="38067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SzPts val="3600"/>
              <a:buFont typeface="Times New Roman"/>
              <a:buChar char="●"/>
            </a:pPr>
            <a:r>
              <a:rPr lang="en" sz="3600">
                <a:latin typeface="Times New Roman"/>
                <a:ea typeface="Times New Roman"/>
                <a:cs typeface="Times New Roman"/>
                <a:sym typeface="Times New Roman"/>
              </a:rPr>
              <a:t>Federal Deposit Insurance Corporation</a:t>
            </a:r>
            <a:endParaRPr sz="3600">
              <a:latin typeface="Times New Roman"/>
              <a:ea typeface="Times New Roman"/>
              <a:cs typeface="Times New Roman"/>
              <a:sym typeface="Times New Roman"/>
            </a:endParaRPr>
          </a:p>
          <a:p>
            <a:pPr marL="914400" lvl="1" indent="-457200" algn="l" rtl="0">
              <a:spcBef>
                <a:spcPts val="0"/>
              </a:spcBef>
              <a:spcAft>
                <a:spcPts val="0"/>
              </a:spcAft>
              <a:buSzPts val="3600"/>
              <a:buFont typeface="Times New Roman"/>
              <a:buChar char="○"/>
            </a:pPr>
            <a:r>
              <a:rPr lang="en" sz="3600">
                <a:highlight>
                  <a:srgbClr val="FFFF00"/>
                </a:highlight>
                <a:latin typeface="Times New Roman"/>
                <a:ea typeface="Times New Roman"/>
                <a:cs typeface="Times New Roman"/>
                <a:sym typeface="Times New Roman"/>
              </a:rPr>
              <a:t>Protects citizens from potential bank failures</a:t>
            </a:r>
            <a:endParaRPr sz="3600">
              <a:highlight>
                <a:srgbClr val="FFFF00"/>
              </a:highlight>
              <a:latin typeface="Times New Roman"/>
              <a:ea typeface="Times New Roman"/>
              <a:cs typeface="Times New Roman"/>
              <a:sym typeface="Times New Roman"/>
            </a:endParaRPr>
          </a:p>
          <a:p>
            <a:pPr marL="914400" lvl="1" indent="-457200" algn="l" rtl="0">
              <a:spcBef>
                <a:spcPts val="0"/>
              </a:spcBef>
              <a:spcAft>
                <a:spcPts val="0"/>
              </a:spcAft>
              <a:buSzPts val="3600"/>
              <a:buFont typeface="Times New Roman"/>
              <a:buChar char="○"/>
            </a:pPr>
            <a:r>
              <a:rPr lang="en" sz="3600">
                <a:highlight>
                  <a:srgbClr val="FFFF00"/>
                </a:highlight>
                <a:latin typeface="Times New Roman"/>
                <a:ea typeface="Times New Roman"/>
                <a:cs typeface="Times New Roman"/>
                <a:sym typeface="Times New Roman"/>
              </a:rPr>
              <a:t>Ensures savings</a:t>
            </a:r>
            <a:endParaRPr sz="3600">
              <a:highlight>
                <a:srgbClr val="FFFF00"/>
              </a:highlight>
              <a:latin typeface="Times New Roman"/>
              <a:ea typeface="Times New Roman"/>
              <a:cs typeface="Times New Roman"/>
              <a:sym typeface="Times New Roman"/>
            </a:endParaRPr>
          </a:p>
          <a:p>
            <a:pPr marL="457200" lvl="0" indent="0" algn="l" rtl="0">
              <a:spcBef>
                <a:spcPts val="0"/>
              </a:spcBef>
              <a:spcAft>
                <a:spcPts val="0"/>
              </a:spcAft>
              <a:buNone/>
            </a:pPr>
            <a:endParaRPr sz="3600">
              <a:latin typeface="Roboto Condensed"/>
              <a:ea typeface="Roboto Condensed"/>
              <a:cs typeface="Roboto Condensed"/>
              <a:sym typeface="Roboto Condensed"/>
            </a:endParaRPr>
          </a:p>
          <a:p>
            <a:pPr marL="457200" lvl="0" indent="0" algn="l" rtl="0">
              <a:spcBef>
                <a:spcPts val="0"/>
              </a:spcBef>
              <a:spcAft>
                <a:spcPts val="0"/>
              </a:spcAft>
              <a:buNone/>
            </a:pPr>
            <a:endParaRPr sz="3600">
              <a:solidFill>
                <a:srgbClr val="FF0000"/>
              </a:solidFill>
              <a:latin typeface="Roboto Condensed"/>
              <a:ea typeface="Roboto Condensed"/>
              <a:cs typeface="Roboto Condensed"/>
              <a:sym typeface="Roboto Condensed"/>
            </a:endParaRPr>
          </a:p>
        </p:txBody>
      </p:sp>
      <p:pic>
        <p:nvPicPr>
          <p:cNvPr id="544" name="Google Shape;544;p78"/>
          <p:cNvPicPr preferRelativeResize="0"/>
          <p:nvPr/>
        </p:nvPicPr>
        <p:blipFill>
          <a:blip r:embed="rId3">
            <a:alphaModFix/>
          </a:blip>
          <a:stretch>
            <a:fillRect/>
          </a:stretch>
        </p:blipFill>
        <p:spPr>
          <a:xfrm>
            <a:off x="4976700" y="2958700"/>
            <a:ext cx="3977625" cy="2056825"/>
          </a:xfrm>
          <a:prstGeom prst="rect">
            <a:avLst/>
          </a:prstGeom>
          <a:noFill/>
          <a:ln w="19050" cap="flat" cmpd="sng">
            <a:solidFill>
              <a:schemeClr val="dk2"/>
            </a:solidFill>
            <a:prstDash val="solid"/>
            <a:round/>
            <a:headEnd type="none" w="sm" len="sm"/>
            <a:tailEnd type="none" w="sm" len="sm"/>
          </a:ln>
        </p:spPr>
      </p:pic>
      <p:pic>
        <p:nvPicPr>
          <p:cNvPr id="545" name="Google Shape;545;p78"/>
          <p:cNvPicPr preferRelativeResize="0"/>
          <p:nvPr/>
        </p:nvPicPr>
        <p:blipFill rotWithShape="1">
          <a:blip r:embed="rId4">
            <a:alphaModFix/>
          </a:blip>
          <a:srcRect l="10119" r="12216"/>
          <a:stretch/>
        </p:blipFill>
        <p:spPr>
          <a:xfrm>
            <a:off x="5123626" y="345925"/>
            <a:ext cx="3555950" cy="2289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52" descr="All rights reserved to the Young People's Theater and the respective owners." title="We'd Like to Thank You Herbert Hoover (w/ lyrics)">
            <a:hlinkClick r:id="rId3"/>
          </p:cNvPr>
          <p:cNvPicPr preferRelativeResize="0"/>
          <p:nvPr/>
        </p:nvPicPr>
        <p:blipFill>
          <a:blip r:embed="rId4">
            <a:alphaModFix/>
          </a:blip>
          <a:stretch>
            <a:fillRect/>
          </a:stretch>
        </p:blipFill>
        <p:spPr>
          <a:xfrm>
            <a:off x="152400" y="114300"/>
            <a:ext cx="8868500" cy="48445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10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9"/>
          <p:cNvSpPr/>
          <p:nvPr/>
        </p:nvSpPr>
        <p:spPr>
          <a:xfrm>
            <a:off x="5918075" y="2503000"/>
            <a:ext cx="3225900" cy="2655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9"/>
          <p:cNvSpPr txBox="1">
            <a:spLocks noGrp="1"/>
          </p:cNvSpPr>
          <p:nvPr>
            <p:ph type="title"/>
          </p:nvPr>
        </p:nvSpPr>
        <p:spPr>
          <a:xfrm>
            <a:off x="120000" y="231325"/>
            <a:ext cx="6087900" cy="680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00" b="1"/>
              <a:t>SEC 1934 - Present</a:t>
            </a:r>
            <a:endParaRPr sz="3600" b="1"/>
          </a:p>
        </p:txBody>
      </p:sp>
      <p:sp>
        <p:nvSpPr>
          <p:cNvPr id="552" name="Google Shape;552;p79"/>
          <p:cNvSpPr txBox="1"/>
          <p:nvPr/>
        </p:nvSpPr>
        <p:spPr>
          <a:xfrm>
            <a:off x="120000" y="1263900"/>
            <a:ext cx="4856700" cy="38946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SzPts val="3600"/>
              <a:buFont typeface="Roboto Condensed"/>
              <a:buChar char="●"/>
            </a:pPr>
            <a:r>
              <a:rPr lang="en" sz="3600">
                <a:latin typeface="Roboto Condensed"/>
                <a:ea typeface="Roboto Condensed"/>
                <a:cs typeface="Roboto Condensed"/>
                <a:sym typeface="Roboto Condensed"/>
              </a:rPr>
              <a:t>Securities Exchange Commission</a:t>
            </a:r>
            <a:endParaRPr sz="3600">
              <a:latin typeface="Roboto Condensed"/>
              <a:ea typeface="Roboto Condensed"/>
              <a:cs typeface="Roboto Condensed"/>
              <a:sym typeface="Roboto Condensed"/>
            </a:endParaRPr>
          </a:p>
          <a:p>
            <a:pPr marL="914400" lvl="1" indent="-457200" algn="l" rtl="0">
              <a:spcBef>
                <a:spcPts val="0"/>
              </a:spcBef>
              <a:spcAft>
                <a:spcPts val="0"/>
              </a:spcAft>
              <a:buSzPts val="3600"/>
              <a:buFont typeface="Roboto Condensed"/>
              <a:buChar char="○"/>
            </a:pPr>
            <a:r>
              <a:rPr lang="en" sz="3600">
                <a:highlight>
                  <a:srgbClr val="FFFF00"/>
                </a:highlight>
                <a:latin typeface="Roboto Condensed"/>
                <a:ea typeface="Roboto Condensed"/>
                <a:cs typeface="Roboto Condensed"/>
                <a:sym typeface="Roboto Condensed"/>
              </a:rPr>
              <a:t>Regulates the stock market</a:t>
            </a:r>
            <a:endParaRPr sz="3600">
              <a:highlight>
                <a:srgbClr val="FFFF00"/>
              </a:highlight>
              <a:latin typeface="Roboto Condensed"/>
              <a:ea typeface="Roboto Condensed"/>
              <a:cs typeface="Roboto Condensed"/>
              <a:sym typeface="Roboto Condensed"/>
            </a:endParaRPr>
          </a:p>
          <a:p>
            <a:pPr marL="914400" lvl="1" indent="-457200" algn="l" rtl="0">
              <a:spcBef>
                <a:spcPts val="0"/>
              </a:spcBef>
              <a:spcAft>
                <a:spcPts val="0"/>
              </a:spcAft>
              <a:buSzPts val="3600"/>
              <a:buFont typeface="Roboto Condensed"/>
              <a:buChar char="○"/>
            </a:pPr>
            <a:r>
              <a:rPr lang="en" sz="3600">
                <a:latin typeface="Roboto Condensed"/>
                <a:ea typeface="Roboto Condensed"/>
                <a:cs typeface="Roboto Condensed"/>
                <a:sym typeface="Roboto Condensed"/>
              </a:rPr>
              <a:t>The “stock cops”</a:t>
            </a:r>
            <a:endParaRPr sz="3600">
              <a:latin typeface="Roboto Condensed"/>
              <a:ea typeface="Roboto Condensed"/>
              <a:cs typeface="Roboto Condensed"/>
              <a:sym typeface="Roboto Condensed"/>
            </a:endParaRPr>
          </a:p>
          <a:p>
            <a:pPr marL="457200" lvl="0" indent="0" algn="l" rtl="0">
              <a:spcBef>
                <a:spcPts val="0"/>
              </a:spcBef>
              <a:spcAft>
                <a:spcPts val="0"/>
              </a:spcAft>
              <a:buNone/>
            </a:pPr>
            <a:endParaRPr sz="3600">
              <a:latin typeface="Roboto Condensed"/>
              <a:ea typeface="Roboto Condensed"/>
              <a:cs typeface="Roboto Condensed"/>
              <a:sym typeface="Roboto Condensed"/>
            </a:endParaRPr>
          </a:p>
          <a:p>
            <a:pPr marL="457200" lvl="0" indent="0" algn="l" rtl="0">
              <a:spcBef>
                <a:spcPts val="0"/>
              </a:spcBef>
              <a:spcAft>
                <a:spcPts val="0"/>
              </a:spcAft>
              <a:buNone/>
            </a:pPr>
            <a:endParaRPr sz="3600">
              <a:solidFill>
                <a:srgbClr val="FF0000"/>
              </a:solidFill>
              <a:latin typeface="Roboto Condensed"/>
              <a:ea typeface="Roboto Condensed"/>
              <a:cs typeface="Roboto Condensed"/>
              <a:sym typeface="Roboto Condensed"/>
            </a:endParaRPr>
          </a:p>
        </p:txBody>
      </p:sp>
      <p:pic>
        <p:nvPicPr>
          <p:cNvPr id="553" name="Google Shape;553;p79"/>
          <p:cNvPicPr preferRelativeResize="0"/>
          <p:nvPr/>
        </p:nvPicPr>
        <p:blipFill>
          <a:blip r:embed="rId3">
            <a:alphaModFix/>
          </a:blip>
          <a:stretch>
            <a:fillRect/>
          </a:stretch>
        </p:blipFill>
        <p:spPr>
          <a:xfrm>
            <a:off x="5143500" y="2350600"/>
            <a:ext cx="3176226" cy="2579151"/>
          </a:xfrm>
          <a:prstGeom prst="rect">
            <a:avLst/>
          </a:prstGeom>
          <a:noFill/>
          <a:ln>
            <a:noFill/>
          </a:ln>
        </p:spPr>
      </p:pic>
      <p:pic>
        <p:nvPicPr>
          <p:cNvPr id="554" name="Google Shape;554;p79"/>
          <p:cNvPicPr preferRelativeResize="0"/>
          <p:nvPr/>
        </p:nvPicPr>
        <p:blipFill>
          <a:blip r:embed="rId4">
            <a:alphaModFix/>
          </a:blip>
          <a:stretch>
            <a:fillRect/>
          </a:stretch>
        </p:blipFill>
        <p:spPr>
          <a:xfrm>
            <a:off x="5415325" y="657150"/>
            <a:ext cx="1431050" cy="1431050"/>
          </a:xfrm>
          <a:prstGeom prst="rect">
            <a:avLst/>
          </a:prstGeom>
          <a:noFill/>
          <a:ln>
            <a:noFill/>
          </a:ln>
        </p:spPr>
      </p:pic>
      <p:pic>
        <p:nvPicPr>
          <p:cNvPr id="555" name="Google Shape;555;p79"/>
          <p:cNvPicPr preferRelativeResize="0"/>
          <p:nvPr/>
        </p:nvPicPr>
        <p:blipFill>
          <a:blip r:embed="rId5">
            <a:alphaModFix/>
          </a:blip>
          <a:stretch>
            <a:fillRect/>
          </a:stretch>
        </p:blipFill>
        <p:spPr>
          <a:xfrm>
            <a:off x="6975575" y="152400"/>
            <a:ext cx="1977092" cy="2198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0"/>
          <p:cNvSpPr txBox="1">
            <a:spLocks noGrp="1"/>
          </p:cNvSpPr>
          <p:nvPr>
            <p:ph type="body" idx="1"/>
          </p:nvPr>
        </p:nvSpPr>
        <p:spPr>
          <a:xfrm>
            <a:off x="311700" y="142873"/>
            <a:ext cx="5522100" cy="4897200"/>
          </a:xfrm>
          <a:prstGeom prst="rect">
            <a:avLst/>
          </a:prstGeom>
        </p:spPr>
        <p:txBody>
          <a:bodyPr spcFirstLastPara="1" wrap="square" lIns="91425" tIns="91425" rIns="91425" bIns="91425" anchor="t" anchorCtr="0">
            <a:noAutofit/>
          </a:bodyPr>
          <a:lstStyle/>
          <a:p>
            <a:pPr marL="457200" lvl="0" indent="-457200" algn="l" rtl="0">
              <a:lnSpc>
                <a:spcPct val="95000"/>
              </a:lnSpc>
              <a:spcBef>
                <a:spcPts val="0"/>
              </a:spcBef>
              <a:spcAft>
                <a:spcPts val="0"/>
              </a:spcAft>
              <a:buClr>
                <a:srgbClr val="0066FF"/>
              </a:buClr>
              <a:buSzPts val="3600"/>
              <a:buFont typeface="Roboto Condensed"/>
              <a:buChar char="●"/>
            </a:pPr>
            <a:r>
              <a:rPr lang="en" sz="3600" b="1">
                <a:solidFill>
                  <a:srgbClr val="0066FF"/>
                </a:solidFill>
                <a:latin typeface="Roboto Condensed"/>
                <a:ea typeface="Roboto Condensed"/>
                <a:cs typeface="Roboto Condensed"/>
                <a:sym typeface="Roboto Condensed"/>
              </a:rPr>
              <a:t>Emergency Banking Relief Act</a:t>
            </a:r>
            <a:r>
              <a:rPr lang="en" sz="3600">
                <a:solidFill>
                  <a:srgbClr val="0066FF"/>
                </a:solidFill>
                <a:latin typeface="Roboto Condensed"/>
                <a:ea typeface="Roboto Condensed"/>
                <a:cs typeface="Roboto Condensed"/>
                <a:sym typeface="Roboto Condensed"/>
              </a:rPr>
              <a:t>-1935:</a:t>
            </a:r>
            <a:endParaRPr sz="3600">
              <a:solidFill>
                <a:srgbClr val="0066FF"/>
              </a:solidFill>
              <a:latin typeface="Roboto Condensed"/>
              <a:ea typeface="Roboto Condensed"/>
              <a:cs typeface="Roboto Condensed"/>
              <a:sym typeface="Roboto Condensed"/>
            </a:endParaRPr>
          </a:p>
          <a:p>
            <a:pPr marL="914400" lvl="1" indent="-457200" algn="l" rtl="0">
              <a:lnSpc>
                <a:spcPct val="95000"/>
              </a:lnSpc>
              <a:spcBef>
                <a:spcPts val="0"/>
              </a:spcBef>
              <a:spcAft>
                <a:spcPts val="0"/>
              </a:spcAft>
              <a:buClr>
                <a:srgbClr val="0066FF"/>
              </a:buClr>
              <a:buSzPts val="3600"/>
              <a:buFont typeface="Roboto Condensed"/>
              <a:buChar char="○"/>
            </a:pPr>
            <a:r>
              <a:rPr lang="en" sz="3600">
                <a:solidFill>
                  <a:srgbClr val="000000"/>
                </a:solidFill>
                <a:latin typeface="Roboto Condensed"/>
                <a:ea typeface="Roboto Condensed"/>
                <a:cs typeface="Roboto Condensed"/>
                <a:sym typeface="Roboto Condensed"/>
              </a:rPr>
              <a:t>immediately put all banks on a “holiday”</a:t>
            </a:r>
            <a:endParaRPr sz="3600">
              <a:solidFill>
                <a:srgbClr val="000000"/>
              </a:solidFill>
              <a:latin typeface="Roboto Condensed"/>
              <a:ea typeface="Roboto Condensed"/>
              <a:cs typeface="Roboto Condensed"/>
              <a:sym typeface="Roboto Condensed"/>
            </a:endParaRPr>
          </a:p>
          <a:p>
            <a:pPr marL="914400" lvl="1" indent="-457200" algn="l" rtl="0">
              <a:lnSpc>
                <a:spcPct val="95000"/>
              </a:lnSpc>
              <a:spcBef>
                <a:spcPts val="0"/>
              </a:spcBef>
              <a:spcAft>
                <a:spcPts val="0"/>
              </a:spcAft>
              <a:buClr>
                <a:srgbClr val="0066FF"/>
              </a:buClr>
              <a:buSzPts val="3600"/>
              <a:buFont typeface="Roboto Condensed"/>
              <a:buChar char="○"/>
            </a:pPr>
            <a:r>
              <a:rPr lang="en" sz="3600">
                <a:solidFill>
                  <a:srgbClr val="000000"/>
                </a:solidFill>
                <a:latin typeface="Roboto Condensed"/>
                <a:ea typeface="Roboto Condensed"/>
                <a:cs typeface="Roboto Condensed"/>
                <a:sym typeface="Roboto Condensed"/>
              </a:rPr>
              <a:t> US Treasury Dept  </a:t>
            </a:r>
            <a:r>
              <a:rPr lang="en" sz="3600" b="1">
                <a:solidFill>
                  <a:srgbClr val="FF0000"/>
                </a:solidFill>
                <a:latin typeface="Roboto Condensed"/>
                <a:ea typeface="Roboto Condensed"/>
                <a:cs typeface="Roboto Condensed"/>
                <a:sym typeface="Roboto Condensed"/>
              </a:rPr>
              <a:t>inspected</a:t>
            </a:r>
            <a:r>
              <a:rPr lang="en" sz="3600">
                <a:solidFill>
                  <a:srgbClr val="000000"/>
                </a:solidFill>
                <a:latin typeface="Roboto Condensed"/>
                <a:ea typeface="Roboto Condensed"/>
                <a:cs typeface="Roboto Condensed"/>
                <a:sym typeface="Roboto Condensed"/>
              </a:rPr>
              <a:t> each bank to make sure it was ok.</a:t>
            </a:r>
            <a:endParaRPr sz="3600">
              <a:solidFill>
                <a:srgbClr val="000000"/>
              </a:solidFill>
              <a:latin typeface="Roboto Condensed"/>
              <a:ea typeface="Roboto Condensed"/>
              <a:cs typeface="Roboto Condensed"/>
              <a:sym typeface="Roboto Condensed"/>
            </a:endParaRPr>
          </a:p>
          <a:p>
            <a:pPr marL="0" lvl="0" indent="0" algn="l" rtl="0">
              <a:lnSpc>
                <a:spcPct val="95000"/>
              </a:lnSpc>
              <a:spcBef>
                <a:spcPts val="0"/>
              </a:spcBef>
              <a:spcAft>
                <a:spcPts val="0"/>
              </a:spcAft>
              <a:buSzPts val="800"/>
              <a:buNone/>
            </a:pPr>
            <a:endParaRPr sz="3600">
              <a:solidFill>
                <a:srgbClr val="000000"/>
              </a:solidFill>
              <a:latin typeface="Roboto Condensed"/>
              <a:ea typeface="Roboto Condensed"/>
              <a:cs typeface="Roboto Condensed"/>
              <a:sym typeface="Roboto Condensed"/>
            </a:endParaRPr>
          </a:p>
          <a:p>
            <a:pPr marL="0" lvl="0" indent="0" algn="l" rtl="0">
              <a:lnSpc>
                <a:spcPct val="95000"/>
              </a:lnSpc>
              <a:spcBef>
                <a:spcPts val="0"/>
              </a:spcBef>
              <a:spcAft>
                <a:spcPts val="1200"/>
              </a:spcAft>
              <a:buSzPts val="800"/>
              <a:buNone/>
            </a:pPr>
            <a:endParaRPr sz="1500"/>
          </a:p>
        </p:txBody>
      </p:sp>
      <p:pic>
        <p:nvPicPr>
          <p:cNvPr id="561" name="Google Shape;561;p80" descr="Bank - Chris Skinner's blog"/>
          <p:cNvPicPr preferRelativeResize="0"/>
          <p:nvPr/>
        </p:nvPicPr>
        <p:blipFill>
          <a:blip r:embed="rId3">
            <a:alphaModFix/>
          </a:blip>
          <a:stretch>
            <a:fillRect/>
          </a:stretch>
        </p:blipFill>
        <p:spPr>
          <a:xfrm>
            <a:off x="6055701" y="1087375"/>
            <a:ext cx="2781450" cy="3745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3"/>
          <p:cNvSpPr txBox="1">
            <a:spLocks noGrp="1"/>
          </p:cNvSpPr>
          <p:nvPr>
            <p:ph type="title" idx="4294967295"/>
          </p:nvPr>
        </p:nvSpPr>
        <p:spPr>
          <a:xfrm>
            <a:off x="1180725" y="2199575"/>
            <a:ext cx="6301500" cy="572700"/>
          </a:xfrm>
          <a:prstGeom prst="rect">
            <a:avLst/>
          </a:prstGeom>
          <a:ln w="9525" cap="flat" cmpd="sng">
            <a:solidFill>
              <a:schemeClr val="dk1"/>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120">
                <a:latin typeface="Cherry Cream Soda"/>
                <a:ea typeface="Cherry Cream Soda"/>
                <a:cs typeface="Cherry Cream Soda"/>
                <a:sym typeface="Cherry Cream Soda"/>
              </a:rPr>
              <a:t>Hoover’s Response</a:t>
            </a:r>
            <a:endParaRPr sz="3120">
              <a:latin typeface="Cherry Cream Soda"/>
              <a:ea typeface="Cherry Cream Soda"/>
              <a:cs typeface="Cherry Cream Soda"/>
              <a:sym typeface="Cherry Cream Sod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4"/>
          <p:cNvSpPr txBox="1">
            <a:spLocks noGrp="1"/>
          </p:cNvSpPr>
          <p:nvPr>
            <p:ph type="body" idx="1"/>
          </p:nvPr>
        </p:nvSpPr>
        <p:spPr>
          <a:xfrm>
            <a:off x="311700" y="143400"/>
            <a:ext cx="4631400" cy="48843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sz="2700">
                <a:solidFill>
                  <a:schemeClr val="dk1"/>
                </a:solidFill>
                <a:latin typeface="Times New Roman"/>
                <a:ea typeface="Times New Roman"/>
                <a:cs typeface="Times New Roman"/>
                <a:sym typeface="Times New Roman"/>
              </a:rPr>
              <a:t>Public Works Program: </a:t>
            </a:r>
            <a:endParaRPr sz="2700">
              <a:solidFill>
                <a:schemeClr val="dk1"/>
              </a:solidFill>
              <a:latin typeface="Times New Roman"/>
              <a:ea typeface="Times New Roman"/>
              <a:cs typeface="Times New Roman"/>
              <a:sym typeface="Times New Roman"/>
            </a:endParaRPr>
          </a:p>
          <a:p>
            <a:pPr marL="914400" lvl="1" indent="-374650" algn="l" rtl="0">
              <a:lnSpc>
                <a:spcPct val="105000"/>
              </a:lnSpc>
              <a:spcBef>
                <a:spcPts val="120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Construct roads, Bridges, and dams to create jobs</a:t>
            </a:r>
            <a:endParaRPr sz="2700">
              <a:solidFill>
                <a:schemeClr val="dk1"/>
              </a:solidFill>
              <a:latin typeface="Times New Roman"/>
              <a:ea typeface="Times New Roman"/>
              <a:cs typeface="Times New Roman"/>
              <a:sym typeface="Times New Roman"/>
            </a:endParaRPr>
          </a:p>
          <a:p>
            <a:pPr marL="457200" lvl="0" indent="-400050" algn="l" rtl="0">
              <a:lnSpc>
                <a:spcPct val="105000"/>
              </a:lnSpc>
              <a:spcBef>
                <a:spcPts val="0"/>
              </a:spcBef>
              <a:spcAft>
                <a:spcPts val="0"/>
              </a:spcAft>
              <a:buClr>
                <a:schemeClr val="dk1"/>
              </a:buClr>
              <a:buSzPts val="2700"/>
              <a:buFont typeface="Times New Roman"/>
              <a:buChar char="●"/>
            </a:pPr>
            <a:r>
              <a:rPr lang="en" sz="2700">
                <a:solidFill>
                  <a:schemeClr val="dk1"/>
                </a:solidFill>
                <a:latin typeface="Times New Roman"/>
                <a:ea typeface="Times New Roman"/>
                <a:cs typeface="Times New Roman"/>
                <a:sym typeface="Times New Roman"/>
              </a:rPr>
              <a:t>Constructs the </a:t>
            </a:r>
            <a:r>
              <a:rPr lang="en" sz="2700" b="1">
                <a:solidFill>
                  <a:srgbClr val="7F6000"/>
                </a:solidFill>
                <a:latin typeface="Times New Roman"/>
                <a:ea typeface="Times New Roman"/>
                <a:cs typeface="Times New Roman"/>
                <a:sym typeface="Times New Roman"/>
              </a:rPr>
              <a:t>Hoover Dam </a:t>
            </a:r>
            <a:r>
              <a:rPr lang="en" sz="2700">
                <a:solidFill>
                  <a:schemeClr val="dk1"/>
                </a:solidFill>
                <a:latin typeface="Times New Roman"/>
                <a:ea typeface="Times New Roman"/>
                <a:cs typeface="Times New Roman"/>
                <a:sym typeface="Times New Roman"/>
              </a:rPr>
              <a:t>which created</a:t>
            </a:r>
            <a:endParaRPr sz="2700">
              <a:solidFill>
                <a:schemeClr val="dk1"/>
              </a:solidFill>
              <a:latin typeface="Times New Roman"/>
              <a:ea typeface="Times New Roman"/>
              <a:cs typeface="Times New Roman"/>
              <a:sym typeface="Times New Roman"/>
            </a:endParaRPr>
          </a:p>
          <a:p>
            <a:pPr marL="914400" lvl="1" indent="-374650" algn="l" rtl="0">
              <a:lnSpc>
                <a:spcPct val="10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Jobs</a:t>
            </a:r>
            <a:endParaRPr sz="2300">
              <a:solidFill>
                <a:schemeClr val="dk1"/>
              </a:solidFill>
              <a:latin typeface="Times New Roman"/>
              <a:ea typeface="Times New Roman"/>
              <a:cs typeface="Times New Roman"/>
              <a:sym typeface="Times New Roman"/>
            </a:endParaRPr>
          </a:p>
          <a:p>
            <a:pPr marL="914400" lvl="1" indent="-374650" algn="l" rtl="0">
              <a:lnSpc>
                <a:spcPct val="10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Electricity</a:t>
            </a:r>
            <a:endParaRPr sz="2300">
              <a:solidFill>
                <a:schemeClr val="dk1"/>
              </a:solidFill>
              <a:latin typeface="Times New Roman"/>
              <a:ea typeface="Times New Roman"/>
              <a:cs typeface="Times New Roman"/>
              <a:sym typeface="Times New Roman"/>
            </a:endParaRPr>
          </a:p>
          <a:p>
            <a:pPr marL="914400" lvl="1" indent="-374650" algn="l" rtl="0">
              <a:lnSpc>
                <a:spcPct val="10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flood control </a:t>
            </a:r>
            <a:endParaRPr sz="2300">
              <a:solidFill>
                <a:schemeClr val="dk1"/>
              </a:solidFill>
              <a:latin typeface="Times New Roman"/>
              <a:ea typeface="Times New Roman"/>
              <a:cs typeface="Times New Roman"/>
              <a:sym typeface="Times New Roman"/>
            </a:endParaRPr>
          </a:p>
          <a:p>
            <a:pPr marL="914400" lvl="1" indent="-374650" algn="l" rtl="0">
              <a:lnSpc>
                <a:spcPct val="10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and provided water for the West </a:t>
            </a:r>
            <a:endParaRPr sz="2300">
              <a:solidFill>
                <a:schemeClr val="dk1"/>
              </a:solidFill>
              <a:latin typeface="Times New Roman"/>
              <a:ea typeface="Times New Roman"/>
              <a:cs typeface="Times New Roman"/>
              <a:sym typeface="Times New Roman"/>
            </a:endParaRPr>
          </a:p>
          <a:p>
            <a:pPr marL="0" lvl="0" indent="0" algn="l" rtl="0">
              <a:lnSpc>
                <a:spcPct val="105000"/>
              </a:lnSpc>
              <a:spcBef>
                <a:spcPts val="1200"/>
              </a:spcBef>
              <a:spcAft>
                <a:spcPts val="0"/>
              </a:spcAft>
              <a:buNone/>
            </a:pPr>
            <a:r>
              <a:rPr lang="en" sz="2300">
                <a:solidFill>
                  <a:schemeClr val="dk1"/>
                </a:solidFill>
                <a:latin typeface="Times New Roman"/>
                <a:ea typeface="Times New Roman"/>
                <a:cs typeface="Times New Roman"/>
                <a:sym typeface="Times New Roman"/>
              </a:rPr>
              <a:t>*Provides resources*</a:t>
            </a:r>
            <a:endParaRPr sz="2300">
              <a:solidFill>
                <a:schemeClr val="dk1"/>
              </a:solidFill>
              <a:latin typeface="Times New Roman"/>
              <a:ea typeface="Times New Roman"/>
              <a:cs typeface="Times New Roman"/>
              <a:sym typeface="Times New Roman"/>
            </a:endParaRPr>
          </a:p>
          <a:p>
            <a:pPr marL="457200" lvl="0" indent="0" algn="l" rtl="0">
              <a:lnSpc>
                <a:spcPct val="105000"/>
              </a:lnSpc>
              <a:spcBef>
                <a:spcPts val="1200"/>
              </a:spcBef>
              <a:spcAft>
                <a:spcPts val="1200"/>
              </a:spcAft>
              <a:buNone/>
            </a:pPr>
            <a:r>
              <a:rPr lang="en" sz="2400">
                <a:solidFill>
                  <a:schemeClr val="dk1"/>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pic>
        <p:nvPicPr>
          <p:cNvPr id="378" name="Google Shape;378;p54" descr="Image result for images of hoover dam"/>
          <p:cNvPicPr preferRelativeResize="0"/>
          <p:nvPr/>
        </p:nvPicPr>
        <p:blipFill rotWithShape="1">
          <a:blip r:embed="rId3">
            <a:alphaModFix/>
          </a:blip>
          <a:srcRect/>
          <a:stretch/>
        </p:blipFill>
        <p:spPr>
          <a:xfrm>
            <a:off x="5264300" y="250875"/>
            <a:ext cx="3635075" cy="2429975"/>
          </a:xfrm>
          <a:prstGeom prst="rect">
            <a:avLst/>
          </a:prstGeom>
          <a:noFill/>
          <a:ln w="9525" cap="flat" cmpd="sng">
            <a:solidFill>
              <a:srgbClr val="000000"/>
            </a:solidFill>
            <a:prstDash val="solid"/>
            <a:round/>
            <a:headEnd type="none" w="sm" len="sm"/>
            <a:tailEnd type="none" w="sm" len="sm"/>
          </a:ln>
        </p:spPr>
      </p:pic>
      <p:pic>
        <p:nvPicPr>
          <p:cNvPr id="379" name="Google Shape;379;p54" descr="Image result for images of construction of Hoover Dam"/>
          <p:cNvPicPr preferRelativeResize="0"/>
          <p:nvPr/>
        </p:nvPicPr>
        <p:blipFill rotWithShape="1">
          <a:blip r:embed="rId4">
            <a:alphaModFix/>
          </a:blip>
          <a:srcRect/>
          <a:stretch/>
        </p:blipFill>
        <p:spPr>
          <a:xfrm>
            <a:off x="5346300" y="2851200"/>
            <a:ext cx="3635075" cy="2229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77">
                                            <p:txEl>
                                              <p:pRg st="0" end="0"/>
                                            </p:txEl>
                                          </p:spTgt>
                                        </p:tgtEl>
                                        <p:attrNameLst>
                                          <p:attrName>style.visibility</p:attrName>
                                        </p:attrNameLst>
                                      </p:cBhvr>
                                      <p:to>
                                        <p:strVal val="visible"/>
                                      </p:to>
                                    </p:set>
                                    <p:anim calcmode="lin" valueType="num">
                                      <p:cBhvr additive="base">
                                        <p:cTn id="7" dur="300"/>
                                        <p:tgtEl>
                                          <p:spTgt spid="377">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77">
                                            <p:txEl>
                                              <p:pRg st="1" end="1"/>
                                            </p:txEl>
                                          </p:spTgt>
                                        </p:tgtEl>
                                        <p:attrNameLst>
                                          <p:attrName>style.visibility</p:attrName>
                                        </p:attrNameLst>
                                      </p:cBhvr>
                                      <p:to>
                                        <p:strVal val="visible"/>
                                      </p:to>
                                    </p:set>
                                    <p:anim calcmode="lin" valueType="num">
                                      <p:cBhvr additive="base">
                                        <p:cTn id="12" dur="300"/>
                                        <p:tgtEl>
                                          <p:spTgt spid="377">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77">
                                            <p:txEl>
                                              <p:pRg st="2" end="2"/>
                                            </p:txEl>
                                          </p:spTgt>
                                        </p:tgtEl>
                                        <p:attrNameLst>
                                          <p:attrName>style.visibility</p:attrName>
                                        </p:attrNameLst>
                                      </p:cBhvr>
                                      <p:to>
                                        <p:strVal val="visible"/>
                                      </p:to>
                                    </p:set>
                                    <p:anim calcmode="lin" valueType="num">
                                      <p:cBhvr additive="base">
                                        <p:cTn id="17" dur="300"/>
                                        <p:tgtEl>
                                          <p:spTgt spid="377">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77">
                                            <p:txEl>
                                              <p:pRg st="3" end="3"/>
                                            </p:txEl>
                                          </p:spTgt>
                                        </p:tgtEl>
                                        <p:attrNameLst>
                                          <p:attrName>style.visibility</p:attrName>
                                        </p:attrNameLst>
                                      </p:cBhvr>
                                      <p:to>
                                        <p:strVal val="visible"/>
                                      </p:to>
                                    </p:set>
                                    <p:anim calcmode="lin" valueType="num">
                                      <p:cBhvr additive="base">
                                        <p:cTn id="22" dur="300"/>
                                        <p:tgtEl>
                                          <p:spTgt spid="377">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77">
                                            <p:txEl>
                                              <p:pRg st="4" end="4"/>
                                            </p:txEl>
                                          </p:spTgt>
                                        </p:tgtEl>
                                        <p:attrNameLst>
                                          <p:attrName>style.visibility</p:attrName>
                                        </p:attrNameLst>
                                      </p:cBhvr>
                                      <p:to>
                                        <p:strVal val="visible"/>
                                      </p:to>
                                    </p:set>
                                    <p:anim calcmode="lin" valueType="num">
                                      <p:cBhvr additive="base">
                                        <p:cTn id="27" dur="300"/>
                                        <p:tgtEl>
                                          <p:spTgt spid="377">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377">
                                            <p:txEl>
                                              <p:pRg st="5" end="5"/>
                                            </p:txEl>
                                          </p:spTgt>
                                        </p:tgtEl>
                                        <p:attrNameLst>
                                          <p:attrName>style.visibility</p:attrName>
                                        </p:attrNameLst>
                                      </p:cBhvr>
                                      <p:to>
                                        <p:strVal val="visible"/>
                                      </p:to>
                                    </p:set>
                                    <p:anim calcmode="lin" valueType="num">
                                      <p:cBhvr additive="base">
                                        <p:cTn id="32" dur="300"/>
                                        <p:tgtEl>
                                          <p:spTgt spid="377">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77">
                                            <p:txEl>
                                              <p:pRg st="6" end="6"/>
                                            </p:txEl>
                                          </p:spTgt>
                                        </p:tgtEl>
                                        <p:attrNameLst>
                                          <p:attrName>style.visibility</p:attrName>
                                        </p:attrNameLst>
                                      </p:cBhvr>
                                      <p:to>
                                        <p:strVal val="visible"/>
                                      </p:to>
                                    </p:set>
                                    <p:anim calcmode="lin" valueType="num">
                                      <p:cBhvr additive="base">
                                        <p:cTn id="37" dur="300"/>
                                        <p:tgtEl>
                                          <p:spTgt spid="377">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377">
                                            <p:txEl>
                                              <p:pRg st="7" end="7"/>
                                            </p:txEl>
                                          </p:spTgt>
                                        </p:tgtEl>
                                        <p:attrNameLst>
                                          <p:attrName>style.visibility</p:attrName>
                                        </p:attrNameLst>
                                      </p:cBhvr>
                                      <p:to>
                                        <p:strVal val="visible"/>
                                      </p:to>
                                    </p:set>
                                    <p:anim calcmode="lin" valueType="num">
                                      <p:cBhvr additive="base">
                                        <p:cTn id="42" dur="300"/>
                                        <p:tgtEl>
                                          <p:spTgt spid="377">
                                            <p:txEl>
                                              <p:pRg st="7" end="7"/>
                                            </p:txEl>
                                          </p:spTgt>
                                        </p:tgtEl>
                                        <p:attrNameLst>
                                          <p:attrName>ppt_x</p:attrName>
                                        </p:attrNameLst>
                                      </p:cBhvr>
                                      <p:tavLst>
                                        <p:tav tm="0">
                                          <p:val>
                                            <p:strVal val="#ppt_x-1"/>
                                          </p:val>
                                        </p:tav>
                                        <p:tav tm="100000">
                                          <p:val>
                                            <p:strVal val="#ppt_x"/>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377">
                                            <p:txEl>
                                              <p:pRg st="8" end="8"/>
                                            </p:txEl>
                                          </p:spTgt>
                                        </p:tgtEl>
                                        <p:attrNameLst>
                                          <p:attrName>style.visibility</p:attrName>
                                        </p:attrNameLst>
                                      </p:cBhvr>
                                      <p:to>
                                        <p:strVal val="visible"/>
                                      </p:to>
                                    </p:set>
                                    <p:anim calcmode="lin" valueType="num">
                                      <p:cBhvr additive="base">
                                        <p:cTn id="47" dur="300"/>
                                        <p:tgtEl>
                                          <p:spTgt spid="377">
                                            <p:txEl>
                                              <p:pRg st="8" end="8"/>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55"/>
          <p:cNvPicPr preferRelativeResize="0"/>
          <p:nvPr/>
        </p:nvPicPr>
        <p:blipFill>
          <a:blip r:embed="rId3">
            <a:alphaModFix/>
          </a:blip>
          <a:stretch>
            <a:fillRect/>
          </a:stretch>
        </p:blipFill>
        <p:spPr>
          <a:xfrm>
            <a:off x="472663" y="114300"/>
            <a:ext cx="8198676" cy="46405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56"/>
          <p:cNvPicPr preferRelativeResize="0"/>
          <p:nvPr/>
        </p:nvPicPr>
        <p:blipFill>
          <a:blip r:embed="rId3">
            <a:alphaModFix/>
          </a:blip>
          <a:stretch>
            <a:fillRect/>
          </a:stretch>
        </p:blipFill>
        <p:spPr>
          <a:xfrm>
            <a:off x="152400" y="114300"/>
            <a:ext cx="8886100" cy="4914902"/>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7"/>
          <p:cNvSpPr txBox="1">
            <a:spLocks noGrp="1"/>
          </p:cNvSpPr>
          <p:nvPr>
            <p:ph type="title"/>
          </p:nvPr>
        </p:nvSpPr>
        <p:spPr>
          <a:xfrm>
            <a:off x="194225" y="82325"/>
            <a:ext cx="4648500" cy="879300"/>
          </a:xfrm>
          <a:prstGeom prst="rect">
            <a:avLst/>
          </a:prstGeom>
          <a:ln w="9525" cap="flat" cmpd="sng">
            <a:solidFill>
              <a:schemeClr val="dk1"/>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720">
                <a:solidFill>
                  <a:srgbClr val="38761D"/>
                </a:solidFill>
                <a:latin typeface="Love Ya Like A Sister"/>
                <a:ea typeface="Love Ya Like A Sister"/>
                <a:cs typeface="Love Ya Like A Sister"/>
                <a:sym typeface="Love Ya Like A Sister"/>
              </a:rPr>
              <a:t>Programs to Help Farmers and Homeowners:</a:t>
            </a:r>
            <a:endParaRPr sz="2720">
              <a:solidFill>
                <a:srgbClr val="38761D"/>
              </a:solidFill>
              <a:latin typeface="Love Ya Like A Sister"/>
              <a:ea typeface="Love Ya Like A Sister"/>
              <a:cs typeface="Love Ya Like A Sister"/>
              <a:sym typeface="Love Ya Like A Sister"/>
            </a:endParaRPr>
          </a:p>
        </p:txBody>
      </p:sp>
      <p:sp>
        <p:nvSpPr>
          <p:cNvPr id="397" name="Google Shape;397;p57"/>
          <p:cNvSpPr txBox="1">
            <a:spLocks noGrp="1"/>
          </p:cNvSpPr>
          <p:nvPr>
            <p:ph type="body" idx="1"/>
          </p:nvPr>
        </p:nvSpPr>
        <p:spPr>
          <a:xfrm>
            <a:off x="134975" y="877275"/>
            <a:ext cx="4767000" cy="41841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Clr>
                <a:schemeClr val="dk1"/>
              </a:buClr>
              <a:buSzPts val="2600"/>
              <a:buFont typeface="Times New Roman"/>
              <a:buAutoNum type="arabicPeriod"/>
            </a:pPr>
            <a:r>
              <a:rPr lang="en" sz="2600">
                <a:solidFill>
                  <a:schemeClr val="dk1"/>
                </a:solidFill>
                <a:latin typeface="Times New Roman"/>
                <a:ea typeface="Times New Roman"/>
                <a:cs typeface="Times New Roman"/>
                <a:sym typeface="Times New Roman"/>
              </a:rPr>
              <a:t>Raise food/crop prices</a:t>
            </a:r>
            <a:endParaRPr sz="2600">
              <a:solidFill>
                <a:schemeClr val="dk1"/>
              </a:solidFill>
              <a:latin typeface="Times New Roman"/>
              <a:ea typeface="Times New Roman"/>
              <a:cs typeface="Times New Roman"/>
              <a:sym typeface="Times New Roman"/>
            </a:endParaRPr>
          </a:p>
          <a:p>
            <a:pPr marL="457200" lvl="0" indent="-393700" algn="l" rtl="0">
              <a:spcBef>
                <a:spcPts val="0"/>
              </a:spcBef>
              <a:spcAft>
                <a:spcPts val="0"/>
              </a:spcAft>
              <a:buClr>
                <a:schemeClr val="dk1"/>
              </a:buClr>
              <a:buSzPts val="2600"/>
              <a:buFont typeface="Times New Roman"/>
              <a:buAutoNum type="arabicPeriod"/>
            </a:pPr>
            <a:r>
              <a:rPr lang="en" sz="2600" b="1" i="1">
                <a:solidFill>
                  <a:schemeClr val="dk1"/>
                </a:solidFill>
                <a:latin typeface="Times New Roman"/>
                <a:ea typeface="Times New Roman"/>
                <a:cs typeface="Times New Roman"/>
                <a:sym typeface="Times New Roman"/>
              </a:rPr>
              <a:t>Mexican Repatriation Act:</a:t>
            </a:r>
            <a:r>
              <a:rPr lang="en" sz="2600" b="1">
                <a:solidFill>
                  <a:schemeClr val="dk1"/>
                </a:solidFill>
                <a:latin typeface="Times New Roman"/>
                <a:ea typeface="Times New Roman"/>
                <a:cs typeface="Times New Roman"/>
                <a:sym typeface="Times New Roman"/>
              </a:rPr>
              <a:t> </a:t>
            </a:r>
            <a:r>
              <a:rPr lang="en" sz="2600">
                <a:solidFill>
                  <a:schemeClr val="dk1"/>
                </a:solidFill>
                <a:latin typeface="Times New Roman"/>
                <a:ea typeface="Times New Roman"/>
                <a:cs typeface="Times New Roman"/>
                <a:sym typeface="Times New Roman"/>
              </a:rPr>
              <a:t>2 million Mexicans, some U.S. citizens were deported to free up jobs. </a:t>
            </a:r>
            <a:endParaRPr sz="26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AutoNum type="arabicPeriod"/>
            </a:pPr>
            <a:r>
              <a:rPr lang="en" sz="2600" b="1" i="1">
                <a:solidFill>
                  <a:schemeClr val="dk1"/>
                </a:solidFill>
                <a:latin typeface="Times New Roman"/>
                <a:ea typeface="Times New Roman"/>
                <a:cs typeface="Times New Roman"/>
                <a:sym typeface="Times New Roman"/>
              </a:rPr>
              <a:t>Federal Home Loan Bank</a:t>
            </a:r>
            <a:r>
              <a:rPr lang="en" sz="2600" b="1">
                <a:solidFill>
                  <a:schemeClr val="dk1"/>
                </a:solidFill>
                <a:latin typeface="Times New Roman"/>
                <a:ea typeface="Times New Roman"/>
                <a:cs typeface="Times New Roman"/>
                <a:sym typeface="Times New Roman"/>
              </a:rPr>
              <a:t> </a:t>
            </a:r>
            <a:r>
              <a:rPr lang="en" sz="2600" b="1" i="1">
                <a:solidFill>
                  <a:schemeClr val="dk1"/>
                </a:solidFill>
                <a:latin typeface="Times New Roman"/>
                <a:ea typeface="Times New Roman"/>
                <a:cs typeface="Times New Roman"/>
                <a:sym typeface="Times New Roman"/>
              </a:rPr>
              <a:t>Act:</a:t>
            </a:r>
            <a:r>
              <a:rPr lang="en" sz="2600">
                <a:solidFill>
                  <a:schemeClr val="dk1"/>
                </a:solidFill>
                <a:latin typeface="Times New Roman"/>
                <a:ea typeface="Times New Roman"/>
                <a:cs typeface="Times New Roman"/>
                <a:sym typeface="Times New Roman"/>
              </a:rPr>
              <a:t> Lowered interest rates and refinanced to avoid foreclosure.</a:t>
            </a:r>
            <a:r>
              <a:rPr lang="en"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p:txBody>
      </p:sp>
      <p:pic>
        <p:nvPicPr>
          <p:cNvPr id="398" name="Google Shape;398;p57"/>
          <p:cNvPicPr preferRelativeResize="0"/>
          <p:nvPr/>
        </p:nvPicPr>
        <p:blipFill>
          <a:blip r:embed="rId3">
            <a:alphaModFix/>
          </a:blip>
          <a:stretch>
            <a:fillRect/>
          </a:stretch>
        </p:blipFill>
        <p:spPr>
          <a:xfrm>
            <a:off x="4978000" y="233800"/>
            <a:ext cx="4073625" cy="1993150"/>
          </a:xfrm>
          <a:prstGeom prst="rect">
            <a:avLst/>
          </a:prstGeom>
          <a:noFill/>
          <a:ln w="28575" cap="flat" cmpd="sng">
            <a:solidFill>
              <a:schemeClr val="dk1"/>
            </a:solidFill>
            <a:prstDash val="solid"/>
            <a:round/>
            <a:headEnd type="none" w="sm" len="sm"/>
            <a:tailEnd type="none" w="sm" len="sm"/>
          </a:ln>
        </p:spPr>
      </p:pic>
      <p:pic>
        <p:nvPicPr>
          <p:cNvPr id="399" name="Google Shape;399;p57"/>
          <p:cNvPicPr preferRelativeResize="0"/>
          <p:nvPr/>
        </p:nvPicPr>
        <p:blipFill>
          <a:blip r:embed="rId4">
            <a:alphaModFix/>
          </a:blip>
          <a:stretch>
            <a:fillRect/>
          </a:stretch>
        </p:blipFill>
        <p:spPr>
          <a:xfrm>
            <a:off x="5943250" y="2434300"/>
            <a:ext cx="2717175" cy="2467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7">
                                            <p:txEl>
                                              <p:pRg st="0" end="0"/>
                                            </p:txEl>
                                          </p:spTgt>
                                        </p:tgtEl>
                                        <p:attrNameLst>
                                          <p:attrName>style.visibility</p:attrName>
                                        </p:attrNameLst>
                                      </p:cBhvr>
                                      <p:to>
                                        <p:strVal val="visible"/>
                                      </p:to>
                                    </p:set>
                                    <p:anim calcmode="lin" valueType="num">
                                      <p:cBhvr additive="base">
                                        <p:cTn id="7" dur="100"/>
                                        <p:tgtEl>
                                          <p:spTgt spid="39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7">
                                            <p:txEl>
                                              <p:pRg st="1" end="1"/>
                                            </p:txEl>
                                          </p:spTgt>
                                        </p:tgtEl>
                                        <p:attrNameLst>
                                          <p:attrName>style.visibility</p:attrName>
                                        </p:attrNameLst>
                                      </p:cBhvr>
                                      <p:to>
                                        <p:strVal val="visible"/>
                                      </p:to>
                                    </p:set>
                                    <p:anim calcmode="lin" valueType="num">
                                      <p:cBhvr additive="base">
                                        <p:cTn id="12" dur="100"/>
                                        <p:tgtEl>
                                          <p:spTgt spid="39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97">
                                            <p:txEl>
                                              <p:pRg st="2" end="2"/>
                                            </p:txEl>
                                          </p:spTgt>
                                        </p:tgtEl>
                                        <p:attrNameLst>
                                          <p:attrName>style.visibility</p:attrName>
                                        </p:attrNameLst>
                                      </p:cBhvr>
                                      <p:to>
                                        <p:strVal val="visible"/>
                                      </p:to>
                                    </p:set>
                                    <p:anim calcmode="lin" valueType="num">
                                      <p:cBhvr additive="base">
                                        <p:cTn id="17" dur="100"/>
                                        <p:tgtEl>
                                          <p:spTgt spid="39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8"/>
          <p:cNvSpPr txBox="1">
            <a:spLocks noGrp="1"/>
          </p:cNvSpPr>
          <p:nvPr>
            <p:ph type="title"/>
          </p:nvPr>
        </p:nvSpPr>
        <p:spPr>
          <a:xfrm>
            <a:off x="223775" y="324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Love Ya Like A Sister"/>
                <a:ea typeface="Love Ya Like A Sister"/>
                <a:cs typeface="Love Ya Like A Sister"/>
                <a:sym typeface="Love Ya Like A Sister"/>
              </a:rPr>
              <a:t>Trickle Down Economics:</a:t>
            </a:r>
            <a:endParaRPr>
              <a:latin typeface="Love Ya Like A Sister"/>
              <a:ea typeface="Love Ya Like A Sister"/>
              <a:cs typeface="Love Ya Like A Sister"/>
              <a:sym typeface="Love Ya Like A Sister"/>
            </a:endParaRPr>
          </a:p>
        </p:txBody>
      </p:sp>
      <p:sp>
        <p:nvSpPr>
          <p:cNvPr id="405" name="Google Shape;405;p58"/>
          <p:cNvSpPr txBox="1">
            <a:spLocks noGrp="1"/>
          </p:cNvSpPr>
          <p:nvPr>
            <p:ph type="body" idx="1"/>
          </p:nvPr>
        </p:nvSpPr>
        <p:spPr>
          <a:xfrm>
            <a:off x="311700" y="1152475"/>
            <a:ext cx="4491000" cy="34164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Idea that money invested in business “trickles” down to people through jobs and higher wages.</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Did not work!!!</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People did not have the $$ to spend.</a:t>
            </a:r>
            <a:endParaRPr sz="2400">
              <a:solidFill>
                <a:schemeClr val="dk1"/>
              </a:solidFill>
              <a:latin typeface="Times New Roman"/>
              <a:ea typeface="Times New Roman"/>
              <a:cs typeface="Times New Roman"/>
              <a:sym typeface="Times New Roman"/>
            </a:endParaRPr>
          </a:p>
        </p:txBody>
      </p:sp>
      <p:pic>
        <p:nvPicPr>
          <p:cNvPr id="406" name="Google Shape;406;p58"/>
          <p:cNvPicPr preferRelativeResize="0"/>
          <p:nvPr/>
        </p:nvPicPr>
        <p:blipFill>
          <a:blip r:embed="rId3">
            <a:alphaModFix/>
          </a:blip>
          <a:stretch>
            <a:fillRect/>
          </a:stretch>
        </p:blipFill>
        <p:spPr>
          <a:xfrm>
            <a:off x="4955100" y="219800"/>
            <a:ext cx="3969100" cy="4495075"/>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lsey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1080</Words>
  <Application>Microsoft Office PowerPoint</Application>
  <PresentationFormat>On-screen Show (16:9)</PresentationFormat>
  <Paragraphs>122</Paragraphs>
  <Slides>31</Slides>
  <Notes>31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31</vt:i4>
      </vt:variant>
    </vt:vector>
  </HeadingPairs>
  <TitlesOfParts>
    <vt:vector size="46" baseType="lpstr">
      <vt:lpstr>Times New Roman</vt:lpstr>
      <vt:lpstr>Garamond</vt:lpstr>
      <vt:lpstr>Architects Daughter</vt:lpstr>
      <vt:lpstr>Oswald</vt:lpstr>
      <vt:lpstr>Arial</vt:lpstr>
      <vt:lpstr>Tahoma</vt:lpstr>
      <vt:lpstr>Calibri</vt:lpstr>
      <vt:lpstr>Bookman Old Style</vt:lpstr>
      <vt:lpstr>Love Ya Like A Sister</vt:lpstr>
      <vt:lpstr>Roboto Condensed</vt:lpstr>
      <vt:lpstr>Cherry Cream Soda</vt:lpstr>
      <vt:lpstr>Simple Dark</vt:lpstr>
      <vt:lpstr>Office Theme</vt:lpstr>
      <vt:lpstr>Wolsey template</vt:lpstr>
      <vt:lpstr>Simple Light</vt:lpstr>
      <vt:lpstr>President Hoover &amp; FDR’s</vt:lpstr>
      <vt:lpstr>Herbert Hoover</vt:lpstr>
      <vt:lpstr>PowerPoint Presentation</vt:lpstr>
      <vt:lpstr>Hoover’s Response</vt:lpstr>
      <vt:lpstr>PowerPoint Presentation</vt:lpstr>
      <vt:lpstr>PowerPoint Presentation</vt:lpstr>
      <vt:lpstr>PowerPoint Presentation</vt:lpstr>
      <vt:lpstr>Programs to Help Farmers and Homeowners:</vt:lpstr>
      <vt:lpstr>Trickle Down Economics:</vt:lpstr>
      <vt:lpstr>Reconstruction Finance Corporation</vt:lpstr>
      <vt:lpstr>Do you think Hoover’s response worked? Why or Why Not?</vt:lpstr>
      <vt:lpstr>*“1932 Bonus Army March”</vt:lpstr>
      <vt:lpstr>PowerPoint Presentation</vt:lpstr>
      <vt:lpstr>Hoover’s Response to Bonus Army</vt:lpstr>
      <vt:lpstr>PowerPoint Presentation</vt:lpstr>
      <vt:lpstr>PowerPoint Presentation</vt:lpstr>
      <vt:lpstr>PowerPoint Presentation</vt:lpstr>
      <vt:lpstr>FDR AND THE NEW DEAL</vt:lpstr>
      <vt:lpstr>PowerPoint Presentation</vt:lpstr>
      <vt:lpstr>PowerPoint Presentation</vt:lpstr>
      <vt:lpstr>NEW DEAL POLICIES</vt:lpstr>
      <vt:lpstr>PowerPoint Presentation</vt:lpstr>
      <vt:lpstr>PowerPoint Presentation</vt:lpstr>
      <vt:lpstr>PowerPoint Presentation</vt:lpstr>
      <vt:lpstr>PowerPoint Presentation</vt:lpstr>
      <vt:lpstr>PowerPoint Presentation</vt:lpstr>
      <vt:lpstr>PowerPoint Presentation</vt:lpstr>
      <vt:lpstr>BANK REFORMS</vt:lpstr>
      <vt:lpstr>FDIC 1933 - Present</vt:lpstr>
      <vt:lpstr>SEC 1934 - Present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President Hoover &amp; FDR’s</dc:title>
  <dc:creator>Greg Scott</dc:creator>
  <cp:lastModifiedBy>Greg Scott</cp:lastModifiedBy>
  <cp:revision>1</cp:revision>
  <dcterms:modified xsi:type="dcterms:W3CDTF">2023-11-05T20:48:30Z</dcterms:modified>
</cp:coreProperties>
</file>