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  <p:sldMasterId id="2147483656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3138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7C10CF-3644-4BFB-A2DB-E1B3FB11FBF9}" v="1" dt="2023-12-18T22:39:47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15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 Scott" userId="c650d04ab2c8d8e3" providerId="LiveId" clId="{2462F349-2435-4768-B125-45453FBDEF5C}"/>
    <pc:docChg chg="custSel modSld">
      <pc:chgData name="Greg Scott" userId="c650d04ab2c8d8e3" providerId="LiveId" clId="{2462F349-2435-4768-B125-45453FBDEF5C}" dt="2023-02-02T23:52:17.476" v="1" actId="27636"/>
      <pc:docMkLst>
        <pc:docMk/>
      </pc:docMkLst>
      <pc:sldChg chg="modSp mod">
        <pc:chgData name="Greg Scott" userId="c650d04ab2c8d8e3" providerId="LiveId" clId="{2462F349-2435-4768-B125-45453FBDEF5C}" dt="2023-02-02T23:52:17.476" v="1" actId="27636"/>
        <pc:sldMkLst>
          <pc:docMk/>
          <pc:sldMk cId="0" sldId="256"/>
        </pc:sldMkLst>
        <pc:spChg chg="mod">
          <ac:chgData name="Greg Scott" userId="c650d04ab2c8d8e3" providerId="LiveId" clId="{2462F349-2435-4768-B125-45453FBDEF5C}" dt="2023-02-02T23:52:17.476" v="1" actId="27636"/>
          <ac:spMkLst>
            <pc:docMk/>
            <pc:sldMk cId="0" sldId="256"/>
            <ac:spMk id="71" creationId="{00000000-0000-0000-0000-000000000000}"/>
          </ac:spMkLst>
        </pc:spChg>
      </pc:sldChg>
      <pc:sldChg chg="modSp mod">
        <pc:chgData name="Greg Scott" userId="c650d04ab2c8d8e3" providerId="LiveId" clId="{2462F349-2435-4768-B125-45453FBDEF5C}" dt="2023-02-02T23:52:17.470" v="0" actId="27636"/>
        <pc:sldMkLst>
          <pc:docMk/>
          <pc:sldMk cId="0" sldId="270"/>
        </pc:sldMkLst>
        <pc:spChg chg="mod">
          <ac:chgData name="Greg Scott" userId="c650d04ab2c8d8e3" providerId="LiveId" clId="{2462F349-2435-4768-B125-45453FBDEF5C}" dt="2023-02-02T23:52:17.470" v="0" actId="27636"/>
          <ac:spMkLst>
            <pc:docMk/>
            <pc:sldMk cId="0" sldId="270"/>
            <ac:spMk id="16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A7B9DB-43BA-6DEF-5352-308F814F1E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38644-681B-0BA7-5E44-BCE951DBAE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E9250-31C6-444A-831D-CBFE2EBAB13F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32F202-9634-C30A-BD5A-8C4A2BD403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E61961-8A4A-626E-3704-0BE71B7742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8DDA-54C9-4036-B898-C98754E8D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403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edb80bccbd_0_5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1edb80bccb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edb80bccbd_0_11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edb80bccbd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768350" y="6470650"/>
            <a:ext cx="161607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632200" y="6470650"/>
            <a:ext cx="44259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8128000" y="6470650"/>
            <a:ext cx="7302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768350" y="6470650"/>
            <a:ext cx="161607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632200" y="6470650"/>
            <a:ext cx="44259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128000" y="6470650"/>
            <a:ext cx="7302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2401888" y="652463"/>
            <a:ext cx="4022725" cy="72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768350" y="6470650"/>
            <a:ext cx="161607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632200" y="6470650"/>
            <a:ext cx="44259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128000" y="6470650"/>
            <a:ext cx="7302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4286250" y="822960"/>
            <a:ext cx="4258818" cy="5184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 "/>
              <a:defRPr sz="20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🢝"/>
              <a:defRPr sz="1600"/>
            </a:lvl2pPr>
            <a:lvl3pPr marL="1371600" lvl="2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3pPr>
            <a:lvl4pPr marL="1828800" lvl="3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4pPr>
            <a:lvl5pPr marL="2286000" lvl="4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5pPr>
            <a:lvl6pPr marL="2743200" lvl="5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6pPr>
            <a:lvl7pPr marL="3200400" lvl="6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7pPr>
            <a:lvl8pPr marL="3657600" lvl="7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8pPr>
            <a:lvl9pPr marL="4114800" lvl="8" indent="-30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00"/>
              <a:buChar char="🢝"/>
              <a:defRPr sz="12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768096" y="2257506"/>
            <a:ext cx="3291840" cy="3762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768350" y="6470650"/>
            <a:ext cx="161607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632200" y="6470650"/>
            <a:ext cx="44259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128000" y="6470650"/>
            <a:ext cx="7302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768350" y="6470650"/>
            <a:ext cx="161607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632200" y="6470650"/>
            <a:ext cx="44259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8128000" y="6470650"/>
            <a:ext cx="7302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2"/>
          </p:nvPr>
        </p:nvSpPr>
        <p:spPr>
          <a:xfrm>
            <a:off x="768096" y="2967788"/>
            <a:ext cx="356616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3"/>
          </p:nvPr>
        </p:nvSpPr>
        <p:spPr>
          <a:xfrm>
            <a:off x="4491990" y="2179636"/>
            <a:ext cx="356616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4"/>
          </p:nvPr>
        </p:nvSpPr>
        <p:spPr>
          <a:xfrm>
            <a:off x="4491990" y="2967788"/>
            <a:ext cx="356616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768350" y="6470650"/>
            <a:ext cx="161607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632200" y="6470650"/>
            <a:ext cx="44259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8128000" y="6470650"/>
            <a:ext cx="7302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768096" y="2286000"/>
            <a:ext cx="35661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4491990" y="2286000"/>
            <a:ext cx="35661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768350" y="6470650"/>
            <a:ext cx="161607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3632200" y="6470650"/>
            <a:ext cx="44259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8128000" y="6470650"/>
            <a:ext cx="7302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rgbClr val="1482A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762" y="0"/>
            <a:ext cx="9139237" cy="4572000"/>
          </a:xfrm>
          <a:custGeom>
            <a:avLst/>
            <a:gdLst/>
            <a:ahLst/>
            <a:cxnLst/>
            <a:rect l="l" t="t" r="r" b="b"/>
            <a:pathLst>
              <a:path w="9139239" h="4572001" extrusionOk="0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lnTo>
                  <a:pt x="9139239" y="4171458"/>
                </a:ln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lnTo>
                  <a:pt x="9139239" y="4017903"/>
                </a:ln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lnTo>
                  <a:pt x="7620280" y="3999419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lnTo>
                  <a:pt x="7597529" y="3999419"/>
                </a:ln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lnTo>
                  <a:pt x="5928129" y="3999419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lnTo>
                  <a:pt x="5905378" y="3999419"/>
                </a:ln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lnTo>
                  <a:pt x="4235979" y="3999419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lnTo>
                  <a:pt x="4213227" y="3999419"/>
                </a:ln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lnTo>
                  <a:pt x="2543827" y="3999419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lnTo>
                  <a:pt x="2521076" y="3999419"/>
                </a:ln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lnTo>
                  <a:pt x="851676" y="3999419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lnTo>
                  <a:pt x="828925" y="3999419"/>
                </a:ln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lnTo>
                  <a:pt x="8461873" y="316121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lnTo>
                  <a:pt x="8448085" y="3161219"/>
                </a:ln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lnTo>
                  <a:pt x="6769722" y="316121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lnTo>
                  <a:pt x="6755934" y="3161219"/>
                </a:ln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lnTo>
                  <a:pt x="5077571" y="316121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lnTo>
                  <a:pt x="5063783" y="3161219"/>
                </a:ln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lnTo>
                  <a:pt x="3385420" y="316121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lnTo>
                  <a:pt x="3371632" y="3161219"/>
                </a:ln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lnTo>
                  <a:pt x="1693269" y="316121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lnTo>
                  <a:pt x="1679481" y="3161219"/>
                </a:ln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lnTo>
                  <a:pt x="1118" y="316121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lnTo>
                  <a:pt x="9139239" y="2321311"/>
                </a:ln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lnTo>
                  <a:pt x="7620280" y="2302594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lnTo>
                  <a:pt x="7597529" y="2302594"/>
                </a:ln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lnTo>
                  <a:pt x="5928129" y="2302594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lnTo>
                  <a:pt x="5905378" y="2302594"/>
                </a:ln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lnTo>
                  <a:pt x="4235979" y="2302594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lnTo>
                  <a:pt x="4213227" y="2302594"/>
                </a:ln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lnTo>
                  <a:pt x="2543827" y="2302594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lnTo>
                  <a:pt x="2521076" y="2302594"/>
                </a:ln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lnTo>
                  <a:pt x="851676" y="2302594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lnTo>
                  <a:pt x="828925" y="2302594"/>
                </a:ln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lnTo>
                  <a:pt x="8461873" y="146439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lnTo>
                  <a:pt x="8448085" y="1464394"/>
                </a:ln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lnTo>
                  <a:pt x="6769722" y="146439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lnTo>
                  <a:pt x="6755934" y="1464394"/>
                </a:ln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lnTo>
                  <a:pt x="5077571" y="146439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lnTo>
                  <a:pt x="5063783" y="1464394"/>
                </a:ln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lnTo>
                  <a:pt x="3385420" y="146439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lnTo>
                  <a:pt x="3371632" y="1464394"/>
                </a:ln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lnTo>
                  <a:pt x="1693269" y="146439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lnTo>
                  <a:pt x="1679481" y="1464394"/>
                </a:ln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lnTo>
                  <a:pt x="1118" y="146439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lnTo>
                  <a:pt x="9139239" y="624486"/>
                </a:ln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lnTo>
                  <a:pt x="7620280" y="605769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lnTo>
                  <a:pt x="7597529" y="605769"/>
                </a:ln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lnTo>
                  <a:pt x="5928129" y="605769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lnTo>
                  <a:pt x="5905378" y="605769"/>
                </a:ln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lnTo>
                  <a:pt x="4235979" y="605769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lnTo>
                  <a:pt x="4213227" y="605769"/>
                </a:ln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lnTo>
                  <a:pt x="2543827" y="605769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lnTo>
                  <a:pt x="2521076" y="605769"/>
                </a:ln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lnTo>
                  <a:pt x="851676" y="605769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lnTo>
                  <a:pt x="828925" y="605769"/>
                </a:ln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" name="Google Shape;8;p1"/>
          <p:cNvCxnSpPr/>
          <p:nvPr/>
        </p:nvCxnSpPr>
        <p:spPr>
          <a:xfrm rot="10800000">
            <a:off x="6289675" y="5264150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1482AC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9" name="Google Shape;9;p1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wentieth Century"/>
              <a:buChar char=" 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🢝"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sz="1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sz="1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sz="1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sz="1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sz="1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sz="1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048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sz="1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dt" idx="10"/>
          </p:nvPr>
        </p:nvSpPr>
        <p:spPr>
          <a:xfrm>
            <a:off x="768350" y="6470650"/>
            <a:ext cx="161607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3632200" y="6470650"/>
            <a:ext cx="44259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8128000" y="6470650"/>
            <a:ext cx="7302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wentieth Century"/>
              <a:buChar char=" 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🢝"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sz="1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sz="1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sz="1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sz="1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sz="1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sz="1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048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sz="1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768350" y="6470650"/>
            <a:ext cx="161607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632200" y="6470650"/>
            <a:ext cx="44259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8128000" y="6470650"/>
            <a:ext cx="7302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000"/>
              <a:buFont typeface="Twentieth Century"/>
              <a:buNone/>
              <a:defRPr sz="1000" b="1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" name="Google Shape;26;p3"/>
          <p:cNvCxnSpPr/>
          <p:nvPr/>
        </p:nvCxnSpPr>
        <p:spPr>
          <a:xfrm rot="10800000">
            <a:off x="571500" y="827087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ctrTitle"/>
          </p:nvPr>
        </p:nvSpPr>
        <p:spPr>
          <a:xfrm>
            <a:off x="342900" y="4959350"/>
            <a:ext cx="5829300" cy="1463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4000"/>
              <a:buFont typeface="Bookman Old Style"/>
              <a:buNone/>
            </a:pPr>
            <a:r>
              <a:rPr lang="en-US" sz="4000" b="0" i="0" u="none">
                <a:solidFill>
                  <a:srgbClr val="0D0D0D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ROLE OF BUSINESS IN THE U.S. ECONOMY NOTES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3600"/>
              <a:buFont typeface="Bookman Old Style"/>
              <a:buNone/>
            </a:pPr>
            <a:r>
              <a:rPr lang="en-US" sz="3600" b="0" i="0" u="none">
                <a:solidFill>
                  <a:srgbClr val="0D0D0D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SAM’S CLUB… WHAT DO YOU THINK, WHOLESALER OR RETAILER?</a:t>
            </a:r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0487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Char char=" "/>
            </a:pPr>
            <a:r>
              <a:rPr lang="en-US" sz="28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When Sam’s Club makes a sale to an ordinary consumer for personal use, it is performing the role of a retailer.  </a:t>
            </a:r>
            <a:endParaRPr/>
          </a:p>
          <a:p>
            <a:pPr marL="90487" marR="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Char char=" "/>
            </a:pPr>
            <a:r>
              <a:rPr lang="en-US" sz="28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Typical stores in the malls are retailers; they sell products to the final user- the consumer.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4400"/>
              <a:buFont typeface="Bookman Old Style"/>
              <a:buNone/>
            </a:pPr>
            <a:r>
              <a:rPr lang="en-US" sz="4400" b="0" i="0" u="none">
                <a:solidFill>
                  <a:srgbClr val="0D0D0D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MERGERS</a:t>
            </a:r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0487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Char char=" "/>
            </a:pPr>
            <a:r>
              <a:rPr lang="en-US" sz="28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For a variety of reasons, businesses engage in mergers – combinations of two or more firms.  These mergers can be </a:t>
            </a:r>
            <a:endParaRPr/>
          </a:p>
          <a:p>
            <a:pPr marL="90487" marR="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Char char=" "/>
            </a:pPr>
            <a:r>
              <a:rPr lang="en-US" sz="28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_______________, </a:t>
            </a:r>
            <a:endParaRPr/>
          </a:p>
          <a:p>
            <a:pPr marL="90487" marR="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Char char=" "/>
            </a:pPr>
            <a:r>
              <a:rPr lang="en-US" sz="28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________________, or </a:t>
            </a:r>
            <a:endParaRPr/>
          </a:p>
          <a:p>
            <a:pPr marL="90487" marR="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Char char=" "/>
            </a:pPr>
            <a:r>
              <a:rPr lang="en-US" sz="28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_________________ mergers. </a:t>
            </a:r>
            <a:endParaRPr/>
          </a:p>
        </p:txBody>
      </p:sp>
      <p:sp>
        <p:nvSpPr>
          <p:cNvPr id="136" name="Google Shape;136;p20"/>
          <p:cNvSpPr txBox="1"/>
          <p:nvPr/>
        </p:nvSpPr>
        <p:spPr>
          <a:xfrm>
            <a:off x="931862" y="3438525"/>
            <a:ext cx="3733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Bookman Old Style"/>
              <a:buNone/>
            </a:pPr>
            <a:r>
              <a:rPr lang="en-US" sz="3600" b="0" i="0" u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Horizontal</a:t>
            </a:r>
            <a:endParaRPr/>
          </a:p>
        </p:txBody>
      </p:sp>
      <p:sp>
        <p:nvSpPr>
          <p:cNvPr id="137" name="Google Shape;137;p20"/>
          <p:cNvSpPr txBox="1"/>
          <p:nvPr/>
        </p:nvSpPr>
        <p:spPr>
          <a:xfrm>
            <a:off x="962025" y="3995737"/>
            <a:ext cx="3733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Bookman Old Style"/>
              <a:buNone/>
            </a:pPr>
            <a:r>
              <a:rPr lang="en-US" sz="3600" b="0" i="0" u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Vertical</a:t>
            </a:r>
            <a:endParaRPr/>
          </a:p>
        </p:txBody>
      </p:sp>
      <p:sp>
        <p:nvSpPr>
          <p:cNvPr id="138" name="Google Shape;138;p20"/>
          <p:cNvSpPr txBox="1"/>
          <p:nvPr/>
        </p:nvSpPr>
        <p:spPr>
          <a:xfrm>
            <a:off x="768362" y="4552950"/>
            <a:ext cx="3733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Bookman Old Style"/>
              <a:buNone/>
            </a:pPr>
            <a:r>
              <a:rPr lang="en-US" sz="3600" b="0" i="0" u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Conglomerate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4400"/>
              <a:buFont typeface="Bookman Old Style"/>
              <a:buNone/>
            </a:pPr>
            <a:r>
              <a:rPr lang="en-US" sz="4400" b="0" i="0" u="none">
                <a:solidFill>
                  <a:srgbClr val="0D0D0D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HORIZONTAL</a:t>
            </a:r>
            <a:endParaRPr/>
          </a:p>
        </p:txBody>
      </p:sp>
      <p:sp>
        <p:nvSpPr>
          <p:cNvPr id="144" name="Google Shape;144;p21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0487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Char char=" "/>
            </a:pP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 horizontal merger involves a </a:t>
            </a:r>
            <a:r>
              <a:rPr lang="en-US" sz="3200" b="0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Bookman Old Style"/>
                <a:ea typeface="Bookman Old Style"/>
                <a:cs typeface="Bookman Old Style"/>
                <a:sym typeface="Bookman Old Style"/>
              </a:rPr>
              <a:t>combination of two or more firms in the same industry </a:t>
            </a: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at the same stage in the production process or a particular product or line of products or services (i.e., two banks, two grocery stores, two department stores).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4400"/>
              <a:buFont typeface="Bookman Old Style"/>
              <a:buNone/>
            </a:pPr>
            <a:r>
              <a:rPr lang="en-US" sz="4400" b="0" i="0" u="none">
                <a:solidFill>
                  <a:srgbClr val="0D0D0D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VERTICAL</a:t>
            </a:r>
            <a:endParaRPr/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0487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Char char=" "/>
            </a:pPr>
            <a:r>
              <a:rPr lang="en-US" sz="28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 vertical merger involves </a:t>
            </a:r>
            <a:r>
              <a:rPr lang="en-US" sz="2800" b="0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Bookman Old Style"/>
                <a:ea typeface="Bookman Old Style"/>
                <a:cs typeface="Bookman Old Style"/>
                <a:sym typeface="Bookman Old Style"/>
              </a:rPr>
              <a:t>the combination of two or more firms involved in different stages of the production </a:t>
            </a:r>
            <a:r>
              <a:rPr lang="en-US" sz="28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process of a product or line of products </a:t>
            </a:r>
            <a:endParaRPr/>
          </a:p>
          <a:p>
            <a:pPr marL="90487" marR="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Char char=" "/>
            </a:pPr>
            <a:r>
              <a:rPr lang="en-US" sz="28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(i.e., merger of a manufacture and a retailer of clothing; the merger of a raw goods producer (lumber firm) and a manufacturer (furniture maker).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4400"/>
              <a:buFont typeface="Bookman Old Style"/>
              <a:buNone/>
            </a:pPr>
            <a:r>
              <a:rPr lang="en-US" sz="4400" b="0" i="0" u="none">
                <a:solidFill>
                  <a:srgbClr val="0D0D0D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CONGLOMERATE</a:t>
            </a:r>
            <a:endParaRPr/>
          </a:p>
        </p:txBody>
      </p:sp>
      <p:sp>
        <p:nvSpPr>
          <p:cNvPr id="156" name="Google Shape;156;p23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0487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Char char=" "/>
            </a:pP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Conglomerates occur between </a:t>
            </a:r>
            <a:r>
              <a:rPr lang="en-US" sz="3200" b="0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Bookman Old Style"/>
                <a:ea typeface="Bookman Old Style"/>
                <a:cs typeface="Bookman Old Style"/>
                <a:sym typeface="Bookman Old Style"/>
              </a:rPr>
              <a:t>firms that are seemingly unrelated</a:t>
            </a: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(i.e., a merger of a peanut farm and an automobile dealership).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/>
          <p:nvPr/>
        </p:nvSpPr>
        <p:spPr>
          <a:xfrm>
            <a:off x="457200" y="28194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Producers of Goods and Services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62" name="Google Shape;162;p24"/>
          <p:cNvSpPr txBox="1"/>
          <p:nvPr/>
        </p:nvSpPr>
        <p:spPr>
          <a:xfrm>
            <a:off x="457200" y="3505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Utilizes of resources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63" name="Google Shape;163;p24"/>
          <p:cNvSpPr txBox="1"/>
          <p:nvPr/>
        </p:nvSpPr>
        <p:spPr>
          <a:xfrm>
            <a:off x="457200" y="41910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Generators of income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64" name="Google Shape;164;p24"/>
          <p:cNvSpPr txBox="1"/>
          <p:nvPr/>
        </p:nvSpPr>
        <p:spPr>
          <a:xfrm>
            <a:off x="457200" y="4800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Investors in capital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65" name="Google Shape;165;p24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4000"/>
              <a:buFont typeface="Bookman Old Style"/>
              <a:buNone/>
            </a:pPr>
            <a:r>
              <a:rPr lang="en-US" sz="4000" b="0" i="0" u="none">
                <a:solidFill>
                  <a:srgbClr val="0D0D0D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FUNCTIONS AND ROLES OF BUSINESS IN THE U.S. ECONOMY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4400"/>
              <a:buFont typeface="Bookman Old Style"/>
              <a:buNone/>
            </a:pPr>
            <a:r>
              <a:rPr lang="en-US" sz="4400" b="0" i="0" u="none">
                <a:solidFill>
                  <a:srgbClr val="0D0D0D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MARKET STRUCTURE</a:t>
            </a:r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0487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Char char=" "/>
            </a:pPr>
            <a:r>
              <a:rPr lang="en-US" sz="28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We have studied types of businesses on the basis of __________________. </a:t>
            </a:r>
            <a:endParaRPr/>
          </a:p>
          <a:p>
            <a:pPr marL="90487" marR="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Char char=" "/>
            </a:pPr>
            <a:r>
              <a:rPr lang="en-US" sz="28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And we have studied businesses according to </a:t>
            </a:r>
            <a:r>
              <a:rPr lang="en-US" sz="2800" b="1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market structure</a:t>
            </a:r>
            <a:r>
              <a:rPr lang="en-US" sz="28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.  </a:t>
            </a:r>
            <a:endParaRPr/>
          </a:p>
          <a:p>
            <a:pPr marL="90487" marR="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Char char=" "/>
            </a:pPr>
            <a:r>
              <a:rPr lang="en-US" sz="28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Here are a couple of things you need to know about market structures…</a:t>
            </a:r>
            <a:endParaRPr/>
          </a:p>
        </p:txBody>
      </p:sp>
      <p:sp>
        <p:nvSpPr>
          <p:cNvPr id="78" name="Google Shape;78;p11"/>
          <p:cNvSpPr txBox="1"/>
          <p:nvPr/>
        </p:nvSpPr>
        <p:spPr>
          <a:xfrm>
            <a:off x="3429000" y="2590800"/>
            <a:ext cx="37338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Bookman Old Style"/>
              <a:buNone/>
            </a:pPr>
            <a:r>
              <a:rPr lang="en-US" sz="3200" b="0" i="0" u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Ownership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700" cy="14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4400"/>
              <a:buFont typeface="Bookman Old Style"/>
              <a:buNone/>
            </a:pPr>
            <a:r>
              <a:rPr lang="en-US">
                <a:latin typeface="Bookman Old Style"/>
                <a:ea typeface="Bookman Old Style"/>
                <a:cs typeface="Bookman Old Style"/>
                <a:sym typeface="Bookman Old Style"/>
              </a:rPr>
              <a:t>Business based on Ownership of Price</a:t>
            </a:r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7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0487" marR="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Char char=" "/>
            </a:pPr>
            <a:r>
              <a:rPr lang="en-US" sz="2800">
                <a:latin typeface="Bookman Old Style"/>
                <a:ea typeface="Bookman Old Style"/>
                <a:cs typeface="Bookman Old Style"/>
                <a:sym typeface="Bookman Old Style"/>
              </a:rPr>
              <a:t>1. Monopoly (price setter)</a:t>
            </a:r>
            <a:endParaRPr sz="28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90487" marR="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800"/>
              <a:buFont typeface="Bookman Old Style"/>
              <a:buChar char=" "/>
            </a:pPr>
            <a:r>
              <a:rPr lang="en-US" sz="2800">
                <a:latin typeface="Bookman Old Style"/>
                <a:ea typeface="Bookman Old Style"/>
                <a:cs typeface="Bookman Old Style"/>
                <a:sym typeface="Bookman Old Style"/>
              </a:rPr>
              <a:t>2. Oligopoly</a:t>
            </a:r>
            <a:endParaRPr sz="28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90487" marR="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800"/>
              <a:buFont typeface="Bookman Old Style"/>
              <a:buChar char=" "/>
            </a:pPr>
            <a:r>
              <a:rPr lang="en-US" sz="2800">
                <a:latin typeface="Bookman Old Style"/>
                <a:ea typeface="Bookman Old Style"/>
                <a:cs typeface="Bookman Old Style"/>
                <a:sym typeface="Bookman Old Style"/>
              </a:rPr>
              <a:t>3. Competition (price taker)</a:t>
            </a:r>
            <a:endParaRPr sz="28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700" cy="14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4400"/>
              <a:buFont typeface="Bookman Old Style"/>
              <a:buNone/>
            </a:pPr>
            <a:r>
              <a:rPr lang="en-US">
                <a:latin typeface="Bookman Old Style"/>
                <a:ea typeface="Bookman Old Style"/>
                <a:cs typeface="Bookman Old Style"/>
                <a:sym typeface="Bookman Old Style"/>
              </a:rPr>
              <a:t>Business based on Number of Firms</a:t>
            </a:r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7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0487" marR="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Char char=" "/>
            </a:pPr>
            <a:r>
              <a:rPr lang="en-US" sz="2800">
                <a:latin typeface="Bookman Old Style"/>
                <a:ea typeface="Bookman Old Style"/>
                <a:cs typeface="Bookman Old Style"/>
                <a:sym typeface="Bookman Old Style"/>
              </a:rPr>
              <a:t>1. Competition</a:t>
            </a:r>
            <a:endParaRPr sz="28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90487" marR="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800"/>
              <a:buFont typeface="Bookman Old Style"/>
              <a:buChar char=" "/>
            </a:pPr>
            <a:r>
              <a:rPr lang="en-US" sz="2800">
                <a:latin typeface="Bookman Old Style"/>
                <a:ea typeface="Bookman Old Style"/>
                <a:cs typeface="Bookman Old Style"/>
                <a:sym typeface="Bookman Old Style"/>
              </a:rPr>
              <a:t>2. Oligopoly</a:t>
            </a:r>
            <a:endParaRPr sz="28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90487" marR="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800"/>
              <a:buFont typeface="Bookman Old Style"/>
              <a:buChar char=" "/>
            </a:pPr>
            <a:r>
              <a:rPr lang="en-US" sz="2800">
                <a:latin typeface="Bookman Old Style"/>
                <a:ea typeface="Bookman Old Style"/>
                <a:cs typeface="Bookman Old Style"/>
                <a:sym typeface="Bookman Old Style"/>
              </a:rPr>
              <a:t>3. Monopoly</a:t>
            </a:r>
            <a:endParaRPr sz="28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90487" marR="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800"/>
              <a:buFont typeface="Bookman Old Style"/>
              <a:buChar char=" "/>
            </a:pPr>
            <a:endParaRPr sz="28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90487" marR="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800"/>
              <a:buFont typeface="Bookman Old Style"/>
              <a:buChar char=" "/>
            </a:pPr>
            <a:endParaRPr sz="28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4400"/>
              <a:buFont typeface="Bookman Old Style"/>
              <a:buNone/>
            </a:pPr>
            <a:r>
              <a:rPr lang="en-US" sz="4400" b="0" i="0" u="none">
                <a:solidFill>
                  <a:srgbClr val="0D0D0D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TYPES OF MONOPOLIES</a:t>
            </a:r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0487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Char char=" "/>
            </a:pP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Monopolies can be:</a:t>
            </a:r>
            <a:endParaRPr/>
          </a:p>
          <a:p>
            <a:pPr marL="90487" marR="0" lvl="0" indent="-203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Char char=" "/>
            </a:pP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1. </a:t>
            </a:r>
            <a:r>
              <a:rPr lang="en-US" sz="3200" b="1" u="sng">
                <a:latin typeface="Bookman Old Style"/>
                <a:ea typeface="Bookman Old Style"/>
                <a:cs typeface="Bookman Old Style"/>
                <a:sym typeface="Bookman Old Style"/>
              </a:rPr>
              <a:t>Natural Monopolies</a:t>
            </a:r>
            <a:r>
              <a:rPr lang="en-US" sz="3200"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it does not make sense to attempt to have multiple suppliers of water in the area due to a large capital outlay requisite for delivering water via pipes to customers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4400"/>
              <a:buFont typeface="Bookman Old Style"/>
              <a:buNone/>
            </a:pPr>
            <a:r>
              <a:rPr lang="en-US" sz="4400" b="0" i="0" u="none">
                <a:solidFill>
                  <a:srgbClr val="0D0D0D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TYPES OF MONOPOLIES</a:t>
            </a:r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0487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Char char=" "/>
            </a:pP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2. </a:t>
            </a:r>
            <a:r>
              <a:rPr lang="en-US" sz="3200" b="1" u="sng">
                <a:latin typeface="Bookman Old Style"/>
                <a:ea typeface="Bookman Old Style"/>
                <a:cs typeface="Bookman Old Style"/>
                <a:sym typeface="Bookman Old Style"/>
              </a:rPr>
              <a:t>Geographic</a:t>
            </a:r>
            <a:r>
              <a:rPr lang="en-US" sz="3200"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the only store in a remote rural or mountainous area </a:t>
            </a:r>
            <a:endParaRPr/>
          </a:p>
          <a:p>
            <a:pPr marL="90487" marR="0" lvl="0" indent="-203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Char char=" "/>
            </a:pP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3. </a:t>
            </a:r>
            <a:r>
              <a:rPr lang="en-US" sz="3200" b="1" u="sng">
                <a:latin typeface="Bookman Old Style"/>
                <a:ea typeface="Bookman Old Style"/>
                <a:cs typeface="Bookman Old Style"/>
                <a:sym typeface="Bookman Old Style"/>
              </a:rPr>
              <a:t>Legal</a:t>
            </a:r>
            <a:r>
              <a:rPr lang="en-US" sz="3200"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patents and copyrights give inventors and writers exclusive rights to their products for a period of years.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4400"/>
              <a:buFont typeface="Bookman Old Style"/>
              <a:buNone/>
            </a:pPr>
            <a:r>
              <a:rPr lang="en-US" sz="4400" b="0" i="0" u="none">
                <a:solidFill>
                  <a:srgbClr val="0D0D0D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PRODUCTION PROCESS</a:t>
            </a:r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0487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Char char=" "/>
            </a:pP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 final way to distinguish business organizations is by their </a:t>
            </a:r>
            <a:r>
              <a:rPr lang="en-US" sz="3200">
                <a:latin typeface="Bookman Old Style"/>
                <a:ea typeface="Bookman Old Style"/>
                <a:cs typeface="Bookman Old Style"/>
                <a:sym typeface="Bookman Old Style"/>
              </a:rPr>
              <a:t>stage</a:t>
            </a: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in the production process: </a:t>
            </a:r>
            <a:endParaRPr/>
          </a:p>
          <a:p>
            <a:pPr marL="90487" marR="0" lvl="0" indent="-203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Char char=" "/>
            </a:pP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   raw good producer, </a:t>
            </a:r>
            <a:endParaRPr/>
          </a:p>
          <a:p>
            <a:pPr marL="90487" marR="0" lvl="0" indent="-203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Char char=" "/>
            </a:pP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   manufacturer, </a:t>
            </a:r>
            <a:endParaRPr/>
          </a:p>
          <a:p>
            <a:pPr marL="90487" marR="0" lvl="0" indent="-203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Char char=" "/>
            </a:pP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   wholesaler, and </a:t>
            </a:r>
            <a:endParaRPr/>
          </a:p>
          <a:p>
            <a:pPr marL="90487" marR="0" lvl="0" indent="-203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Char char=" "/>
            </a:pPr>
            <a:r>
              <a:rPr lang="en-US"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   retailer.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4400"/>
              <a:buFont typeface="Bookman Old Style"/>
              <a:buNone/>
            </a:pPr>
            <a:r>
              <a:rPr lang="en-US" sz="4400" b="0" i="0" u="none">
                <a:solidFill>
                  <a:srgbClr val="0D0D0D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RAW GOOD PRODUCER</a:t>
            </a:r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1"/>
          </p:nvPr>
        </p:nvSpPr>
        <p:spPr>
          <a:xfrm>
            <a:off x="768350" y="1890712"/>
            <a:ext cx="7289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0487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wentieth Century"/>
              <a:buChar char=" "/>
            </a:pPr>
            <a:r>
              <a:rPr lang="en-US" sz="3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The </a:t>
            </a:r>
            <a:r>
              <a:rPr lang="en-US" sz="3600" b="1" i="0" u="sng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Raw G</a:t>
            </a:r>
            <a:r>
              <a:rPr lang="en-US" sz="3600" b="1" u="sng">
                <a:latin typeface="Bookman Old Style"/>
                <a:ea typeface="Bookman Old Style"/>
                <a:cs typeface="Bookman Old Style"/>
                <a:sym typeface="Bookman Old Style"/>
              </a:rPr>
              <a:t>oods</a:t>
            </a:r>
            <a:r>
              <a:rPr lang="en-US" sz="3600"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lang="en-US" sz="3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producer basically engages in providing natural resources and raw materials to manufacturers.  </a:t>
            </a:r>
            <a:endParaRPr/>
          </a:p>
          <a:p>
            <a:pPr marL="90487" marR="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wentieth Century"/>
              <a:buChar char=" "/>
            </a:pPr>
            <a:r>
              <a:rPr lang="en-US" sz="3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For instance, coal and diamond mining, oil drilling, and the lumber industry are example of raw goods manufacturers.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4400"/>
              <a:buFont typeface="Bookman Old Style"/>
              <a:buNone/>
            </a:pPr>
            <a:r>
              <a:rPr lang="en-US" sz="4400" b="0" i="0" u="none">
                <a:solidFill>
                  <a:srgbClr val="0D0D0D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ALL THE REST…</a:t>
            </a:r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0487" marR="0" lvl="0" indent="-165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Twentieth Century"/>
              <a:buChar char=" "/>
            </a:pPr>
            <a:r>
              <a:rPr lang="en-US" sz="2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In the next stage in the production process, the </a:t>
            </a:r>
            <a:r>
              <a:rPr lang="en-US" sz="2600" b="1" u="sng">
                <a:latin typeface="Bookman Old Style"/>
                <a:ea typeface="Bookman Old Style"/>
                <a:cs typeface="Bookman Old Style"/>
                <a:sym typeface="Bookman Old Style"/>
              </a:rPr>
              <a:t>manufacturer </a:t>
            </a:r>
            <a:r>
              <a:rPr lang="en-US" sz="2600" b="0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Bookman Old Style"/>
                <a:ea typeface="Bookman Old Style"/>
                <a:cs typeface="Bookman Old Style"/>
                <a:sym typeface="Bookman Old Style"/>
              </a:rPr>
              <a:t>produces a finished product from the raw materials.  </a:t>
            </a:r>
            <a:endParaRPr>
              <a:highlight>
                <a:srgbClr val="FFFF00"/>
              </a:highlight>
            </a:endParaRPr>
          </a:p>
          <a:p>
            <a:pPr marL="90487" marR="0" lvl="0" indent="-16510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Twentieth Century"/>
              <a:buChar char=" "/>
            </a:pPr>
            <a:r>
              <a:rPr lang="en-US" sz="2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The </a:t>
            </a:r>
            <a:r>
              <a:rPr lang="en-US" sz="2600" b="0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Bookman Old Style"/>
                <a:ea typeface="Bookman Old Style"/>
                <a:cs typeface="Bookman Old Style"/>
                <a:sym typeface="Bookman Old Style"/>
              </a:rPr>
              <a:t>product is then distributed from the manufacturer</a:t>
            </a:r>
            <a:r>
              <a:rPr lang="en-US" sz="2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by the _______________ (middleman distributor of goods and services) to </a:t>
            </a:r>
            <a:endParaRPr/>
          </a:p>
          <a:p>
            <a:pPr marL="90487" marR="0" lvl="0" indent="-16510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Twentieth Century"/>
              <a:buChar char=" "/>
            </a:pPr>
            <a:r>
              <a:rPr lang="en-US" sz="2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the _____________ who sells the product or service to the businesses that use the items to produce a product or service or to resell the</a:t>
            </a:r>
            <a:r>
              <a:rPr lang="en-US" sz="2600" b="0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Bookman Old Style"/>
                <a:ea typeface="Bookman Old Style"/>
                <a:cs typeface="Bookman Old Style"/>
                <a:sym typeface="Bookman Old Style"/>
              </a:rPr>
              <a:t> items directly to the consumers</a:t>
            </a:r>
            <a:r>
              <a:rPr lang="en-US" sz="2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. </a:t>
            </a:r>
            <a:endParaRPr/>
          </a:p>
        </p:txBody>
      </p:sp>
      <p:sp>
        <p:nvSpPr>
          <p:cNvPr id="121" name="Google Shape;121;p18"/>
          <p:cNvSpPr txBox="1"/>
          <p:nvPr/>
        </p:nvSpPr>
        <p:spPr>
          <a:xfrm>
            <a:off x="-2806000" y="1861312"/>
            <a:ext cx="3733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Bookman Old Style"/>
              <a:buNone/>
            </a:pPr>
            <a:r>
              <a:rPr lang="en-US" sz="3200" b="0" i="0" u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Manufacturer</a:t>
            </a:r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4324350" y="3638550"/>
            <a:ext cx="37338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Bookman Old Style"/>
              <a:buNone/>
            </a:pPr>
            <a:r>
              <a:rPr lang="en-US" sz="3200" b="0" i="0" u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Wholesaler</a:t>
            </a:r>
            <a:endParaRPr/>
          </a:p>
        </p:txBody>
      </p:sp>
      <p:sp>
        <p:nvSpPr>
          <p:cNvPr id="123" name="Google Shape;123;p18"/>
          <p:cNvSpPr txBox="1"/>
          <p:nvPr/>
        </p:nvSpPr>
        <p:spPr>
          <a:xfrm>
            <a:off x="1600200" y="4684712"/>
            <a:ext cx="37338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Bookman Old Style"/>
              <a:buNone/>
            </a:pPr>
            <a:r>
              <a:rPr lang="en-US" sz="3200" b="0" i="0" u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Retailer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Integral">
  <a:themeElements>
    <a:clrScheme name="Integr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564</Words>
  <Application>Microsoft Office PowerPoint</Application>
  <PresentationFormat>On-screen Show (4:3)</PresentationFormat>
  <Paragraphs>59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Noto Sans Symbols</vt:lpstr>
      <vt:lpstr>Twentieth Century</vt:lpstr>
      <vt:lpstr>1_Integral</vt:lpstr>
      <vt:lpstr>Integral</vt:lpstr>
      <vt:lpstr>ROLE OF BUSINESS IN THE U.S. ECONOMY NOTES</vt:lpstr>
      <vt:lpstr>MARKET STRUCTURE</vt:lpstr>
      <vt:lpstr>Business based on Ownership of Price</vt:lpstr>
      <vt:lpstr>Business based on Number of Firms</vt:lpstr>
      <vt:lpstr>TYPES OF MONOPOLIES</vt:lpstr>
      <vt:lpstr>TYPES OF MONOPOLIES</vt:lpstr>
      <vt:lpstr>PRODUCTION PROCESS</vt:lpstr>
      <vt:lpstr>RAW GOOD PRODUCER</vt:lpstr>
      <vt:lpstr>ALL THE REST…</vt:lpstr>
      <vt:lpstr>SAM’S CLUB… WHAT DO YOU THINK, WHOLESALER OR RETAILER?</vt:lpstr>
      <vt:lpstr>MERGERS</vt:lpstr>
      <vt:lpstr>HORIZONTAL</vt:lpstr>
      <vt:lpstr>VERTICAL</vt:lpstr>
      <vt:lpstr>CONGLOMERATE</vt:lpstr>
      <vt:lpstr>FUNCTIONS AND ROLES OF BUSINESS IN THE U.S. ECONOMY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BUSINESS IN THE U.S. ECONOMY NOTES</dc:title>
  <dc:creator>Greg Scott</dc:creator>
  <cp:lastModifiedBy>Greg Scott</cp:lastModifiedBy>
  <cp:revision>2</cp:revision>
  <cp:lastPrinted>2023-02-02T23:47:54Z</cp:lastPrinted>
  <dcterms:modified xsi:type="dcterms:W3CDTF">2023-12-18T22:39:51Z</dcterms:modified>
</cp:coreProperties>
</file>