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embeddedFontLst>
    <p:embeddedFont>
      <p:font typeface="Lustria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74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37f7a4c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737f7a4c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 descr="CoverGlyp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0025" y="3048000"/>
            <a:ext cx="11239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ustria"/>
              <a:buNone/>
              <a:defRPr sz="3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796118" y="457199"/>
            <a:ext cx="3657600" cy="541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2000"/>
              </a:spcBef>
              <a:spcAft>
                <a:spcPts val="0"/>
              </a:spcAft>
              <a:buSzPts val="2400"/>
              <a:buChar char="🙣"/>
              <a:defRPr sz="2400"/>
            </a:lvl1pPr>
            <a:lvl2pPr marL="914400" lvl="1" indent="-368300" algn="l">
              <a:spcBef>
                <a:spcPts val="600"/>
              </a:spcBef>
              <a:spcAft>
                <a:spcPts val="0"/>
              </a:spcAft>
              <a:buSzPts val="2200"/>
              <a:buChar char="🙣"/>
              <a:defRPr sz="22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🙣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658906" y="2590799"/>
            <a:ext cx="3657600" cy="289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12" descr="HR-Glyph-R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4746" y="2286000"/>
            <a:ext cx="1645920" cy="1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ustria"/>
              <a:buNone/>
              <a:defRPr sz="3800" b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2"/>
          </p:nvPr>
        </p:nvSpPr>
        <p:spPr>
          <a:xfrm>
            <a:off x="2286000" y="457200"/>
            <a:ext cx="4572000" cy="3173506"/>
          </a:xfrm>
          <a:prstGeom prst="rect">
            <a:avLst/>
          </a:prstGeom>
          <a:noFill/>
          <a:ln w="101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685800" y="5181600"/>
            <a:ext cx="77708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3" descr="HR-Glyph-R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9040" y="4890247"/>
            <a:ext cx="1645920" cy="1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 rot="5400000">
            <a:off x="2742407" y="153193"/>
            <a:ext cx="3657600" cy="777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4" descr="HR-Glyph-R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9040" y="1658992"/>
            <a:ext cx="1645920" cy="1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 rot="5400000">
            <a:off x="5262282" y="2438400"/>
            <a:ext cx="5325036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 rot="5400000">
            <a:off x="968188" y="255494"/>
            <a:ext cx="5325036" cy="588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15" descr="HR-Glyph-R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6052928" y="3115195"/>
            <a:ext cx="1645920" cy="1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85800" y="2209801"/>
            <a:ext cx="3657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2000"/>
              </a:spcBef>
              <a:spcAft>
                <a:spcPts val="0"/>
              </a:spcAft>
              <a:buSzPts val="2200"/>
              <a:buChar char="🙣"/>
              <a:defRPr sz="22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🙣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800600" y="2209801"/>
            <a:ext cx="3657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2000"/>
              </a:spcBef>
              <a:spcAft>
                <a:spcPts val="0"/>
              </a:spcAft>
              <a:buSzPts val="2200"/>
              <a:buChar char="🙣"/>
              <a:defRPr sz="22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🙣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4" descr="HR-Glyph-R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9040" y="1658992"/>
            <a:ext cx="1645920" cy="1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5" descr="HR-Glyph-R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9040" y="1658992"/>
            <a:ext cx="1645920" cy="1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ustria"/>
              <a:buNone/>
              <a:defRPr sz="3800" b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658906" y="457200"/>
            <a:ext cx="3657600" cy="5413248"/>
          </a:xfrm>
          <a:prstGeom prst="rect">
            <a:avLst/>
          </a:prstGeom>
          <a:noFill/>
          <a:ln w="101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799013" y="2587752"/>
            <a:ext cx="3657600" cy="28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6" descr="HR-Glyph-R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4853" y="2286000"/>
            <a:ext cx="1645920" cy="1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8" descr="CoverGlyp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0025" y="3048000"/>
            <a:ext cx="11239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9" descr="HR-Glyph-R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9040" y="1658992"/>
            <a:ext cx="1645920" cy="1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ustria"/>
              <a:buNone/>
              <a:defRPr sz="54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0" descr="Glyph-SectionHead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0" y="3174066"/>
            <a:ext cx="10668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685800" y="2819400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🙣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800600" y="2027238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800600" y="2819400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🙣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🙣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1" descr="HR-Glyph-R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9040" y="1658992"/>
            <a:ext cx="1645920" cy="1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Lustria"/>
              <a:buNone/>
              <a:defRPr sz="5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47443D"/>
              </a:buClr>
              <a:buSzPts val="2200"/>
              <a:buFont typeface="Noto Sans Symbols"/>
              <a:buChar char="🙣"/>
              <a:defRPr sz="2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7443D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7443D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7443D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  <a:defRPr sz="5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47443D"/>
              </a:buClr>
              <a:buSzPts val="2200"/>
              <a:buFont typeface="Noto Sans Symbols"/>
              <a:buChar char="🙣"/>
              <a:defRPr sz="22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7443D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7443D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7443D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mNO2f2gnZ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jycVFL8CN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u0Z1esht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US"/>
              <a:t>The Battlefront: Ending the War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Unit 5: WWI #3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4799012" y="914400"/>
            <a:ext cx="4215271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ustria"/>
              <a:buNone/>
            </a:pPr>
            <a:r>
              <a:rPr lang="en-US"/>
              <a:t>Armistice = ends the war, Allies win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5272813" y="2587752"/>
            <a:ext cx="3657600" cy="28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i="1"/>
              <a:t>“The fighting stopped on the eleventh hour of the eleventh day of the eleventh month.”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 i="1"/>
              <a:t>- Nov. 11, 1918</a:t>
            </a:r>
            <a:endParaRPr sz="2200" i="1"/>
          </a:p>
        </p:txBody>
      </p:sp>
      <p:pic>
        <p:nvPicPr>
          <p:cNvPr id="183" name="Google Shape;183;p25" descr="229945_f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450" y="4548325"/>
            <a:ext cx="2938075" cy="21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 descr="armistice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50" y="1454613"/>
            <a:ext cx="4800600" cy="3948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6" descr="🔶Number of deaths at scale per country, from the First World War.&#10;&#10;-Sources:&#10;&#10;http://www.centre-robert-schuman.org/userfiles/files/REPERES%20–%20module%201-1-1%20-%20explanatory%20notes%20–%20World%20War%20I%20casualties%20–%20EN.pdf&#10;&#10;Flags:&#10;&#10;http://www.loeser.us/flags/wwi.html&#10;https://en.wikipedia.org/wiki/List_of_Serbian_flags&#10;https://en.wikipedia.org/wiki/List_of_French_flags&#10;https://en.wikipedia.org/wiki/List_of_flags_of_Romania&#10;https://en.wikipedia.org/wiki/Flag_of_Bulgaria&#10;https://en.wikipedia.org/wiki/List_of_Indian_flags&#10;http://www.loeser.us/flags/canada.html&#10;https://en.wikipedia.org/wiki/List_of_Australian_flags&#10;https://en.wikipedia.org/wiki/List_of_New_Zealand_flags&#10;http://www.loeser.us/flags/south_africa.html&#10;https://en.wikipedia.org/wiki/List_of_flags_of_Montenegro&#10;https://en.wikipedia.org/wiki/Flag_of_Norway&#10;https://en.wikipedia.org/wiki/List_of_flags_of_Sweden&#10;https://en.wikipedia.org/wiki/List_of_Danish_flags&#10;https://en.wikipedia.org/wiki/List_of_Japanese_flags&#10;https://en.wikipedia.org/wiki/List_of_Greek_flags&#10;https://en.wikipedia.org/wiki/Dominion_of_Newfoundland&#10;https://en.wikipedia.org/wiki/List_of_Belgian_flags&#10;https://en.wikipedia.org/wiki/List_of_Portuguese_flags&#10;&#10;-Music: &#10;&#10;It Maintains, Eyes Change - Puddle of Infinity&#10;&#10;---My websites-----&#10;-Twitter: https://twitter.com/MetaBallStudios &#10;-Facebook: https://www.facebook.com/metaballstudios/" title="Number of deaths in the WWI per country ⚰️⚰️⚰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7" descr="Wild with joy” – Celebrations marked end of World War I in Williams Valley  | Wynning Histo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25" y="1787363"/>
            <a:ext cx="3330800" cy="2789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5" name="Google Shape;195;p27" descr="100 Years Ago: Chicago Celebrated the End of WWI | Chicago Public Librar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5513" y="4925000"/>
            <a:ext cx="4035300" cy="16858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9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World War I Statistics</a:t>
            </a:r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2"/>
          </p:nvPr>
        </p:nvSpPr>
        <p:spPr>
          <a:xfrm>
            <a:off x="5275925" y="2122225"/>
            <a:ext cx="3868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🙣"/>
            </a:pPr>
            <a:r>
              <a:rPr lang="en-US"/>
              <a:t>World War I was the </a:t>
            </a:r>
            <a:r>
              <a:rPr lang="en-US" b="1" i="1" u="sng">
                <a:solidFill>
                  <a:srgbClr val="FF0000"/>
                </a:solidFill>
              </a:rPr>
              <a:t>bloodiest</a:t>
            </a:r>
            <a:r>
              <a:rPr lang="en-US"/>
              <a:t> </a:t>
            </a:r>
            <a:r>
              <a:rPr lang="en-US" b="1"/>
              <a:t>war in history up to that time</a:t>
            </a:r>
            <a:endParaRPr sz="1800" b="1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🙣"/>
            </a:pPr>
            <a:r>
              <a:rPr lang="en-US"/>
              <a:t>The </a:t>
            </a:r>
            <a:r>
              <a:rPr lang="en-US" b="1">
                <a:solidFill>
                  <a:schemeClr val="dk1"/>
                </a:solidFill>
              </a:rPr>
              <a:t>direct economic costs</a:t>
            </a:r>
            <a:r>
              <a:rPr lang="en-US"/>
              <a:t> of the war may have been about </a:t>
            </a:r>
            <a:r>
              <a:rPr lang="en-US" b="1"/>
              <a:t>$338 billion</a:t>
            </a:r>
            <a:endParaRPr sz="1800" b="1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🙣"/>
            </a:pPr>
            <a:r>
              <a:rPr lang="en-US"/>
              <a:t>The U.S. lost 50,000 men in battle with another 62,000 dying of disease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108419" y="67236"/>
            <a:ext cx="889037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President Wilson’s “Fourteen Points”</a:t>
            </a: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2"/>
          </p:nvPr>
        </p:nvSpPr>
        <p:spPr>
          <a:xfrm>
            <a:off x="4800600" y="1951850"/>
            <a:ext cx="4198200" cy="24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46722" algn="l" rtl="0">
              <a:spcBef>
                <a:spcPts val="0"/>
              </a:spcBef>
              <a:spcAft>
                <a:spcPts val="0"/>
              </a:spcAft>
              <a:buSzPct val="100000"/>
              <a:buChar char="🙣"/>
            </a:pPr>
            <a:r>
              <a:rPr lang="en-US"/>
              <a:t>President Wilson’s plan for </a:t>
            </a:r>
            <a:r>
              <a:rPr lang="en-US" b="1">
                <a:solidFill>
                  <a:schemeClr val="dk1"/>
                </a:solidFill>
              </a:rPr>
              <a:t>post-war world peace</a:t>
            </a:r>
            <a:endParaRPr b="1">
              <a:solidFill>
                <a:schemeClr val="dk1"/>
              </a:solidFill>
            </a:endParaRPr>
          </a:p>
          <a:p>
            <a:pPr marL="457200" lvl="0" indent="-446722" algn="l" rtl="0">
              <a:spcBef>
                <a:spcPts val="2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b="1" i="1" u="sng">
                <a:solidFill>
                  <a:srgbClr val="FF0000"/>
                </a:solidFill>
              </a:rPr>
              <a:t>Reduce</a:t>
            </a:r>
            <a:r>
              <a:rPr lang="en-US"/>
              <a:t> </a:t>
            </a:r>
            <a:r>
              <a:rPr lang="en-US" b="1"/>
              <a:t>the military and navy</a:t>
            </a:r>
            <a:endParaRPr b="1"/>
          </a:p>
          <a:p>
            <a:pPr marL="457200" lvl="0" indent="-446722" algn="l" rtl="0">
              <a:spcBef>
                <a:spcPts val="2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b="1"/>
              <a:t>Remove</a:t>
            </a:r>
            <a:r>
              <a:rPr lang="en-US"/>
              <a:t> </a:t>
            </a:r>
            <a:r>
              <a:rPr lang="en-US" b="1" i="1" u="sng">
                <a:solidFill>
                  <a:srgbClr val="FF0000"/>
                </a:solidFill>
              </a:rPr>
              <a:t>trade</a:t>
            </a:r>
            <a:r>
              <a:rPr lang="en-US" b="1">
                <a:solidFill>
                  <a:schemeClr val="dk1"/>
                </a:solidFill>
              </a:rPr>
              <a:t> barriers</a:t>
            </a:r>
            <a:endParaRPr b="1">
              <a:solidFill>
                <a:schemeClr val="dk1"/>
              </a:solidFill>
            </a:endParaRPr>
          </a:p>
          <a:p>
            <a:pPr marL="457200" lvl="0" indent="-446722" algn="l" rtl="0">
              <a:spcBef>
                <a:spcPts val="2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b="1"/>
              <a:t>Create a “</a:t>
            </a:r>
            <a:r>
              <a:rPr lang="en-US" b="1" i="1" u="sng">
                <a:solidFill>
                  <a:srgbClr val="FF0000"/>
                </a:solidFill>
              </a:rPr>
              <a:t>League of Nations</a:t>
            </a:r>
            <a:r>
              <a:rPr lang="en-US" b="1"/>
              <a:t>”</a:t>
            </a:r>
            <a:endParaRPr b="1"/>
          </a:p>
        </p:txBody>
      </p:sp>
      <p:pic>
        <p:nvPicPr>
          <p:cNvPr id="204" name="Google Shape;204;p28" descr="14 Points”. The essential elements of venture… | by Scott Lenet | Risky  Business | Mediu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26" y="4611625"/>
            <a:ext cx="3338825" cy="2154075"/>
          </a:xfrm>
          <a:prstGeom prst="rect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6650" y="4453550"/>
            <a:ext cx="2815950" cy="2312150"/>
          </a:xfrm>
          <a:prstGeom prst="rect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025" y="909400"/>
            <a:ext cx="2890571" cy="34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League of Nations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291550" y="2209800"/>
            <a:ext cx="4051800" cy="4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 b="1"/>
              <a:t>International organization whose goal was to </a:t>
            </a:r>
            <a:r>
              <a:rPr lang="en-US" b="1" i="1" u="sng">
                <a:solidFill>
                  <a:srgbClr val="FF0000"/>
                </a:solidFill>
              </a:rPr>
              <a:t>keep the peace</a:t>
            </a:r>
            <a:r>
              <a:rPr lang="en-US" b="1"/>
              <a:t> among nations</a:t>
            </a:r>
            <a:endParaRPr b="1"/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SzPts val="2200"/>
              <a:buChar char="🙣"/>
            </a:pPr>
            <a:r>
              <a:rPr lang="en-US" b="1"/>
              <a:t>Had no</a:t>
            </a:r>
            <a:r>
              <a:rPr lang="en-US"/>
              <a:t> </a:t>
            </a:r>
            <a:r>
              <a:rPr lang="en-US" b="1">
                <a:solidFill>
                  <a:schemeClr val="dk1"/>
                </a:solidFill>
              </a:rPr>
              <a:t>military</a:t>
            </a:r>
            <a:endParaRPr b="1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If one country was </a:t>
            </a:r>
            <a:r>
              <a:rPr lang="en-US" b="1" i="1" u="sng">
                <a:solidFill>
                  <a:srgbClr val="FF0000"/>
                </a:solidFill>
              </a:rPr>
              <a:t>attacked</a:t>
            </a:r>
            <a:r>
              <a:rPr lang="en-US"/>
              <a:t>, all countries would be </a:t>
            </a:r>
            <a:r>
              <a:rPr lang="en-US" b="1" i="1" u="sng">
                <a:solidFill>
                  <a:srgbClr val="FF0000"/>
                </a:solidFill>
              </a:rPr>
              <a:t>drawn</a:t>
            </a:r>
            <a:r>
              <a:rPr lang="en-US"/>
              <a:t> into war</a:t>
            </a:r>
            <a:endParaRPr/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SzPts val="2200"/>
              <a:buChar char="🙣"/>
            </a:pPr>
            <a:r>
              <a:rPr lang="en-US" b="1"/>
              <a:t>Wilson’s idea - failed</a:t>
            </a:r>
            <a:endParaRPr b="1"/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175" y="2913750"/>
            <a:ext cx="4051850" cy="20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The Treaty of Versailles</a:t>
            </a: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2"/>
          </p:nvPr>
        </p:nvSpPr>
        <p:spPr>
          <a:xfrm>
            <a:off x="4800600" y="1990350"/>
            <a:ext cx="42291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🙣"/>
            </a:pPr>
            <a:r>
              <a:rPr lang="en-US" b="1">
                <a:solidFill>
                  <a:schemeClr val="dk1"/>
                </a:solidFill>
              </a:rPr>
              <a:t>Allies agreed to a League of Nations</a:t>
            </a:r>
            <a:endParaRPr b="1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Germany = </a:t>
            </a:r>
            <a:r>
              <a:rPr lang="en-US" b="1" i="1" u="sng">
                <a:solidFill>
                  <a:srgbClr val="FF0000"/>
                </a:solidFill>
              </a:rPr>
              <a:t>War Guilt Clause</a:t>
            </a:r>
            <a:r>
              <a:rPr lang="en-US"/>
              <a:t> – </a:t>
            </a:r>
            <a:r>
              <a:rPr lang="en-US" b="1"/>
              <a:t>forced to accept total responsibility for the war</a:t>
            </a:r>
            <a:endParaRPr b="1"/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European powers way of </a:t>
            </a:r>
            <a:r>
              <a:rPr lang="en-US" b="1" i="1" u="sng">
                <a:solidFill>
                  <a:srgbClr val="FF0000"/>
                </a:solidFill>
              </a:rPr>
              <a:t>revenge</a:t>
            </a:r>
            <a:r>
              <a:rPr lang="en-US"/>
              <a:t> – blame Germany!</a:t>
            </a:r>
            <a:endParaRPr/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Treaty of Versailles: </a:t>
            </a:r>
            <a:r>
              <a:rPr lang="en-US" b="1" i="1" u="sng">
                <a:solidFill>
                  <a:srgbClr val="FF0000"/>
                </a:solidFill>
              </a:rPr>
              <a:t>Peace</a:t>
            </a:r>
            <a:r>
              <a:rPr lang="en-US"/>
              <a:t> agreement &amp; punished Germany</a:t>
            </a:r>
            <a:endParaRPr/>
          </a:p>
        </p:txBody>
      </p:sp>
      <p:pic>
        <p:nvPicPr>
          <p:cNvPr id="220" name="Google Shape;220;p30" descr="World War I: is it right to blame the Treaty of Versailles for the rise of  Hitler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75" y="1990350"/>
            <a:ext cx="4455725" cy="22803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30" descr="How the Treaty of Versailles and German Guilt Led to World War II - HISTOR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225" y="4512775"/>
            <a:ext cx="2873000" cy="2132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1" descr="Part 2 on the The Treaty of Versailles&#10;&#10;The terms of the Treaty of Versailles can be divided into three groups: &#10;&#10;&#10;Territorial, military, and financial &amp; economic. Here are some of them:&#10;&#10;TERRITORIAL&#10;&#10;Alsace-Lorraine was returned to France.&#10;&#10;Germany was forbidden to unite with Austria.&#10;&#10;Lands in eastern Germany including the farmlands of Posen and the Polish corridor between Germany and East Prussia were given to Poland.&#10;&#10;The Saar which had rich coalfields, were given to France for 15 years.&#10;&#10;All Germany's colonies were taken and given to France and Britain as 'mandates'.&#10;&#10;MILITARY&#10;&#10;The German army was restricted to only 100,000 men, the navy could now only have six battleships and no submarines. And there was to be no airforce allowed. &#10;&#10;The Rhineland was demilitarised. This meant  the German army could not go to this area between France and Germany.&#10;&#10;FINANCIAL AND ECONOMIC&#10;&#10;Germany would have to pay reparations, which would eventually be set at an enormous 132 billion gold marks.&#10;&#10;WAR GUILT&#10;&#10;On top of this Germany was not allowed to join the League of Nations and it had to accept responsibility for causing all the damage and loss by the war.&#10;&#10;&#10;Support the cartoons on patreon:&#10;&#10;https://www.patreon.com/simplehistory?ty=c&#10;&#10;&#10;Get your copy of Simple History: World War I today!&#10;&#10;https://www.amazon.com/Simple-History-World-War-I/dp/1536830402/ref=asap_bc?ie=UTF8&#10;&#10;Simple history gives you the facts, simple!&#10;&#10;See the book collection here:&#10;&#10;Amazon USA&#10;&#10;http://www.amazon.com/Daniel-Turner/e/B00H5TYLAE/ref=sr_ntt_srch_lnk_1?qid=1457289367&amp;sr=8-1&#10;&#10;&#10;Amazon UK&#10;http://www.amazon.co.uk/Daniel-Turner/e/B00H5TYLAE/ref=sr_ntt_srch_lnk_1?qid=1457289367&amp;sr=8-1&#10;&#10;http://www.simplehistory.co.uk/&#10;&#10;https://www.facebook.com/Simple-History-549437675141192/&#10;&#10;https://twitter.com/simple_guides&#10;&#10;&#10;&#10;Credit:&#10;&#10;Narrator:&#10;Chris Kane &#10;http://ckvox.com/&#10;&#10;Animation:&#10;Daniel Turner&#10;&#10;&#10;artwork:&#10;Daniel turner&#10;Victoria Volodina &#10;&#10;Music:&#10;&#10;&#10;In the West by Kevin MacLeod is licensed under a Creative Commons Attribution licence (https://creativecommons.org/licenses/by/4.0/)&#10;Source: http://incompetech.com/music/royalty-free/index.html?isrc=USUAN1100746&#10;Artist: http://incompetech.com/" title="The Treaty of Versailles, Terms of the Treaty 2/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War Guilt Clause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0" y="2209800"/>
            <a:ext cx="4343400" cy="4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en-US" sz="2400"/>
              <a:t>Germany’s punishment for World War I:</a:t>
            </a:r>
            <a:endParaRPr sz="2400"/>
          </a:p>
          <a:p>
            <a:pPr marL="914400" lvl="1" indent="-469900" algn="l" rtl="0">
              <a:spcBef>
                <a:spcPts val="600"/>
              </a:spcBef>
              <a:spcAft>
                <a:spcPts val="0"/>
              </a:spcAft>
              <a:buSzPts val="2200"/>
              <a:buChar char="🙣"/>
            </a:pPr>
            <a:r>
              <a:rPr lang="en-US" sz="2200" b="1"/>
              <a:t>Pay $33 billion in</a:t>
            </a:r>
            <a:r>
              <a:rPr lang="en-US" sz="2200"/>
              <a:t> </a:t>
            </a:r>
            <a:r>
              <a:rPr lang="en-US" sz="2200" b="1" i="1" u="sng">
                <a:solidFill>
                  <a:srgbClr val="FF0000"/>
                </a:solidFill>
              </a:rPr>
              <a:t>reparations</a:t>
            </a:r>
            <a:r>
              <a:rPr lang="en-US" sz="2200"/>
              <a:t> (payment of war debt)</a:t>
            </a:r>
            <a:endParaRPr sz="2200"/>
          </a:p>
          <a:p>
            <a:pPr marL="914400" lvl="1" indent="-469900" algn="l" rtl="0">
              <a:spcBef>
                <a:spcPts val="600"/>
              </a:spcBef>
              <a:spcAft>
                <a:spcPts val="0"/>
              </a:spcAft>
              <a:buSzPts val="2200"/>
              <a:buChar char="🙣"/>
            </a:pPr>
            <a:r>
              <a:rPr lang="en-US" sz="2200"/>
              <a:t>Forced to </a:t>
            </a:r>
            <a:r>
              <a:rPr lang="en-US" sz="2200" b="1" i="1" u="sng">
                <a:solidFill>
                  <a:srgbClr val="FF0000"/>
                </a:solidFill>
              </a:rPr>
              <a:t>give up</a:t>
            </a:r>
            <a:r>
              <a:rPr lang="en-US" sz="2200"/>
              <a:t> its colonies</a:t>
            </a:r>
            <a:endParaRPr sz="2200"/>
          </a:p>
          <a:p>
            <a:pPr marL="914400" lvl="1" indent="-469900" algn="l" rtl="0">
              <a:spcBef>
                <a:spcPts val="600"/>
              </a:spcBef>
              <a:spcAft>
                <a:spcPts val="0"/>
              </a:spcAft>
              <a:buSzPts val="2200"/>
              <a:buChar char="🙣"/>
            </a:pPr>
            <a:r>
              <a:rPr lang="en-US" sz="2200" b="1" i="1" u="sng">
                <a:solidFill>
                  <a:srgbClr val="FF0000"/>
                </a:solidFill>
              </a:rPr>
              <a:t>Limit</a:t>
            </a:r>
            <a:r>
              <a:rPr lang="en-US" sz="2200" b="1">
                <a:solidFill>
                  <a:schemeClr val="dk1"/>
                </a:solidFill>
              </a:rPr>
              <a:t> their armed forces</a:t>
            </a:r>
            <a:r>
              <a:rPr lang="en-US" sz="2200">
                <a:solidFill>
                  <a:schemeClr val="dk1"/>
                </a:solidFill>
              </a:rPr>
              <a:t> </a:t>
            </a:r>
            <a:r>
              <a:rPr lang="en-US" sz="2200"/>
              <a:t>(demilitarization) or reduce their army</a:t>
            </a:r>
            <a:endParaRPr sz="2200"/>
          </a:p>
        </p:txBody>
      </p:sp>
      <p:pic>
        <p:nvPicPr>
          <p:cNvPr id="233" name="Google Shape;2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850" y="1438821"/>
            <a:ext cx="2786900" cy="28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435775"/>
            <a:ext cx="3091425" cy="23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The Failure of the Treaty</a:t>
            </a:r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770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War Guilt Clause, loss of colonies, &amp; high reparations → Germany </a:t>
            </a:r>
            <a:r>
              <a:rPr lang="en-US" b="1" i="1" u="sng">
                <a:solidFill>
                  <a:srgbClr val="FF0000"/>
                </a:solidFill>
              </a:rPr>
              <a:t>angry &amp; bitter</a:t>
            </a:r>
            <a:endParaRPr b="1" i="1" u="sng">
              <a:solidFill>
                <a:srgbClr val="FF0000"/>
              </a:solidFill>
            </a:endParaRPr>
          </a:p>
          <a:p>
            <a:pPr marL="457200" lvl="0" indent="-368300" algn="l" rtl="0">
              <a:spcBef>
                <a:spcPts val="200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Americans were </a:t>
            </a:r>
            <a:r>
              <a:rPr lang="en-US" b="1" i="1" u="sng">
                <a:solidFill>
                  <a:srgbClr val="FF0000"/>
                </a:solidFill>
              </a:rPr>
              <a:t>traumatized</a:t>
            </a:r>
            <a:r>
              <a:rPr lang="en-US"/>
              <a:t> by the war</a:t>
            </a:r>
            <a:endParaRPr/>
          </a:p>
          <a:p>
            <a:pPr marL="457200" lvl="0" indent="-368300" algn="l" rtl="0">
              <a:spcBef>
                <a:spcPts val="2000"/>
              </a:spcBef>
              <a:spcAft>
                <a:spcPts val="0"/>
              </a:spcAft>
              <a:buSzPts val="2200"/>
              <a:buChar char="🙣"/>
            </a:pPr>
            <a:r>
              <a:rPr lang="en-US" b="1"/>
              <a:t>The U.S. </a:t>
            </a:r>
            <a:r>
              <a:rPr lang="en-US" b="1" i="1" u="sng">
                <a:solidFill>
                  <a:srgbClr val="FF0000"/>
                </a:solidFill>
              </a:rPr>
              <a:t>did not</a:t>
            </a:r>
            <a:r>
              <a:rPr lang="en-US" b="1">
                <a:solidFill>
                  <a:schemeClr val="dk1"/>
                </a:solidFill>
              </a:rPr>
              <a:t> join</a:t>
            </a:r>
            <a:r>
              <a:rPr lang="en-US" b="1"/>
              <a:t> the League of Nations because they feared that the U.S. would get drawn into </a:t>
            </a:r>
            <a:r>
              <a:rPr lang="en-US" b="1">
                <a:solidFill>
                  <a:schemeClr val="dk1"/>
                </a:solidFill>
              </a:rPr>
              <a:t>future conflicts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108420" y="67236"/>
            <a:ext cx="892135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U.S. and the End of the War</a:t>
            </a: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108425" y="1903575"/>
            <a:ext cx="4643400" cy="4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2300"/>
              <a:buChar char="🙣"/>
            </a:pPr>
            <a:r>
              <a:rPr lang="en-US" sz="2300"/>
              <a:t>The U.S. did not </a:t>
            </a:r>
            <a:r>
              <a:rPr lang="en-US" sz="2300" b="1" i="1" u="sng">
                <a:solidFill>
                  <a:srgbClr val="FF0000"/>
                </a:solidFill>
              </a:rPr>
              <a:t>ratify</a:t>
            </a:r>
            <a:r>
              <a:rPr lang="en-US" sz="2300"/>
              <a:t> the Treaty of Versailles</a:t>
            </a:r>
            <a:endParaRPr sz="2300"/>
          </a:p>
          <a:p>
            <a:pPr marL="457200" lvl="0" indent="-463550" algn="l" rtl="0">
              <a:spcBef>
                <a:spcPts val="2000"/>
              </a:spcBef>
              <a:spcAft>
                <a:spcPts val="0"/>
              </a:spcAft>
              <a:buSzPts val="2300"/>
              <a:buChar char="🙣"/>
            </a:pPr>
            <a:r>
              <a:rPr lang="en-US" sz="2300" b="1"/>
              <a:t>U.S. returns to</a:t>
            </a:r>
            <a:r>
              <a:rPr lang="en-US" sz="2300"/>
              <a:t> </a:t>
            </a:r>
            <a:r>
              <a:rPr lang="en-US" sz="2300" b="1">
                <a:solidFill>
                  <a:schemeClr val="dk1"/>
                </a:solidFill>
              </a:rPr>
              <a:t>isolationism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200"/>
              <a:buNone/>
            </a:pPr>
            <a:r>
              <a:rPr lang="en-US" sz="2300"/>
              <a:t>U.S. Reaction to the Treaty:</a:t>
            </a:r>
            <a:endParaRPr sz="2300"/>
          </a:p>
          <a:p>
            <a:pPr marL="457200" lvl="0" indent="-463550" algn="l" rtl="0">
              <a:spcBef>
                <a:spcPts val="2000"/>
              </a:spcBef>
              <a:spcAft>
                <a:spcPts val="0"/>
              </a:spcAft>
              <a:buSzPts val="2300"/>
              <a:buChar char="🙣"/>
            </a:pPr>
            <a:r>
              <a:rPr lang="en-US" sz="2300"/>
              <a:t>Some, like </a:t>
            </a:r>
            <a:r>
              <a:rPr lang="en-US" sz="2300" b="1">
                <a:solidFill>
                  <a:schemeClr val="dk1"/>
                </a:solidFill>
              </a:rPr>
              <a:t>Henry Cabot Lodge</a:t>
            </a:r>
            <a:r>
              <a:rPr lang="en-US" sz="2300"/>
              <a:t>, </a:t>
            </a:r>
            <a:r>
              <a:rPr lang="en-US" sz="2300" b="1" i="1" u="sng">
                <a:solidFill>
                  <a:srgbClr val="FF0000"/>
                </a:solidFill>
              </a:rPr>
              <a:t>feared</a:t>
            </a:r>
            <a:r>
              <a:rPr lang="en-US" sz="2300"/>
              <a:t> </a:t>
            </a:r>
            <a:r>
              <a:rPr lang="en-US" sz="2300" b="1"/>
              <a:t>the League of Nations would lead to more wars</a:t>
            </a:r>
            <a:endParaRPr sz="2300" b="1"/>
          </a:p>
          <a:p>
            <a:pPr marL="914400" lvl="1" indent="-463550" algn="l" rtl="0">
              <a:spcBef>
                <a:spcPts val="600"/>
              </a:spcBef>
              <a:spcAft>
                <a:spcPts val="0"/>
              </a:spcAft>
              <a:buSzPts val="2100"/>
              <a:buChar char="🙣"/>
            </a:pPr>
            <a:r>
              <a:rPr lang="en-US" sz="2100" b="1" i="1" u="sng">
                <a:solidFill>
                  <a:srgbClr val="FF0000"/>
                </a:solidFill>
              </a:rPr>
              <a:t>Alliances</a:t>
            </a:r>
            <a:r>
              <a:rPr lang="en-US" sz="2100"/>
              <a:t> would put countries into their allies’ wars</a:t>
            </a:r>
            <a:endParaRPr sz="2100"/>
          </a:p>
        </p:txBody>
      </p:sp>
      <p:pic>
        <p:nvPicPr>
          <p:cNvPr id="247" name="Google Shape;247;p34" descr="NF_01_League_of_Nations-Henry_Cabot_Lodge-LOD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875" y="1288325"/>
            <a:ext cx="2909888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275" y="4347775"/>
            <a:ext cx="2429550" cy="23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50" y="115050"/>
            <a:ext cx="8788700" cy="66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25" y="6850"/>
            <a:ext cx="91562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6" descr="In this scene, a young Hitler finds himself in the sights of a British soldier during WWI.&#10;&#10;Subscribe for more The World Wars: https://www.youtube.com/channel/UC9MAhZQQd9egwWCxrwSIsJQ?sub_confirmation=1&#10;&#10;Check out exclusive The World Wars videos and full episodes:&#10;http://www.history.com/shows/the-world-wars&#10;&#10;#WorldWars&#10;&#10;Check out our Facebook games, and other exclusive content:&#10;https://www.facebook.com/History&#10;&#10;Keep up to date with everything HISTORY by following us on Twitter:&#10;https://twitter.com/history&#10;&#10;Don't miss a new episode! Sign up for email updates:&#10;http://www.history.com/emails/sign-up&#10;&#10;Follow HISTORY on StumbleUpon:&#10;http://www.stumbleupon.com/channel/HISTORY&#10;&#10;The World Wars&#10;Season 1&#10;Episode 1&#10;Trial By Fire&#10;&#10;HISTORY®, now reaching more than 98 million homes, is the leading destination for award-winning original series and specials that connect viewers with history in an informative, immersive, and entertaining manner across all platforms. The network’s all-original programming slate features a roster of hit series, epic miniseries, and scripted event programming. Visit us at HISTORY.com for more info." title="The World Wars: A British Soldier Spared Hitler's Life (S1, E1) | Histor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A Separate Treaty</a:t>
            </a:r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2"/>
          </p:nvPr>
        </p:nvSpPr>
        <p:spPr>
          <a:xfrm>
            <a:off x="571500" y="1886600"/>
            <a:ext cx="8001000" cy="2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The U.S. finally signed a </a:t>
            </a:r>
            <a:r>
              <a:rPr lang="en-US" b="1" i="1" u="sng">
                <a:solidFill>
                  <a:srgbClr val="FF0000"/>
                </a:solidFill>
              </a:rPr>
              <a:t>separate</a:t>
            </a:r>
            <a:r>
              <a:rPr lang="en-US"/>
              <a:t> treaty with Germany in 1921, after Wilson was no longer president</a:t>
            </a:r>
            <a:endParaRPr/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The U.S. </a:t>
            </a:r>
            <a:r>
              <a:rPr lang="en-US" b="1"/>
              <a:t>never joined</a:t>
            </a:r>
            <a:r>
              <a:rPr lang="en-US"/>
              <a:t> the League of Nations, but it maintained an </a:t>
            </a:r>
            <a:r>
              <a:rPr lang="en-US" b="1" i="1" u="sng">
                <a:solidFill>
                  <a:srgbClr val="FF0000"/>
                </a:solidFill>
              </a:rPr>
              <a:t>unofficial observer</a:t>
            </a:r>
            <a:r>
              <a:rPr lang="en-US"/>
              <a:t> at the League meetings</a:t>
            </a:r>
            <a:endParaRPr/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l="4996" t="28887" r="7499" b="7777"/>
          <a:stretch/>
        </p:blipFill>
        <p:spPr>
          <a:xfrm>
            <a:off x="571500" y="4157450"/>
            <a:ext cx="8001000" cy="257322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Unresolved Issues</a:t>
            </a:r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body" idx="1"/>
          </p:nvPr>
        </p:nvSpPr>
        <p:spPr>
          <a:xfrm>
            <a:off x="216850" y="2209800"/>
            <a:ext cx="44907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2300"/>
              <a:buChar char="🙣"/>
            </a:pPr>
            <a:r>
              <a:rPr lang="en-US" sz="2300"/>
              <a:t>Unresolved issues in Europe would eventually </a:t>
            </a:r>
            <a:r>
              <a:rPr lang="en-US" sz="2300" b="1" i="1" u="sng">
                <a:solidFill>
                  <a:srgbClr val="FF0000"/>
                </a:solidFill>
              </a:rPr>
              <a:t>drag</a:t>
            </a:r>
            <a:r>
              <a:rPr lang="en-US" sz="2300"/>
              <a:t> America into an even wider war</a:t>
            </a:r>
            <a:endParaRPr sz="2300"/>
          </a:p>
          <a:p>
            <a:pPr marL="457200" lvl="0" indent="-463550" algn="l" rtl="0">
              <a:spcBef>
                <a:spcPts val="2000"/>
              </a:spcBef>
              <a:spcAft>
                <a:spcPts val="0"/>
              </a:spcAft>
              <a:buSzPts val="2300"/>
              <a:buChar char="🙣"/>
            </a:pPr>
            <a:r>
              <a:rPr lang="en-US" sz="2300" b="1"/>
              <a:t>The Treaty of Versailles had</a:t>
            </a:r>
            <a:r>
              <a:rPr lang="en-US" sz="2300"/>
              <a:t> </a:t>
            </a:r>
            <a:r>
              <a:rPr lang="en-US" sz="2300" b="1">
                <a:solidFill>
                  <a:schemeClr val="dk1"/>
                </a:solidFill>
              </a:rPr>
              <a:t>settled nothing</a:t>
            </a:r>
            <a:endParaRPr sz="2300" b="1">
              <a:solidFill>
                <a:schemeClr val="dk1"/>
              </a:solidFill>
            </a:endParaRPr>
          </a:p>
          <a:p>
            <a:pPr marL="457200" lvl="0" indent="-463550" algn="l" rtl="0">
              <a:spcBef>
                <a:spcPts val="2000"/>
              </a:spcBef>
              <a:spcAft>
                <a:spcPts val="0"/>
              </a:spcAft>
              <a:buSzPts val="2300"/>
              <a:buChar char="🙣"/>
            </a:pPr>
            <a:r>
              <a:rPr lang="en-US" sz="2300"/>
              <a:t>In fact, some Europeans longed to </a:t>
            </a:r>
            <a:r>
              <a:rPr lang="en-US" sz="2300" b="1">
                <a:solidFill>
                  <a:schemeClr val="dk1"/>
                </a:solidFill>
              </a:rPr>
              <a:t>resume the fight</a:t>
            </a:r>
            <a:endParaRPr sz="2300" b="1">
              <a:solidFill>
                <a:schemeClr val="dk1"/>
              </a:solidFill>
            </a:endParaRPr>
          </a:p>
          <a:p>
            <a:pPr marL="457200" lvl="0" indent="-463550" algn="l" rtl="0">
              <a:spcBef>
                <a:spcPts val="2000"/>
              </a:spcBef>
              <a:spcAft>
                <a:spcPts val="0"/>
              </a:spcAft>
              <a:buSzPts val="2300"/>
              <a:buChar char="🙣"/>
            </a:pPr>
            <a:r>
              <a:rPr lang="en-US" sz="2300" b="1"/>
              <a:t>The treaty</a:t>
            </a:r>
            <a:r>
              <a:rPr lang="en-US" sz="2300"/>
              <a:t> </a:t>
            </a:r>
            <a:r>
              <a:rPr lang="en-US" sz="2300" b="1" i="1" u="sng">
                <a:solidFill>
                  <a:srgbClr val="FF0000"/>
                </a:solidFill>
              </a:rPr>
              <a:t>helped</a:t>
            </a:r>
            <a:r>
              <a:rPr lang="en-US" sz="2300" b="1">
                <a:solidFill>
                  <a:schemeClr val="dk1"/>
                </a:solidFill>
              </a:rPr>
              <a:t> to start WWII</a:t>
            </a:r>
            <a:endParaRPr sz="2300"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2000"/>
              </a:spcBef>
              <a:spcAft>
                <a:spcPts val="0"/>
              </a:spcAft>
              <a:buSzPts val="22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72" name="Google Shape;272;p38" descr="TIED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7700" y="2209800"/>
            <a:ext cx="42837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The British Blockade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86550" y="1886600"/>
            <a:ext cx="5259000" cy="49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2100"/>
              <a:buChar char="🙣"/>
            </a:pPr>
            <a:r>
              <a:rPr lang="en-US" sz="2100"/>
              <a:t>As fighting on land continued, </a:t>
            </a:r>
            <a:r>
              <a:rPr lang="en-US" sz="2100" b="1"/>
              <a:t>Britain began to make more </a:t>
            </a:r>
            <a:r>
              <a:rPr lang="en-US" sz="2100" b="1">
                <a:solidFill>
                  <a:schemeClr val="dk1"/>
                </a:solidFill>
              </a:rPr>
              <a:t>use of its </a:t>
            </a:r>
            <a:r>
              <a:rPr lang="en-US" sz="2100" b="1" i="1" u="sng">
                <a:solidFill>
                  <a:srgbClr val="FF0000"/>
                </a:solidFill>
              </a:rPr>
              <a:t>naval </a:t>
            </a:r>
            <a:r>
              <a:rPr lang="en-US" sz="2100" b="1">
                <a:solidFill>
                  <a:schemeClr val="dk1"/>
                </a:solidFill>
              </a:rPr>
              <a:t>strength</a:t>
            </a:r>
            <a:endParaRPr sz="2100" b="1">
              <a:solidFill>
                <a:schemeClr val="dk1"/>
              </a:solidFill>
            </a:endParaRPr>
          </a:p>
          <a:p>
            <a:pPr marL="457200" lvl="0" indent="-450850" algn="l" rtl="0">
              <a:spcBef>
                <a:spcPts val="2000"/>
              </a:spcBef>
              <a:spcAft>
                <a:spcPts val="0"/>
              </a:spcAft>
              <a:buSzPts val="2100"/>
              <a:buChar char="🙣"/>
            </a:pPr>
            <a:r>
              <a:rPr lang="en-US" sz="2100"/>
              <a:t>It </a:t>
            </a:r>
            <a:r>
              <a:rPr lang="en-US" sz="2100" b="1" i="1" u="sng">
                <a:solidFill>
                  <a:srgbClr val="FF0000"/>
                </a:solidFill>
              </a:rPr>
              <a:t>blockaded</a:t>
            </a:r>
            <a:r>
              <a:rPr lang="en-US" sz="2100"/>
              <a:t> </a:t>
            </a:r>
            <a:r>
              <a:rPr lang="en-US" sz="2100" b="1"/>
              <a:t>the German coast to </a:t>
            </a:r>
            <a:r>
              <a:rPr lang="en-US" sz="2100" b="1" i="1" u="sng">
                <a:solidFill>
                  <a:srgbClr val="FF0000"/>
                </a:solidFill>
              </a:rPr>
              <a:t>prevent</a:t>
            </a:r>
            <a:r>
              <a:rPr lang="en-US" sz="2100" b="1"/>
              <a:t> military supplies (weapons) and food from getting through</a:t>
            </a:r>
            <a:endParaRPr sz="2100" b="1"/>
          </a:p>
          <a:p>
            <a:pPr marL="457200" lvl="0" indent="-450850" algn="l" rtl="0">
              <a:spcBef>
                <a:spcPts val="2000"/>
              </a:spcBef>
              <a:spcAft>
                <a:spcPts val="0"/>
              </a:spcAft>
              <a:buSzPts val="2100"/>
              <a:buChar char="🙣"/>
            </a:pPr>
            <a:r>
              <a:rPr lang="en-US" sz="2100" b="1"/>
              <a:t>Results:</a:t>
            </a:r>
            <a:endParaRPr sz="2100" b="1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🙣"/>
            </a:pPr>
            <a:r>
              <a:rPr lang="en-US" b="1"/>
              <a:t>Ships carrying goods for Germany </a:t>
            </a:r>
            <a:r>
              <a:rPr lang="en-US" b="1" i="1" u="sng">
                <a:solidFill>
                  <a:srgbClr val="FF0000"/>
                </a:solidFill>
              </a:rPr>
              <a:t>refused</a:t>
            </a:r>
            <a:r>
              <a:rPr lang="en-US" b="1"/>
              <a:t> to challenge the blockade and </a:t>
            </a:r>
            <a:r>
              <a:rPr lang="en-US" b="1">
                <a:solidFill>
                  <a:schemeClr val="dk1"/>
                </a:solidFill>
              </a:rPr>
              <a:t>seldom </a:t>
            </a:r>
            <a:r>
              <a:rPr lang="en-US" b="1"/>
              <a:t>reached their destination</a:t>
            </a:r>
            <a:endParaRPr b="1"/>
          </a:p>
          <a:p>
            <a:pPr marL="914400" lvl="1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🙣"/>
            </a:pPr>
            <a:r>
              <a:rPr lang="en-US"/>
              <a:t>By 1917, </a:t>
            </a:r>
            <a:r>
              <a:rPr lang="en-US" b="1" i="1" u="sng">
                <a:solidFill>
                  <a:srgbClr val="FF0000"/>
                </a:solidFill>
              </a:rPr>
              <a:t>famine</a:t>
            </a:r>
            <a:r>
              <a:rPr lang="en-US"/>
              <a:t> </a:t>
            </a:r>
            <a:r>
              <a:rPr lang="en-US" b="1"/>
              <a:t>struck the country</a:t>
            </a:r>
            <a:endParaRPr b="1"/>
          </a:p>
          <a:p>
            <a:pPr marL="914400" lvl="1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🙣"/>
            </a:pPr>
            <a:r>
              <a:rPr lang="en-US"/>
              <a:t>An estimated 750,000 Germans starved to death as a result of the British blockade</a:t>
            </a:r>
            <a:endParaRPr b="1"/>
          </a:p>
        </p:txBody>
      </p:sp>
      <p:pic>
        <p:nvPicPr>
          <p:cNvPr id="126" name="Google Shape;126;p18" descr="blocrnnr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4646" y="1438825"/>
            <a:ext cx="3229650" cy="1371600"/>
          </a:xfrm>
          <a:prstGeom prst="rect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7" name="Google Shape;127;p18" descr="SMS_Baden-ptbow-to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1800" y="2943600"/>
            <a:ext cx="3439425" cy="1708250"/>
          </a:xfrm>
          <a:prstGeom prst="rect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18" descr="Famine13_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2250" y="4785025"/>
            <a:ext cx="3439425" cy="18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Germany’s Response &amp; America’s Interference 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0" y="1989250"/>
            <a:ext cx="5040300" cy="4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467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🙣"/>
            </a:pPr>
            <a:r>
              <a:rPr lang="en-US"/>
              <a:t>Germany </a:t>
            </a:r>
            <a:r>
              <a:rPr lang="en-US" b="1" i="1" u="sng">
                <a:solidFill>
                  <a:srgbClr val="FF0000"/>
                </a:solidFill>
              </a:rPr>
              <a:t>threatens</a:t>
            </a:r>
            <a:r>
              <a:rPr lang="en-US"/>
              <a:t> that any ships around Britain would be </a:t>
            </a:r>
            <a:r>
              <a:rPr lang="en-US" b="1">
                <a:solidFill>
                  <a:schemeClr val="dk1"/>
                </a:solidFill>
              </a:rPr>
              <a:t>sunk by German U-Boats</a:t>
            </a:r>
            <a:r>
              <a:rPr lang="en-US"/>
              <a:t> (</a:t>
            </a:r>
            <a:r>
              <a:rPr lang="en-US" b="1" i="1" u="sng">
                <a:solidFill>
                  <a:srgbClr val="FF0000"/>
                </a:solidFill>
              </a:rPr>
              <a:t>submarines</a:t>
            </a:r>
            <a:r>
              <a:rPr lang="en-US"/>
              <a:t>) </a:t>
            </a:r>
            <a:r>
              <a:rPr lang="en-US" b="1">
                <a:solidFill>
                  <a:schemeClr val="dk1"/>
                </a:solidFill>
              </a:rPr>
              <a:t>without warning</a:t>
            </a:r>
            <a:r>
              <a:rPr lang="en-US"/>
              <a:t> unless Britain lifted the blockade</a:t>
            </a:r>
            <a:endParaRPr/>
          </a:p>
          <a:p>
            <a:pPr marL="457200" lvl="0" indent="-4467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🙣"/>
            </a:pPr>
            <a:r>
              <a:rPr lang="en-US" b="1">
                <a:solidFill>
                  <a:schemeClr val="dk1"/>
                </a:solidFill>
              </a:rPr>
              <a:t>German U-boats attacks on merchant ships</a:t>
            </a:r>
            <a:r>
              <a:rPr lang="en-US"/>
              <a:t> in the Atlantic were a </a:t>
            </a:r>
            <a:r>
              <a:rPr lang="en-US" b="1">
                <a:solidFill>
                  <a:schemeClr val="dk1"/>
                </a:solidFill>
              </a:rPr>
              <a:t>serious threat to the Allied war effort</a:t>
            </a:r>
            <a:endParaRPr b="1">
              <a:solidFill>
                <a:schemeClr val="dk1"/>
              </a:solidFill>
            </a:endParaRPr>
          </a:p>
          <a:p>
            <a:pPr marL="457200" lvl="0" indent="-4467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🙣"/>
            </a:pPr>
            <a:r>
              <a:rPr lang="en-US"/>
              <a:t>American Vice Admiral William Sims convinced the British to try the </a:t>
            </a:r>
            <a:r>
              <a:rPr lang="en-US" b="1" i="1" u="sng">
                <a:solidFill>
                  <a:srgbClr val="FF0000"/>
                </a:solidFill>
              </a:rPr>
              <a:t>convoy system</a:t>
            </a:r>
            <a:r>
              <a:rPr lang="en-US"/>
              <a:t>, in which a</a:t>
            </a:r>
            <a:r>
              <a:rPr lang="en-US" b="1">
                <a:solidFill>
                  <a:schemeClr val="dk1"/>
                </a:solidFill>
              </a:rPr>
              <a:t> heavy guard of destroyers escorted merchant ships </a:t>
            </a:r>
            <a:r>
              <a:rPr lang="en-US"/>
              <a:t>back and forth across the Atlantic in groups</a:t>
            </a:r>
            <a:endParaRPr/>
          </a:p>
          <a:p>
            <a:pPr marL="914400" lvl="1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🙣"/>
            </a:pPr>
            <a:r>
              <a:rPr lang="en-US"/>
              <a:t>By fall 1917, shipping losses had been cut in half</a:t>
            </a:r>
            <a:endParaRPr/>
          </a:p>
        </p:txBody>
      </p:sp>
      <p:pic>
        <p:nvPicPr>
          <p:cNvPr id="135" name="Google Shape;135;p19" descr="diasu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7487" y="1765975"/>
            <a:ext cx="3846213" cy="1572175"/>
          </a:xfrm>
          <a:prstGeom prst="rect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19" descr="Image:U9Submarin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7475" y="3429000"/>
            <a:ext cx="3846225" cy="1572175"/>
          </a:xfrm>
          <a:prstGeom prst="rect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0300" y="5092025"/>
            <a:ext cx="3973400" cy="16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John J. Pershing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108426" y="2209800"/>
            <a:ext cx="4881000" cy="45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67677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The </a:t>
            </a:r>
            <a:r>
              <a:rPr lang="en-US" b="1" i="1" u="sng">
                <a:solidFill>
                  <a:srgbClr val="FF0000"/>
                </a:solidFill>
              </a:rPr>
              <a:t>commander</a:t>
            </a:r>
            <a:r>
              <a:rPr lang="en-US"/>
              <a:t> of the </a:t>
            </a:r>
            <a:r>
              <a:rPr lang="en-US" b="1">
                <a:solidFill>
                  <a:schemeClr val="dk1"/>
                </a:solidFill>
              </a:rPr>
              <a:t>American Expeditionary Forces</a:t>
            </a:r>
            <a:r>
              <a:rPr lang="en-US"/>
              <a:t> (the U.S. forces who would fight with the Allies)</a:t>
            </a:r>
            <a:endParaRPr/>
          </a:p>
          <a:p>
            <a:pPr marL="457200" lvl="0" indent="-467677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He believed in </a:t>
            </a:r>
            <a:r>
              <a:rPr lang="en-US" b="1" i="1" u="sng">
                <a:solidFill>
                  <a:srgbClr val="FF0000"/>
                </a:solidFill>
              </a:rPr>
              <a:t>aggressive combat</a:t>
            </a:r>
            <a:r>
              <a:rPr lang="en-US"/>
              <a:t> and that three years of trench warfare made the Allies too defensive</a:t>
            </a:r>
            <a:endParaRPr/>
          </a:p>
          <a:p>
            <a:pPr marL="457200" lvl="0" indent="-467677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Under Pershing, </a:t>
            </a:r>
            <a:r>
              <a:rPr lang="en-US" b="1">
                <a:solidFill>
                  <a:schemeClr val="dk1"/>
                </a:solidFill>
              </a:rPr>
              <a:t>American forces helped to stop the German advance</a:t>
            </a:r>
            <a:endParaRPr b="1">
              <a:solidFill>
                <a:schemeClr val="dk1"/>
              </a:solidFill>
            </a:endParaRPr>
          </a:p>
          <a:p>
            <a:pPr marL="914400" lvl="1" indent="-466725" algn="l" rtl="0">
              <a:spcBef>
                <a:spcPts val="0"/>
              </a:spcBef>
              <a:spcAft>
                <a:spcPts val="0"/>
              </a:spcAft>
              <a:buSzPts val="2000"/>
              <a:buChar char="🙣"/>
            </a:pPr>
            <a:r>
              <a:rPr lang="en-US"/>
              <a:t>After the war, Pershing was made </a:t>
            </a:r>
            <a:r>
              <a:rPr lang="en-US" b="1"/>
              <a:t>General of the Armies of the U.S.</a:t>
            </a:r>
            <a:r>
              <a:rPr lang="en-US"/>
              <a:t> – the highest rank given to an officer</a:t>
            </a: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5229700" y="2597725"/>
            <a:ext cx="3708883" cy="3752349"/>
            <a:chOff x="447" y="1008"/>
            <a:chExt cx="2225" cy="3000"/>
          </a:xfrm>
        </p:grpSpPr>
        <p:pic>
          <p:nvPicPr>
            <p:cNvPr id="145" name="Google Shape;14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" y="1008"/>
              <a:ext cx="2225" cy="2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0"/>
            <p:cNvSpPr txBox="1"/>
            <p:nvPr/>
          </p:nvSpPr>
          <p:spPr>
            <a:xfrm>
              <a:off x="447" y="1008"/>
              <a:ext cx="2100" cy="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108419" y="67236"/>
            <a:ext cx="890586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American Troops Go on the Offensive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2"/>
          </p:nvPr>
        </p:nvSpPr>
        <p:spPr>
          <a:xfrm>
            <a:off x="4389975" y="1998150"/>
            <a:ext cx="4624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716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5"/>
              <a:buChar char="🙣"/>
            </a:pPr>
            <a:r>
              <a:rPr lang="en-US" sz="2355"/>
              <a:t>When Russia pulled out of the war in 1917, the Germans </a:t>
            </a:r>
            <a:r>
              <a:rPr lang="en-US" sz="2355" b="1"/>
              <a:t>shifted their armies from the</a:t>
            </a:r>
            <a:r>
              <a:rPr lang="en-US" sz="2355"/>
              <a:t> </a:t>
            </a:r>
            <a:r>
              <a:rPr lang="en-US" sz="2355" b="1" i="1" u="sng">
                <a:solidFill>
                  <a:srgbClr val="FF0000"/>
                </a:solidFill>
              </a:rPr>
              <a:t>eastern</a:t>
            </a:r>
            <a:r>
              <a:rPr lang="en-US" sz="2355">
                <a:solidFill>
                  <a:schemeClr val="dk1"/>
                </a:solidFill>
              </a:rPr>
              <a:t> </a:t>
            </a:r>
            <a:r>
              <a:rPr lang="en-US" sz="2355" b="1">
                <a:solidFill>
                  <a:srgbClr val="000000"/>
                </a:solidFill>
              </a:rPr>
              <a:t>front to the</a:t>
            </a:r>
            <a:r>
              <a:rPr lang="en-US" sz="2355"/>
              <a:t> </a:t>
            </a:r>
            <a:r>
              <a:rPr lang="en-US" sz="2355" b="1" i="1" u="sng">
                <a:solidFill>
                  <a:srgbClr val="FF0000"/>
                </a:solidFill>
              </a:rPr>
              <a:t>western</a:t>
            </a:r>
            <a:r>
              <a:rPr lang="en-US" sz="2355" i="1" u="sng"/>
              <a:t> </a:t>
            </a:r>
            <a:r>
              <a:rPr lang="en-US" sz="2355" b="1"/>
              <a:t>front in France</a:t>
            </a:r>
            <a:endParaRPr sz="2270" b="1"/>
          </a:p>
          <a:p>
            <a:pPr marL="457200" lvl="0" indent="-4716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5"/>
              <a:buChar char="🙣"/>
            </a:pPr>
            <a:r>
              <a:rPr lang="en-US" sz="2355"/>
              <a:t>By May, they were </a:t>
            </a:r>
            <a:r>
              <a:rPr lang="en-US" sz="2355" b="1">
                <a:solidFill>
                  <a:schemeClr val="dk1"/>
                </a:solidFill>
              </a:rPr>
              <a:t>within 50 miles of Paris</a:t>
            </a:r>
            <a:endParaRPr sz="2270" b="1">
              <a:solidFill>
                <a:schemeClr val="dk1"/>
              </a:solidFill>
            </a:endParaRPr>
          </a:p>
          <a:p>
            <a:pPr marL="457200" lvl="0" indent="-4716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5"/>
              <a:buChar char="🙣"/>
            </a:pPr>
            <a:r>
              <a:rPr lang="en-US" sz="2355"/>
              <a:t>The American Expeditionary Forces arrived just in time to help stop the German advance in France</a:t>
            </a:r>
            <a:endParaRPr sz="2270"/>
          </a:p>
          <a:p>
            <a:pPr marL="457200" lvl="0" indent="-4716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5"/>
              <a:buChar char="🙣"/>
            </a:pPr>
            <a:r>
              <a:rPr lang="en-US" sz="2355" b="1"/>
              <a:t>The tide had turned against the Central Powers</a:t>
            </a:r>
            <a:endParaRPr sz="2270" b="1"/>
          </a:p>
          <a:p>
            <a:pPr marL="457200" lvl="0" indent="-32797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70"/>
              <a:buNone/>
            </a:pPr>
            <a:endParaRPr sz="1870"/>
          </a:p>
        </p:txBody>
      </p:sp>
      <p:pic>
        <p:nvPicPr>
          <p:cNvPr id="153" name="Google Shape;153;p21" descr="FWWsch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25" y="2463600"/>
            <a:ext cx="41607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Battle of Argonne Forest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256975" y="2209800"/>
            <a:ext cx="40863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September 26, 1918 – November 11, 1918</a:t>
            </a:r>
            <a:endParaRPr/>
          </a:p>
          <a:p>
            <a:pPr marL="914400" lvl="1" indent="-457200" algn="l" rtl="0">
              <a:spcBef>
                <a:spcPts val="600"/>
              </a:spcBef>
              <a:spcAft>
                <a:spcPts val="0"/>
              </a:spcAft>
              <a:buSzPts val="2200"/>
              <a:buChar char="🙣"/>
            </a:pPr>
            <a:r>
              <a:rPr lang="en-US" sz="2200" b="1"/>
              <a:t>The turning point battle in World War I</a:t>
            </a:r>
            <a:endParaRPr b="1"/>
          </a:p>
          <a:p>
            <a:pPr marL="914400" lvl="1" indent="-457200" algn="l" rtl="0">
              <a:spcBef>
                <a:spcPts val="600"/>
              </a:spcBef>
              <a:spcAft>
                <a:spcPts val="0"/>
              </a:spcAft>
              <a:buSzPts val="2200"/>
              <a:buChar char="🙣"/>
            </a:pPr>
            <a:r>
              <a:rPr lang="en-US" sz="2200" b="1"/>
              <a:t>American troops were able to </a:t>
            </a:r>
            <a:r>
              <a:rPr lang="en-US" sz="2200" b="1" i="1" u="sng">
                <a:solidFill>
                  <a:srgbClr val="FF0000"/>
                </a:solidFill>
              </a:rPr>
              <a:t>cut off</a:t>
            </a:r>
            <a:r>
              <a:rPr lang="en-US" sz="2200" b="1"/>
              <a:t> the </a:t>
            </a:r>
            <a:r>
              <a:rPr lang="en-US" sz="2200" b="1">
                <a:solidFill>
                  <a:schemeClr val="dk1"/>
                </a:solidFill>
              </a:rPr>
              <a:t>German supply lines</a:t>
            </a: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425" y="2051025"/>
            <a:ext cx="3513225" cy="22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50" y="4906175"/>
            <a:ext cx="351322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9924" y="4433075"/>
            <a:ext cx="3513225" cy="22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THE WAR IS OVER!</a:t>
            </a:r>
            <a:endParaRPr/>
          </a:p>
        </p:txBody>
      </p:sp>
      <p:pic>
        <p:nvPicPr>
          <p:cNvPr id="168" name="Google Shape;168;p23" descr="How did World War One end and what happened next? - BBC Bitesiz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75" y="2147625"/>
            <a:ext cx="8729450" cy="4520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685800" y="144686"/>
            <a:ext cx="777081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US"/>
              <a:t>The Collapse of Germany</a:t>
            </a:r>
            <a:br>
              <a:rPr lang="en-US"/>
            </a:br>
            <a:r>
              <a:rPr lang="en-US"/>
              <a:t>(The War Ends)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0" y="1958775"/>
            <a:ext cx="5064900" cy="4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/>
              <a:t>On November 3, 1918 </a:t>
            </a:r>
            <a:r>
              <a:rPr lang="en-US" b="1">
                <a:solidFill>
                  <a:schemeClr val="dk1"/>
                </a:solidFill>
              </a:rPr>
              <a:t>Austria-Hungary surrenders to the Allies</a:t>
            </a:r>
            <a:endParaRPr b="1">
              <a:solidFill>
                <a:schemeClr val="dk1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 sz="2200"/>
              <a:t>German sailors </a:t>
            </a:r>
            <a:r>
              <a:rPr lang="en-US" sz="2200">
                <a:solidFill>
                  <a:schemeClr val="dk1"/>
                </a:solidFill>
              </a:rPr>
              <a:t>mutiny </a:t>
            </a:r>
            <a:r>
              <a:rPr lang="en-US" sz="2200"/>
              <a:t>(</a:t>
            </a:r>
            <a:r>
              <a:rPr lang="en-US" sz="2200" b="1" i="1" u="sng">
                <a:solidFill>
                  <a:srgbClr val="FF0000"/>
                </a:solidFill>
              </a:rPr>
              <a:t>revolt</a:t>
            </a:r>
            <a:r>
              <a:rPr lang="en-US" sz="2200"/>
              <a:t>) against the government; spread quickly</a:t>
            </a:r>
            <a:endParaRPr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2200"/>
              <a:buChar char="🙣"/>
            </a:pPr>
            <a:r>
              <a:rPr lang="en-US" sz="2200"/>
              <a:t>Everywhere in Germany, </a:t>
            </a:r>
            <a:r>
              <a:rPr lang="en-US" sz="2200" b="1"/>
              <a:t>groups of soldiers and workers organized</a:t>
            </a:r>
            <a:r>
              <a:rPr lang="en-US" sz="2200"/>
              <a:t> </a:t>
            </a:r>
            <a:r>
              <a:rPr lang="en-US" sz="2200" b="1">
                <a:solidFill>
                  <a:schemeClr val="dk1"/>
                </a:solidFill>
              </a:rPr>
              <a:t>revolutionary </a:t>
            </a:r>
            <a:r>
              <a:rPr lang="en-US" sz="2200" b="1" i="1" u="sng">
                <a:solidFill>
                  <a:srgbClr val="FF0000"/>
                </a:solidFill>
              </a:rPr>
              <a:t>councils</a:t>
            </a:r>
            <a:endParaRPr sz="2200" b="1" i="1" u="sng">
              <a:solidFill>
                <a:srgbClr val="FF0000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🙣"/>
            </a:pPr>
            <a:r>
              <a:rPr lang="en-US"/>
              <a:t>On November 9, </a:t>
            </a:r>
            <a:r>
              <a:rPr lang="en-US" b="1">
                <a:solidFill>
                  <a:schemeClr val="dk1"/>
                </a:solidFill>
              </a:rPr>
              <a:t>socialist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b="1"/>
              <a:t>leaders in Berlin establish a new German republic</a:t>
            </a:r>
            <a:endParaRPr b="1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🙣"/>
            </a:pPr>
            <a:r>
              <a:rPr lang="en-US"/>
              <a:t>The </a:t>
            </a:r>
            <a:r>
              <a:rPr lang="en-US" b="1" i="1" u="sng">
                <a:solidFill>
                  <a:srgbClr val="FF0000"/>
                </a:solidFill>
              </a:rPr>
              <a:t>Kaiser</a:t>
            </a:r>
            <a:r>
              <a:rPr lang="en-US"/>
              <a:t> gave up the throne</a:t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9900" y="1705900"/>
            <a:ext cx="2672925" cy="24544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4" descr="Armistice Day 1918 pictures: Fascinating photos show how people celebrated WW1  ending around the world | London Evening Standar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300" y="4320175"/>
            <a:ext cx="2780950" cy="2454425"/>
          </a:xfrm>
          <a:prstGeom prst="rect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lio">
  <a:themeElements>
    <a:clrScheme name="Folio">
      <a:dk1>
        <a:srgbClr val="000000"/>
      </a:dk1>
      <a:lt1>
        <a:srgbClr val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io">
  <a:themeElements>
    <a:clrScheme name="Folio">
      <a:dk1>
        <a:srgbClr val="000000"/>
      </a:dk1>
      <a:lt1>
        <a:srgbClr val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On-screen Show (4:3)</PresentationFormat>
  <Paragraphs>80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Lustria</vt:lpstr>
      <vt:lpstr>Noto Sans Symbols</vt:lpstr>
      <vt:lpstr>Times New Roman</vt:lpstr>
      <vt:lpstr>Folio</vt:lpstr>
      <vt:lpstr>Folio</vt:lpstr>
      <vt:lpstr>The Battlefront: Ending the War</vt:lpstr>
      <vt:lpstr>PowerPoint Presentation</vt:lpstr>
      <vt:lpstr>The British Blockade</vt:lpstr>
      <vt:lpstr>Germany’s Response &amp; America’s Interference </vt:lpstr>
      <vt:lpstr>John J. Pershing</vt:lpstr>
      <vt:lpstr>American Troops Go on the Offensive</vt:lpstr>
      <vt:lpstr>Battle of Argonne Forest</vt:lpstr>
      <vt:lpstr>THE WAR IS OVER!</vt:lpstr>
      <vt:lpstr>The Collapse of Germany (The War Ends)</vt:lpstr>
      <vt:lpstr>Armistice = ends the war, Allies win</vt:lpstr>
      <vt:lpstr>PowerPoint Presentation</vt:lpstr>
      <vt:lpstr>World War I Statistics</vt:lpstr>
      <vt:lpstr>President Wilson’s “Fourteen Points”</vt:lpstr>
      <vt:lpstr>League of Nations</vt:lpstr>
      <vt:lpstr>The Treaty of Versailles</vt:lpstr>
      <vt:lpstr>PowerPoint Presentation</vt:lpstr>
      <vt:lpstr>War Guilt Clause</vt:lpstr>
      <vt:lpstr>The Failure of the Treaty</vt:lpstr>
      <vt:lpstr>U.S. and the End of the War</vt:lpstr>
      <vt:lpstr>PowerPoint Presentation</vt:lpstr>
      <vt:lpstr>PowerPoint Presentation</vt:lpstr>
      <vt:lpstr>A Separate Treaty</vt:lpstr>
      <vt:lpstr>Unresolved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Battlefront: Ending the War</dc:title>
  <dc:creator>Greg Scott</dc:creator>
  <cp:lastModifiedBy>Greg Scott</cp:lastModifiedBy>
  <cp:revision>1</cp:revision>
  <dcterms:modified xsi:type="dcterms:W3CDTF">2023-09-28T17:44:51Z</dcterms:modified>
</cp:coreProperties>
</file>