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9" r:id="rId1"/>
    <p:sldMasterId id="2147483700" r:id="rId2"/>
    <p:sldMasterId id="2147483701" r:id="rId3"/>
    <p:sldMasterId id="2147483702" r:id="rId4"/>
  </p:sldMasterIdLst>
  <p:notesMasterIdLst>
    <p:notesMasterId r:id="rId46"/>
  </p:notesMasterIdLst>
  <p:handoutMasterIdLst>
    <p:handoutMasterId r:id="rId47"/>
  </p:handout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Lst>
  <p:sldSz cx="9144000" cy="5143500" type="screen16x9"/>
  <p:notesSz cx="6858000" cy="9144000"/>
  <p:embeddedFontLst>
    <p:embeddedFont>
      <p:font typeface="Anton" pitchFamily="2" charset="0"/>
      <p:regular r:id="rId48"/>
    </p:embeddedFont>
    <p:embeddedFont>
      <p:font typeface="Architects Daughter" panose="020B0604020202020204" charset="0"/>
      <p:regular r:id="rId49"/>
    </p:embeddedFont>
    <p:embeddedFont>
      <p:font typeface="Arial Black" panose="020B0A04020102020204" pitchFamily="34" charset="0"/>
      <p:regular r:id="rId50"/>
      <p:bold r:id="rId51"/>
    </p:embeddedFont>
    <p:embeddedFont>
      <p:font typeface="Bookman Old Style" panose="02050604050505020204" pitchFamily="18" charset="0"/>
      <p:regular r:id="rId52"/>
      <p:bold r:id="rId53"/>
      <p:italic r:id="rId54"/>
      <p:boldItalic r:id="rId55"/>
    </p:embeddedFont>
    <p:embeddedFont>
      <p:font typeface="Cherry Cream Soda" panose="020B0604020202020204" charset="0"/>
      <p:regular r:id="rId56"/>
    </p:embeddedFont>
    <p:embeddedFont>
      <p:font typeface="Impact" panose="020B0806030902050204" pitchFamily="34" charset="0"/>
      <p:regular r:id="rId57"/>
    </p:embeddedFont>
    <p:embeddedFont>
      <p:font typeface="Lora" pitchFamily="2" charset="0"/>
      <p:regular r:id="rId58"/>
      <p:bold r:id="rId59"/>
      <p:italic r:id="rId60"/>
      <p:boldItalic r:id="rId61"/>
    </p:embeddedFont>
    <p:embeddedFont>
      <p:font typeface="Love Ya Like A Sister" panose="020B0604020202020204" charset="0"/>
      <p:regular r:id="rId62"/>
    </p:embeddedFont>
    <p:embeddedFont>
      <p:font typeface="Playfair Display" panose="00000500000000000000" pitchFamily="2"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04BE6E-8C1F-489D-950B-15CC1315D494}" v="1" dt="2024-02-11T00:22:28.8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418" y="4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handoutMaster" Target="handoutMasters/handoutMaster1.xml"/><Relationship Id="rId63" Type="http://schemas.openxmlformats.org/officeDocument/2006/relationships/font" Target="fonts/font16.fntdata"/><Relationship Id="rId68" Type="http://schemas.openxmlformats.org/officeDocument/2006/relationships/viewProps" Target="view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5" Type="http://schemas.openxmlformats.org/officeDocument/2006/relationships/slide" Target="slides/slide1.xml"/><Relationship Id="rId61" Type="http://schemas.openxmlformats.org/officeDocument/2006/relationships/font" Target="fonts/font1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4.fntdata"/><Relationship Id="rId72"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font" Target="fonts/font12.fntdata"/><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3.fntdata"/><Relationship Id="rId55"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Scott" userId="c650d04ab2c8d8e3" providerId="LiveId" clId="{8304BE6E-8C1F-489D-950B-15CC1315D494}"/>
    <pc:docChg chg="custSel modSld">
      <pc:chgData name="Greg Scott" userId="c650d04ab2c8d8e3" providerId="LiveId" clId="{8304BE6E-8C1F-489D-950B-15CC1315D494}" dt="2024-02-11T00:22:28.882" v="5" actId="27636"/>
      <pc:docMkLst>
        <pc:docMk/>
      </pc:docMkLst>
      <pc:sldChg chg="modSp mod">
        <pc:chgData name="Greg Scott" userId="c650d04ab2c8d8e3" providerId="LiveId" clId="{8304BE6E-8C1F-489D-950B-15CC1315D494}" dt="2024-02-11T00:22:28.851" v="0" actId="27636"/>
        <pc:sldMkLst>
          <pc:docMk/>
          <pc:sldMk cId="0" sldId="267"/>
        </pc:sldMkLst>
        <pc:spChg chg="mod">
          <ac:chgData name="Greg Scott" userId="c650d04ab2c8d8e3" providerId="LiveId" clId="{8304BE6E-8C1F-489D-950B-15CC1315D494}" dt="2024-02-11T00:22:28.851" v="0" actId="27636"/>
          <ac:spMkLst>
            <pc:docMk/>
            <pc:sldMk cId="0" sldId="267"/>
            <ac:spMk id="418" creationId="{00000000-0000-0000-0000-000000000000}"/>
          </ac:spMkLst>
        </pc:spChg>
      </pc:sldChg>
      <pc:sldChg chg="modSp mod">
        <pc:chgData name="Greg Scott" userId="c650d04ab2c8d8e3" providerId="LiveId" clId="{8304BE6E-8C1F-489D-950B-15CC1315D494}" dt="2024-02-11T00:22:28.851" v="1" actId="27636"/>
        <pc:sldMkLst>
          <pc:docMk/>
          <pc:sldMk cId="0" sldId="272"/>
        </pc:sldMkLst>
        <pc:spChg chg="mod">
          <ac:chgData name="Greg Scott" userId="c650d04ab2c8d8e3" providerId="LiveId" clId="{8304BE6E-8C1F-489D-950B-15CC1315D494}" dt="2024-02-11T00:22:28.851" v="1" actId="27636"/>
          <ac:spMkLst>
            <pc:docMk/>
            <pc:sldMk cId="0" sldId="272"/>
            <ac:spMk id="460" creationId="{00000000-0000-0000-0000-000000000000}"/>
          </ac:spMkLst>
        </pc:spChg>
      </pc:sldChg>
      <pc:sldChg chg="modSp mod">
        <pc:chgData name="Greg Scott" userId="c650d04ab2c8d8e3" providerId="LiveId" clId="{8304BE6E-8C1F-489D-950B-15CC1315D494}" dt="2024-02-11T00:22:28.866" v="2" actId="27636"/>
        <pc:sldMkLst>
          <pc:docMk/>
          <pc:sldMk cId="0" sldId="278"/>
        </pc:sldMkLst>
        <pc:spChg chg="mod">
          <ac:chgData name="Greg Scott" userId="c650d04ab2c8d8e3" providerId="LiveId" clId="{8304BE6E-8C1F-489D-950B-15CC1315D494}" dt="2024-02-11T00:22:28.866" v="2" actId="27636"/>
          <ac:spMkLst>
            <pc:docMk/>
            <pc:sldMk cId="0" sldId="278"/>
            <ac:spMk id="506" creationId="{00000000-0000-0000-0000-000000000000}"/>
          </ac:spMkLst>
        </pc:spChg>
      </pc:sldChg>
      <pc:sldChg chg="modSp mod">
        <pc:chgData name="Greg Scott" userId="c650d04ab2c8d8e3" providerId="LiveId" clId="{8304BE6E-8C1F-489D-950B-15CC1315D494}" dt="2024-02-11T00:22:28.882" v="3" actId="27636"/>
        <pc:sldMkLst>
          <pc:docMk/>
          <pc:sldMk cId="0" sldId="282"/>
        </pc:sldMkLst>
        <pc:spChg chg="mod">
          <ac:chgData name="Greg Scott" userId="c650d04ab2c8d8e3" providerId="LiveId" clId="{8304BE6E-8C1F-489D-950B-15CC1315D494}" dt="2024-02-11T00:22:28.882" v="3" actId="27636"/>
          <ac:spMkLst>
            <pc:docMk/>
            <pc:sldMk cId="0" sldId="282"/>
            <ac:spMk id="540" creationId="{00000000-0000-0000-0000-000000000000}"/>
          </ac:spMkLst>
        </pc:spChg>
      </pc:sldChg>
      <pc:sldChg chg="modSp mod">
        <pc:chgData name="Greg Scott" userId="c650d04ab2c8d8e3" providerId="LiveId" clId="{8304BE6E-8C1F-489D-950B-15CC1315D494}" dt="2024-02-11T00:22:28.882" v="4" actId="27636"/>
        <pc:sldMkLst>
          <pc:docMk/>
          <pc:sldMk cId="0" sldId="287"/>
        </pc:sldMkLst>
        <pc:spChg chg="mod">
          <ac:chgData name="Greg Scott" userId="c650d04ab2c8d8e3" providerId="LiveId" clId="{8304BE6E-8C1F-489D-950B-15CC1315D494}" dt="2024-02-11T00:22:28.882" v="4" actId="27636"/>
          <ac:spMkLst>
            <pc:docMk/>
            <pc:sldMk cId="0" sldId="287"/>
            <ac:spMk id="576" creationId="{00000000-0000-0000-0000-000000000000}"/>
          </ac:spMkLst>
        </pc:spChg>
      </pc:sldChg>
      <pc:sldChg chg="modSp mod">
        <pc:chgData name="Greg Scott" userId="c650d04ab2c8d8e3" providerId="LiveId" clId="{8304BE6E-8C1F-489D-950B-15CC1315D494}" dt="2024-02-11T00:22:28.882" v="5" actId="27636"/>
        <pc:sldMkLst>
          <pc:docMk/>
          <pc:sldMk cId="0" sldId="294"/>
        </pc:sldMkLst>
        <pc:spChg chg="mod">
          <ac:chgData name="Greg Scott" userId="c650d04ab2c8d8e3" providerId="LiveId" clId="{8304BE6E-8C1F-489D-950B-15CC1315D494}" dt="2024-02-11T00:22:28.882" v="5" actId="27636"/>
          <ac:spMkLst>
            <pc:docMk/>
            <pc:sldMk cId="0" sldId="294"/>
            <ac:spMk id="635"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46C2812-DDF4-0DE9-6E27-7E9F8F9FAB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D7766E2-D967-C9CB-F563-B192D8E6B2F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1AD2D2-6F48-4980-B5C5-0A65F7D0AD0C}" type="datetimeFigureOut">
              <a:rPr lang="en-US" smtClean="0"/>
              <a:t>2/10/2024</a:t>
            </a:fld>
            <a:endParaRPr lang="en-US"/>
          </a:p>
        </p:txBody>
      </p:sp>
      <p:sp>
        <p:nvSpPr>
          <p:cNvPr id="4" name="Footer Placeholder 3">
            <a:extLst>
              <a:ext uri="{FF2B5EF4-FFF2-40B4-BE49-F238E27FC236}">
                <a16:creationId xmlns:a16="http://schemas.microsoft.com/office/drawing/2014/main" id="{0A8C741B-FD12-D7F5-1858-7248CD9C06E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www.glscott.org</a:t>
            </a:r>
          </a:p>
        </p:txBody>
      </p:sp>
      <p:sp>
        <p:nvSpPr>
          <p:cNvPr id="5" name="Slide Number Placeholder 4">
            <a:extLst>
              <a:ext uri="{FF2B5EF4-FFF2-40B4-BE49-F238E27FC236}">
                <a16:creationId xmlns:a16="http://schemas.microsoft.com/office/drawing/2014/main" id="{3EC224EE-CD7E-B8BE-7EFF-185CE3A78F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A13BF8E-368B-47B2-8D1B-D373DD243294}" type="slidenum">
              <a:rPr lang="en-US" smtClean="0"/>
              <a:t>‹#›</a:t>
            </a:fld>
            <a:endParaRPr lang="en-US"/>
          </a:p>
        </p:txBody>
      </p:sp>
    </p:spTree>
    <p:extLst>
      <p:ext uri="{BB962C8B-B14F-4D97-AF65-F5344CB8AC3E}">
        <p14:creationId xmlns:p14="http://schemas.microsoft.com/office/powerpoint/2010/main" val="363643243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17e5797ea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117e5797e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17aedaa4e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117aedaa4e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17aedaa4e1_0_4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17aedaa4e1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117aedaa4e1_0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117aedaa4e1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05000"/>
              </a:lnSpc>
              <a:spcBef>
                <a:spcPts val="0"/>
              </a:spcBef>
              <a:spcAft>
                <a:spcPts val="0"/>
              </a:spcAft>
              <a:buClr>
                <a:srgbClr val="595959"/>
              </a:buClr>
              <a:buSzPts val="1400"/>
              <a:buFont typeface="Playfair Display"/>
              <a:buChar char="●"/>
            </a:pPr>
            <a:r>
              <a:rPr lang="en" sz="1400">
                <a:solidFill>
                  <a:srgbClr val="595959"/>
                </a:solidFill>
                <a:latin typeface="Playfair Display"/>
                <a:ea typeface="Playfair Display"/>
                <a:cs typeface="Playfair Display"/>
                <a:sym typeface="Playfair Display"/>
              </a:rPr>
              <a:t>The Tet Offensive was </a:t>
            </a:r>
            <a:r>
              <a:rPr lang="en" sz="1400">
                <a:solidFill>
                  <a:srgbClr val="595959"/>
                </a:solidFill>
                <a:highlight>
                  <a:srgbClr val="00FFFF"/>
                </a:highlight>
                <a:latin typeface="Playfair Display"/>
                <a:ea typeface="Playfair Display"/>
                <a:cs typeface="Playfair Display"/>
                <a:sym typeface="Playfair Display"/>
              </a:rPr>
              <a:t>a surprise attack by North Vietnam in 1968 across all of South Vietnam during the holiday of Tet</a:t>
            </a:r>
            <a:r>
              <a:rPr lang="en" sz="1400">
                <a:solidFill>
                  <a:srgbClr val="595959"/>
                </a:solidFill>
                <a:latin typeface="Playfair Display"/>
                <a:ea typeface="Playfair Display"/>
                <a:cs typeface="Playfair Display"/>
                <a:sym typeface="Playfair Display"/>
              </a:rPr>
              <a:t> (the Tet: Vietnamese New Year and is the most important festival and public holiday in Vietnam.)</a:t>
            </a:r>
            <a:endParaRPr sz="1400">
              <a:solidFill>
                <a:srgbClr val="595959"/>
              </a:solidFill>
              <a:latin typeface="Playfair Display"/>
              <a:ea typeface="Playfair Display"/>
              <a:cs typeface="Playfair Display"/>
              <a:sym typeface="Playfair Display"/>
            </a:endParaRPr>
          </a:p>
          <a:p>
            <a:pPr marL="457200" lvl="0" indent="-317500" algn="l" rtl="0">
              <a:lnSpc>
                <a:spcPct val="105000"/>
              </a:lnSpc>
              <a:spcBef>
                <a:spcPts val="0"/>
              </a:spcBef>
              <a:spcAft>
                <a:spcPts val="0"/>
              </a:spcAft>
              <a:buClr>
                <a:srgbClr val="595959"/>
              </a:buClr>
              <a:buSzPts val="1400"/>
              <a:buFont typeface="Playfair Display"/>
              <a:buChar char="●"/>
            </a:pPr>
            <a:r>
              <a:rPr lang="en" sz="1400">
                <a:solidFill>
                  <a:srgbClr val="595959"/>
                </a:solidFill>
                <a:latin typeface="Playfair Display"/>
                <a:ea typeface="Playfair Display"/>
                <a:cs typeface="Playfair Display"/>
                <a:sym typeface="Playfair Display"/>
              </a:rPr>
              <a:t> It was so surprising because both sides had generally agreed there would be no fighting on this holiday.</a:t>
            </a:r>
            <a:endParaRPr sz="1400">
              <a:solidFill>
                <a:srgbClr val="595959"/>
              </a:solidFill>
              <a:latin typeface="Playfair Display"/>
              <a:ea typeface="Playfair Display"/>
              <a:cs typeface="Playfair Display"/>
              <a:sym typeface="Playfair Display"/>
            </a:endParaRPr>
          </a:p>
          <a:p>
            <a:pPr marL="457200" lvl="0" indent="-317500" algn="l" rtl="0">
              <a:lnSpc>
                <a:spcPct val="105000"/>
              </a:lnSpc>
              <a:spcBef>
                <a:spcPts val="0"/>
              </a:spcBef>
              <a:spcAft>
                <a:spcPts val="0"/>
              </a:spcAft>
              <a:buClr>
                <a:srgbClr val="595959"/>
              </a:buClr>
              <a:buSzPts val="1400"/>
              <a:buFont typeface="Playfair Display"/>
              <a:buChar char="●"/>
            </a:pPr>
            <a:r>
              <a:rPr lang="en" sz="1400">
                <a:solidFill>
                  <a:srgbClr val="595959"/>
                </a:solidFill>
                <a:latin typeface="Playfair Display"/>
                <a:ea typeface="Playfair Display"/>
                <a:cs typeface="Playfair Display"/>
                <a:sym typeface="Playfair Display"/>
              </a:rPr>
              <a:t>The Tet Offensive seemed like a big loss for North Vietnam.</a:t>
            </a:r>
            <a:endParaRPr sz="1400">
              <a:solidFill>
                <a:srgbClr val="595959"/>
              </a:solidFill>
              <a:latin typeface="Playfair Display"/>
              <a:ea typeface="Playfair Display"/>
              <a:cs typeface="Playfair Display"/>
              <a:sym typeface="Playfair Display"/>
            </a:endParaRPr>
          </a:p>
          <a:p>
            <a:pPr marL="914400" lvl="1" indent="-317500" algn="l" rtl="0">
              <a:lnSpc>
                <a:spcPct val="105000"/>
              </a:lnSpc>
              <a:spcBef>
                <a:spcPts val="0"/>
              </a:spcBef>
              <a:spcAft>
                <a:spcPts val="0"/>
              </a:spcAft>
              <a:buClr>
                <a:srgbClr val="595959"/>
              </a:buClr>
              <a:buSzPts val="1400"/>
              <a:buFont typeface="Playfair Display"/>
              <a:buChar char="○"/>
            </a:pPr>
            <a:r>
              <a:rPr lang="en" sz="1400">
                <a:solidFill>
                  <a:srgbClr val="595959"/>
                </a:solidFill>
                <a:latin typeface="Playfair Display"/>
                <a:ea typeface="Playfair Display"/>
                <a:cs typeface="Playfair Display"/>
                <a:sym typeface="Playfair Display"/>
              </a:rPr>
              <a:t>45 thousand out of 100 thousand men were killed</a:t>
            </a:r>
            <a:endParaRPr sz="1400">
              <a:solidFill>
                <a:srgbClr val="595959"/>
              </a:solidFill>
              <a:latin typeface="Playfair Display"/>
              <a:ea typeface="Playfair Display"/>
              <a:cs typeface="Playfair Display"/>
              <a:sym typeface="Playfair Display"/>
            </a:endParaRPr>
          </a:p>
          <a:p>
            <a:pPr marL="457200" lvl="0" indent="-317500" algn="l" rtl="0">
              <a:lnSpc>
                <a:spcPct val="105000"/>
              </a:lnSpc>
              <a:spcBef>
                <a:spcPts val="0"/>
              </a:spcBef>
              <a:spcAft>
                <a:spcPts val="0"/>
              </a:spcAft>
              <a:buClr>
                <a:srgbClr val="595959"/>
              </a:buClr>
              <a:buSzPts val="1400"/>
              <a:buFont typeface="Playfair Display"/>
              <a:buChar char="●"/>
            </a:pPr>
            <a:r>
              <a:rPr lang="en" sz="1400">
                <a:solidFill>
                  <a:srgbClr val="595959"/>
                </a:solidFill>
                <a:latin typeface="Playfair Display"/>
                <a:ea typeface="Playfair Display"/>
                <a:cs typeface="Playfair Display"/>
                <a:sym typeface="Playfair Display"/>
              </a:rPr>
              <a:t>In the U.S., the American people were shocked by the offensive and felt like the U.S. must be losing the war. </a:t>
            </a:r>
            <a:endParaRPr sz="1400">
              <a:solidFill>
                <a:srgbClr val="595959"/>
              </a:solidFill>
              <a:latin typeface="Playfair Display"/>
              <a:ea typeface="Playfair Display"/>
              <a:cs typeface="Playfair Display"/>
              <a:sym typeface="Playfair Display"/>
            </a:endParaRPr>
          </a:p>
          <a:p>
            <a:pPr marL="457200" lvl="0" indent="-317500" algn="l" rtl="0">
              <a:lnSpc>
                <a:spcPct val="105000"/>
              </a:lnSpc>
              <a:spcBef>
                <a:spcPts val="0"/>
              </a:spcBef>
              <a:spcAft>
                <a:spcPts val="0"/>
              </a:spcAft>
              <a:buClr>
                <a:srgbClr val="595959"/>
              </a:buClr>
              <a:buSzPts val="1400"/>
              <a:buFont typeface="Playfair Display"/>
              <a:buChar char="●"/>
            </a:pPr>
            <a:r>
              <a:rPr lang="en" sz="1400">
                <a:solidFill>
                  <a:srgbClr val="595959"/>
                </a:solidFill>
                <a:highlight>
                  <a:srgbClr val="00FFFF"/>
                </a:highlight>
                <a:latin typeface="Playfair Display"/>
                <a:ea typeface="Playfair Display"/>
                <a:cs typeface="Playfair Display"/>
                <a:sym typeface="Playfair Display"/>
              </a:rPr>
              <a:t>The Johnson administration tried to convince the American people that the U.S. was still winning, but they weren't believed.</a:t>
            </a:r>
            <a:endParaRPr sz="1400">
              <a:solidFill>
                <a:srgbClr val="595959"/>
              </a:solidFill>
              <a:highlight>
                <a:srgbClr val="00FFFF"/>
              </a:highlight>
              <a:latin typeface="Playfair Display"/>
              <a:ea typeface="Playfair Display"/>
              <a:cs typeface="Playfair Display"/>
              <a:sym typeface="Playfair Display"/>
            </a:endParaRPr>
          </a:p>
          <a:p>
            <a:pPr marL="0" lvl="0" indent="0" algn="l" rtl="0">
              <a:spcBef>
                <a:spcPts val="120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f71124a3c1_2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1f71124a3c1_2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1f71124a3c1_2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g1f71124a3c1_2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spcBef>
                <a:spcPts val="0"/>
              </a:spcBef>
              <a:spcAft>
                <a:spcPts val="0"/>
              </a:spcAft>
              <a:buNone/>
            </a:pPr>
            <a:endParaRPr/>
          </a:p>
          <a:p>
            <a:pPr marL="171450" lvl="0" indent="-95250" algn="l" rtl="0">
              <a:spcBef>
                <a:spcPts val="0"/>
              </a:spcBef>
              <a:spcAft>
                <a:spcPts val="0"/>
              </a:spcAft>
              <a:buClr>
                <a:schemeClr val="dk1"/>
              </a:buClr>
              <a:buSzPts val="1200"/>
              <a:buFont typeface="Arial"/>
              <a:buNone/>
            </a:pPr>
            <a:endParaRPr/>
          </a:p>
        </p:txBody>
      </p:sp>
      <p:sp>
        <p:nvSpPr>
          <p:cNvPr id="432" name="Google Shape;432;g1f71124a3c1_2_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1f71124a3c1_2_1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g1f71124a3c1_2_1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30200" algn="l" rtl="0">
              <a:spcBef>
                <a:spcPts val="0"/>
              </a:spcBef>
              <a:spcAft>
                <a:spcPts val="0"/>
              </a:spcAft>
              <a:buClr>
                <a:schemeClr val="dk1"/>
              </a:buClr>
              <a:buSzPts val="1600"/>
              <a:buFont typeface="Playfair Display"/>
              <a:buChar char="•"/>
            </a:pPr>
            <a:r>
              <a:rPr lang="en" sz="1500">
                <a:solidFill>
                  <a:schemeClr val="dk1"/>
                </a:solidFill>
                <a:latin typeface="Playfair Display"/>
                <a:ea typeface="Playfair Display"/>
                <a:cs typeface="Playfair Display"/>
                <a:sym typeface="Playfair Display"/>
              </a:rPr>
              <a:t>The event was covered up and America was not made known of it until 1969</a:t>
            </a:r>
            <a:endParaRPr sz="1500">
              <a:solidFill>
                <a:schemeClr val="dk1"/>
              </a:solidFill>
              <a:latin typeface="Playfair Display"/>
              <a:ea typeface="Playfair Display"/>
              <a:cs typeface="Playfair Display"/>
              <a:sym typeface="Playfair Display"/>
            </a:endParaRPr>
          </a:p>
          <a:p>
            <a:pPr marL="457200" lvl="0" indent="-330200" algn="l" rtl="0">
              <a:spcBef>
                <a:spcPts val="0"/>
              </a:spcBef>
              <a:spcAft>
                <a:spcPts val="0"/>
              </a:spcAft>
              <a:buClr>
                <a:schemeClr val="dk1"/>
              </a:buClr>
              <a:buSzPts val="1600"/>
              <a:buFont typeface="Playfair Display"/>
              <a:buChar char="•"/>
            </a:pPr>
            <a:r>
              <a:rPr lang="en" sz="1500">
                <a:solidFill>
                  <a:schemeClr val="dk1"/>
                </a:solidFill>
                <a:latin typeface="Playfair Display"/>
                <a:ea typeface="Playfair Display"/>
                <a:cs typeface="Playfair Display"/>
                <a:sym typeface="Playfair Display"/>
              </a:rPr>
              <a:t>14 men, including Calley were charged with crimes relating to the event.</a:t>
            </a:r>
            <a:endParaRPr sz="1500">
              <a:solidFill>
                <a:schemeClr val="dk1"/>
              </a:solidFill>
              <a:latin typeface="Playfair Display"/>
              <a:ea typeface="Playfair Display"/>
              <a:cs typeface="Playfair Display"/>
              <a:sym typeface="Playfair Display"/>
            </a:endParaRPr>
          </a:p>
          <a:p>
            <a:pPr marL="457200" lvl="0" indent="-330200" algn="l" rtl="0">
              <a:spcBef>
                <a:spcPts val="0"/>
              </a:spcBef>
              <a:spcAft>
                <a:spcPts val="0"/>
              </a:spcAft>
              <a:buClr>
                <a:schemeClr val="dk1"/>
              </a:buClr>
              <a:buSzPts val="1600"/>
              <a:buFont typeface="Playfair Display"/>
              <a:buChar char="•"/>
            </a:pPr>
            <a:r>
              <a:rPr lang="en" sz="1500">
                <a:solidFill>
                  <a:schemeClr val="dk1"/>
                </a:solidFill>
                <a:latin typeface="Playfair Display"/>
                <a:ea typeface="Playfair Display"/>
                <a:cs typeface="Playfair Display"/>
                <a:sym typeface="Playfair Display"/>
              </a:rPr>
              <a:t>Only Cally was found guilty – found guilty of premeditated murder</a:t>
            </a:r>
            <a:endParaRPr sz="1500">
              <a:solidFill>
                <a:schemeClr val="dk1"/>
              </a:solidFill>
              <a:latin typeface="Playfair Display"/>
              <a:ea typeface="Playfair Display"/>
              <a:cs typeface="Playfair Display"/>
              <a:sym typeface="Playfair Display"/>
            </a:endParaRPr>
          </a:p>
          <a:p>
            <a:pPr marL="914400" lvl="1" indent="-330200" algn="l" rtl="0">
              <a:spcBef>
                <a:spcPts val="0"/>
              </a:spcBef>
              <a:spcAft>
                <a:spcPts val="0"/>
              </a:spcAft>
              <a:buClr>
                <a:schemeClr val="dk1"/>
              </a:buClr>
              <a:buSzPts val="1600"/>
              <a:buFont typeface="Playfair Display"/>
              <a:buChar char="○"/>
            </a:pPr>
            <a:r>
              <a:rPr lang="en" sz="1500">
                <a:solidFill>
                  <a:schemeClr val="dk1"/>
                </a:solidFill>
                <a:latin typeface="Playfair Display"/>
                <a:ea typeface="Playfair Display"/>
                <a:cs typeface="Playfair Display"/>
                <a:sym typeface="Playfair Display"/>
              </a:rPr>
              <a:t>He claimed he was only following orders of his commanding officer Ernst Medina</a:t>
            </a:r>
            <a:endParaRPr sz="1500">
              <a:solidFill>
                <a:schemeClr val="dk1"/>
              </a:solidFill>
              <a:latin typeface="Playfair Display"/>
              <a:ea typeface="Playfair Display"/>
              <a:cs typeface="Playfair Display"/>
              <a:sym typeface="Playfair Display"/>
            </a:endParaRPr>
          </a:p>
          <a:p>
            <a:pPr marL="914400" lvl="1" indent="-330200" algn="l" rtl="0">
              <a:spcBef>
                <a:spcPts val="0"/>
              </a:spcBef>
              <a:spcAft>
                <a:spcPts val="0"/>
              </a:spcAft>
              <a:buClr>
                <a:schemeClr val="dk1"/>
              </a:buClr>
              <a:buSzPts val="1600"/>
              <a:buFont typeface="Playfair Display"/>
              <a:buChar char="○"/>
            </a:pPr>
            <a:r>
              <a:rPr lang="en" sz="1500">
                <a:solidFill>
                  <a:schemeClr val="dk1"/>
                </a:solidFill>
                <a:latin typeface="Playfair Display"/>
                <a:ea typeface="Playfair Display"/>
                <a:cs typeface="Playfair Display"/>
                <a:sym typeface="Playfair Display"/>
              </a:rPr>
              <a:t>Life sentence, but was reduced upon appeal to 20 years, then 10, he was let out on parole in 1974.</a:t>
            </a:r>
            <a:endParaRPr sz="1500">
              <a:solidFill>
                <a:schemeClr val="dk1"/>
              </a:solidFill>
              <a:latin typeface="Playfair Display"/>
              <a:ea typeface="Playfair Display"/>
              <a:cs typeface="Playfair Display"/>
              <a:sym typeface="Playfair Display"/>
            </a:endParaRPr>
          </a:p>
          <a:p>
            <a:pPr marL="171450" lvl="0" indent="-95250" algn="l" rtl="0">
              <a:spcBef>
                <a:spcPts val="0"/>
              </a:spcBef>
              <a:spcAft>
                <a:spcPts val="0"/>
              </a:spcAft>
              <a:buNone/>
            </a:pPr>
            <a:endParaRPr sz="1300">
              <a:solidFill>
                <a:schemeClr val="dk1"/>
              </a:solidFill>
            </a:endParaRPr>
          </a:p>
          <a:p>
            <a:pPr marL="171450" lvl="0" indent="-165100" algn="l" rtl="0">
              <a:spcBef>
                <a:spcPts val="0"/>
              </a:spcBef>
              <a:spcAft>
                <a:spcPts val="0"/>
              </a:spcAft>
              <a:buSzPts val="1100"/>
              <a:buChar char="•"/>
            </a:pPr>
            <a:endParaRPr/>
          </a:p>
        </p:txBody>
      </p:sp>
      <p:sp>
        <p:nvSpPr>
          <p:cNvPr id="440" name="Google Shape;440;g1f71124a3c1_2_1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1f71124a3c1_2_2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g1f71124a3c1_2_2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a:p>
        </p:txBody>
      </p:sp>
      <p:sp>
        <p:nvSpPr>
          <p:cNvPr id="447" name="Google Shape;447;g1f71124a3c1_2_2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17aedaa4e1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117aedaa4e1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2b7159d2a24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2b7159d2a2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b7159d2a24_1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2b7159d2a24_1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f6e10be63f_1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9" name="Google Shape;349;g1f6e10be63f_1_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18a72310c2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7" name="Google Shape;477;g118a72310c2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1f71124a3c1_2_3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g1f71124a3c1_2_3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endParaRPr/>
          </a:p>
        </p:txBody>
      </p:sp>
      <p:sp>
        <p:nvSpPr>
          <p:cNvPr id="489" name="Google Shape;489;g1f71124a3c1_2_3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17aedaa4e1_0_9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117aedaa4e1_0_9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117aedaa4e1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117aedaa4e1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1f71944ef03_0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1f71944ef03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2b775a259ea_0_139: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25</a:t>
            </a:fld>
            <a:endParaRPr/>
          </a:p>
        </p:txBody>
      </p:sp>
      <p:sp>
        <p:nvSpPr>
          <p:cNvPr id="516" name="Google Shape;516;g2b775a259ea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7" name="Google Shape;517;g2b775a259ea_0_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b775a259ea_0_14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2b775a259ea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rgbClr val="595959"/>
                </a:solidFill>
              </a:rPr>
              <a:t>President Nixon vowed to end the Vietnam War "with honor." This involved a tactic known as "Vietnamization." </a:t>
            </a:r>
            <a:r>
              <a:rPr lang="en" sz="1800">
                <a:solidFill>
                  <a:srgbClr val="595959"/>
                </a:solidFill>
                <a:highlight>
                  <a:srgbClr val="00FFFF"/>
                </a:highlight>
              </a:rPr>
              <a:t>Vietnamization meant training South Vietnamese troops (the Army of the Republic of Vietnam, or ARVN) to take over the war for themselves</a:t>
            </a:r>
            <a:r>
              <a:rPr lang="en" sz="1800">
                <a:solidFill>
                  <a:srgbClr val="595959"/>
                </a:solidFill>
              </a:rPr>
              <a:t>. By 1973, all U.S. troops had left Vietnam (except for the Marines guarding the U.S. embassy in Saigon).</a:t>
            </a:r>
            <a:endParaRPr sz="1800">
              <a:solidFill>
                <a:srgbClr val="595959"/>
              </a:solidFill>
            </a:endParaRPr>
          </a:p>
          <a:p>
            <a:pPr marL="0" lvl="0" indent="0" algn="l" rtl="0">
              <a:spcBef>
                <a:spcPts val="120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117aedaa4e1_0_9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117aedaa4e1_0_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118c5377c89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118c5377c8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b775a259ea_0_13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2b775a259ea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61950" algn="l" rtl="0">
              <a:lnSpc>
                <a:spcPct val="115000"/>
              </a:lnSpc>
              <a:spcBef>
                <a:spcPts val="0"/>
              </a:spcBef>
              <a:spcAft>
                <a:spcPts val="0"/>
              </a:spcAft>
              <a:buClr>
                <a:schemeClr val="dk1"/>
              </a:buClr>
              <a:buSzPts val="2100"/>
              <a:buFont typeface="Playfair Display"/>
              <a:buChar char="●"/>
            </a:pPr>
            <a:r>
              <a:rPr lang="en" sz="2100">
                <a:solidFill>
                  <a:schemeClr val="dk1"/>
                </a:solidFill>
                <a:latin typeface="Playfair Display"/>
                <a:ea typeface="Playfair Display"/>
                <a:cs typeface="Playfair Display"/>
                <a:sym typeface="Playfair Display"/>
              </a:rPr>
              <a:t>It was passed by Congress in 1973 over President Nixon's veto.</a:t>
            </a:r>
            <a:endParaRPr sz="2100">
              <a:solidFill>
                <a:schemeClr val="dk1"/>
              </a:solidFill>
              <a:latin typeface="Playfair Display"/>
              <a:ea typeface="Playfair Display"/>
              <a:cs typeface="Playfair Display"/>
              <a:sym typeface="Playfair Display"/>
            </a:endParaRPr>
          </a:p>
          <a:p>
            <a:pPr marL="0" lvl="0" indent="0" algn="l" rtl="0">
              <a:spcBef>
                <a:spcPts val="120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f71944ef03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f71944ef03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c6863e8a3f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c6863e8a3f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117aedaa4e1_0_9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117aedaa4e1_0_9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117aedaa4e1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117aedaa4e1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93700" algn="l" rtl="0">
              <a:lnSpc>
                <a:spcPct val="80000"/>
              </a:lnSpc>
              <a:spcBef>
                <a:spcPts val="0"/>
              </a:spcBef>
              <a:spcAft>
                <a:spcPts val="0"/>
              </a:spcAft>
              <a:buClr>
                <a:schemeClr val="dk1"/>
              </a:buClr>
              <a:buSzPts val="2600"/>
              <a:buFont typeface="Bookman Old Style"/>
              <a:buChar char="➔"/>
            </a:pPr>
            <a:r>
              <a:rPr lang="en" sz="2600">
                <a:solidFill>
                  <a:schemeClr val="dk1"/>
                </a:solidFill>
                <a:latin typeface="Bookman Old Style"/>
                <a:ea typeface="Bookman Old Style"/>
                <a:cs typeface="Bookman Old Style"/>
                <a:sym typeface="Bookman Old Style"/>
              </a:rPr>
              <a:t>Students in Des Moines, Iowa </a:t>
            </a:r>
            <a:r>
              <a:rPr lang="en" sz="2600" b="1">
                <a:solidFill>
                  <a:schemeClr val="dk1"/>
                </a:solidFill>
                <a:latin typeface="Bookman Old Style"/>
                <a:ea typeface="Bookman Old Style"/>
                <a:cs typeface="Bookman Old Style"/>
                <a:sym typeface="Bookman Old Style"/>
              </a:rPr>
              <a:t>wore black armbands </a:t>
            </a:r>
            <a:r>
              <a:rPr lang="en" sz="2600" b="1" i="1">
                <a:solidFill>
                  <a:schemeClr val="dk1"/>
                </a:solidFill>
                <a:latin typeface="Bookman Old Style"/>
                <a:ea typeface="Bookman Old Style"/>
                <a:cs typeface="Bookman Old Style"/>
                <a:sym typeface="Bookman Old Style"/>
              </a:rPr>
              <a:t>to show support to end the Vietnam war</a:t>
            </a:r>
            <a:r>
              <a:rPr lang="en" sz="2600" i="1">
                <a:solidFill>
                  <a:schemeClr val="dk1"/>
                </a:solidFill>
                <a:latin typeface="Bookman Old Style"/>
                <a:ea typeface="Bookman Old Style"/>
                <a:cs typeface="Bookman Old Style"/>
                <a:sym typeface="Bookman Old Style"/>
              </a:rPr>
              <a:t>. </a:t>
            </a:r>
            <a:endParaRPr sz="3000" i="1">
              <a:solidFill>
                <a:schemeClr val="dk1"/>
              </a:solidFill>
              <a:latin typeface="Bookman Old Style"/>
              <a:ea typeface="Bookman Old Style"/>
              <a:cs typeface="Bookman Old Style"/>
              <a:sym typeface="Bookman Old Style"/>
            </a:endParaRPr>
          </a:p>
          <a:p>
            <a:pPr marL="914400" lvl="1" indent="-393700" algn="l" rtl="0">
              <a:lnSpc>
                <a:spcPct val="80000"/>
              </a:lnSpc>
              <a:spcBef>
                <a:spcPts val="0"/>
              </a:spcBef>
              <a:spcAft>
                <a:spcPts val="0"/>
              </a:spcAft>
              <a:buClr>
                <a:schemeClr val="dk1"/>
              </a:buClr>
              <a:buSzPts val="2600"/>
              <a:buFont typeface="Bookman Old Style"/>
              <a:buChar char="◆"/>
            </a:pPr>
            <a:r>
              <a:rPr lang="en" sz="2600">
                <a:solidFill>
                  <a:schemeClr val="dk1"/>
                </a:solidFill>
                <a:latin typeface="Bookman Old Style"/>
                <a:ea typeface="Bookman Old Style"/>
                <a:cs typeface="Bookman Old Style"/>
                <a:sym typeface="Bookman Old Style"/>
              </a:rPr>
              <a:t>Principals created a policy that stated</a:t>
            </a:r>
            <a:r>
              <a:rPr lang="en" sz="2600" i="1">
                <a:solidFill>
                  <a:schemeClr val="dk1"/>
                </a:solidFill>
                <a:latin typeface="Bookman Old Style"/>
                <a:ea typeface="Bookman Old Style"/>
                <a:cs typeface="Bookman Old Style"/>
                <a:sym typeface="Bookman Old Style"/>
              </a:rPr>
              <a:t> </a:t>
            </a:r>
            <a:r>
              <a:rPr lang="en" sz="2600" i="1">
                <a:solidFill>
                  <a:srgbClr val="0000FF"/>
                </a:solidFill>
                <a:latin typeface="Bookman Old Style"/>
                <a:ea typeface="Bookman Old Style"/>
                <a:cs typeface="Bookman Old Style"/>
                <a:sym typeface="Bookman Old Style"/>
              </a:rPr>
              <a:t>any student wearing an armband would be asked to remove it-</a:t>
            </a:r>
            <a:r>
              <a:rPr lang="en" sz="2600" b="1">
                <a:solidFill>
                  <a:schemeClr val="dk1"/>
                </a:solidFill>
                <a:latin typeface="Bookman Old Style"/>
                <a:ea typeface="Bookman Old Style"/>
                <a:cs typeface="Bookman Old Style"/>
                <a:sym typeface="Bookman Old Style"/>
              </a:rPr>
              <a:t>with</a:t>
            </a:r>
            <a:r>
              <a:rPr lang="en" sz="2600">
                <a:solidFill>
                  <a:schemeClr val="dk1"/>
                </a:solidFill>
                <a:latin typeface="Bookman Old Style"/>
                <a:ea typeface="Bookman Old Style"/>
                <a:cs typeface="Bookman Old Style"/>
                <a:sym typeface="Bookman Old Style"/>
              </a:rPr>
              <a:t> </a:t>
            </a:r>
            <a:r>
              <a:rPr lang="en" sz="2600" b="1">
                <a:solidFill>
                  <a:schemeClr val="dk1"/>
                </a:solidFill>
                <a:latin typeface="Bookman Old Style"/>
                <a:ea typeface="Bookman Old Style"/>
                <a:cs typeface="Bookman Old Style"/>
                <a:sym typeface="Bookman Old Style"/>
              </a:rPr>
              <a:t>refusal to do so resulting in suspension. </a:t>
            </a:r>
            <a:endParaRPr sz="3400" b="1">
              <a:solidFill>
                <a:schemeClr val="dk1"/>
              </a:solidFill>
              <a:latin typeface="Bookman Old Style"/>
              <a:ea typeface="Bookman Old Style"/>
              <a:cs typeface="Bookman Old Style"/>
              <a:sym typeface="Bookman Old Style"/>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c9148810d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1" name="Google Shape;581;gc9148810d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c6e041f5b3_7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gc6e041f5b3_7_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endParaRPr/>
          </a:p>
          <a:p>
            <a:pPr marL="171450" lvl="0" indent="-95250" algn="l" rtl="0">
              <a:spcBef>
                <a:spcPts val="0"/>
              </a:spcBef>
              <a:spcAft>
                <a:spcPts val="0"/>
              </a:spcAft>
              <a:buClr>
                <a:schemeClr val="dk1"/>
              </a:buClr>
              <a:buSzPts val="1200"/>
              <a:buFont typeface="Arial"/>
              <a:buNone/>
            </a:pPr>
            <a:endParaRPr/>
          </a:p>
        </p:txBody>
      </p:sp>
      <p:sp>
        <p:nvSpPr>
          <p:cNvPr id="590" name="Google Shape;590;gc6e041f5b3_7_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c6e041f5b3_7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gc6e041f5b3_7_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a:p>
        </p:txBody>
      </p:sp>
      <p:sp>
        <p:nvSpPr>
          <p:cNvPr id="600" name="Google Shape;600;gc6e041f5b3_7_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b775a259ea_0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2b775a259ea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117aedaa4e1_0_16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117aedaa4e1_0_1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1f6e10be63f_1_689:notes"/>
          <p:cNvSpPr txBox="1"/>
          <p:nvPr/>
        </p:nvSpPr>
        <p:spPr>
          <a:xfrm>
            <a:off x="2143125" y="695325"/>
            <a:ext cx="2571600" cy="34290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Calibri"/>
              <a:ea typeface="Calibri"/>
              <a:cs typeface="Calibri"/>
              <a:sym typeface="Calibri"/>
            </a:endParaRPr>
          </a:p>
        </p:txBody>
      </p:sp>
      <p:sp>
        <p:nvSpPr>
          <p:cNvPr id="624" name="Google Shape;624;g1f6e10be63f_1_689:notes"/>
          <p:cNvSpPr txBox="1">
            <a:spLocks noGrp="1"/>
          </p:cNvSpPr>
          <p:nvPr>
            <p:ph type="body" idx="1"/>
          </p:nvPr>
        </p:nvSpPr>
        <p:spPr>
          <a:xfrm>
            <a:off x="685800" y="4343400"/>
            <a:ext cx="5483100" cy="411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625" name="Google Shape;625;g1f6e10be63f_1_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1f6e10be63f_1_7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2" name="Google Shape;632;g1f6e10be63f_1_7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17aedaa4e1_0_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17aedaa4e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1f6e10be63f_1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9" name="Google Shape;639;g1f6e10be63f_1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1f6eb80b2a5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1f6eb80b2a5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Hawks and Dove music is linked…just click on the right of the ppt</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17aedaa4e1_0_2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17aedaa4e1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c6863e8a3f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c6863e8a3f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1964 and 1973</a:t>
            </a:r>
            <a:endParaRPr/>
          </a:p>
          <a:p>
            <a:pPr marL="0" lvl="0" indent="0" algn="l" rtl="0">
              <a:spcBef>
                <a:spcPts val="0"/>
              </a:spcBef>
              <a:spcAft>
                <a:spcPts val="0"/>
              </a:spcAft>
              <a:buNone/>
            </a:pPr>
            <a:r>
              <a:rPr lang="en"/>
              <a:t>The 1969 draft lottery only encouraged resentment of the Vietnam War and the draft. It strengthened the anti-war movement, and all over the United States,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b775a259ea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2b775a259ea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b775a259ea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b775a259ea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b775a259ea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2b775a259ea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p:cSld name="TITLE_1">
    <p:bg>
      <p:bgPr>
        <a:solidFill>
          <a:srgbClr val="4BB5D9"/>
        </a:solidFill>
        <a:effectLst/>
      </p:bgPr>
    </p:bg>
    <p:spTree>
      <p:nvGrpSpPr>
        <p:cNvPr id="1" name="Shape 50"/>
        <p:cNvGrpSpPr/>
        <p:nvPr/>
      </p:nvGrpSpPr>
      <p:grpSpPr>
        <a:xfrm>
          <a:off x="0" y="0"/>
          <a:ext cx="0" cy="0"/>
          <a:chOff x="0" y="0"/>
          <a:chExt cx="0" cy="0"/>
        </a:xfrm>
      </p:grpSpPr>
      <p:grpSp>
        <p:nvGrpSpPr>
          <p:cNvPr id="51" name="Google Shape;51;p13"/>
          <p:cNvGrpSpPr/>
          <p:nvPr/>
        </p:nvGrpSpPr>
        <p:grpSpPr>
          <a:xfrm>
            <a:off x="5609666" y="2185857"/>
            <a:ext cx="3534604" cy="3432788"/>
            <a:chOff x="6172200" y="2656118"/>
            <a:chExt cx="2971754" cy="2886151"/>
          </a:xfrm>
        </p:grpSpPr>
        <p:sp>
          <p:nvSpPr>
            <p:cNvPr id="52" name="Google Shape;52;p13"/>
            <p:cNvSpPr/>
            <p:nvPr/>
          </p:nvSpPr>
          <p:spPr>
            <a:xfrm rot="9208626" flipH="1">
              <a:off x="6704904" y="4110434"/>
              <a:ext cx="484232" cy="1204006"/>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3"/>
            <p:cNvSpPr/>
            <p:nvPr/>
          </p:nvSpPr>
          <p:spPr>
            <a:xfrm rot="9208633" flipH="1">
              <a:off x="7804300" y="3279013"/>
              <a:ext cx="877624" cy="2182136"/>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3"/>
            <p:cNvSpPr/>
            <p:nvPr/>
          </p:nvSpPr>
          <p:spPr>
            <a:xfrm rot="9208606" flipH="1">
              <a:off x="7481789" y="4276913"/>
              <a:ext cx="408796" cy="1016449"/>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p:nvPr/>
          </p:nvSpPr>
          <p:spPr>
            <a:xfrm rot="9208678" flipH="1">
              <a:off x="6287617" y="4657701"/>
              <a:ext cx="229660" cy="571018"/>
            </a:xfrm>
            <a:prstGeom prst="flowChartManualInpu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3"/>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solidFill>
            <a:ln>
              <a:noFill/>
            </a:ln>
          </p:spPr>
        </p:sp>
      </p:grpSp>
      <p:grpSp>
        <p:nvGrpSpPr>
          <p:cNvPr id="57" name="Google Shape;57;p13"/>
          <p:cNvGrpSpPr/>
          <p:nvPr/>
        </p:nvGrpSpPr>
        <p:grpSpPr>
          <a:xfrm>
            <a:off x="-22" y="-324543"/>
            <a:ext cx="3068579" cy="1910876"/>
            <a:chOff x="-32" y="-215963"/>
            <a:chExt cx="2163561" cy="1347300"/>
          </a:xfrm>
        </p:grpSpPr>
        <p:sp>
          <p:nvSpPr>
            <p:cNvPr id="58" name="Google Shape;58;p13"/>
            <p:cNvSpPr/>
            <p:nvPr/>
          </p:nvSpPr>
          <p:spPr>
            <a:xfrm rot="-1591408" flipH="1">
              <a:off x="1362169" y="-63166"/>
              <a:ext cx="205103" cy="509980"/>
            </a:xfrm>
            <a:prstGeom prst="flowChartManualInpu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3"/>
            <p:cNvSpPr/>
            <p:nvPr/>
          </p:nvSpPr>
          <p:spPr>
            <a:xfrm rot="-1591371" flipH="1">
              <a:off x="239463" y="-151890"/>
              <a:ext cx="434754" cy="1080980"/>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3"/>
            <p:cNvSpPr/>
            <p:nvPr/>
          </p:nvSpPr>
          <p:spPr>
            <a:xfrm rot="-1591339" flipH="1">
              <a:off x="892401" y="-169347"/>
              <a:ext cx="504374" cy="1254067"/>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3"/>
            <p:cNvSpPr/>
            <p:nvPr/>
          </p:nvSpPr>
          <p:spPr>
            <a:xfrm rot="-1591322" flipH="1">
              <a:off x="1818452" y="-76292"/>
              <a:ext cx="229660" cy="571018"/>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3"/>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81D1EC"/>
            </a:solidFill>
            <a:ln>
              <a:noFill/>
            </a:ln>
          </p:spPr>
        </p:sp>
      </p:grpSp>
      <p:sp>
        <p:nvSpPr>
          <p:cNvPr id="63" name="Google Shape;63;p13"/>
          <p:cNvSpPr txBox="1">
            <a:spLocks noGrp="1"/>
          </p:cNvSpPr>
          <p:nvPr>
            <p:ph type="ctrTitle"/>
          </p:nvPr>
        </p:nvSpPr>
        <p:spPr>
          <a:xfrm>
            <a:off x="685800" y="2753825"/>
            <a:ext cx="5671500" cy="11598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FFFFFF"/>
              </a:buClr>
              <a:buSzPts val="5000"/>
              <a:buNone/>
              <a:defRPr sz="5000">
                <a:solidFill>
                  <a:srgbClr val="FFFFFF"/>
                </a:solidFill>
              </a:defRPr>
            </a:lvl1pPr>
            <a:lvl2pPr lvl="1" rtl="0">
              <a:spcBef>
                <a:spcPts val="0"/>
              </a:spcBef>
              <a:spcAft>
                <a:spcPts val="0"/>
              </a:spcAft>
              <a:buClr>
                <a:srgbClr val="FFFFFF"/>
              </a:buClr>
              <a:buSzPts val="5000"/>
              <a:buNone/>
              <a:defRPr sz="5000">
                <a:solidFill>
                  <a:srgbClr val="FFFFFF"/>
                </a:solidFill>
              </a:defRPr>
            </a:lvl2pPr>
            <a:lvl3pPr lvl="2" rtl="0">
              <a:spcBef>
                <a:spcPts val="0"/>
              </a:spcBef>
              <a:spcAft>
                <a:spcPts val="0"/>
              </a:spcAft>
              <a:buClr>
                <a:srgbClr val="FFFFFF"/>
              </a:buClr>
              <a:buSzPts val="5000"/>
              <a:buNone/>
              <a:defRPr sz="5000">
                <a:solidFill>
                  <a:srgbClr val="FFFFFF"/>
                </a:solidFill>
              </a:defRPr>
            </a:lvl3pPr>
            <a:lvl4pPr lvl="3" rtl="0">
              <a:spcBef>
                <a:spcPts val="0"/>
              </a:spcBef>
              <a:spcAft>
                <a:spcPts val="0"/>
              </a:spcAft>
              <a:buClr>
                <a:srgbClr val="FFFFFF"/>
              </a:buClr>
              <a:buSzPts val="5000"/>
              <a:buNone/>
              <a:defRPr sz="5000">
                <a:solidFill>
                  <a:srgbClr val="FFFFFF"/>
                </a:solidFill>
              </a:defRPr>
            </a:lvl4pPr>
            <a:lvl5pPr lvl="4" rtl="0">
              <a:spcBef>
                <a:spcPts val="0"/>
              </a:spcBef>
              <a:spcAft>
                <a:spcPts val="0"/>
              </a:spcAft>
              <a:buClr>
                <a:srgbClr val="FFFFFF"/>
              </a:buClr>
              <a:buSzPts val="5000"/>
              <a:buNone/>
              <a:defRPr sz="5000">
                <a:solidFill>
                  <a:srgbClr val="FFFFFF"/>
                </a:solidFill>
              </a:defRPr>
            </a:lvl5pPr>
            <a:lvl6pPr lvl="5" rtl="0">
              <a:spcBef>
                <a:spcPts val="0"/>
              </a:spcBef>
              <a:spcAft>
                <a:spcPts val="0"/>
              </a:spcAft>
              <a:buClr>
                <a:srgbClr val="FFFFFF"/>
              </a:buClr>
              <a:buSzPts val="5000"/>
              <a:buNone/>
              <a:defRPr sz="5000">
                <a:solidFill>
                  <a:srgbClr val="FFFFFF"/>
                </a:solidFill>
              </a:defRPr>
            </a:lvl6pPr>
            <a:lvl7pPr lvl="6" rtl="0">
              <a:spcBef>
                <a:spcPts val="0"/>
              </a:spcBef>
              <a:spcAft>
                <a:spcPts val="0"/>
              </a:spcAft>
              <a:buClr>
                <a:srgbClr val="FFFFFF"/>
              </a:buClr>
              <a:buSzPts val="5000"/>
              <a:buNone/>
              <a:defRPr sz="5000">
                <a:solidFill>
                  <a:srgbClr val="FFFFFF"/>
                </a:solidFill>
              </a:defRPr>
            </a:lvl7pPr>
            <a:lvl8pPr lvl="7" rtl="0">
              <a:spcBef>
                <a:spcPts val="0"/>
              </a:spcBef>
              <a:spcAft>
                <a:spcPts val="0"/>
              </a:spcAft>
              <a:buClr>
                <a:srgbClr val="FFFFFF"/>
              </a:buClr>
              <a:buSzPts val="5000"/>
              <a:buNone/>
              <a:defRPr sz="5000">
                <a:solidFill>
                  <a:srgbClr val="FFFFFF"/>
                </a:solidFill>
              </a:defRPr>
            </a:lvl8pPr>
            <a:lvl9pPr lvl="8" rtl="0">
              <a:spcBef>
                <a:spcPts val="0"/>
              </a:spcBef>
              <a:spcAft>
                <a:spcPts val="0"/>
              </a:spcAft>
              <a:buClr>
                <a:srgbClr val="FFFFFF"/>
              </a:buClr>
              <a:buSzPts val="5000"/>
              <a:buNone/>
              <a:defRPr sz="5000">
                <a:solidFill>
                  <a:srgbClr val="FFFFFF"/>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ransparent Shapes">
  <p:cSld name="BLANK_1">
    <p:bg>
      <p:bgPr>
        <a:solidFill>
          <a:srgbClr val="3796BF"/>
        </a:solidFill>
        <a:effectLst/>
      </p:bgPr>
    </p:bg>
    <p:spTree>
      <p:nvGrpSpPr>
        <p:cNvPr id="1" name="Shape 64"/>
        <p:cNvGrpSpPr/>
        <p:nvPr/>
      </p:nvGrpSpPr>
      <p:grpSpPr>
        <a:xfrm>
          <a:off x="0" y="0"/>
          <a:ext cx="0" cy="0"/>
          <a:chOff x="0" y="0"/>
          <a:chExt cx="0" cy="0"/>
        </a:xfrm>
      </p:grpSpPr>
      <p:grpSp>
        <p:nvGrpSpPr>
          <p:cNvPr id="65" name="Google Shape;65;p14"/>
          <p:cNvGrpSpPr/>
          <p:nvPr/>
        </p:nvGrpSpPr>
        <p:grpSpPr>
          <a:xfrm>
            <a:off x="6172200" y="2656118"/>
            <a:ext cx="2971754" cy="2886151"/>
            <a:chOff x="6172200" y="2656118"/>
            <a:chExt cx="2971754" cy="2886151"/>
          </a:xfrm>
        </p:grpSpPr>
        <p:sp>
          <p:nvSpPr>
            <p:cNvPr id="66" name="Google Shape;66;p14"/>
            <p:cNvSpPr/>
            <p:nvPr/>
          </p:nvSpPr>
          <p:spPr>
            <a:xfrm rot="9208626" flipH="1">
              <a:off x="6704904" y="4110434"/>
              <a:ext cx="484232" cy="1204006"/>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p:nvPr/>
          </p:nvSpPr>
          <p:spPr>
            <a:xfrm rot="9208633" flipH="1">
              <a:off x="7804300" y="3279013"/>
              <a:ext cx="877624" cy="2182136"/>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4"/>
            <p:cNvSpPr/>
            <p:nvPr/>
          </p:nvSpPr>
          <p:spPr>
            <a:xfrm rot="9208606" flipH="1">
              <a:off x="7481789" y="4276913"/>
              <a:ext cx="408796" cy="1016449"/>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4"/>
            <p:cNvSpPr/>
            <p:nvPr/>
          </p:nvSpPr>
          <p:spPr>
            <a:xfrm rot="9208678" flipH="1">
              <a:off x="6287617" y="4657701"/>
              <a:ext cx="229660" cy="571018"/>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4"/>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alpha val="33460"/>
              </a:srgbClr>
            </a:solidFill>
            <a:ln>
              <a:noFill/>
            </a:ln>
          </p:spPr>
        </p:sp>
      </p:grpSp>
      <p:grpSp>
        <p:nvGrpSpPr>
          <p:cNvPr id="71" name="Google Shape;71;p14"/>
          <p:cNvGrpSpPr/>
          <p:nvPr/>
        </p:nvGrpSpPr>
        <p:grpSpPr>
          <a:xfrm>
            <a:off x="-32" y="-228027"/>
            <a:ext cx="2163561" cy="1347300"/>
            <a:chOff x="-32" y="-215963"/>
            <a:chExt cx="2163561" cy="1347300"/>
          </a:xfrm>
        </p:grpSpPr>
        <p:sp>
          <p:nvSpPr>
            <p:cNvPr id="72" name="Google Shape;72;p14"/>
            <p:cNvSpPr/>
            <p:nvPr/>
          </p:nvSpPr>
          <p:spPr>
            <a:xfrm rot="-1591408" flipH="1">
              <a:off x="1362169" y="-63166"/>
              <a:ext cx="205103" cy="509980"/>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4"/>
            <p:cNvSpPr/>
            <p:nvPr/>
          </p:nvSpPr>
          <p:spPr>
            <a:xfrm rot="-1591371" flipH="1">
              <a:off x="239463" y="-151890"/>
              <a:ext cx="434754" cy="1080980"/>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4"/>
            <p:cNvSpPr/>
            <p:nvPr/>
          </p:nvSpPr>
          <p:spPr>
            <a:xfrm rot="-1591339" flipH="1">
              <a:off x="892401" y="-169347"/>
              <a:ext cx="504374" cy="1254067"/>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4"/>
            <p:cNvSpPr/>
            <p:nvPr/>
          </p:nvSpPr>
          <p:spPr>
            <a:xfrm rot="-1591322" flipH="1">
              <a:off x="1818452" y="-76292"/>
              <a:ext cx="229660" cy="571018"/>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alpha val="33460"/>
              </a:srgbClr>
            </a:solidFill>
            <a:ln>
              <a:noFill/>
            </a:ln>
          </p:spPr>
        </p:sp>
      </p:grpSp>
      <p:sp>
        <p:nvSpPr>
          <p:cNvPr id="77" name="Google Shape;77;p14"/>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0" name="Google Shape;80;p15"/>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1200"/>
              </a:spcBef>
              <a:spcAft>
                <a:spcPts val="0"/>
              </a:spcAft>
              <a:buClr>
                <a:schemeClr val="dk1"/>
              </a:buClr>
              <a:buSzPts val="1800"/>
              <a:buChar char="●"/>
              <a:defRPr/>
            </a:lvl7pPr>
            <a:lvl8pPr marL="3657600" lvl="7" indent="-342900" algn="l" rtl="0">
              <a:spcBef>
                <a:spcPts val="1200"/>
              </a:spcBef>
              <a:spcAft>
                <a:spcPts val="0"/>
              </a:spcAft>
              <a:buClr>
                <a:schemeClr val="dk1"/>
              </a:buClr>
              <a:buSzPts val="1800"/>
              <a:buChar char="○"/>
              <a:defRPr/>
            </a:lvl8pPr>
            <a:lvl9pPr marL="4114800" lvl="8" indent="-342900" algn="l" rtl="0">
              <a:spcBef>
                <a:spcPts val="1200"/>
              </a:spcBef>
              <a:spcAft>
                <a:spcPts val="1200"/>
              </a:spcAft>
              <a:buClr>
                <a:schemeClr val="dk1"/>
              </a:buClr>
              <a:buSzPts val="1800"/>
              <a:buChar char="■"/>
              <a:defRPr/>
            </a:lvl9pPr>
          </a:lstStyle>
          <a:p>
            <a:endParaRPr/>
          </a:p>
        </p:txBody>
      </p:sp>
      <p:sp>
        <p:nvSpPr>
          <p:cNvPr id="81" name="Google Shape;81;p1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200">
                <a:solidFill>
                  <a:srgbClr val="89898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2" name="Google Shape;82;p1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3" name="Google Shape;83;p1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rmAutofit lnSpcReduction="10000"/>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sz="1000">
              <a:solidFill>
                <a:schemeClr val="dk2"/>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6" name="Google Shape;86;p16"/>
          <p:cNvSpPr txBox="1">
            <a:spLocks noGrp="1"/>
          </p:cNvSpPr>
          <p:nvPr>
            <p:ph type="body" idx="1"/>
          </p:nvPr>
        </p:nvSpPr>
        <p:spPr>
          <a:xfrm>
            <a:off x="457200" y="1151335"/>
            <a:ext cx="4040100" cy="4800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1200"/>
              </a:spcBef>
              <a:spcAft>
                <a:spcPts val="0"/>
              </a:spcAft>
              <a:buClr>
                <a:schemeClr val="dk1"/>
              </a:buClr>
              <a:buSzPts val="1600"/>
              <a:buNone/>
              <a:defRPr sz="1600" b="1"/>
            </a:lvl7pPr>
            <a:lvl8pPr marL="3657600" lvl="7" indent="-228600" algn="l" rtl="0">
              <a:spcBef>
                <a:spcPts val="1200"/>
              </a:spcBef>
              <a:spcAft>
                <a:spcPts val="0"/>
              </a:spcAft>
              <a:buClr>
                <a:schemeClr val="dk1"/>
              </a:buClr>
              <a:buSzPts val="1600"/>
              <a:buNone/>
              <a:defRPr sz="1600" b="1"/>
            </a:lvl8pPr>
            <a:lvl9pPr marL="4114800" lvl="8" indent="-228600" algn="l" rtl="0">
              <a:spcBef>
                <a:spcPts val="1200"/>
              </a:spcBef>
              <a:spcAft>
                <a:spcPts val="1200"/>
              </a:spcAft>
              <a:buClr>
                <a:schemeClr val="dk1"/>
              </a:buClr>
              <a:buSzPts val="1600"/>
              <a:buNone/>
              <a:defRPr sz="1600" b="1"/>
            </a:lvl9pPr>
          </a:lstStyle>
          <a:p>
            <a:endParaRPr/>
          </a:p>
        </p:txBody>
      </p:sp>
      <p:sp>
        <p:nvSpPr>
          <p:cNvPr id="87" name="Google Shape;87;p16"/>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1200"/>
              </a:spcBef>
              <a:spcAft>
                <a:spcPts val="0"/>
              </a:spcAft>
              <a:buClr>
                <a:schemeClr val="dk1"/>
              </a:buClr>
              <a:buSzPts val="1600"/>
              <a:buChar char="●"/>
              <a:defRPr sz="1600"/>
            </a:lvl7pPr>
            <a:lvl8pPr marL="3657600" lvl="7" indent="-330200" algn="l" rtl="0">
              <a:spcBef>
                <a:spcPts val="1200"/>
              </a:spcBef>
              <a:spcAft>
                <a:spcPts val="0"/>
              </a:spcAft>
              <a:buClr>
                <a:schemeClr val="dk1"/>
              </a:buClr>
              <a:buSzPts val="1600"/>
              <a:buChar char="○"/>
              <a:defRPr sz="1600"/>
            </a:lvl8pPr>
            <a:lvl9pPr marL="4114800" lvl="8" indent="-330200" algn="l" rtl="0">
              <a:spcBef>
                <a:spcPts val="1200"/>
              </a:spcBef>
              <a:spcAft>
                <a:spcPts val="1200"/>
              </a:spcAft>
              <a:buClr>
                <a:schemeClr val="dk1"/>
              </a:buClr>
              <a:buSzPts val="1600"/>
              <a:buChar char="■"/>
              <a:defRPr sz="1600"/>
            </a:lvl9pPr>
          </a:lstStyle>
          <a:p>
            <a:endParaRPr/>
          </a:p>
        </p:txBody>
      </p:sp>
      <p:sp>
        <p:nvSpPr>
          <p:cNvPr id="88" name="Google Shape;88;p16"/>
          <p:cNvSpPr txBox="1">
            <a:spLocks noGrp="1"/>
          </p:cNvSpPr>
          <p:nvPr>
            <p:ph type="body" idx="3"/>
          </p:nvPr>
        </p:nvSpPr>
        <p:spPr>
          <a:xfrm>
            <a:off x="4645025" y="1151335"/>
            <a:ext cx="4041900" cy="4800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1200"/>
              </a:spcBef>
              <a:spcAft>
                <a:spcPts val="0"/>
              </a:spcAft>
              <a:buClr>
                <a:schemeClr val="dk1"/>
              </a:buClr>
              <a:buSzPts val="1600"/>
              <a:buNone/>
              <a:defRPr sz="1600" b="1"/>
            </a:lvl7pPr>
            <a:lvl8pPr marL="3657600" lvl="7" indent="-228600" algn="l" rtl="0">
              <a:spcBef>
                <a:spcPts val="1200"/>
              </a:spcBef>
              <a:spcAft>
                <a:spcPts val="0"/>
              </a:spcAft>
              <a:buClr>
                <a:schemeClr val="dk1"/>
              </a:buClr>
              <a:buSzPts val="1600"/>
              <a:buNone/>
              <a:defRPr sz="1600" b="1"/>
            </a:lvl8pPr>
            <a:lvl9pPr marL="4114800" lvl="8" indent="-228600" algn="l" rtl="0">
              <a:spcBef>
                <a:spcPts val="1200"/>
              </a:spcBef>
              <a:spcAft>
                <a:spcPts val="1200"/>
              </a:spcAft>
              <a:buClr>
                <a:schemeClr val="dk1"/>
              </a:buClr>
              <a:buSzPts val="1600"/>
              <a:buNone/>
              <a:defRPr sz="1600" b="1"/>
            </a:lvl9pPr>
          </a:lstStyle>
          <a:p>
            <a:endParaRPr/>
          </a:p>
        </p:txBody>
      </p:sp>
      <p:sp>
        <p:nvSpPr>
          <p:cNvPr id="89" name="Google Shape;89;p16"/>
          <p:cNvSpPr txBox="1">
            <a:spLocks noGrp="1"/>
          </p:cNvSpPr>
          <p:nvPr>
            <p:ph type="body" idx="4"/>
          </p:nvPr>
        </p:nvSpPr>
        <p:spPr>
          <a:xfrm>
            <a:off x="4645025" y="1631156"/>
            <a:ext cx="4041900" cy="29634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1200"/>
              </a:spcBef>
              <a:spcAft>
                <a:spcPts val="0"/>
              </a:spcAft>
              <a:buClr>
                <a:schemeClr val="dk1"/>
              </a:buClr>
              <a:buSzPts val="1600"/>
              <a:buChar char="●"/>
              <a:defRPr sz="1600"/>
            </a:lvl7pPr>
            <a:lvl8pPr marL="3657600" lvl="7" indent="-330200" algn="l" rtl="0">
              <a:spcBef>
                <a:spcPts val="1200"/>
              </a:spcBef>
              <a:spcAft>
                <a:spcPts val="0"/>
              </a:spcAft>
              <a:buClr>
                <a:schemeClr val="dk1"/>
              </a:buClr>
              <a:buSzPts val="1600"/>
              <a:buChar char="○"/>
              <a:defRPr sz="1600"/>
            </a:lvl8pPr>
            <a:lvl9pPr marL="4114800" lvl="8" indent="-330200" algn="l" rtl="0">
              <a:spcBef>
                <a:spcPts val="1200"/>
              </a:spcBef>
              <a:spcAft>
                <a:spcPts val="1200"/>
              </a:spcAft>
              <a:buClr>
                <a:schemeClr val="dk1"/>
              </a:buClr>
              <a:buSzPts val="1600"/>
              <a:buChar char="■"/>
              <a:defRPr sz="1600"/>
            </a:lvl9pPr>
          </a:lstStyle>
          <a:p>
            <a:endParaRPr/>
          </a:p>
        </p:txBody>
      </p:sp>
      <p:sp>
        <p:nvSpPr>
          <p:cNvPr id="90" name="Google Shape;90;p1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200">
                <a:solidFill>
                  <a:srgbClr val="89898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1" name="Google Shape;91;p1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2" name="Google Shape;92;p1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rmAutofit lnSpcReduction="10000"/>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sz="1000">
              <a:solidFill>
                <a:schemeClr val="dk2"/>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3"/>
        <p:cNvGrpSpPr/>
        <p:nvPr/>
      </p:nvGrpSpPr>
      <p:grpSpPr>
        <a:xfrm>
          <a:off x="0" y="0"/>
          <a:ext cx="0" cy="0"/>
          <a:chOff x="0" y="0"/>
          <a:chExt cx="0" cy="0"/>
        </a:xfrm>
      </p:grpSpPr>
      <p:sp>
        <p:nvSpPr>
          <p:cNvPr id="94" name="Google Shape;94;p17"/>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5" name="Google Shape;95;p17"/>
          <p:cNvSpPr txBox="1">
            <a:spLocks noGrp="1"/>
          </p:cNvSpPr>
          <p:nvPr>
            <p:ph type="body" idx="1"/>
          </p:nvPr>
        </p:nvSpPr>
        <p:spPr>
          <a:xfrm>
            <a:off x="628650" y="1369219"/>
            <a:ext cx="38862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96" name="Google Shape;96;p17"/>
          <p:cNvSpPr txBox="1">
            <a:spLocks noGrp="1"/>
          </p:cNvSpPr>
          <p:nvPr>
            <p:ph type="body" idx="2"/>
          </p:nvPr>
        </p:nvSpPr>
        <p:spPr>
          <a:xfrm>
            <a:off x="4629150" y="1369219"/>
            <a:ext cx="38862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97" name="Google Shape;97;p17"/>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 name="Google Shape;98;p17"/>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9" name="Google Shape;99;p17"/>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6"/>
        <p:cNvGrpSpPr/>
        <p:nvPr/>
      </p:nvGrpSpPr>
      <p:grpSpPr>
        <a:xfrm>
          <a:off x="0" y="0"/>
          <a:ext cx="0" cy="0"/>
          <a:chOff x="0" y="0"/>
          <a:chExt cx="0" cy="0"/>
        </a:xfrm>
      </p:grpSpPr>
      <p:sp>
        <p:nvSpPr>
          <p:cNvPr id="107" name="Google Shape;107;p19"/>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19"/>
          <p:cNvSpPr txBox="1">
            <a:spLocks noGrp="1"/>
          </p:cNvSpPr>
          <p:nvPr>
            <p:ph type="subTitle" idx="1"/>
          </p:nvPr>
        </p:nvSpPr>
        <p:spPr>
          <a:xfrm>
            <a:off x="1143000" y="2701528"/>
            <a:ext cx="6858000" cy="124182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9" name="Google Shape;109;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20"/>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21"/>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1" name="Google Shape;121;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22"/>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629841"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23"/>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4" name="Google Shape;134;p23"/>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23"/>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6" name="Google Shape;136;p23"/>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0"/>
        <p:cNvGrpSpPr/>
        <p:nvPr/>
      </p:nvGrpSpPr>
      <p:grpSpPr>
        <a:xfrm>
          <a:off x="0" y="0"/>
          <a:ext cx="0" cy="0"/>
          <a:chOff x="0" y="0"/>
          <a:chExt cx="0" cy="0"/>
        </a:xfrm>
      </p:grpSpPr>
      <p:sp>
        <p:nvSpPr>
          <p:cNvPr id="141" name="Google Shape;141;p24"/>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5"/>
        <p:cNvGrpSpPr/>
        <p:nvPr/>
      </p:nvGrpSpPr>
      <p:grpSpPr>
        <a:xfrm>
          <a:off x="0" y="0"/>
          <a:ext cx="0" cy="0"/>
          <a:chOff x="0" y="0"/>
          <a:chExt cx="0" cy="0"/>
        </a:xfrm>
      </p:grpSpPr>
      <p:sp>
        <p:nvSpPr>
          <p:cNvPr id="146" name="Google Shape;146;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9"/>
        <p:cNvGrpSpPr/>
        <p:nvPr/>
      </p:nvGrpSpPr>
      <p:grpSpPr>
        <a:xfrm>
          <a:off x="0" y="0"/>
          <a:ext cx="0" cy="0"/>
          <a:chOff x="0" y="0"/>
          <a:chExt cx="0" cy="0"/>
        </a:xfrm>
      </p:grpSpPr>
      <p:sp>
        <p:nvSpPr>
          <p:cNvPr id="150" name="Google Shape;150;p26"/>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26"/>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52" name="Google Shape;152;p26"/>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3" name="Google Shape;153;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6"/>
        <p:cNvGrpSpPr/>
        <p:nvPr/>
      </p:nvGrpSpPr>
      <p:grpSpPr>
        <a:xfrm>
          <a:off x="0" y="0"/>
          <a:ext cx="0" cy="0"/>
          <a:chOff x="0" y="0"/>
          <a:chExt cx="0" cy="0"/>
        </a:xfrm>
      </p:grpSpPr>
      <p:sp>
        <p:nvSpPr>
          <p:cNvPr id="157" name="Google Shape;157;p2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 name="Google Shape;158;p27"/>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9" name="Google Shape;159;p27"/>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0" name="Google Shape;160;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3"/>
        <p:cNvGrpSpPr/>
        <p:nvPr/>
      </p:nvGrpSpPr>
      <p:grpSpPr>
        <a:xfrm>
          <a:off x="0" y="0"/>
          <a:ext cx="0" cy="0"/>
          <a:chOff x="0" y="0"/>
          <a:chExt cx="0" cy="0"/>
        </a:xfrm>
      </p:grpSpPr>
      <p:sp>
        <p:nvSpPr>
          <p:cNvPr id="164" name="Google Shape;164;p28"/>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 name="Google Shape;165;p28"/>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9"/>
        <p:cNvGrpSpPr/>
        <p:nvPr/>
      </p:nvGrpSpPr>
      <p:grpSpPr>
        <a:xfrm>
          <a:off x="0" y="0"/>
          <a:ext cx="0" cy="0"/>
          <a:chOff x="0" y="0"/>
          <a:chExt cx="0" cy="0"/>
        </a:xfrm>
      </p:grpSpPr>
      <p:sp>
        <p:nvSpPr>
          <p:cNvPr id="170" name="Google Shape;170;p29"/>
          <p:cNvSpPr txBox="1">
            <a:spLocks noGrp="1"/>
          </p:cNvSpPr>
          <p:nvPr>
            <p:ph type="title"/>
          </p:nvPr>
        </p:nvSpPr>
        <p:spPr>
          <a:xfrm rot="5400000">
            <a:off x="5350073" y="1467445"/>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29"/>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1"/>
        <p:cNvGrpSpPr/>
        <p:nvPr/>
      </p:nvGrpSpPr>
      <p:grpSpPr>
        <a:xfrm>
          <a:off x="0" y="0"/>
          <a:ext cx="0" cy="0"/>
          <a:chOff x="0" y="0"/>
          <a:chExt cx="0" cy="0"/>
        </a:xfrm>
      </p:grpSpPr>
      <p:sp>
        <p:nvSpPr>
          <p:cNvPr id="182" name="Google Shape;182;p31"/>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3" name="Google Shape;183;p31"/>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4" name="Google Shape;184;p3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3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3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7"/>
        <p:cNvGrpSpPr/>
        <p:nvPr/>
      </p:nvGrpSpPr>
      <p:grpSpPr>
        <a:xfrm>
          <a:off x="0" y="0"/>
          <a:ext cx="0" cy="0"/>
          <a:chOff x="0" y="0"/>
          <a:chExt cx="0" cy="0"/>
        </a:xfrm>
      </p:grpSpPr>
      <p:sp>
        <p:nvSpPr>
          <p:cNvPr id="188" name="Google Shape;188;p32"/>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9" name="Google Shape;189;p32"/>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0" name="Google Shape;190;p3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3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3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3"/>
        <p:cNvGrpSpPr/>
        <p:nvPr/>
      </p:nvGrpSpPr>
      <p:grpSpPr>
        <a:xfrm>
          <a:off x="0" y="0"/>
          <a:ext cx="0" cy="0"/>
          <a:chOff x="0" y="0"/>
          <a:chExt cx="0" cy="0"/>
        </a:xfrm>
      </p:grpSpPr>
      <p:sp>
        <p:nvSpPr>
          <p:cNvPr id="194" name="Google Shape;194;p33"/>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5" name="Google Shape;195;p33"/>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96" name="Google Shape;196;p33"/>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97" name="Google Shape;197;p3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3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3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0"/>
        <p:cNvGrpSpPr/>
        <p:nvPr/>
      </p:nvGrpSpPr>
      <p:grpSpPr>
        <a:xfrm>
          <a:off x="0" y="0"/>
          <a:ext cx="0" cy="0"/>
          <a:chOff x="0" y="0"/>
          <a:chExt cx="0" cy="0"/>
        </a:xfrm>
      </p:grpSpPr>
      <p:sp>
        <p:nvSpPr>
          <p:cNvPr id="201" name="Google Shape;201;p34"/>
          <p:cNvSpPr txBox="1">
            <a:spLocks noGrp="1"/>
          </p:cNvSpPr>
          <p:nvPr>
            <p:ph type="title"/>
          </p:nvPr>
        </p:nvSpPr>
        <p:spPr>
          <a:xfrm>
            <a:off x="722313" y="3305175"/>
            <a:ext cx="7772400" cy="102155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2" name="Google Shape;202;p34"/>
          <p:cNvSpPr txBox="1">
            <a:spLocks noGrp="1"/>
          </p:cNvSpPr>
          <p:nvPr>
            <p:ph type="body" idx="1"/>
          </p:nvPr>
        </p:nvSpPr>
        <p:spPr>
          <a:xfrm>
            <a:off x="722313" y="2180036"/>
            <a:ext cx="7772400" cy="1125140"/>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03" name="Google Shape;203;p3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3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3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6"/>
        <p:cNvGrpSpPr/>
        <p:nvPr/>
      </p:nvGrpSpPr>
      <p:grpSpPr>
        <a:xfrm>
          <a:off x="0" y="0"/>
          <a:ext cx="0" cy="0"/>
          <a:chOff x="0" y="0"/>
          <a:chExt cx="0" cy="0"/>
        </a:xfrm>
      </p:grpSpPr>
      <p:sp>
        <p:nvSpPr>
          <p:cNvPr id="207" name="Google Shape;207;p35"/>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8" name="Google Shape;208;p35"/>
          <p:cNvSpPr txBox="1">
            <a:spLocks noGrp="1"/>
          </p:cNvSpPr>
          <p:nvPr>
            <p:ph type="body" idx="1"/>
          </p:nvPr>
        </p:nvSpPr>
        <p:spPr>
          <a:xfrm>
            <a:off x="457201" y="1151335"/>
            <a:ext cx="4040188" cy="47982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09" name="Google Shape;209;p35"/>
          <p:cNvSpPr txBox="1">
            <a:spLocks noGrp="1"/>
          </p:cNvSpPr>
          <p:nvPr>
            <p:ph type="body" idx="2"/>
          </p:nvPr>
        </p:nvSpPr>
        <p:spPr>
          <a:xfrm>
            <a:off x="457201" y="1631156"/>
            <a:ext cx="4040188" cy="2963466"/>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10" name="Google Shape;210;p35"/>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11" name="Google Shape;211;p35"/>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12" name="Google Shape;212;p3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3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3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5"/>
        <p:cNvGrpSpPr/>
        <p:nvPr/>
      </p:nvGrpSpPr>
      <p:grpSpPr>
        <a:xfrm>
          <a:off x="0" y="0"/>
          <a:ext cx="0" cy="0"/>
          <a:chOff x="0" y="0"/>
          <a:chExt cx="0" cy="0"/>
        </a:xfrm>
      </p:grpSpPr>
      <p:sp>
        <p:nvSpPr>
          <p:cNvPr id="216" name="Google Shape;216;p36"/>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7" name="Google Shape;217;p3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3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3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0"/>
        <p:cNvGrpSpPr/>
        <p:nvPr/>
      </p:nvGrpSpPr>
      <p:grpSpPr>
        <a:xfrm>
          <a:off x="0" y="0"/>
          <a:ext cx="0" cy="0"/>
          <a:chOff x="0" y="0"/>
          <a:chExt cx="0" cy="0"/>
        </a:xfrm>
      </p:grpSpPr>
      <p:sp>
        <p:nvSpPr>
          <p:cNvPr id="221" name="Google Shape;221;p3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3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3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4"/>
        <p:cNvGrpSpPr/>
        <p:nvPr/>
      </p:nvGrpSpPr>
      <p:grpSpPr>
        <a:xfrm>
          <a:off x="0" y="0"/>
          <a:ext cx="0" cy="0"/>
          <a:chOff x="0" y="0"/>
          <a:chExt cx="0" cy="0"/>
        </a:xfrm>
      </p:grpSpPr>
      <p:sp>
        <p:nvSpPr>
          <p:cNvPr id="225" name="Google Shape;225;p38"/>
          <p:cNvSpPr txBox="1">
            <a:spLocks noGrp="1"/>
          </p:cNvSpPr>
          <p:nvPr>
            <p:ph type="title"/>
          </p:nvPr>
        </p:nvSpPr>
        <p:spPr>
          <a:xfrm>
            <a:off x="457201" y="204788"/>
            <a:ext cx="3008313" cy="87153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6" name="Google Shape;226;p38"/>
          <p:cNvSpPr txBox="1">
            <a:spLocks noGrp="1"/>
          </p:cNvSpPr>
          <p:nvPr>
            <p:ph type="body" idx="1"/>
          </p:nvPr>
        </p:nvSpPr>
        <p:spPr>
          <a:xfrm>
            <a:off x="3575050" y="204788"/>
            <a:ext cx="5111751" cy="438983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227" name="Google Shape;227;p38"/>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28" name="Google Shape;228;p3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3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3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1"/>
        <p:cNvGrpSpPr/>
        <p:nvPr/>
      </p:nvGrpSpPr>
      <p:grpSpPr>
        <a:xfrm>
          <a:off x="0" y="0"/>
          <a:ext cx="0" cy="0"/>
          <a:chOff x="0" y="0"/>
          <a:chExt cx="0" cy="0"/>
        </a:xfrm>
      </p:grpSpPr>
      <p:sp>
        <p:nvSpPr>
          <p:cNvPr id="232" name="Google Shape;232;p39"/>
          <p:cNvSpPr txBox="1">
            <a:spLocks noGrp="1"/>
          </p:cNvSpPr>
          <p:nvPr>
            <p:ph type="title"/>
          </p:nvPr>
        </p:nvSpPr>
        <p:spPr>
          <a:xfrm>
            <a:off x="1792288" y="3600451"/>
            <a:ext cx="5486400" cy="42505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3" name="Google Shape;233;p39"/>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34" name="Google Shape;234;p39"/>
          <p:cNvSpPr txBox="1">
            <a:spLocks noGrp="1"/>
          </p:cNvSpPr>
          <p:nvPr>
            <p:ph type="body" idx="1"/>
          </p:nvPr>
        </p:nvSpPr>
        <p:spPr>
          <a:xfrm>
            <a:off x="1792288" y="4025504"/>
            <a:ext cx="5486400" cy="603646"/>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35" name="Google Shape;235;p3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3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3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8"/>
        <p:cNvGrpSpPr/>
        <p:nvPr/>
      </p:nvGrpSpPr>
      <p:grpSpPr>
        <a:xfrm>
          <a:off x="0" y="0"/>
          <a:ext cx="0" cy="0"/>
          <a:chOff x="0" y="0"/>
          <a:chExt cx="0" cy="0"/>
        </a:xfrm>
      </p:grpSpPr>
      <p:sp>
        <p:nvSpPr>
          <p:cNvPr id="239" name="Google Shape;239;p40"/>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0" name="Google Shape;240;p40"/>
          <p:cNvSpPr txBox="1">
            <a:spLocks noGrp="1"/>
          </p:cNvSpPr>
          <p:nvPr>
            <p:ph type="body" idx="1"/>
          </p:nvPr>
        </p:nvSpPr>
        <p:spPr>
          <a:xfrm rot="5400000">
            <a:off x="2874764" y="-1217414"/>
            <a:ext cx="339447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1" name="Google Shape;241;p4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4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 name="Google Shape;243;p4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4"/>
        <p:cNvGrpSpPr/>
        <p:nvPr/>
      </p:nvGrpSpPr>
      <p:grpSpPr>
        <a:xfrm>
          <a:off x="0" y="0"/>
          <a:ext cx="0" cy="0"/>
          <a:chOff x="0" y="0"/>
          <a:chExt cx="0" cy="0"/>
        </a:xfrm>
      </p:grpSpPr>
      <p:sp>
        <p:nvSpPr>
          <p:cNvPr id="245" name="Google Shape;245;p41"/>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6" name="Google Shape;246;p41"/>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7" name="Google Shape;247;p4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4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p4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250"/>
        <p:cNvGrpSpPr/>
        <p:nvPr/>
      </p:nvGrpSpPr>
      <p:grpSpPr>
        <a:xfrm>
          <a:off x="0" y="0"/>
          <a:ext cx="0" cy="0"/>
          <a:chOff x="0" y="0"/>
          <a:chExt cx="0" cy="0"/>
        </a:xfrm>
      </p:grpSpPr>
      <p:sp>
        <p:nvSpPr>
          <p:cNvPr id="251" name="Google Shape;251;p42"/>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2" name="Google Shape;252;p42"/>
          <p:cNvSpPr txBox="1">
            <a:spLocks noGrp="1"/>
          </p:cNvSpPr>
          <p:nvPr>
            <p:ph type="body" idx="1"/>
          </p:nvPr>
        </p:nvSpPr>
        <p:spPr>
          <a:xfrm>
            <a:off x="457200" y="1200150"/>
            <a:ext cx="4038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3" name="Google Shape;253;p42"/>
          <p:cNvSpPr txBox="1">
            <a:spLocks noGrp="1"/>
          </p:cNvSpPr>
          <p:nvPr>
            <p:ph type="body" idx="2"/>
          </p:nvPr>
        </p:nvSpPr>
        <p:spPr>
          <a:xfrm>
            <a:off x="4648200" y="1200150"/>
            <a:ext cx="4038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4" name="Google Shape;254;p4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4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4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3"/>
        <p:cNvGrpSpPr/>
        <p:nvPr/>
      </p:nvGrpSpPr>
      <p:grpSpPr>
        <a:xfrm>
          <a:off x="0" y="0"/>
          <a:ext cx="0" cy="0"/>
          <a:chOff x="0" y="0"/>
          <a:chExt cx="0" cy="0"/>
        </a:xfrm>
      </p:grpSpPr>
      <p:sp>
        <p:nvSpPr>
          <p:cNvPr id="264" name="Google Shape;264;p44"/>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65" name="Google Shape;265;p44"/>
          <p:cNvSpPr txBox="1">
            <a:spLocks noGrp="1"/>
          </p:cNvSpPr>
          <p:nvPr>
            <p:ph type="body" idx="1"/>
          </p:nvPr>
        </p:nvSpPr>
        <p:spPr>
          <a:xfrm>
            <a:off x="457200" y="1151335"/>
            <a:ext cx="4040100" cy="4800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266" name="Google Shape;266;p44"/>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267" name="Google Shape;267;p44"/>
          <p:cNvSpPr txBox="1">
            <a:spLocks noGrp="1"/>
          </p:cNvSpPr>
          <p:nvPr>
            <p:ph type="body" idx="3"/>
          </p:nvPr>
        </p:nvSpPr>
        <p:spPr>
          <a:xfrm>
            <a:off x="4645025" y="1151335"/>
            <a:ext cx="4041900" cy="4800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268" name="Google Shape;268;p44"/>
          <p:cNvSpPr txBox="1">
            <a:spLocks noGrp="1"/>
          </p:cNvSpPr>
          <p:nvPr>
            <p:ph type="body" idx="4"/>
          </p:nvPr>
        </p:nvSpPr>
        <p:spPr>
          <a:xfrm>
            <a:off x="4645025" y="1631156"/>
            <a:ext cx="4041900" cy="29634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269" name="Google Shape;269;p4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200">
                <a:solidFill>
                  <a:srgbClr val="89898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0" name="Google Shape;270;p4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1" name="Google Shape;271;p4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2"/>
        <p:cNvGrpSpPr/>
        <p:nvPr/>
      </p:nvGrpSpPr>
      <p:grpSpPr>
        <a:xfrm>
          <a:off x="0" y="0"/>
          <a:ext cx="0" cy="0"/>
          <a:chOff x="0" y="0"/>
          <a:chExt cx="0" cy="0"/>
        </a:xfrm>
      </p:grpSpPr>
      <p:sp>
        <p:nvSpPr>
          <p:cNvPr id="273" name="Google Shape;273;p45"/>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74" name="Google Shape;274;p45"/>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75" name="Google Shape;275;p4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200">
                <a:solidFill>
                  <a:srgbClr val="89898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6" name="Google Shape;276;p4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7" name="Google Shape;277;p4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8"/>
        <p:cNvGrpSpPr/>
        <p:nvPr/>
      </p:nvGrpSpPr>
      <p:grpSpPr>
        <a:xfrm>
          <a:off x="0" y="0"/>
          <a:ext cx="0" cy="0"/>
          <a:chOff x="0" y="0"/>
          <a:chExt cx="0" cy="0"/>
        </a:xfrm>
      </p:grpSpPr>
      <p:sp>
        <p:nvSpPr>
          <p:cNvPr id="279" name="Google Shape;279;p4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200">
                <a:solidFill>
                  <a:srgbClr val="89898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0" name="Google Shape;280;p4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1" name="Google Shape;281;p4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2"/>
        <p:cNvGrpSpPr/>
        <p:nvPr/>
      </p:nvGrpSpPr>
      <p:grpSpPr>
        <a:xfrm>
          <a:off x="0" y="0"/>
          <a:ext cx="0" cy="0"/>
          <a:chOff x="0" y="0"/>
          <a:chExt cx="0" cy="0"/>
        </a:xfrm>
      </p:grpSpPr>
      <p:sp>
        <p:nvSpPr>
          <p:cNvPr id="283" name="Google Shape;283;p47"/>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84" name="Google Shape;284;p47"/>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285" name="Google Shape;285;p47"/>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286" name="Google Shape;286;p4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200">
                <a:solidFill>
                  <a:srgbClr val="89898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7" name="Google Shape;287;p4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8" name="Google Shape;288;p4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289"/>
        <p:cNvGrpSpPr/>
        <p:nvPr/>
      </p:nvGrpSpPr>
      <p:grpSpPr>
        <a:xfrm>
          <a:off x="0" y="0"/>
          <a:ext cx="0" cy="0"/>
          <a:chOff x="0" y="0"/>
          <a:chExt cx="0" cy="0"/>
        </a:xfrm>
      </p:grpSpPr>
      <p:sp>
        <p:nvSpPr>
          <p:cNvPr id="290" name="Google Shape;290;p48"/>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91" name="Google Shape;291;p48"/>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92" name="Google Shape;292;p48"/>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93" name="Google Shape;293;p4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200">
                <a:solidFill>
                  <a:srgbClr val="89898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4" name="Google Shape;294;p4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5" name="Google Shape;295;p4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96"/>
        <p:cNvGrpSpPr/>
        <p:nvPr/>
      </p:nvGrpSpPr>
      <p:grpSpPr>
        <a:xfrm>
          <a:off x="0" y="0"/>
          <a:ext cx="0" cy="0"/>
          <a:chOff x="0" y="0"/>
          <a:chExt cx="0" cy="0"/>
        </a:xfrm>
      </p:grpSpPr>
      <p:sp>
        <p:nvSpPr>
          <p:cNvPr id="297" name="Google Shape;297;p49"/>
          <p:cNvSpPr txBox="1">
            <a:spLocks noGrp="1"/>
          </p:cNvSpPr>
          <p:nvPr>
            <p:ph type="title"/>
          </p:nvPr>
        </p:nvSpPr>
        <p:spPr>
          <a:xfrm rot="5400000">
            <a:off x="5463750" y="1371628"/>
            <a:ext cx="4388700" cy="20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98" name="Google Shape;298;p49"/>
          <p:cNvSpPr txBox="1">
            <a:spLocks noGrp="1"/>
          </p:cNvSpPr>
          <p:nvPr>
            <p:ph type="body" idx="1"/>
          </p:nvPr>
        </p:nvSpPr>
        <p:spPr>
          <a:xfrm rot="5400000">
            <a:off x="1272750" y="-609572"/>
            <a:ext cx="4388700" cy="6019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99" name="Google Shape;299;p4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200">
                <a:solidFill>
                  <a:srgbClr val="89898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0" name="Google Shape;300;p4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1" name="Google Shape;301;p4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02"/>
        <p:cNvGrpSpPr/>
        <p:nvPr/>
      </p:nvGrpSpPr>
      <p:grpSpPr>
        <a:xfrm>
          <a:off x="0" y="0"/>
          <a:ext cx="0" cy="0"/>
          <a:chOff x="0" y="0"/>
          <a:chExt cx="0" cy="0"/>
        </a:xfrm>
      </p:grpSpPr>
      <p:sp>
        <p:nvSpPr>
          <p:cNvPr id="303" name="Google Shape;303;p50"/>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04" name="Google Shape;304;p50"/>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05" name="Google Shape;305;p5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200">
                <a:solidFill>
                  <a:srgbClr val="89898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6" name="Google Shape;306;p5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7" name="Google Shape;307;p5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08"/>
        <p:cNvGrpSpPr/>
        <p:nvPr/>
      </p:nvGrpSpPr>
      <p:grpSpPr>
        <a:xfrm>
          <a:off x="0" y="0"/>
          <a:ext cx="0" cy="0"/>
          <a:chOff x="0" y="0"/>
          <a:chExt cx="0" cy="0"/>
        </a:xfrm>
      </p:grpSpPr>
      <p:sp>
        <p:nvSpPr>
          <p:cNvPr id="309" name="Google Shape;309;p51"/>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sz="2000" b="1"/>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10" name="Google Shape;310;p51"/>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1" name="Google Shape;311;p51"/>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312" name="Google Shape;312;p5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200">
                <a:solidFill>
                  <a:srgbClr val="89898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3" name="Google Shape;313;p5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4" name="Google Shape;314;p5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15"/>
        <p:cNvGrpSpPr/>
        <p:nvPr/>
      </p:nvGrpSpPr>
      <p:grpSpPr>
        <a:xfrm>
          <a:off x="0" y="0"/>
          <a:ext cx="0" cy="0"/>
          <a:chOff x="0" y="0"/>
          <a:chExt cx="0" cy="0"/>
        </a:xfrm>
      </p:grpSpPr>
      <p:sp>
        <p:nvSpPr>
          <p:cNvPr id="316" name="Google Shape;316;p52"/>
          <p:cNvSpPr txBox="1">
            <a:spLocks noGrp="1"/>
          </p:cNvSpPr>
          <p:nvPr>
            <p:ph type="title"/>
          </p:nvPr>
        </p:nvSpPr>
        <p:spPr>
          <a:xfrm>
            <a:off x="457200" y="204788"/>
            <a:ext cx="3008400" cy="8715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sz="2000" b="1"/>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17" name="Google Shape;317;p52"/>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Autofit/>
          </a:bodyPr>
          <a:lstStyle>
            <a:lvl1pPr marL="457200" lvl="0" indent="-431800" algn="l" rtl="0">
              <a:spcBef>
                <a:spcPts val="640"/>
              </a:spcBef>
              <a:spcAft>
                <a:spcPts val="0"/>
              </a:spcAft>
              <a:buClr>
                <a:schemeClr val="dk1"/>
              </a:buClr>
              <a:buSzPts val="3200"/>
              <a:buChar char="•"/>
              <a:defRPr sz="3200"/>
            </a:lvl1pPr>
            <a:lvl2pPr marL="914400" lvl="1" indent="-406400" algn="l" rtl="0">
              <a:spcBef>
                <a:spcPts val="560"/>
              </a:spcBef>
              <a:spcAft>
                <a:spcPts val="0"/>
              </a:spcAft>
              <a:buClr>
                <a:schemeClr val="dk1"/>
              </a:buClr>
              <a:buSzPts val="2800"/>
              <a:buChar char="–"/>
              <a:defRPr sz="2800"/>
            </a:lvl2pPr>
            <a:lvl3pPr marL="1371600" lvl="2" indent="-381000" algn="l" rtl="0">
              <a:spcBef>
                <a:spcPts val="480"/>
              </a:spcBef>
              <a:spcAft>
                <a:spcPts val="0"/>
              </a:spcAft>
              <a:buClr>
                <a:schemeClr val="dk1"/>
              </a:buClr>
              <a:buSzPts val="2400"/>
              <a:buChar char="•"/>
              <a:defRPr sz="2400"/>
            </a:lvl3pPr>
            <a:lvl4pPr marL="1828800" lvl="3" indent="-355600" algn="l" rtl="0">
              <a:spcBef>
                <a:spcPts val="400"/>
              </a:spcBef>
              <a:spcAft>
                <a:spcPts val="0"/>
              </a:spcAft>
              <a:buClr>
                <a:schemeClr val="dk1"/>
              </a:buClr>
              <a:buSzPts val="2000"/>
              <a:buChar char="–"/>
              <a:defRPr sz="2000"/>
            </a:lvl4pPr>
            <a:lvl5pPr marL="2286000" lvl="4" indent="-355600" algn="l" rtl="0">
              <a:spcBef>
                <a:spcPts val="400"/>
              </a:spcBef>
              <a:spcAft>
                <a:spcPts val="0"/>
              </a:spcAft>
              <a:buClr>
                <a:schemeClr val="dk1"/>
              </a:buClr>
              <a:buSzPts val="2000"/>
              <a:buChar char="»"/>
              <a:defRPr sz="20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318" name="Google Shape;318;p52"/>
          <p:cNvSpPr txBox="1">
            <a:spLocks noGrp="1"/>
          </p:cNvSpPr>
          <p:nvPr>
            <p:ph type="body" idx="2"/>
          </p:nvPr>
        </p:nvSpPr>
        <p:spPr>
          <a:xfrm>
            <a:off x="457200" y="1076325"/>
            <a:ext cx="3008400" cy="3518400"/>
          </a:xfrm>
          <a:prstGeom prst="rect">
            <a:avLst/>
          </a:prstGeom>
          <a:noFill/>
          <a:ln>
            <a:noFill/>
          </a:ln>
        </p:spPr>
        <p:txBody>
          <a:bodyPr spcFirstLastPara="1" wrap="square" lIns="91425" tIns="45700" rIns="91425" bIns="45700" anchor="t" anchorCtr="0">
            <a:no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319" name="Google Shape;319;p5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200">
                <a:solidFill>
                  <a:srgbClr val="89898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0" name="Google Shape;320;p5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1" name="Google Shape;321;p5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2"/>
        <p:cNvGrpSpPr/>
        <p:nvPr/>
      </p:nvGrpSpPr>
      <p:grpSpPr>
        <a:xfrm>
          <a:off x="0" y="0"/>
          <a:ext cx="0" cy="0"/>
          <a:chOff x="0" y="0"/>
          <a:chExt cx="0" cy="0"/>
        </a:xfrm>
      </p:grpSpPr>
      <p:sp>
        <p:nvSpPr>
          <p:cNvPr id="323" name="Google Shape;323;p5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24" name="Google Shape;324;p5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200">
                <a:solidFill>
                  <a:srgbClr val="89898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5" name="Google Shape;325;p5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6" name="Google Shape;326;p5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7"/>
        <p:cNvGrpSpPr/>
        <p:nvPr/>
      </p:nvGrpSpPr>
      <p:grpSpPr>
        <a:xfrm>
          <a:off x="0" y="0"/>
          <a:ext cx="0" cy="0"/>
          <a:chOff x="0" y="0"/>
          <a:chExt cx="0" cy="0"/>
        </a:xfrm>
      </p:grpSpPr>
      <p:sp>
        <p:nvSpPr>
          <p:cNvPr id="328" name="Google Shape;328;p54"/>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4000" b="1" cap="none"/>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29" name="Google Shape;329;p54"/>
          <p:cNvSpPr txBox="1">
            <a:spLocks noGrp="1"/>
          </p:cNvSpPr>
          <p:nvPr>
            <p:ph type="body" idx="1"/>
          </p:nvPr>
        </p:nvSpPr>
        <p:spPr>
          <a:xfrm>
            <a:off x="722313" y="2180035"/>
            <a:ext cx="7772400" cy="1125300"/>
          </a:xfrm>
          <a:prstGeom prst="rect">
            <a:avLst/>
          </a:prstGeom>
          <a:noFill/>
          <a:ln>
            <a:noFill/>
          </a:ln>
        </p:spPr>
        <p:txBody>
          <a:bodyPr spcFirstLastPara="1" wrap="square" lIns="91425" tIns="45700" rIns="91425" bIns="45700" anchor="b" anchorCtr="0">
            <a:noAutofit/>
          </a:bodyPr>
          <a:lstStyle>
            <a:lvl1pPr marL="457200" lvl="0" indent="-228600" algn="l" rtl="0">
              <a:spcBef>
                <a:spcPts val="400"/>
              </a:spcBef>
              <a:spcAft>
                <a:spcPts val="0"/>
              </a:spcAft>
              <a:buClr>
                <a:srgbClr val="888888"/>
              </a:buClr>
              <a:buSzPts val="2000"/>
              <a:buNone/>
              <a:defRPr sz="2000">
                <a:solidFill>
                  <a:srgbClr val="888888"/>
                </a:solidFill>
              </a:defRPr>
            </a:lvl1pPr>
            <a:lvl2pPr marL="914400" lvl="1" indent="-228600" algn="l" rtl="0">
              <a:spcBef>
                <a:spcPts val="36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330" name="Google Shape;330;p5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200">
                <a:solidFill>
                  <a:srgbClr val="89898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1" name="Google Shape;331;p5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2" name="Google Shape;332;p5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33"/>
        <p:cNvGrpSpPr/>
        <p:nvPr/>
      </p:nvGrpSpPr>
      <p:grpSpPr>
        <a:xfrm>
          <a:off x="0" y="0"/>
          <a:ext cx="0" cy="0"/>
          <a:chOff x="0" y="0"/>
          <a:chExt cx="0" cy="0"/>
        </a:xfrm>
      </p:grpSpPr>
      <p:sp>
        <p:nvSpPr>
          <p:cNvPr id="334" name="Google Shape;334;p55"/>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35" name="Google Shape;335;p55"/>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Autofit/>
          </a:bodyPr>
          <a:lstStyle>
            <a:lvl1pPr lvl="0" algn="ctr" rtl="0">
              <a:spcBef>
                <a:spcPts val="640"/>
              </a:spcBef>
              <a:spcAft>
                <a:spcPts val="0"/>
              </a:spcAft>
              <a:buClr>
                <a:srgbClr val="888888"/>
              </a:buClr>
              <a:buSzPts val="3200"/>
              <a:buNone/>
              <a:defRPr>
                <a:solidFill>
                  <a:srgbClr val="888888"/>
                </a:solidFill>
              </a:defRPr>
            </a:lvl1pPr>
            <a:lvl2pPr lvl="1" algn="ctr" rtl="0">
              <a:spcBef>
                <a:spcPts val="560"/>
              </a:spcBef>
              <a:spcAft>
                <a:spcPts val="0"/>
              </a:spcAft>
              <a:buClr>
                <a:srgbClr val="888888"/>
              </a:buClr>
              <a:buSzPts val="28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336" name="Google Shape;336;p5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200">
                <a:solidFill>
                  <a:srgbClr val="89898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7" name="Google Shape;337;p5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8" name="Google Shape;338;p5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2" name="Google Shape;102;p18"/>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1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4" name="Google Shape;104;p1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5" name="Google Shape;105;p1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76923C"/>
        </a:solidFill>
        <a:effectLst/>
      </p:bgPr>
    </p:bg>
    <p:spTree>
      <p:nvGrpSpPr>
        <p:cNvPr id="1" name="Shape 175"/>
        <p:cNvGrpSpPr/>
        <p:nvPr/>
      </p:nvGrpSpPr>
      <p:grpSpPr>
        <a:xfrm>
          <a:off x="0" y="0"/>
          <a:ext cx="0" cy="0"/>
          <a:chOff x="0" y="0"/>
          <a:chExt cx="0" cy="0"/>
        </a:xfrm>
      </p:grpSpPr>
      <p:sp>
        <p:nvSpPr>
          <p:cNvPr id="176" name="Google Shape;176;p30"/>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77" name="Google Shape;177;p30"/>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8" name="Google Shape;178;p3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9" name="Google Shape;179;p3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0" name="Google Shape;180;p3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7"/>
        <p:cNvGrpSpPr/>
        <p:nvPr/>
      </p:nvGrpSpPr>
      <p:grpSpPr>
        <a:xfrm>
          <a:off x="0" y="0"/>
          <a:ext cx="0" cy="0"/>
          <a:chOff x="0" y="0"/>
          <a:chExt cx="0" cy="0"/>
        </a:xfrm>
      </p:grpSpPr>
      <p:sp>
        <p:nvSpPr>
          <p:cNvPr id="258" name="Google Shape;258;p4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59" name="Google Shape;259;p43"/>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0" name="Google Shape;260;p4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1" name="Google Shape;261;p4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2" name="Google Shape;262;p4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ezuFR5OwHU8"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yyJEiN56El0" TargetMode="External"/><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41.xml"/><Relationship Id="rId5" Type="http://schemas.openxmlformats.org/officeDocument/2006/relationships/image" Target="../media/image34.png"/><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gif"/></Relationships>
</file>

<file path=ppt/slides/_rels/slide3.xml.rels><?xml version="1.0" encoding="UTF-8" standalone="yes"?>
<Relationships xmlns="http://schemas.openxmlformats.org/package/2006/relationships"><Relationship Id="rId3" Type="http://schemas.openxmlformats.org/officeDocument/2006/relationships/hyperlink" Target="http://www.youtube.com/watch?v=0B2w0abQazg"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youtube.com/watch?v=HQ_EAbM3zxo"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44.jp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6.jpg"/></Relationships>
</file>

<file path=ppt/slides/_rels/slide33.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3.xml"/><Relationship Id="rId1" Type="http://schemas.openxmlformats.org/officeDocument/2006/relationships/slideLayout" Target="../slideLayouts/slideLayout30.xml"/><Relationship Id="rId5" Type="http://schemas.openxmlformats.org/officeDocument/2006/relationships/image" Target="../media/image49.png"/><Relationship Id="rId4" Type="http://schemas.openxmlformats.org/officeDocument/2006/relationships/image" Target="../media/image48.jpg"/></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4.xml"/><Relationship Id="rId1" Type="http://schemas.openxmlformats.org/officeDocument/2006/relationships/slideLayout" Target="../slideLayouts/slideLayout20.xml"/><Relationship Id="rId4" Type="http://schemas.openxmlformats.org/officeDocument/2006/relationships/image" Target="../media/image51.jpg"/></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5.xml"/><Relationship Id="rId1" Type="http://schemas.openxmlformats.org/officeDocument/2006/relationships/slideLayout" Target="../slideLayouts/slideLayout17.xml"/><Relationship Id="rId5" Type="http://schemas.openxmlformats.org/officeDocument/2006/relationships/image" Target="../media/image54.jpg"/><Relationship Id="rId4" Type="http://schemas.openxmlformats.org/officeDocument/2006/relationships/image" Target="../media/image53.jp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56.jpg"/></Relationships>
</file>

<file path=ppt/slides/_rels/slide3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6"/>
          <p:cNvSpPr txBox="1">
            <a:spLocks noGrp="1"/>
          </p:cNvSpPr>
          <p:nvPr>
            <p:ph type="title"/>
          </p:nvPr>
        </p:nvSpPr>
        <p:spPr>
          <a:xfrm>
            <a:off x="386875" y="157825"/>
            <a:ext cx="4598400" cy="897300"/>
          </a:xfrm>
          <a:prstGeom prst="rect">
            <a:avLst/>
          </a:prstGeom>
          <a:ln w="9525" cap="flat" cmpd="sng">
            <a:solidFill>
              <a:srgbClr val="000000"/>
            </a:solidFill>
            <a:prstDash val="dot"/>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20">
                <a:latin typeface="Playfair Display"/>
                <a:ea typeface="Playfair Display"/>
                <a:cs typeface="Playfair Display"/>
                <a:sym typeface="Playfair Display"/>
              </a:rPr>
              <a:t>Answer the following</a:t>
            </a:r>
            <a:endParaRPr sz="3520">
              <a:latin typeface="Playfair Display"/>
              <a:ea typeface="Playfair Display"/>
              <a:cs typeface="Playfair Display"/>
              <a:sym typeface="Playfair Display"/>
            </a:endParaRPr>
          </a:p>
        </p:txBody>
      </p:sp>
      <p:sp>
        <p:nvSpPr>
          <p:cNvPr id="344" name="Google Shape;344;p56"/>
          <p:cNvSpPr txBox="1">
            <a:spLocks noGrp="1"/>
          </p:cNvSpPr>
          <p:nvPr>
            <p:ph type="body" idx="1"/>
          </p:nvPr>
        </p:nvSpPr>
        <p:spPr>
          <a:xfrm>
            <a:off x="311700" y="1152475"/>
            <a:ext cx="4992900" cy="3858600"/>
          </a:xfrm>
          <a:prstGeom prst="rect">
            <a:avLst/>
          </a:prstGeom>
        </p:spPr>
        <p:txBody>
          <a:bodyPr spcFirstLastPara="1" wrap="square" lIns="91425" tIns="91425" rIns="91425" bIns="91425" anchor="t" anchorCtr="0">
            <a:normAutofit/>
          </a:bodyPr>
          <a:lstStyle/>
          <a:p>
            <a:pPr marL="457200" lvl="0" indent="-374650" algn="l" rtl="0">
              <a:spcBef>
                <a:spcPts val="0"/>
              </a:spcBef>
              <a:spcAft>
                <a:spcPts val="0"/>
              </a:spcAft>
              <a:buClr>
                <a:srgbClr val="000000"/>
              </a:buClr>
              <a:buSzPts val="2300"/>
              <a:buAutoNum type="arabicPeriod"/>
            </a:pPr>
            <a:r>
              <a:rPr lang="en" sz="2500">
                <a:solidFill>
                  <a:srgbClr val="000000"/>
                </a:solidFill>
                <a:highlight>
                  <a:srgbClr val="FFFFFF"/>
                </a:highlight>
              </a:rPr>
              <a:t>Explain the “Domino Theory” </a:t>
            </a:r>
            <a:endParaRPr sz="2500">
              <a:solidFill>
                <a:srgbClr val="000000"/>
              </a:solidFill>
              <a:highlight>
                <a:srgbClr val="FFFFFF"/>
              </a:highlight>
            </a:endParaRPr>
          </a:p>
          <a:p>
            <a:pPr marL="457200" lvl="0" indent="-387350" algn="l" rtl="0">
              <a:spcBef>
                <a:spcPts val="0"/>
              </a:spcBef>
              <a:spcAft>
                <a:spcPts val="0"/>
              </a:spcAft>
              <a:buClr>
                <a:srgbClr val="000000"/>
              </a:buClr>
              <a:buSzPts val="2500"/>
              <a:buAutoNum type="arabicPeriod"/>
            </a:pPr>
            <a:r>
              <a:rPr lang="en" sz="2500">
                <a:solidFill>
                  <a:srgbClr val="000000"/>
                </a:solidFill>
                <a:highlight>
                  <a:srgbClr val="FFFFFF"/>
                </a:highlight>
              </a:rPr>
              <a:t>Define Self-Immolation.</a:t>
            </a:r>
            <a:endParaRPr sz="2500">
              <a:solidFill>
                <a:srgbClr val="000000"/>
              </a:solidFill>
              <a:highlight>
                <a:srgbClr val="FFFFFF"/>
              </a:highlight>
            </a:endParaRPr>
          </a:p>
          <a:p>
            <a:pPr marL="914400" lvl="1" indent="-387350" algn="l" rtl="0">
              <a:spcBef>
                <a:spcPts val="0"/>
              </a:spcBef>
              <a:spcAft>
                <a:spcPts val="0"/>
              </a:spcAft>
              <a:buClr>
                <a:srgbClr val="000000"/>
              </a:buClr>
              <a:buSzPts val="2500"/>
              <a:buAutoNum type="alphaLcPeriod"/>
            </a:pPr>
            <a:r>
              <a:rPr lang="en" sz="2500">
                <a:solidFill>
                  <a:srgbClr val="000000"/>
                </a:solidFill>
                <a:highlight>
                  <a:srgbClr val="FFFFFF"/>
                </a:highlight>
              </a:rPr>
              <a:t>What group did this as a sign of protest?</a:t>
            </a:r>
            <a:endParaRPr sz="2500">
              <a:solidFill>
                <a:srgbClr val="000000"/>
              </a:solidFill>
              <a:highlight>
                <a:srgbClr val="FFFFFF"/>
              </a:highlight>
            </a:endParaRPr>
          </a:p>
          <a:p>
            <a:pPr marL="457200" lvl="0" indent="-387350" algn="l" rtl="0">
              <a:spcBef>
                <a:spcPts val="0"/>
              </a:spcBef>
              <a:spcAft>
                <a:spcPts val="0"/>
              </a:spcAft>
              <a:buClr>
                <a:srgbClr val="000000"/>
              </a:buClr>
              <a:buSzPts val="2500"/>
              <a:buAutoNum type="arabicPeriod"/>
            </a:pPr>
            <a:r>
              <a:rPr lang="en" sz="2500">
                <a:solidFill>
                  <a:srgbClr val="000000"/>
                </a:solidFill>
                <a:highlight>
                  <a:srgbClr val="FFFFFF"/>
                </a:highlight>
              </a:rPr>
              <a:t>The U.S. goes to war in Vietnam what type of warfare will the U.S. military men face?</a:t>
            </a:r>
            <a:endParaRPr sz="2500">
              <a:solidFill>
                <a:srgbClr val="000000"/>
              </a:solidFill>
              <a:highlight>
                <a:srgbClr val="FFFFFF"/>
              </a:highlight>
            </a:endParaRPr>
          </a:p>
        </p:txBody>
      </p:sp>
      <p:pic>
        <p:nvPicPr>
          <p:cNvPr id="345" name="Google Shape;345;p56"/>
          <p:cNvPicPr preferRelativeResize="0"/>
          <p:nvPr/>
        </p:nvPicPr>
        <p:blipFill>
          <a:blip r:embed="rId3">
            <a:alphaModFix/>
          </a:blip>
          <a:stretch>
            <a:fillRect/>
          </a:stretch>
        </p:blipFill>
        <p:spPr>
          <a:xfrm>
            <a:off x="5304600" y="157825"/>
            <a:ext cx="3629450" cy="2177675"/>
          </a:xfrm>
          <a:prstGeom prst="rect">
            <a:avLst/>
          </a:prstGeom>
          <a:noFill/>
          <a:ln>
            <a:noFill/>
          </a:ln>
        </p:spPr>
      </p:pic>
      <p:pic>
        <p:nvPicPr>
          <p:cNvPr id="346" name="Google Shape;346;p56" descr="Vietnam War | National Archives"/>
          <p:cNvPicPr preferRelativeResize="0"/>
          <p:nvPr/>
        </p:nvPicPr>
        <p:blipFill>
          <a:blip r:embed="rId4">
            <a:alphaModFix/>
          </a:blip>
          <a:stretch>
            <a:fillRect/>
          </a:stretch>
        </p:blipFill>
        <p:spPr>
          <a:xfrm>
            <a:off x="5234538" y="2571750"/>
            <a:ext cx="3769575" cy="2056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5"/>
        <p:cNvGrpSpPr/>
        <p:nvPr/>
      </p:nvGrpSpPr>
      <p:grpSpPr>
        <a:xfrm>
          <a:off x="0" y="0"/>
          <a:ext cx="0" cy="0"/>
          <a:chOff x="0" y="0"/>
          <a:chExt cx="0" cy="0"/>
        </a:xfrm>
      </p:grpSpPr>
      <p:sp>
        <p:nvSpPr>
          <p:cNvPr id="406" name="Google Shape;406;p6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solidFill>
                  <a:schemeClr val="dk1"/>
                </a:solidFill>
                <a:latin typeface="Arial Black"/>
                <a:ea typeface="Arial Black"/>
                <a:cs typeface="Arial Black"/>
                <a:sym typeface="Arial Black"/>
              </a:rPr>
              <a:t>The Vietnam War:</a:t>
            </a:r>
            <a:endParaRPr>
              <a:solidFill>
                <a:schemeClr val="dk1"/>
              </a:solidFill>
              <a:latin typeface="Arial Black"/>
              <a:ea typeface="Arial Black"/>
              <a:cs typeface="Arial Black"/>
              <a:sym typeface="Arial Black"/>
            </a:endParaRPr>
          </a:p>
          <a:p>
            <a:pPr marL="0" lvl="0" indent="0" algn="ctr" rtl="0">
              <a:spcBef>
                <a:spcPts val="0"/>
              </a:spcBef>
              <a:spcAft>
                <a:spcPts val="0"/>
              </a:spcAft>
              <a:buNone/>
            </a:pPr>
            <a:r>
              <a:rPr lang="en">
                <a:solidFill>
                  <a:schemeClr val="dk1"/>
                </a:solidFill>
                <a:latin typeface="Arial Black"/>
                <a:ea typeface="Arial Black"/>
                <a:cs typeface="Arial Black"/>
                <a:sym typeface="Arial Black"/>
              </a:rPr>
              <a:t>Turning Point</a:t>
            </a:r>
            <a:endParaRPr>
              <a:solidFill>
                <a:schemeClr val="dk1"/>
              </a:solidFill>
              <a:latin typeface="Arial Black"/>
              <a:ea typeface="Arial Black"/>
              <a:cs typeface="Arial Black"/>
              <a:sym typeface="Arial Black"/>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0"/>
        <p:cNvGrpSpPr/>
        <p:nvPr/>
      </p:nvGrpSpPr>
      <p:grpSpPr>
        <a:xfrm>
          <a:off x="0" y="0"/>
          <a:ext cx="0" cy="0"/>
          <a:chOff x="0" y="0"/>
          <a:chExt cx="0" cy="0"/>
        </a:xfrm>
      </p:grpSpPr>
      <p:pic>
        <p:nvPicPr>
          <p:cNvPr id="411" name="Google Shape;411;p66" descr="Please consider supporting our videos on Patreon&#10;https://www.patreon.com/simplehistory&#10;&#10;As celebration of the lunar new year, the ‘tet’ is an important holiday to Vietnamese people. &#10;&#10;In January 1968,  the North Vietnamese and Communist Viet Cong forces would use the event to their advantage to strategically launch an offensive when the enemy’s guard was down. &#10;&#10;&#10;Please do not reupload our content!&#10;&#10;SIMPLE HISTORY MERCHANDISE &#10;&#10;Get the SImple History books on Amazon: &#10;&#10;https://www.amazon.com/Daniel-Turner-%60/e/B00H5TYLAE/&#10;&#10;T-Shirts&#10;&#10;https://www.zazzle.com/simplehistory/gifts?cg=196817456987349853&#10;&#10;Simple history gives you the facts, simple!&#10;&#10;See the book collection here:&#10;&#10;Amazon USA&#10;&#10;http://www.amazon.com/Daniel-Turner/e/B00H5TYLAE/&#10;&#10;&#10;Amazon UK&#10;http://www.amazon.co.uk/Daniel-Turner/e/B00H5TYLAE/&#10;&#10;http://www.simplehistory.co.uk/&#10;&#10;https://www.facebook.com/Simple-History-549437675141192/&#10;&#10;https://twitter.com/simple_guides&#10;&#10;&#10;Credit:&#10;&#10;Narrator:&#10;&#10;Chris Kane&#10;www.vocalforge.com&#10;&#10;Animation:&#10;Daniel Turner&#10;&#10;Artwork:&#10;Daniel turner&#10;&#10;Music Credit&#10;&#10;Asian Drums - Vadodara by Kevin MacLeod is licensed under a Creative Commons Attribution licence (https://creativecommons.org/licenses/by/4.0/)&#10;Source: http://incompetech.com/music/royalty-free/index.html?isrc=USUAN1100396&#10;Artist: http://incompetech.com/&#10;&#10;Joshua LF Mitchell" title="The Tet Offensive (1968)">
            <a:hlinkClick r:id="rId3"/>
          </p:cNvPr>
          <p:cNvPicPr preferRelativeResize="0"/>
          <p:nvPr/>
        </p:nvPicPr>
        <p:blipFill>
          <a:blip r:embed="rId4">
            <a:alphaModFix/>
          </a:blip>
          <a:stretch>
            <a:fillRect/>
          </a:stretch>
        </p:blipFill>
        <p:spPr>
          <a:xfrm>
            <a:off x="69050" y="0"/>
            <a:ext cx="8883175" cy="5208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7"/>
          <p:cNvSpPr txBox="1">
            <a:spLocks noGrp="1"/>
          </p:cNvSpPr>
          <p:nvPr>
            <p:ph type="title"/>
          </p:nvPr>
        </p:nvSpPr>
        <p:spPr>
          <a:xfrm>
            <a:off x="195300" y="247575"/>
            <a:ext cx="3958500" cy="6807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3600"/>
              <a:t>The Tet Offensive </a:t>
            </a:r>
            <a:endParaRPr sz="3600"/>
          </a:p>
        </p:txBody>
      </p:sp>
      <p:sp>
        <p:nvSpPr>
          <p:cNvPr id="417" name="Google Shape;417;p67"/>
          <p:cNvSpPr/>
          <p:nvPr/>
        </p:nvSpPr>
        <p:spPr>
          <a:xfrm>
            <a:off x="5874900" y="2490300"/>
            <a:ext cx="3269100" cy="265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7"/>
          <p:cNvSpPr txBox="1">
            <a:spLocks noGrp="1"/>
          </p:cNvSpPr>
          <p:nvPr>
            <p:ph type="body" idx="1"/>
          </p:nvPr>
        </p:nvSpPr>
        <p:spPr>
          <a:xfrm>
            <a:off x="195300" y="1070125"/>
            <a:ext cx="4742400" cy="3692400"/>
          </a:xfrm>
          <a:prstGeom prst="rect">
            <a:avLst/>
          </a:prstGeom>
          <a:ln>
            <a:noFill/>
          </a:ln>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sz="3200">
                <a:solidFill>
                  <a:srgbClr val="000000"/>
                </a:solidFill>
              </a:rPr>
              <a:t>1968 - North Vietnamese </a:t>
            </a:r>
            <a:r>
              <a:rPr lang="en" sz="3200">
                <a:solidFill>
                  <a:srgbClr val="FF0000"/>
                </a:solidFill>
              </a:rPr>
              <a:t>surprise attack</a:t>
            </a:r>
            <a:endParaRPr sz="3200">
              <a:solidFill>
                <a:srgbClr val="FF0000"/>
              </a:solidFill>
            </a:endParaRPr>
          </a:p>
          <a:p>
            <a:pPr marL="457200" lvl="0" indent="-416560" algn="l" rtl="0">
              <a:spcBef>
                <a:spcPts val="1200"/>
              </a:spcBef>
              <a:spcAft>
                <a:spcPts val="0"/>
              </a:spcAft>
              <a:buClr>
                <a:srgbClr val="000000"/>
              </a:buClr>
              <a:buSzPct val="100000"/>
              <a:buChar char="●"/>
            </a:pPr>
            <a:r>
              <a:rPr lang="en" sz="3200">
                <a:solidFill>
                  <a:srgbClr val="000000"/>
                </a:solidFill>
              </a:rPr>
              <a:t>Reveals that </a:t>
            </a:r>
            <a:r>
              <a:rPr lang="en" sz="3200" b="1">
                <a:solidFill>
                  <a:srgbClr val="000000"/>
                </a:solidFill>
              </a:rPr>
              <a:t>US troops were doing </a:t>
            </a:r>
            <a:r>
              <a:rPr lang="en" sz="3200" b="1">
                <a:solidFill>
                  <a:srgbClr val="FF0000"/>
                </a:solidFill>
              </a:rPr>
              <a:t>much worse</a:t>
            </a:r>
            <a:r>
              <a:rPr lang="en" sz="3200">
                <a:solidFill>
                  <a:srgbClr val="000000"/>
                </a:solidFill>
              </a:rPr>
              <a:t> than President Johnson had said</a:t>
            </a:r>
            <a:endParaRPr sz="3200">
              <a:solidFill>
                <a:srgbClr val="000000"/>
              </a:solidFill>
            </a:endParaRPr>
          </a:p>
          <a:p>
            <a:pPr marL="0" lvl="0" indent="0" algn="l" rtl="0">
              <a:spcBef>
                <a:spcPts val="1200"/>
              </a:spcBef>
              <a:spcAft>
                <a:spcPts val="1200"/>
              </a:spcAft>
              <a:buNone/>
            </a:pPr>
            <a:endParaRPr sz="3200">
              <a:solidFill>
                <a:srgbClr val="000000"/>
              </a:solidFill>
            </a:endParaRPr>
          </a:p>
        </p:txBody>
      </p:sp>
      <p:pic>
        <p:nvPicPr>
          <p:cNvPr id="419" name="Google Shape;419;p67"/>
          <p:cNvPicPr preferRelativeResize="0"/>
          <p:nvPr/>
        </p:nvPicPr>
        <p:blipFill rotWithShape="1">
          <a:blip r:embed="rId3">
            <a:alphaModFix/>
          </a:blip>
          <a:srcRect l="19052" t="16146" r="17923" b="26961"/>
          <a:stretch/>
        </p:blipFill>
        <p:spPr>
          <a:xfrm>
            <a:off x="5201925" y="320050"/>
            <a:ext cx="3698625" cy="2153900"/>
          </a:xfrm>
          <a:prstGeom prst="rect">
            <a:avLst/>
          </a:prstGeom>
          <a:noFill/>
          <a:ln>
            <a:noFill/>
          </a:ln>
        </p:spPr>
      </p:pic>
      <p:pic>
        <p:nvPicPr>
          <p:cNvPr id="420" name="Google Shape;420;p67"/>
          <p:cNvPicPr preferRelativeResize="0"/>
          <p:nvPr/>
        </p:nvPicPr>
        <p:blipFill rotWithShape="1">
          <a:blip r:embed="rId4">
            <a:alphaModFix/>
          </a:blip>
          <a:srcRect l="11220" t="33204" r="32113"/>
          <a:stretch/>
        </p:blipFill>
        <p:spPr>
          <a:xfrm>
            <a:off x="5416690" y="2733125"/>
            <a:ext cx="3269100" cy="216754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68"/>
          <p:cNvSpPr txBox="1">
            <a:spLocks noGrp="1"/>
          </p:cNvSpPr>
          <p:nvPr>
            <p:ph type="title"/>
          </p:nvPr>
        </p:nvSpPr>
        <p:spPr>
          <a:xfrm>
            <a:off x="215100" y="53700"/>
            <a:ext cx="4155300" cy="891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3020">
                <a:latin typeface="Architects Daughter"/>
                <a:ea typeface="Architects Daughter"/>
                <a:cs typeface="Architects Daughter"/>
                <a:sym typeface="Architects Daughter"/>
              </a:rPr>
              <a:t>My Lai Massacre (1968)</a:t>
            </a:r>
            <a:endParaRPr sz="3020">
              <a:latin typeface="Architects Daughter"/>
              <a:ea typeface="Architects Daughter"/>
              <a:cs typeface="Architects Daughter"/>
              <a:sym typeface="Architects Daughter"/>
            </a:endParaRPr>
          </a:p>
          <a:p>
            <a:pPr marL="0" lvl="0" indent="0" algn="ctr" rtl="0">
              <a:spcBef>
                <a:spcPts val="0"/>
              </a:spcBef>
              <a:spcAft>
                <a:spcPts val="0"/>
              </a:spcAft>
              <a:buSzPts val="990"/>
              <a:buNone/>
            </a:pPr>
            <a:endParaRPr sz="2820">
              <a:latin typeface="Architects Daughter"/>
              <a:ea typeface="Architects Daughter"/>
              <a:cs typeface="Architects Daughter"/>
              <a:sym typeface="Architects Daughter"/>
            </a:endParaRPr>
          </a:p>
        </p:txBody>
      </p:sp>
      <p:sp>
        <p:nvSpPr>
          <p:cNvPr id="426" name="Google Shape;426;p68"/>
          <p:cNvSpPr txBox="1">
            <a:spLocks noGrp="1"/>
          </p:cNvSpPr>
          <p:nvPr>
            <p:ph type="body" idx="1"/>
          </p:nvPr>
        </p:nvSpPr>
        <p:spPr>
          <a:xfrm>
            <a:off x="161075" y="740925"/>
            <a:ext cx="4305900" cy="44022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Clr>
                <a:schemeClr val="dk1"/>
              </a:buClr>
              <a:buSzPct val="61111"/>
              <a:buFont typeface="Arial"/>
              <a:buNone/>
            </a:pPr>
            <a:endParaRPr/>
          </a:p>
          <a:p>
            <a:pPr marL="457200" lvl="0" indent="-330200" algn="l" rtl="0">
              <a:spcBef>
                <a:spcPts val="1200"/>
              </a:spcBef>
              <a:spcAft>
                <a:spcPts val="0"/>
              </a:spcAft>
              <a:buSzPct val="100000"/>
              <a:buFont typeface="Playfair Display"/>
              <a:buChar char="●"/>
            </a:pPr>
            <a:r>
              <a:rPr lang="en" sz="6400">
                <a:latin typeface="Playfair Display"/>
                <a:ea typeface="Playfair Display"/>
                <a:cs typeface="Playfair Display"/>
                <a:sym typeface="Playfair Display"/>
              </a:rPr>
              <a:t>March of 1968( a month after the deadly Tet Offensive)</a:t>
            </a:r>
            <a:endParaRPr sz="6400">
              <a:latin typeface="Playfair Display"/>
              <a:ea typeface="Playfair Display"/>
              <a:cs typeface="Playfair Display"/>
              <a:sym typeface="Playfair Display"/>
            </a:endParaRPr>
          </a:p>
          <a:p>
            <a:pPr marL="457200" lvl="0" indent="-330200" algn="l" rtl="0">
              <a:spcBef>
                <a:spcPts val="0"/>
              </a:spcBef>
              <a:spcAft>
                <a:spcPts val="0"/>
              </a:spcAft>
              <a:buSzPct val="100000"/>
              <a:buFont typeface="Playfair Display"/>
              <a:buChar char="●"/>
            </a:pPr>
            <a:r>
              <a:rPr lang="en" sz="6400">
                <a:latin typeface="Playfair Display"/>
                <a:ea typeface="Playfair Display"/>
                <a:cs typeface="Playfair Display"/>
                <a:sym typeface="Playfair Display"/>
              </a:rPr>
              <a:t>Charlie Company had taken heavy losses during recent missions – 28 men recently had been killed or injured</a:t>
            </a:r>
            <a:endParaRPr sz="6400">
              <a:latin typeface="Playfair Display"/>
              <a:ea typeface="Playfair Display"/>
              <a:cs typeface="Playfair Display"/>
              <a:sym typeface="Playfair Display"/>
            </a:endParaRPr>
          </a:p>
          <a:p>
            <a:pPr marL="457200" lvl="0" indent="-330200" algn="l" rtl="0">
              <a:spcBef>
                <a:spcPts val="0"/>
              </a:spcBef>
              <a:spcAft>
                <a:spcPts val="0"/>
              </a:spcAft>
              <a:buSzPct val="100000"/>
              <a:buFont typeface="Playfair Display"/>
              <a:buChar char="●"/>
            </a:pPr>
            <a:r>
              <a:rPr lang="en" sz="6400">
                <a:latin typeface="Playfair Display"/>
                <a:ea typeface="Playfair Display"/>
                <a:cs typeface="Playfair Display"/>
                <a:sym typeface="Playfair Display"/>
              </a:rPr>
              <a:t>Sent into an area of Vietnam that was believed to be a Vietcong stronghold – Son My – on a </a:t>
            </a:r>
            <a:r>
              <a:rPr lang="en" sz="6400">
                <a:highlight>
                  <a:srgbClr val="FFFF00"/>
                </a:highlight>
                <a:latin typeface="Playfair Display"/>
                <a:ea typeface="Playfair Display"/>
                <a:cs typeface="Playfair Display"/>
                <a:sym typeface="Playfair Display"/>
              </a:rPr>
              <a:t>“seek and destroy” </a:t>
            </a:r>
            <a:r>
              <a:rPr lang="en" sz="6400">
                <a:latin typeface="Playfair Display"/>
                <a:ea typeface="Playfair Display"/>
                <a:cs typeface="Playfair Display"/>
                <a:sym typeface="Playfair Display"/>
              </a:rPr>
              <a:t>mission to find Vietcong and destroy them</a:t>
            </a:r>
            <a:endParaRPr sz="6400">
              <a:latin typeface="Playfair Display"/>
              <a:ea typeface="Playfair Display"/>
              <a:cs typeface="Playfair Display"/>
              <a:sym typeface="Playfair Display"/>
            </a:endParaRPr>
          </a:p>
          <a:p>
            <a:pPr marL="457200" lvl="0" indent="-330200" algn="l" rtl="0">
              <a:spcBef>
                <a:spcPts val="0"/>
              </a:spcBef>
              <a:spcAft>
                <a:spcPts val="0"/>
              </a:spcAft>
              <a:buSzPct val="100000"/>
              <a:buFont typeface="Playfair Display"/>
              <a:buChar char="●"/>
            </a:pPr>
            <a:r>
              <a:rPr lang="en" sz="6400">
                <a:latin typeface="Playfair Display"/>
                <a:ea typeface="Playfair Display"/>
                <a:cs typeface="Playfair Display"/>
                <a:sym typeface="Playfair Display"/>
              </a:rPr>
              <a:t>Commanders advised the soldiers of the company that all people found in the area could be considered VC sympathizers </a:t>
            </a:r>
            <a:endParaRPr sz="6400">
              <a:latin typeface="Playfair Display"/>
              <a:ea typeface="Playfair Display"/>
              <a:cs typeface="Playfair Display"/>
              <a:sym typeface="Playfair Display"/>
            </a:endParaRPr>
          </a:p>
          <a:p>
            <a:pPr marL="914400" lvl="1" indent="-323850" algn="l" rtl="0">
              <a:spcBef>
                <a:spcPts val="0"/>
              </a:spcBef>
              <a:spcAft>
                <a:spcPts val="0"/>
              </a:spcAft>
              <a:buSzPct val="93750"/>
              <a:buFont typeface="Playfair Display"/>
              <a:buChar char="○"/>
            </a:pPr>
            <a:r>
              <a:rPr lang="en" sz="6400">
                <a:latin typeface="Playfair Display"/>
                <a:ea typeface="Playfair Display"/>
                <a:cs typeface="Playfair Display"/>
                <a:sym typeface="Playfair Display"/>
              </a:rPr>
              <a:t>ordered them to destroy the village</a:t>
            </a:r>
            <a:r>
              <a:rPr lang="en" sz="6000">
                <a:latin typeface="Playfair Display"/>
                <a:ea typeface="Playfair Display"/>
                <a:cs typeface="Playfair Display"/>
                <a:sym typeface="Playfair Display"/>
              </a:rPr>
              <a:t>.</a:t>
            </a:r>
            <a:endParaRPr sz="6000">
              <a:latin typeface="Playfair Display"/>
              <a:ea typeface="Playfair Display"/>
              <a:cs typeface="Playfair Display"/>
              <a:sym typeface="Playfair Display"/>
            </a:endParaRPr>
          </a:p>
          <a:p>
            <a:pPr marL="0" lvl="0" indent="0" algn="l" rtl="0">
              <a:spcBef>
                <a:spcPts val="1200"/>
              </a:spcBef>
              <a:spcAft>
                <a:spcPts val="0"/>
              </a:spcAft>
              <a:buClr>
                <a:schemeClr val="dk1"/>
              </a:buClr>
              <a:buSzPct val="61111"/>
              <a:buFont typeface="Arial"/>
              <a:buNone/>
            </a:pPr>
            <a:endParaRPr/>
          </a:p>
          <a:p>
            <a:pPr marL="0" lvl="0" indent="0" algn="l" rtl="0">
              <a:spcBef>
                <a:spcPts val="1200"/>
              </a:spcBef>
              <a:spcAft>
                <a:spcPts val="1200"/>
              </a:spcAft>
              <a:buNone/>
            </a:pPr>
            <a:endParaRPr/>
          </a:p>
        </p:txBody>
      </p:sp>
      <p:pic>
        <p:nvPicPr>
          <p:cNvPr id="427" name="Google Shape;427;p68" descr="Image result for my lai massacre charlie company"/>
          <p:cNvPicPr preferRelativeResize="0"/>
          <p:nvPr/>
        </p:nvPicPr>
        <p:blipFill rotWithShape="1">
          <a:blip r:embed="rId3">
            <a:alphaModFix/>
          </a:blip>
          <a:srcRect/>
          <a:stretch/>
        </p:blipFill>
        <p:spPr>
          <a:xfrm>
            <a:off x="4756300" y="676500"/>
            <a:ext cx="4155299" cy="3587800"/>
          </a:xfrm>
          <a:prstGeom prst="rect">
            <a:avLst/>
          </a:prstGeom>
          <a:noFill/>
          <a:ln w="19050" cap="flat" cmpd="sng">
            <a:solidFill>
              <a:srgbClr val="000000"/>
            </a:solidFill>
            <a:prstDash val="solid"/>
            <a:round/>
            <a:headEnd type="none" w="sm" len="sm"/>
            <a:tailEnd type="none" w="sm" len="sm"/>
          </a:ln>
        </p:spPr>
      </p:pic>
      <p:sp>
        <p:nvSpPr>
          <p:cNvPr id="428" name="Google Shape;428;p68"/>
          <p:cNvSpPr txBox="1"/>
          <p:nvPr/>
        </p:nvSpPr>
        <p:spPr>
          <a:xfrm>
            <a:off x="5911600" y="4399025"/>
            <a:ext cx="300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Architects Daughter"/>
                <a:ea typeface="Architects Daughter"/>
                <a:cs typeface="Architects Daughter"/>
                <a:sym typeface="Architects Daughter"/>
              </a:rPr>
              <a:t>Charlie Company</a:t>
            </a:r>
            <a:endParaRPr>
              <a:latin typeface="Architects Daughter"/>
              <a:ea typeface="Architects Daughter"/>
              <a:cs typeface="Architects Daughter"/>
              <a:sym typeface="Architects Daughte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33"/>
        <p:cNvGrpSpPr/>
        <p:nvPr/>
      </p:nvGrpSpPr>
      <p:grpSpPr>
        <a:xfrm>
          <a:off x="0" y="0"/>
          <a:ext cx="0" cy="0"/>
          <a:chOff x="0" y="0"/>
          <a:chExt cx="0" cy="0"/>
        </a:xfrm>
      </p:grpSpPr>
      <p:pic>
        <p:nvPicPr>
          <p:cNvPr id="434" name="Google Shape;434;p69" descr="Image result for my lai massacre charlie company"/>
          <p:cNvPicPr preferRelativeResize="0"/>
          <p:nvPr/>
        </p:nvPicPr>
        <p:blipFill rotWithShape="1">
          <a:blip r:embed="rId3">
            <a:alphaModFix/>
          </a:blip>
          <a:srcRect/>
          <a:stretch/>
        </p:blipFill>
        <p:spPr>
          <a:xfrm>
            <a:off x="155575" y="300674"/>
            <a:ext cx="3238076" cy="2638500"/>
          </a:xfrm>
          <a:prstGeom prst="rect">
            <a:avLst/>
          </a:prstGeom>
          <a:noFill/>
          <a:ln>
            <a:noFill/>
          </a:ln>
        </p:spPr>
      </p:pic>
      <p:pic>
        <p:nvPicPr>
          <p:cNvPr id="435" name="Google Shape;435;p69" descr="Image result for my lai massacre"/>
          <p:cNvPicPr preferRelativeResize="0"/>
          <p:nvPr/>
        </p:nvPicPr>
        <p:blipFill rotWithShape="1">
          <a:blip r:embed="rId4">
            <a:alphaModFix/>
          </a:blip>
          <a:srcRect/>
          <a:stretch/>
        </p:blipFill>
        <p:spPr>
          <a:xfrm>
            <a:off x="2426775" y="1965050"/>
            <a:ext cx="2704825" cy="2832850"/>
          </a:xfrm>
          <a:prstGeom prst="rect">
            <a:avLst/>
          </a:prstGeom>
          <a:noFill/>
          <a:ln>
            <a:noFill/>
          </a:ln>
        </p:spPr>
      </p:pic>
      <p:sp>
        <p:nvSpPr>
          <p:cNvPr id="436" name="Google Shape;436;p69"/>
          <p:cNvSpPr txBox="1"/>
          <p:nvPr/>
        </p:nvSpPr>
        <p:spPr>
          <a:xfrm>
            <a:off x="5614175" y="214750"/>
            <a:ext cx="3000000" cy="4433100"/>
          </a:xfrm>
          <a:prstGeom prst="rect">
            <a:avLst/>
          </a:prstGeom>
          <a:noFill/>
          <a:ln>
            <a:noFill/>
          </a:ln>
        </p:spPr>
        <p:txBody>
          <a:bodyPr spcFirstLastPara="1" wrap="square" lIns="91425" tIns="91425" rIns="91425" bIns="91425" anchor="t" anchorCtr="0">
            <a:spAutoFit/>
          </a:bodyPr>
          <a:lstStyle/>
          <a:p>
            <a:pPr marL="171450" lvl="0" indent="-196850" algn="l" rtl="0">
              <a:spcBef>
                <a:spcPts val="0"/>
              </a:spcBef>
              <a:spcAft>
                <a:spcPts val="0"/>
              </a:spcAft>
              <a:buClr>
                <a:schemeClr val="dk1"/>
              </a:buClr>
              <a:buSzPts val="1600"/>
              <a:buFont typeface="Playfair Display"/>
              <a:buChar char="•"/>
            </a:pPr>
            <a:r>
              <a:rPr lang="en" sz="1500">
                <a:solidFill>
                  <a:schemeClr val="dk1"/>
                </a:solidFill>
                <a:latin typeface="Playfair Display"/>
                <a:ea typeface="Playfair Display"/>
                <a:cs typeface="Playfair Display"/>
                <a:sym typeface="Playfair Display"/>
              </a:rPr>
              <a:t>Soldiers arrived at My Lai village shortly after dawn</a:t>
            </a:r>
            <a:endParaRPr sz="1500">
              <a:solidFill>
                <a:schemeClr val="dk1"/>
              </a:solidFill>
              <a:latin typeface="Playfair Display"/>
              <a:ea typeface="Playfair Display"/>
              <a:cs typeface="Playfair Display"/>
              <a:sym typeface="Playfair Display"/>
            </a:endParaRPr>
          </a:p>
          <a:p>
            <a:pPr marL="171450" lvl="0" indent="-196850" algn="l" rtl="0">
              <a:spcBef>
                <a:spcPts val="0"/>
              </a:spcBef>
              <a:spcAft>
                <a:spcPts val="0"/>
              </a:spcAft>
              <a:buClr>
                <a:schemeClr val="dk1"/>
              </a:buClr>
              <a:buSzPts val="1600"/>
              <a:buFont typeface="Playfair Display"/>
              <a:buChar char="•"/>
            </a:pPr>
            <a:r>
              <a:rPr lang="en" sz="1500">
                <a:solidFill>
                  <a:schemeClr val="dk1"/>
                </a:solidFill>
                <a:latin typeface="Playfair Display"/>
                <a:ea typeface="Playfair Display"/>
                <a:cs typeface="Playfair Display"/>
                <a:sym typeface="Playfair Display"/>
              </a:rPr>
              <a:t>No Vietcong were found, in fact no soldier-age men were there… only women, children and elderly</a:t>
            </a:r>
            <a:endParaRPr sz="1500">
              <a:solidFill>
                <a:schemeClr val="dk1"/>
              </a:solidFill>
              <a:latin typeface="Playfair Display"/>
              <a:ea typeface="Playfair Display"/>
              <a:cs typeface="Playfair Display"/>
              <a:sym typeface="Playfair Display"/>
            </a:endParaRPr>
          </a:p>
          <a:p>
            <a:pPr marL="171450" lvl="0" indent="-196850" algn="l" rtl="0">
              <a:spcBef>
                <a:spcPts val="0"/>
              </a:spcBef>
              <a:spcAft>
                <a:spcPts val="0"/>
              </a:spcAft>
              <a:buClr>
                <a:schemeClr val="dk1"/>
              </a:buClr>
              <a:buSzPts val="1600"/>
              <a:buFont typeface="Playfair Display"/>
              <a:buChar char="•"/>
            </a:pPr>
            <a:r>
              <a:rPr lang="en" sz="1500">
                <a:solidFill>
                  <a:schemeClr val="dk1"/>
                </a:solidFill>
                <a:latin typeface="Playfair Display"/>
                <a:ea typeface="Playfair Display"/>
                <a:cs typeface="Playfair Display"/>
                <a:sym typeface="Playfair Display"/>
              </a:rPr>
              <a:t>Lieutenant William Calley then ordered soldiers to begin shooting the villagers - women, children elderly</a:t>
            </a:r>
            <a:endParaRPr sz="1500">
              <a:solidFill>
                <a:schemeClr val="dk1"/>
              </a:solidFill>
              <a:latin typeface="Playfair Display"/>
              <a:ea typeface="Playfair Display"/>
              <a:cs typeface="Playfair Display"/>
              <a:sym typeface="Playfair Display"/>
            </a:endParaRPr>
          </a:p>
          <a:p>
            <a:pPr marL="171450" lvl="0" indent="-196850" algn="l" rtl="0">
              <a:spcBef>
                <a:spcPts val="0"/>
              </a:spcBef>
              <a:spcAft>
                <a:spcPts val="0"/>
              </a:spcAft>
              <a:buClr>
                <a:schemeClr val="dk1"/>
              </a:buClr>
              <a:buSzPts val="1600"/>
              <a:buFont typeface="Playfair Display"/>
              <a:buChar char="•"/>
            </a:pPr>
            <a:r>
              <a:rPr lang="en" sz="1500">
                <a:solidFill>
                  <a:schemeClr val="dk1"/>
                </a:solidFill>
                <a:latin typeface="Playfair Display"/>
                <a:ea typeface="Playfair Display"/>
                <a:cs typeface="Playfair Display"/>
                <a:sym typeface="Playfair Display"/>
              </a:rPr>
              <a:t>More than 500 people in total were killed</a:t>
            </a:r>
            <a:endParaRPr sz="1500">
              <a:solidFill>
                <a:schemeClr val="dk1"/>
              </a:solidFill>
              <a:latin typeface="Playfair Display"/>
              <a:ea typeface="Playfair Display"/>
              <a:cs typeface="Playfair Display"/>
              <a:sym typeface="Playfair Display"/>
            </a:endParaRPr>
          </a:p>
          <a:p>
            <a:pPr marL="171450" lvl="0" indent="-196850" algn="l" rtl="0">
              <a:spcBef>
                <a:spcPts val="0"/>
              </a:spcBef>
              <a:spcAft>
                <a:spcPts val="0"/>
              </a:spcAft>
              <a:buClr>
                <a:schemeClr val="dk1"/>
              </a:buClr>
              <a:buSzPts val="1600"/>
              <a:buFont typeface="Playfair Display"/>
              <a:buChar char="•"/>
            </a:pPr>
            <a:r>
              <a:rPr lang="en" sz="1500">
                <a:solidFill>
                  <a:schemeClr val="dk1"/>
                </a:solidFill>
                <a:latin typeface="Playfair Display"/>
                <a:ea typeface="Playfair Display"/>
                <a:cs typeface="Playfair Display"/>
                <a:sym typeface="Playfair Display"/>
              </a:rPr>
              <a:t>Slaughtered livestock, raped an unknown number of women, burned the village to the ground</a:t>
            </a:r>
            <a:endParaRPr sz="1500">
              <a:solidFill>
                <a:schemeClr val="dk1"/>
              </a:solidFill>
              <a:latin typeface="Playfair Display"/>
              <a:ea typeface="Playfair Display"/>
              <a:cs typeface="Playfair Display"/>
              <a:sym typeface="Playfair Display"/>
            </a:endParaRPr>
          </a:p>
          <a:p>
            <a:pPr marL="171450" lvl="0" indent="-196850" algn="l" rtl="0">
              <a:spcBef>
                <a:spcPts val="0"/>
              </a:spcBef>
              <a:spcAft>
                <a:spcPts val="0"/>
              </a:spcAft>
              <a:buClr>
                <a:schemeClr val="dk1"/>
              </a:buClr>
              <a:buSzPts val="1600"/>
              <a:buChar char="•"/>
            </a:pPr>
            <a:r>
              <a:rPr lang="en" sz="1500">
                <a:solidFill>
                  <a:schemeClr val="dk1"/>
                </a:solidFill>
                <a:latin typeface="Playfair Display"/>
                <a:ea typeface="Playfair Display"/>
                <a:cs typeface="Playfair Display"/>
                <a:sym typeface="Playfair Display"/>
              </a:rPr>
              <a:t>Children or anyone running away was shot and killed</a:t>
            </a:r>
            <a:endParaRPr sz="1800">
              <a:latin typeface="Playfair Display"/>
              <a:ea typeface="Playfair Display"/>
              <a:cs typeface="Playfair Display"/>
              <a:sym typeface="Playfair Display"/>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41"/>
        <p:cNvGrpSpPr/>
        <p:nvPr/>
      </p:nvGrpSpPr>
      <p:grpSpPr>
        <a:xfrm>
          <a:off x="0" y="0"/>
          <a:ext cx="0" cy="0"/>
          <a:chOff x="0" y="0"/>
          <a:chExt cx="0" cy="0"/>
        </a:xfrm>
      </p:grpSpPr>
      <p:pic>
        <p:nvPicPr>
          <p:cNvPr id="442" name="Google Shape;442;p70" descr="Image result for my lai massacre"/>
          <p:cNvPicPr preferRelativeResize="0"/>
          <p:nvPr/>
        </p:nvPicPr>
        <p:blipFill rotWithShape="1">
          <a:blip r:embed="rId3">
            <a:alphaModFix/>
          </a:blip>
          <a:srcRect/>
          <a:stretch/>
        </p:blipFill>
        <p:spPr>
          <a:xfrm>
            <a:off x="258471" y="249700"/>
            <a:ext cx="4130225" cy="4452925"/>
          </a:xfrm>
          <a:prstGeom prst="rect">
            <a:avLst/>
          </a:prstGeom>
          <a:noFill/>
          <a:ln w="28575" cap="flat" cmpd="sng">
            <a:solidFill>
              <a:srgbClr val="000000"/>
            </a:solidFill>
            <a:prstDash val="solid"/>
            <a:round/>
            <a:headEnd type="none" w="sm" len="sm"/>
            <a:tailEnd type="none" w="sm" len="sm"/>
          </a:ln>
        </p:spPr>
      </p:pic>
      <p:sp>
        <p:nvSpPr>
          <p:cNvPr id="443" name="Google Shape;443;p70"/>
          <p:cNvSpPr txBox="1"/>
          <p:nvPr/>
        </p:nvSpPr>
        <p:spPr>
          <a:xfrm>
            <a:off x="4572000" y="644275"/>
            <a:ext cx="4372800" cy="3617100"/>
          </a:xfrm>
          <a:prstGeom prst="rect">
            <a:avLst/>
          </a:prstGeom>
          <a:noFill/>
          <a:ln>
            <a:noFill/>
          </a:ln>
        </p:spPr>
        <p:txBody>
          <a:bodyPr spcFirstLastPara="1" wrap="square" lIns="91425" tIns="91425" rIns="91425" bIns="91425" anchor="t" anchorCtr="0">
            <a:spAutoFit/>
          </a:bodyPr>
          <a:lstStyle/>
          <a:p>
            <a:pPr marL="171450" lvl="0" indent="-228600" algn="l" rtl="0">
              <a:spcBef>
                <a:spcPts val="0"/>
              </a:spcBef>
              <a:spcAft>
                <a:spcPts val="0"/>
              </a:spcAft>
              <a:buClr>
                <a:schemeClr val="dk1"/>
              </a:buClr>
              <a:buSzPts val="2100"/>
              <a:buFont typeface="Playfair Display"/>
              <a:buChar char="•"/>
            </a:pPr>
            <a:r>
              <a:rPr lang="en" sz="2000">
                <a:solidFill>
                  <a:schemeClr val="dk1"/>
                </a:solidFill>
                <a:latin typeface="Playfair Display"/>
                <a:ea typeface="Playfair Display"/>
                <a:cs typeface="Playfair Display"/>
                <a:sym typeface="Playfair Display"/>
              </a:rPr>
              <a:t>Only Stopped when Hugh Thompson, a helicopter pilot on reconnaissance mission noticed the dead bodies, saw retreating villagers in front of soldiers</a:t>
            </a:r>
            <a:endParaRPr sz="2000">
              <a:solidFill>
                <a:schemeClr val="dk1"/>
              </a:solidFill>
              <a:latin typeface="Playfair Display"/>
              <a:ea typeface="Playfair Display"/>
              <a:cs typeface="Playfair Display"/>
              <a:sym typeface="Playfair Display"/>
            </a:endParaRPr>
          </a:p>
          <a:p>
            <a:pPr marL="171450" lvl="0" indent="-228600" algn="l" rtl="0">
              <a:spcBef>
                <a:spcPts val="0"/>
              </a:spcBef>
              <a:spcAft>
                <a:spcPts val="0"/>
              </a:spcAft>
              <a:buClr>
                <a:schemeClr val="dk1"/>
              </a:buClr>
              <a:buSzPts val="2100"/>
              <a:buFont typeface="Playfair Display"/>
              <a:buChar char="•"/>
            </a:pPr>
            <a:r>
              <a:rPr lang="en" sz="2000">
                <a:solidFill>
                  <a:schemeClr val="dk1"/>
                </a:solidFill>
                <a:latin typeface="Playfair Display"/>
                <a:ea typeface="Playfair Display"/>
                <a:cs typeface="Playfair Display"/>
                <a:sym typeface="Playfair Display"/>
              </a:rPr>
              <a:t>He threatened to open fire on American soldiers if they continued.</a:t>
            </a:r>
            <a:endParaRPr sz="2000">
              <a:solidFill>
                <a:schemeClr val="dk1"/>
              </a:solidFill>
              <a:latin typeface="Playfair Display"/>
              <a:ea typeface="Playfair Display"/>
              <a:cs typeface="Playfair Display"/>
              <a:sym typeface="Playfair Display"/>
            </a:endParaRPr>
          </a:p>
          <a:p>
            <a:pPr marL="914400" lvl="1" indent="-361950" algn="l" rtl="0">
              <a:spcBef>
                <a:spcPts val="0"/>
              </a:spcBef>
              <a:spcAft>
                <a:spcPts val="0"/>
              </a:spcAft>
              <a:buClr>
                <a:schemeClr val="dk1"/>
              </a:buClr>
              <a:buSzPts val="2100"/>
              <a:buFont typeface="Playfair Display"/>
              <a:buChar char="○"/>
            </a:pPr>
            <a:r>
              <a:rPr lang="en" sz="2000">
                <a:solidFill>
                  <a:schemeClr val="dk1"/>
                </a:solidFill>
                <a:latin typeface="Playfair Display"/>
                <a:ea typeface="Playfair Display"/>
                <a:cs typeface="Playfair Display"/>
                <a:sym typeface="Playfair Display"/>
              </a:rPr>
              <a:t>Total losses – 182 Women, 17 were pregnant; 173 children, 56 of whom were infants</a:t>
            </a:r>
            <a:endParaRPr sz="2000">
              <a:solidFill>
                <a:schemeClr val="dk1"/>
              </a:solidFill>
              <a:latin typeface="Playfair Display"/>
              <a:ea typeface="Playfair Display"/>
              <a:cs typeface="Playfair Display"/>
              <a:sym typeface="Playfair Display"/>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48"/>
        <p:cNvGrpSpPr/>
        <p:nvPr/>
      </p:nvGrpSpPr>
      <p:grpSpPr>
        <a:xfrm>
          <a:off x="0" y="0"/>
          <a:ext cx="0" cy="0"/>
          <a:chOff x="0" y="0"/>
          <a:chExt cx="0" cy="0"/>
        </a:xfrm>
      </p:grpSpPr>
      <p:sp>
        <p:nvSpPr>
          <p:cNvPr id="449" name="Google Shape;449;p71"/>
          <p:cNvSpPr txBox="1">
            <a:spLocks noGrp="1"/>
          </p:cNvSpPr>
          <p:nvPr>
            <p:ph type="ctrTitle"/>
          </p:nvPr>
        </p:nvSpPr>
        <p:spPr>
          <a:xfrm>
            <a:off x="685800" y="161076"/>
            <a:ext cx="7772400" cy="590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Arial Black"/>
              <a:buNone/>
            </a:pPr>
            <a:r>
              <a:rPr lang="en" sz="4800">
                <a:solidFill>
                  <a:srgbClr val="000000"/>
                </a:solidFill>
                <a:latin typeface="Arial Black"/>
                <a:ea typeface="Arial Black"/>
                <a:cs typeface="Arial Black"/>
                <a:sym typeface="Arial Black"/>
              </a:rPr>
              <a:t>First reported in 1969</a:t>
            </a:r>
            <a:endParaRPr sz="4800">
              <a:solidFill>
                <a:srgbClr val="000000"/>
              </a:solidFill>
              <a:latin typeface="Arial Black"/>
              <a:ea typeface="Arial Black"/>
              <a:cs typeface="Arial Black"/>
              <a:sym typeface="Arial Black"/>
            </a:endParaRPr>
          </a:p>
        </p:txBody>
      </p:sp>
      <p:sp>
        <p:nvSpPr>
          <p:cNvPr id="450" name="Google Shape;450;p71" descr="Image result for my lai massacre charlie company"/>
          <p:cNvSpPr/>
          <p:nvPr/>
        </p:nvSpPr>
        <p:spPr>
          <a:xfrm>
            <a:off x="1244146" y="3110455"/>
            <a:ext cx="432600" cy="324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 name="Google Shape;451;p71" descr="Image result for my lai massacre time magazine"/>
          <p:cNvSpPr/>
          <p:nvPr/>
        </p:nvSpPr>
        <p:spPr>
          <a:xfrm>
            <a:off x="685801" y="3566301"/>
            <a:ext cx="490500" cy="36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52" name="Google Shape;452;p71" descr="Image result for my lai massacre time magazine"/>
          <p:cNvPicPr preferRelativeResize="0"/>
          <p:nvPr/>
        </p:nvPicPr>
        <p:blipFill rotWithShape="1">
          <a:blip r:embed="rId3">
            <a:alphaModFix/>
          </a:blip>
          <a:srcRect/>
          <a:stretch/>
        </p:blipFill>
        <p:spPr>
          <a:xfrm>
            <a:off x="195150" y="805350"/>
            <a:ext cx="5104801" cy="3887775"/>
          </a:xfrm>
          <a:prstGeom prst="rect">
            <a:avLst/>
          </a:prstGeom>
          <a:noFill/>
          <a:ln>
            <a:noFill/>
          </a:ln>
          <a:effectLst>
            <a:reflection stA="74000" endPos="7000" dist="38100" dir="5400000" fadeDir="5400012" sy="-100000" algn="bl" rotWithShape="0"/>
          </a:effectLst>
        </p:spPr>
      </p:pic>
      <p:sp>
        <p:nvSpPr>
          <p:cNvPr id="453" name="Google Shape;453;p71"/>
          <p:cNvSpPr txBox="1"/>
          <p:nvPr/>
        </p:nvSpPr>
        <p:spPr>
          <a:xfrm>
            <a:off x="5458200" y="859050"/>
            <a:ext cx="3432900" cy="4155900"/>
          </a:xfrm>
          <a:prstGeom prst="rect">
            <a:avLst/>
          </a:prstGeom>
          <a:noFill/>
          <a:ln>
            <a:noFill/>
          </a:ln>
        </p:spPr>
        <p:txBody>
          <a:bodyPr spcFirstLastPara="1" wrap="square" lIns="91425" tIns="91425" rIns="91425" bIns="91425" anchor="t" anchorCtr="0">
            <a:spAutoFit/>
          </a:bodyPr>
          <a:lstStyle/>
          <a:p>
            <a:pPr marL="171450" lvl="0" indent="-196850" algn="l" rtl="0">
              <a:spcBef>
                <a:spcPts val="0"/>
              </a:spcBef>
              <a:spcAft>
                <a:spcPts val="0"/>
              </a:spcAft>
              <a:buClr>
                <a:srgbClr val="000000"/>
              </a:buClr>
              <a:buSzPts val="1600"/>
              <a:buFont typeface="Playfair Display"/>
              <a:buChar char="•"/>
            </a:pPr>
            <a:r>
              <a:rPr lang="en" sz="1500">
                <a:latin typeface="Playfair Display"/>
                <a:ea typeface="Playfair Display"/>
                <a:cs typeface="Playfair Display"/>
                <a:sym typeface="Playfair Display"/>
              </a:rPr>
              <a:t>The event was covered up and America was not made known of it until 1969</a:t>
            </a:r>
            <a:endParaRPr sz="1500">
              <a:latin typeface="Playfair Display"/>
              <a:ea typeface="Playfair Display"/>
              <a:cs typeface="Playfair Display"/>
              <a:sym typeface="Playfair Display"/>
            </a:endParaRPr>
          </a:p>
          <a:p>
            <a:pPr marL="171450" lvl="0" indent="-196850" algn="l" rtl="0">
              <a:spcBef>
                <a:spcPts val="0"/>
              </a:spcBef>
              <a:spcAft>
                <a:spcPts val="0"/>
              </a:spcAft>
              <a:buClr>
                <a:srgbClr val="000000"/>
              </a:buClr>
              <a:buSzPts val="1600"/>
              <a:buFont typeface="Playfair Display"/>
              <a:buChar char="•"/>
            </a:pPr>
            <a:r>
              <a:rPr lang="en" sz="1500">
                <a:latin typeface="Playfair Display"/>
                <a:ea typeface="Playfair Display"/>
                <a:cs typeface="Playfair Display"/>
                <a:sym typeface="Playfair Display"/>
              </a:rPr>
              <a:t>14 men, including Calley were charged with crimes relating to the event.</a:t>
            </a:r>
            <a:endParaRPr sz="1500">
              <a:latin typeface="Playfair Display"/>
              <a:ea typeface="Playfair Display"/>
              <a:cs typeface="Playfair Display"/>
              <a:sym typeface="Playfair Display"/>
            </a:endParaRPr>
          </a:p>
          <a:p>
            <a:pPr marL="171450" lvl="0" indent="-196850" algn="l" rtl="0">
              <a:spcBef>
                <a:spcPts val="0"/>
              </a:spcBef>
              <a:spcAft>
                <a:spcPts val="0"/>
              </a:spcAft>
              <a:buClr>
                <a:srgbClr val="000000"/>
              </a:buClr>
              <a:buSzPts val="1600"/>
              <a:buFont typeface="Playfair Display"/>
              <a:buChar char="•"/>
            </a:pPr>
            <a:r>
              <a:rPr lang="en" sz="1500">
                <a:latin typeface="Playfair Display"/>
                <a:ea typeface="Playfair Display"/>
                <a:cs typeface="Playfair Display"/>
                <a:sym typeface="Playfair Display"/>
              </a:rPr>
              <a:t>Only Cally was found guilty – found guilty of premeditated murder</a:t>
            </a:r>
            <a:endParaRPr sz="1500">
              <a:latin typeface="Playfair Display"/>
              <a:ea typeface="Playfair Display"/>
              <a:cs typeface="Playfair Display"/>
              <a:sym typeface="Playfair Display"/>
            </a:endParaRPr>
          </a:p>
          <a:p>
            <a:pPr marL="628650" lvl="1" indent="-196850" algn="l" rtl="0">
              <a:spcBef>
                <a:spcPts val="0"/>
              </a:spcBef>
              <a:spcAft>
                <a:spcPts val="0"/>
              </a:spcAft>
              <a:buClr>
                <a:srgbClr val="000000"/>
              </a:buClr>
              <a:buSzPts val="1600"/>
              <a:buFont typeface="Playfair Display"/>
              <a:buChar char="•"/>
            </a:pPr>
            <a:r>
              <a:rPr lang="en" sz="1500">
                <a:latin typeface="Playfair Display"/>
                <a:ea typeface="Playfair Display"/>
                <a:cs typeface="Playfair Display"/>
                <a:sym typeface="Playfair Display"/>
              </a:rPr>
              <a:t>He claimed he was only following orders of his commanding officer Ernst Medina</a:t>
            </a:r>
            <a:endParaRPr sz="1500">
              <a:latin typeface="Playfair Display"/>
              <a:ea typeface="Playfair Display"/>
              <a:cs typeface="Playfair Display"/>
              <a:sym typeface="Playfair Display"/>
            </a:endParaRPr>
          </a:p>
          <a:p>
            <a:pPr marL="628650" lvl="1" indent="-196850" algn="l" rtl="0">
              <a:spcBef>
                <a:spcPts val="0"/>
              </a:spcBef>
              <a:spcAft>
                <a:spcPts val="0"/>
              </a:spcAft>
              <a:buClr>
                <a:srgbClr val="000000"/>
              </a:buClr>
              <a:buSzPts val="1600"/>
              <a:buFont typeface="Playfair Display"/>
              <a:buChar char="•"/>
            </a:pPr>
            <a:r>
              <a:rPr lang="en" sz="1500">
                <a:latin typeface="Playfair Display"/>
                <a:ea typeface="Playfair Display"/>
                <a:cs typeface="Playfair Display"/>
                <a:sym typeface="Playfair Display"/>
              </a:rPr>
              <a:t>Life sentence, but was reduced upon appeal to 20 years, then 10, he was let out on parole in 1974.</a:t>
            </a:r>
            <a:endParaRPr sz="1500">
              <a:latin typeface="Playfair Display"/>
              <a:ea typeface="Playfair Display"/>
              <a:cs typeface="Playfair Display"/>
              <a:sym typeface="Playfair Display"/>
            </a:endParaRPr>
          </a:p>
          <a:p>
            <a:pPr marL="171450" lvl="0" indent="-95250" algn="l" rtl="0">
              <a:spcBef>
                <a:spcPts val="0"/>
              </a:spcBef>
              <a:spcAft>
                <a:spcPts val="0"/>
              </a:spcAft>
              <a:buNone/>
            </a:pPr>
            <a:endParaRPr sz="13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72"/>
          <p:cNvSpPr txBox="1">
            <a:spLocks noGrp="1"/>
          </p:cNvSpPr>
          <p:nvPr>
            <p:ph type="title"/>
          </p:nvPr>
        </p:nvSpPr>
        <p:spPr>
          <a:xfrm>
            <a:off x="245300" y="97975"/>
            <a:ext cx="4035300" cy="6807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600"/>
              <a:t>The “Credibility Gap” </a:t>
            </a:r>
            <a:endParaRPr sz="3600"/>
          </a:p>
        </p:txBody>
      </p:sp>
      <p:sp>
        <p:nvSpPr>
          <p:cNvPr id="459" name="Google Shape;459;p72"/>
          <p:cNvSpPr/>
          <p:nvPr/>
        </p:nvSpPr>
        <p:spPr>
          <a:xfrm>
            <a:off x="5874900" y="2490300"/>
            <a:ext cx="3269100" cy="265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72"/>
          <p:cNvSpPr txBox="1">
            <a:spLocks noGrp="1"/>
          </p:cNvSpPr>
          <p:nvPr>
            <p:ph type="body" idx="1"/>
          </p:nvPr>
        </p:nvSpPr>
        <p:spPr>
          <a:xfrm>
            <a:off x="32175" y="978075"/>
            <a:ext cx="5108700" cy="3784500"/>
          </a:xfrm>
          <a:prstGeom prst="rect">
            <a:avLst/>
          </a:prstGeom>
          <a:ln>
            <a:noFill/>
          </a:ln>
        </p:spPr>
        <p:txBody>
          <a:bodyPr spcFirstLastPara="1" wrap="square" lIns="91425" tIns="91425" rIns="91425" bIns="91425" anchor="t" anchorCtr="0">
            <a:normAutofit fontScale="92500" lnSpcReduction="20000"/>
          </a:bodyPr>
          <a:lstStyle/>
          <a:p>
            <a:pPr marL="457200" lvl="0" indent="-386080" algn="l" rtl="0">
              <a:spcBef>
                <a:spcPts val="0"/>
              </a:spcBef>
              <a:spcAft>
                <a:spcPts val="0"/>
              </a:spcAft>
              <a:buClr>
                <a:srgbClr val="000000"/>
              </a:buClr>
              <a:buSzPct val="100000"/>
              <a:buChar char="●"/>
            </a:pPr>
            <a:r>
              <a:rPr lang="en" sz="3200">
                <a:solidFill>
                  <a:srgbClr val="000000"/>
                </a:solidFill>
              </a:rPr>
              <a:t>There was </a:t>
            </a:r>
            <a:r>
              <a:rPr lang="en" sz="3200" b="1">
                <a:solidFill>
                  <a:srgbClr val="000000"/>
                </a:solidFill>
              </a:rPr>
              <a:t>a </a:t>
            </a:r>
            <a:r>
              <a:rPr lang="en" sz="3200" b="1">
                <a:solidFill>
                  <a:srgbClr val="FF0000"/>
                </a:solidFill>
              </a:rPr>
              <a:t>discrepancy</a:t>
            </a:r>
            <a:r>
              <a:rPr lang="en" sz="3200" b="1">
                <a:solidFill>
                  <a:srgbClr val="000000"/>
                </a:solidFill>
              </a:rPr>
              <a:t> </a:t>
            </a:r>
            <a:r>
              <a:rPr lang="en" sz="3200">
                <a:solidFill>
                  <a:srgbClr val="000000"/>
                </a:solidFill>
              </a:rPr>
              <a:t>(gap) </a:t>
            </a:r>
            <a:r>
              <a:rPr lang="en" sz="3200" b="1">
                <a:solidFill>
                  <a:srgbClr val="000000"/>
                </a:solidFill>
              </a:rPr>
              <a:t>between what the government said</a:t>
            </a:r>
            <a:r>
              <a:rPr lang="en" sz="3200">
                <a:solidFill>
                  <a:srgbClr val="000000"/>
                </a:solidFill>
              </a:rPr>
              <a:t> </a:t>
            </a:r>
            <a:r>
              <a:rPr lang="en" sz="3200" b="1">
                <a:solidFill>
                  <a:srgbClr val="000000"/>
                </a:solidFill>
              </a:rPr>
              <a:t>and         what the media reported</a:t>
            </a:r>
            <a:endParaRPr sz="3200" b="1">
              <a:solidFill>
                <a:srgbClr val="000000"/>
              </a:solidFill>
            </a:endParaRPr>
          </a:p>
          <a:p>
            <a:pPr marL="457200" lvl="0" indent="0" algn="l" rtl="0">
              <a:spcBef>
                <a:spcPts val="1200"/>
              </a:spcBef>
              <a:spcAft>
                <a:spcPts val="0"/>
              </a:spcAft>
              <a:buNone/>
            </a:pPr>
            <a:endParaRPr sz="3200" b="1">
              <a:solidFill>
                <a:srgbClr val="000000"/>
              </a:solidFill>
            </a:endParaRPr>
          </a:p>
          <a:p>
            <a:pPr marL="0" lvl="0" indent="0" algn="ctr" rtl="0">
              <a:spcBef>
                <a:spcPts val="1200"/>
              </a:spcBef>
              <a:spcAft>
                <a:spcPts val="0"/>
              </a:spcAft>
              <a:buNone/>
            </a:pPr>
            <a:r>
              <a:rPr lang="en" sz="3200">
                <a:solidFill>
                  <a:srgbClr val="000000"/>
                </a:solidFill>
              </a:rPr>
              <a:t>***Americans</a:t>
            </a:r>
            <a:r>
              <a:rPr lang="en" sz="3200">
                <a:solidFill>
                  <a:srgbClr val="FF0000"/>
                </a:solidFill>
              </a:rPr>
              <a:t> dis</a:t>
            </a:r>
            <a:r>
              <a:rPr lang="en" sz="3200" b="1">
                <a:solidFill>
                  <a:srgbClr val="FF0000"/>
                </a:solidFill>
              </a:rPr>
              <a:t>trust</a:t>
            </a:r>
            <a:r>
              <a:rPr lang="en" sz="3200">
                <a:solidFill>
                  <a:srgbClr val="FF0000"/>
                </a:solidFill>
              </a:rPr>
              <a:t> </a:t>
            </a:r>
            <a:r>
              <a:rPr lang="en" sz="3200">
                <a:solidFill>
                  <a:srgbClr val="000000"/>
                </a:solidFill>
              </a:rPr>
              <a:t>the government***</a:t>
            </a:r>
            <a:endParaRPr sz="3200">
              <a:solidFill>
                <a:srgbClr val="000000"/>
              </a:solidFill>
            </a:endParaRPr>
          </a:p>
          <a:p>
            <a:pPr marL="0" lvl="0" indent="0" algn="l" rtl="0">
              <a:spcBef>
                <a:spcPts val="1200"/>
              </a:spcBef>
              <a:spcAft>
                <a:spcPts val="1200"/>
              </a:spcAft>
              <a:buNone/>
            </a:pPr>
            <a:endParaRPr sz="3200">
              <a:solidFill>
                <a:srgbClr val="000000"/>
              </a:solidFill>
            </a:endParaRPr>
          </a:p>
        </p:txBody>
      </p:sp>
      <p:pic>
        <p:nvPicPr>
          <p:cNvPr id="461" name="Google Shape;461;p72"/>
          <p:cNvPicPr preferRelativeResize="0"/>
          <p:nvPr/>
        </p:nvPicPr>
        <p:blipFill>
          <a:blip r:embed="rId3">
            <a:alphaModFix/>
          </a:blip>
          <a:stretch>
            <a:fillRect/>
          </a:stretch>
        </p:blipFill>
        <p:spPr>
          <a:xfrm>
            <a:off x="5305600" y="0"/>
            <a:ext cx="3715050" cy="2512825"/>
          </a:xfrm>
          <a:prstGeom prst="rect">
            <a:avLst/>
          </a:prstGeom>
          <a:noFill/>
          <a:ln w="28575" cap="flat" cmpd="sng">
            <a:solidFill>
              <a:srgbClr val="595959"/>
            </a:solidFill>
            <a:prstDash val="solid"/>
            <a:round/>
            <a:headEnd type="none" w="sm" len="sm"/>
            <a:tailEnd type="none" w="sm" len="sm"/>
          </a:ln>
        </p:spPr>
      </p:pic>
      <p:pic>
        <p:nvPicPr>
          <p:cNvPr id="462" name="Google Shape;462;p72"/>
          <p:cNvPicPr preferRelativeResize="0"/>
          <p:nvPr/>
        </p:nvPicPr>
        <p:blipFill>
          <a:blip r:embed="rId4">
            <a:alphaModFix/>
          </a:blip>
          <a:stretch>
            <a:fillRect/>
          </a:stretch>
        </p:blipFill>
        <p:spPr>
          <a:xfrm>
            <a:off x="5140875" y="2623525"/>
            <a:ext cx="3760926" cy="2230050"/>
          </a:xfrm>
          <a:prstGeom prst="rect">
            <a:avLst/>
          </a:prstGeom>
          <a:noFill/>
          <a:ln w="9525" cap="flat" cmpd="sng">
            <a:solidFill>
              <a:srgbClr val="595959"/>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Google Shape;467;p73"/>
          <p:cNvPicPr preferRelativeResize="0"/>
          <p:nvPr/>
        </p:nvPicPr>
        <p:blipFill>
          <a:blip r:embed="rId3">
            <a:alphaModFix/>
          </a:blip>
          <a:stretch>
            <a:fillRect/>
          </a:stretch>
        </p:blipFill>
        <p:spPr>
          <a:xfrm>
            <a:off x="710175" y="237875"/>
            <a:ext cx="7680776" cy="4460925"/>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74"/>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b="1">
                <a:latin typeface="Love Ya Like A Sister"/>
                <a:ea typeface="Love Ya Like A Sister"/>
                <a:cs typeface="Love Ya Like A Sister"/>
                <a:sym typeface="Love Ya Like A Sister"/>
              </a:rPr>
              <a:t>Behind the Photo</a:t>
            </a:r>
            <a:endParaRPr b="1">
              <a:latin typeface="Love Ya Like A Sister"/>
              <a:ea typeface="Love Ya Like A Sister"/>
              <a:cs typeface="Love Ya Like A Sister"/>
              <a:sym typeface="Love Ya Like A Sister"/>
            </a:endParaRPr>
          </a:p>
        </p:txBody>
      </p:sp>
      <p:sp>
        <p:nvSpPr>
          <p:cNvPr id="473" name="Google Shape;473;p74"/>
          <p:cNvSpPr txBox="1">
            <a:spLocks noGrp="1"/>
          </p:cNvSpPr>
          <p:nvPr>
            <p:ph type="body" idx="1"/>
          </p:nvPr>
        </p:nvSpPr>
        <p:spPr>
          <a:xfrm>
            <a:off x="186150" y="1369225"/>
            <a:ext cx="4328700" cy="3263400"/>
          </a:xfrm>
          <a:prstGeom prst="rect">
            <a:avLst/>
          </a:prstGeom>
        </p:spPr>
        <p:txBody>
          <a:bodyPr spcFirstLastPara="1" wrap="square" lIns="91425" tIns="45700" rIns="91425" bIns="45700" anchor="t" anchorCtr="0">
            <a:normAutofit fontScale="92500" lnSpcReduction="20000"/>
          </a:bodyPr>
          <a:lstStyle/>
          <a:p>
            <a:pPr marL="457200" lvl="0" indent="-334327" algn="l" rtl="0">
              <a:spcBef>
                <a:spcPts val="1000"/>
              </a:spcBef>
              <a:spcAft>
                <a:spcPts val="0"/>
              </a:spcAft>
              <a:buClr>
                <a:schemeClr val="dk1"/>
              </a:buClr>
              <a:buSzPct val="100000"/>
              <a:buFont typeface="Times New Roman"/>
              <a:buChar char="●"/>
            </a:pPr>
            <a:r>
              <a:rPr lang="en">
                <a:solidFill>
                  <a:schemeClr val="dk1"/>
                </a:solidFill>
                <a:latin typeface="Times New Roman"/>
                <a:ea typeface="Times New Roman"/>
                <a:cs typeface="Times New Roman"/>
                <a:sym typeface="Times New Roman"/>
              </a:rPr>
              <a:t>Taken during the North’s surprise Tet Offensive, Adams’ Feb. 1, 1968, photo showed the war’s brutality in a way Americans hadn’t seen before. Protesters saw the image as graphic evidence that the U.S. was fighting on the side of an unjust South Vietnamese government.</a:t>
            </a:r>
            <a:endParaRPr>
              <a:solidFill>
                <a:schemeClr val="dk1"/>
              </a:solidFill>
              <a:latin typeface="Times New Roman"/>
              <a:ea typeface="Times New Roman"/>
              <a:cs typeface="Times New Roman"/>
              <a:sym typeface="Times New Roman"/>
            </a:endParaRPr>
          </a:p>
          <a:p>
            <a:pPr marL="45720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457200" lvl="0" indent="-334327" algn="l" rtl="0">
              <a:spcBef>
                <a:spcPts val="1200"/>
              </a:spcBef>
              <a:spcAft>
                <a:spcPts val="0"/>
              </a:spcAft>
              <a:buClr>
                <a:schemeClr val="dk1"/>
              </a:buClr>
              <a:buSzPct val="100000"/>
              <a:buFont typeface="Times New Roman"/>
              <a:buChar char="●"/>
            </a:pPr>
            <a:r>
              <a:rPr lang="en">
                <a:solidFill>
                  <a:schemeClr val="dk1"/>
                </a:solidFill>
                <a:latin typeface="Times New Roman"/>
                <a:ea typeface="Times New Roman"/>
                <a:cs typeface="Times New Roman"/>
                <a:sym typeface="Times New Roman"/>
              </a:rPr>
              <a:t>It was the second day of the Tet Offensive. North Vietnamese forces and Viet Cong guerrillas had attacked South Vietnamese towns and cities, including the capital, Saigon, during a holiday cease-fire.</a:t>
            </a:r>
            <a:endParaRPr>
              <a:solidFill>
                <a:schemeClr val="dk1"/>
              </a:solidFill>
              <a:latin typeface="Times New Roman"/>
              <a:ea typeface="Times New Roman"/>
              <a:cs typeface="Times New Roman"/>
              <a:sym typeface="Times New Roman"/>
            </a:endParaRPr>
          </a:p>
          <a:p>
            <a:pPr marL="457200" lvl="0" indent="0" algn="l" rtl="0">
              <a:spcBef>
                <a:spcPts val="1200"/>
              </a:spcBef>
              <a:spcAft>
                <a:spcPts val="1200"/>
              </a:spcAft>
              <a:buNone/>
            </a:pPr>
            <a:endParaRPr/>
          </a:p>
        </p:txBody>
      </p:sp>
      <p:sp>
        <p:nvSpPr>
          <p:cNvPr id="474" name="Google Shape;474;p74"/>
          <p:cNvSpPr txBox="1">
            <a:spLocks noGrp="1"/>
          </p:cNvSpPr>
          <p:nvPr>
            <p:ph type="body" idx="2"/>
          </p:nvPr>
        </p:nvSpPr>
        <p:spPr>
          <a:xfrm>
            <a:off x="4629150" y="358525"/>
            <a:ext cx="3886200" cy="4695300"/>
          </a:xfrm>
          <a:prstGeom prst="rect">
            <a:avLst/>
          </a:prstGeom>
        </p:spPr>
        <p:txBody>
          <a:bodyPr spcFirstLastPara="1" wrap="square" lIns="91425" tIns="45700" rIns="91425" bIns="45700" anchor="t" anchorCtr="0">
            <a:noAutofit/>
          </a:bodyPr>
          <a:lstStyle/>
          <a:p>
            <a:pPr marL="457200" lvl="0" indent="-318770" algn="l" rtl="0">
              <a:lnSpc>
                <a:spcPct val="70000"/>
              </a:lnSpc>
              <a:spcBef>
                <a:spcPts val="1000"/>
              </a:spcBef>
              <a:spcAft>
                <a:spcPts val="0"/>
              </a:spcAft>
              <a:buClr>
                <a:schemeClr val="dk1"/>
              </a:buClr>
              <a:buSzPts val="1420"/>
              <a:buFont typeface="Times New Roman"/>
              <a:buChar char="●"/>
            </a:pPr>
            <a:r>
              <a:rPr lang="en" sz="1420">
                <a:solidFill>
                  <a:schemeClr val="dk1"/>
                </a:solidFill>
                <a:latin typeface="Times New Roman"/>
                <a:ea typeface="Times New Roman"/>
                <a:cs typeface="Times New Roman"/>
                <a:sym typeface="Times New Roman"/>
              </a:rPr>
              <a:t>Adams, a former Marine Corps Korean War photographer who joined the AP in 1962, and NBC cameraman Vo Suu had been checking out fighting in a Saigon neighborhood when they saw South Vietnamese soldiers pulling a prisoner out of a building, toward the newsmen.</a:t>
            </a:r>
            <a:endParaRPr sz="1420">
              <a:solidFill>
                <a:schemeClr val="dk1"/>
              </a:solidFill>
              <a:latin typeface="Times New Roman"/>
              <a:ea typeface="Times New Roman"/>
              <a:cs typeface="Times New Roman"/>
              <a:sym typeface="Times New Roman"/>
            </a:endParaRPr>
          </a:p>
          <a:p>
            <a:pPr marL="457200" lvl="0" indent="0" algn="l" rtl="0">
              <a:lnSpc>
                <a:spcPct val="70000"/>
              </a:lnSpc>
              <a:spcBef>
                <a:spcPts val="1200"/>
              </a:spcBef>
              <a:spcAft>
                <a:spcPts val="0"/>
              </a:spcAft>
              <a:buNone/>
            </a:pPr>
            <a:endParaRPr sz="1420">
              <a:solidFill>
                <a:schemeClr val="dk1"/>
              </a:solidFill>
              <a:latin typeface="Times New Roman"/>
              <a:ea typeface="Times New Roman"/>
              <a:cs typeface="Times New Roman"/>
              <a:sym typeface="Times New Roman"/>
            </a:endParaRPr>
          </a:p>
          <a:p>
            <a:pPr marL="457200" lvl="0" indent="-318770" algn="l" rtl="0">
              <a:lnSpc>
                <a:spcPct val="70000"/>
              </a:lnSpc>
              <a:spcBef>
                <a:spcPts val="1200"/>
              </a:spcBef>
              <a:spcAft>
                <a:spcPts val="0"/>
              </a:spcAft>
              <a:buClr>
                <a:schemeClr val="dk1"/>
              </a:buClr>
              <a:buSzPts val="1420"/>
              <a:buFont typeface="Times New Roman"/>
              <a:buChar char="●"/>
            </a:pPr>
            <a:r>
              <a:rPr lang="en" sz="1420">
                <a:solidFill>
                  <a:schemeClr val="dk1"/>
                </a:solidFill>
                <a:latin typeface="Times New Roman"/>
                <a:ea typeface="Times New Roman"/>
                <a:cs typeface="Times New Roman"/>
                <a:sym typeface="Times New Roman"/>
              </a:rPr>
              <a:t>The soldiers stopped. The police chief, Lt. Col. Nguyen Ngoc Loan, walked up and lifted his pistol. Adams figured the chief planned a gunpoint interrogation.</a:t>
            </a:r>
            <a:endParaRPr sz="1420">
              <a:solidFill>
                <a:schemeClr val="dk1"/>
              </a:solidFill>
              <a:latin typeface="Times New Roman"/>
              <a:ea typeface="Times New Roman"/>
              <a:cs typeface="Times New Roman"/>
              <a:sym typeface="Times New Roman"/>
            </a:endParaRPr>
          </a:p>
          <a:p>
            <a:pPr marL="457200" lvl="0" indent="0" algn="l" rtl="0">
              <a:lnSpc>
                <a:spcPct val="70000"/>
              </a:lnSpc>
              <a:spcBef>
                <a:spcPts val="1200"/>
              </a:spcBef>
              <a:spcAft>
                <a:spcPts val="0"/>
              </a:spcAft>
              <a:buNone/>
            </a:pPr>
            <a:endParaRPr sz="1420">
              <a:solidFill>
                <a:schemeClr val="dk1"/>
              </a:solidFill>
              <a:latin typeface="Times New Roman"/>
              <a:ea typeface="Times New Roman"/>
              <a:cs typeface="Times New Roman"/>
              <a:sym typeface="Times New Roman"/>
            </a:endParaRPr>
          </a:p>
          <a:p>
            <a:pPr marL="457200" lvl="0" indent="-318770" algn="l" rtl="0">
              <a:lnSpc>
                <a:spcPct val="70000"/>
              </a:lnSpc>
              <a:spcBef>
                <a:spcPts val="1200"/>
              </a:spcBef>
              <a:spcAft>
                <a:spcPts val="0"/>
              </a:spcAft>
              <a:buClr>
                <a:schemeClr val="dk1"/>
              </a:buClr>
              <a:buSzPts val="1420"/>
              <a:buFont typeface="Times New Roman"/>
              <a:buChar char="●"/>
            </a:pPr>
            <a:r>
              <a:rPr lang="en" sz="1420">
                <a:solidFill>
                  <a:schemeClr val="dk1"/>
                </a:solidFill>
                <a:latin typeface="Times New Roman"/>
                <a:ea typeface="Times New Roman"/>
                <a:cs typeface="Times New Roman"/>
                <a:sym typeface="Times New Roman"/>
              </a:rPr>
              <a:t>Instead, Loan fired, and Adams’ photo froze prisoner Bay Lop’s grimace as he was shot. Suu’s footage also captured the moment, in motion.</a:t>
            </a:r>
            <a:endParaRPr sz="1420">
              <a:solidFill>
                <a:schemeClr val="dk1"/>
              </a:solidFill>
              <a:latin typeface="Times New Roman"/>
              <a:ea typeface="Times New Roman"/>
              <a:cs typeface="Times New Roman"/>
              <a:sym typeface="Times New Roman"/>
            </a:endParaRPr>
          </a:p>
          <a:p>
            <a:pPr marL="457200" lvl="0" indent="0" algn="l" rtl="0">
              <a:lnSpc>
                <a:spcPct val="70000"/>
              </a:lnSpc>
              <a:spcBef>
                <a:spcPts val="1200"/>
              </a:spcBef>
              <a:spcAft>
                <a:spcPts val="0"/>
              </a:spcAft>
              <a:buNone/>
            </a:pPr>
            <a:endParaRPr sz="1420">
              <a:solidFill>
                <a:schemeClr val="dk1"/>
              </a:solidFill>
              <a:latin typeface="Times New Roman"/>
              <a:ea typeface="Times New Roman"/>
              <a:cs typeface="Times New Roman"/>
              <a:sym typeface="Times New Roman"/>
            </a:endParaRPr>
          </a:p>
          <a:p>
            <a:pPr marL="457200" lvl="0" indent="-318770" algn="l" rtl="0">
              <a:lnSpc>
                <a:spcPct val="70000"/>
              </a:lnSpc>
              <a:spcBef>
                <a:spcPts val="1200"/>
              </a:spcBef>
              <a:spcAft>
                <a:spcPts val="0"/>
              </a:spcAft>
              <a:buClr>
                <a:schemeClr val="dk1"/>
              </a:buClr>
              <a:buSzPts val="1420"/>
              <a:buFont typeface="Times New Roman"/>
              <a:buChar char="●"/>
            </a:pPr>
            <a:r>
              <a:rPr lang="en" sz="1420">
                <a:solidFill>
                  <a:schemeClr val="dk1"/>
                </a:solidFill>
                <a:latin typeface="Times New Roman"/>
                <a:ea typeface="Times New Roman"/>
                <a:cs typeface="Times New Roman"/>
                <a:sym typeface="Times New Roman"/>
              </a:rPr>
              <a:t>Loan told the two: “They killed many of my men and many of your people” and walked away, Adams recalled in a 1998 interview for an AP oral history project.</a:t>
            </a:r>
            <a:endParaRPr sz="1420">
              <a:solidFill>
                <a:schemeClr val="dk1"/>
              </a:solidFill>
              <a:latin typeface="Times New Roman"/>
              <a:ea typeface="Times New Roman"/>
              <a:cs typeface="Times New Roman"/>
              <a:sym typeface="Times New Roman"/>
            </a:endParaRPr>
          </a:p>
          <a:p>
            <a:pPr marL="457200" lvl="0" indent="0" algn="l" rtl="0">
              <a:lnSpc>
                <a:spcPct val="70000"/>
              </a:lnSpc>
              <a:spcBef>
                <a:spcPts val="1200"/>
              </a:spcBef>
              <a:spcAft>
                <a:spcPts val="1200"/>
              </a:spcAft>
              <a:buNone/>
            </a:pPr>
            <a:endParaRPr sz="1220">
              <a:solidFill>
                <a:schemeClr val="dk1"/>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7"/>
          <p:cNvSpPr txBox="1">
            <a:spLocks noGrp="1"/>
          </p:cNvSpPr>
          <p:nvPr>
            <p:ph type="title" idx="4294967295"/>
          </p:nvPr>
        </p:nvSpPr>
        <p:spPr>
          <a:xfrm>
            <a:off x="4724400" y="1885950"/>
            <a:ext cx="41148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000"/>
              <a:buFont typeface="Calibri"/>
              <a:buNone/>
            </a:pPr>
            <a:r>
              <a:rPr lang="en" sz="4000" b="1" i="0" u="none" strike="noStrike" cap="none">
                <a:solidFill>
                  <a:schemeClr val="dk1"/>
                </a:solidFill>
                <a:latin typeface="Calibri"/>
                <a:ea typeface="Calibri"/>
                <a:cs typeface="Calibri"/>
                <a:sym typeface="Calibri"/>
              </a:rPr>
              <a:t>A Texas Hero:</a:t>
            </a:r>
            <a:br>
              <a:rPr lang="en" sz="4000" b="1" i="0" u="none" strike="noStrike" cap="none">
                <a:solidFill>
                  <a:schemeClr val="dk1"/>
                </a:solidFill>
                <a:latin typeface="Calibri"/>
                <a:ea typeface="Calibri"/>
                <a:cs typeface="Calibri"/>
                <a:sym typeface="Calibri"/>
              </a:rPr>
            </a:br>
            <a:r>
              <a:rPr lang="en" sz="4000" b="1" i="1" u="none" strike="noStrike" cap="none">
                <a:solidFill>
                  <a:schemeClr val="dk1"/>
                </a:solidFill>
                <a:latin typeface="Calibri"/>
                <a:ea typeface="Calibri"/>
                <a:cs typeface="Calibri"/>
                <a:sym typeface="Calibri"/>
              </a:rPr>
              <a:t>Roy </a:t>
            </a:r>
            <a:r>
              <a:rPr lang="en" sz="4000" b="1" i="1"/>
              <a:t>Benavidez</a:t>
            </a:r>
            <a:endParaRPr/>
          </a:p>
        </p:txBody>
      </p:sp>
      <p:pic>
        <p:nvPicPr>
          <p:cNvPr id="352" name="Google Shape;352;p57" descr="ANd9GcQl6XM_lqlseeu155Sa8yZ6Ih9rqR21jDn4KpaBmnQ83L69G4_G"/>
          <p:cNvPicPr preferRelativeResize="0"/>
          <p:nvPr/>
        </p:nvPicPr>
        <p:blipFill rotWithShape="1">
          <a:blip r:embed="rId3">
            <a:alphaModFix/>
          </a:blip>
          <a:srcRect/>
          <a:stretch/>
        </p:blipFill>
        <p:spPr>
          <a:xfrm>
            <a:off x="457200" y="321469"/>
            <a:ext cx="2893219" cy="4500563"/>
          </a:xfrm>
          <a:prstGeom prst="rect">
            <a:avLst/>
          </a:prstGeom>
          <a:noFill/>
          <a:ln w="63500" cap="flat" cmpd="sng">
            <a:solidFill>
              <a:srgbClr val="000000"/>
            </a:solidFill>
            <a:prstDash val="solid"/>
            <a:miter lim="800000"/>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478"/>
        <p:cNvGrpSpPr/>
        <p:nvPr/>
      </p:nvGrpSpPr>
      <p:grpSpPr>
        <a:xfrm>
          <a:off x="0" y="0"/>
          <a:ext cx="0" cy="0"/>
          <a:chOff x="0" y="0"/>
          <a:chExt cx="0" cy="0"/>
        </a:xfrm>
      </p:grpSpPr>
      <p:sp>
        <p:nvSpPr>
          <p:cNvPr id="479" name="Google Shape;479;p75"/>
          <p:cNvSpPr txBox="1"/>
          <p:nvPr/>
        </p:nvSpPr>
        <p:spPr>
          <a:xfrm>
            <a:off x="0" y="4373225"/>
            <a:ext cx="9144000" cy="803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85000"/>
              </a:lnSpc>
              <a:spcBef>
                <a:spcPts val="0"/>
              </a:spcBef>
              <a:spcAft>
                <a:spcPts val="0"/>
              </a:spcAft>
              <a:buClr>
                <a:schemeClr val="dk1"/>
              </a:buClr>
              <a:buSzPts val="3600"/>
              <a:buFont typeface="Calibri"/>
              <a:buNone/>
            </a:pPr>
            <a:r>
              <a:rPr lang="en" sz="2400" b="0" i="0" u="none">
                <a:solidFill>
                  <a:schemeClr val="dk1"/>
                </a:solidFill>
                <a:latin typeface="Calibri"/>
                <a:ea typeface="Calibri"/>
                <a:cs typeface="Calibri"/>
                <a:sym typeface="Calibri"/>
              </a:rPr>
              <a:t>The American public believed th</a:t>
            </a:r>
            <a:r>
              <a:rPr lang="en" sz="2400">
                <a:solidFill>
                  <a:schemeClr val="dk1"/>
                </a:solidFill>
                <a:latin typeface="Calibri"/>
                <a:ea typeface="Calibri"/>
                <a:cs typeface="Calibri"/>
                <a:sym typeface="Calibri"/>
              </a:rPr>
              <a:t>ere</a:t>
            </a:r>
            <a:r>
              <a:rPr lang="en" sz="2400" b="0" i="0" u="none">
                <a:solidFill>
                  <a:schemeClr val="dk1"/>
                </a:solidFill>
                <a:latin typeface="Calibri"/>
                <a:ea typeface="Calibri"/>
                <a:cs typeface="Calibri"/>
                <a:sym typeface="Calibri"/>
              </a:rPr>
              <a:t> was a “credibility gap” between what the gov’t was saying &amp; the reality of the Vietnam War</a:t>
            </a:r>
            <a:r>
              <a:rPr lang="en" sz="3600" b="0" i="0" u="none">
                <a:solidFill>
                  <a:schemeClr val="dk1"/>
                </a:solidFill>
                <a:latin typeface="Calibri"/>
                <a:ea typeface="Calibri"/>
                <a:cs typeface="Calibri"/>
                <a:sym typeface="Calibri"/>
              </a:rPr>
              <a:t> </a:t>
            </a:r>
            <a:endParaRPr/>
          </a:p>
        </p:txBody>
      </p:sp>
      <p:pic>
        <p:nvPicPr>
          <p:cNvPr id="480" name="Google Shape;480;p75" descr="Johnson-Westmoreland"/>
          <p:cNvPicPr preferRelativeResize="0"/>
          <p:nvPr/>
        </p:nvPicPr>
        <p:blipFill rotWithShape="1">
          <a:blip r:embed="rId3">
            <a:alphaModFix/>
          </a:blip>
          <a:srcRect/>
          <a:stretch/>
        </p:blipFill>
        <p:spPr>
          <a:xfrm>
            <a:off x="304800" y="503700"/>
            <a:ext cx="8534400" cy="3824350"/>
          </a:xfrm>
          <a:prstGeom prst="rect">
            <a:avLst/>
          </a:prstGeom>
          <a:noFill/>
          <a:ln>
            <a:noFill/>
          </a:ln>
        </p:spPr>
      </p:pic>
      <p:sp>
        <p:nvSpPr>
          <p:cNvPr id="481" name="Google Shape;481;p75"/>
          <p:cNvSpPr/>
          <p:nvPr/>
        </p:nvSpPr>
        <p:spPr>
          <a:xfrm>
            <a:off x="783700" y="869675"/>
            <a:ext cx="2214000" cy="1143000"/>
          </a:xfrm>
          <a:prstGeom prst="wedgeRectCallout">
            <a:avLst>
              <a:gd name="adj1" fmla="val 38261"/>
              <a:gd name="adj2" fmla="val 101581"/>
            </a:avLst>
          </a:prstGeom>
          <a:solidFill>
            <a:srgbClr val="CCFFCC"/>
          </a:solidFill>
          <a:ln w="381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85000"/>
              </a:lnSpc>
              <a:spcBef>
                <a:spcPts val="0"/>
              </a:spcBef>
              <a:spcAft>
                <a:spcPts val="0"/>
              </a:spcAft>
              <a:buClr>
                <a:schemeClr val="dk1"/>
              </a:buClr>
              <a:buSzPts val="3600"/>
              <a:buFont typeface="Calibri"/>
              <a:buNone/>
            </a:pPr>
            <a:r>
              <a:rPr lang="en" sz="2400" b="0" i="0" u="none">
                <a:solidFill>
                  <a:schemeClr val="dk1"/>
                </a:solidFill>
                <a:latin typeface="Calibri"/>
                <a:ea typeface="Calibri"/>
                <a:cs typeface="Calibri"/>
                <a:sym typeface="Calibri"/>
              </a:rPr>
              <a:t>“Vietcong surrender </a:t>
            </a:r>
            <a:br>
              <a:rPr lang="en" sz="2400" b="0" i="0" u="none">
                <a:solidFill>
                  <a:schemeClr val="dk1"/>
                </a:solidFill>
                <a:latin typeface="Calibri"/>
                <a:ea typeface="Calibri"/>
                <a:cs typeface="Calibri"/>
                <a:sym typeface="Calibri"/>
              </a:rPr>
            </a:br>
            <a:r>
              <a:rPr lang="en" sz="2400" b="0" i="0" u="none">
                <a:solidFill>
                  <a:schemeClr val="dk1"/>
                </a:solidFill>
                <a:latin typeface="Calibri"/>
                <a:ea typeface="Calibri"/>
                <a:cs typeface="Calibri"/>
                <a:sym typeface="Calibri"/>
              </a:rPr>
              <a:t>is imminent”</a:t>
            </a:r>
            <a:endParaRPr sz="200"/>
          </a:p>
        </p:txBody>
      </p:sp>
      <p:sp>
        <p:nvSpPr>
          <p:cNvPr id="482" name="Google Shape;482;p75"/>
          <p:cNvSpPr txBox="1"/>
          <p:nvPr/>
        </p:nvSpPr>
        <p:spPr>
          <a:xfrm>
            <a:off x="0" y="0"/>
            <a:ext cx="9144000" cy="50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800"/>
              <a:buFont typeface="Calibri"/>
              <a:buNone/>
            </a:pPr>
            <a:r>
              <a:rPr lang="en" sz="3800" b="0" i="0" u="none">
                <a:solidFill>
                  <a:schemeClr val="dk1"/>
                </a:solidFill>
                <a:latin typeface="Calibri"/>
                <a:ea typeface="Calibri"/>
                <a:cs typeface="Calibri"/>
                <a:sym typeface="Calibri"/>
              </a:rPr>
              <a:t>General Westmoreland &amp; the Credibility Gap</a:t>
            </a:r>
            <a:endParaRPr/>
          </a:p>
        </p:txBody>
      </p:sp>
      <p:sp>
        <p:nvSpPr>
          <p:cNvPr id="483" name="Google Shape;483;p75"/>
          <p:cNvSpPr/>
          <p:nvPr/>
        </p:nvSpPr>
        <p:spPr>
          <a:xfrm>
            <a:off x="0" y="2946075"/>
            <a:ext cx="2783100" cy="803700"/>
          </a:xfrm>
          <a:prstGeom prst="wedgeRectCallout">
            <a:avLst>
              <a:gd name="adj1" fmla="val 73994"/>
              <a:gd name="adj2" fmla="val -44438"/>
            </a:avLst>
          </a:prstGeom>
          <a:solidFill>
            <a:srgbClr val="FFCC99"/>
          </a:solidFill>
          <a:ln w="381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85000"/>
              </a:lnSpc>
              <a:spcBef>
                <a:spcPts val="0"/>
              </a:spcBef>
              <a:spcAft>
                <a:spcPts val="0"/>
              </a:spcAft>
              <a:buClr>
                <a:schemeClr val="dk1"/>
              </a:buClr>
              <a:buSzPts val="3600"/>
              <a:buFont typeface="Calibri"/>
              <a:buNone/>
            </a:pPr>
            <a:r>
              <a:rPr lang="en" sz="2200" b="0" i="0" u="none">
                <a:solidFill>
                  <a:schemeClr val="dk1"/>
                </a:solidFill>
                <a:latin typeface="Calibri"/>
                <a:ea typeface="Calibri"/>
                <a:cs typeface="Calibri"/>
                <a:sym typeface="Calibri"/>
              </a:rPr>
              <a:t>“There is a light at the end of the tunnel”</a:t>
            </a:r>
            <a:endParaRPr sz="100"/>
          </a:p>
        </p:txBody>
      </p:sp>
      <p:sp>
        <p:nvSpPr>
          <p:cNvPr id="484" name="Google Shape;484;p75"/>
          <p:cNvSpPr/>
          <p:nvPr/>
        </p:nvSpPr>
        <p:spPr>
          <a:xfrm rot="1771726">
            <a:off x="5743497" y="1086026"/>
            <a:ext cx="2288680" cy="863436"/>
          </a:xfrm>
          <a:prstGeom prst="wedgeRectCallout">
            <a:avLst>
              <a:gd name="adj1" fmla="val 4727"/>
              <a:gd name="adj2" fmla="val 145462"/>
            </a:avLst>
          </a:prstGeom>
          <a:solidFill>
            <a:srgbClr val="CCCCFF"/>
          </a:solidFill>
          <a:ln w="381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85000"/>
              </a:lnSpc>
              <a:spcBef>
                <a:spcPts val="0"/>
              </a:spcBef>
              <a:spcAft>
                <a:spcPts val="0"/>
              </a:spcAft>
              <a:buClr>
                <a:schemeClr val="dk1"/>
              </a:buClr>
              <a:buSzPts val="3600"/>
              <a:buFont typeface="Calibri"/>
              <a:buNone/>
            </a:pPr>
            <a:r>
              <a:rPr lang="en" sz="2200" b="0" i="0" u="none">
                <a:solidFill>
                  <a:schemeClr val="dk1"/>
                </a:solidFill>
                <a:latin typeface="Calibri"/>
                <a:ea typeface="Calibri"/>
                <a:cs typeface="Calibri"/>
                <a:sym typeface="Calibri"/>
              </a:rPr>
              <a:t>“The U.S. has never lost a battle in Vietnam”</a:t>
            </a:r>
            <a:endParaRPr sz="100"/>
          </a:p>
        </p:txBody>
      </p:sp>
      <p:sp>
        <p:nvSpPr>
          <p:cNvPr id="485" name="Google Shape;485;p75"/>
          <p:cNvSpPr/>
          <p:nvPr/>
        </p:nvSpPr>
        <p:spPr>
          <a:xfrm>
            <a:off x="4986425" y="3261550"/>
            <a:ext cx="4022100" cy="1066500"/>
          </a:xfrm>
          <a:prstGeom prst="wedgeRectCallout">
            <a:avLst>
              <a:gd name="adj1" fmla="val 15627"/>
              <a:gd name="adj2" fmla="val 49151"/>
            </a:avLst>
          </a:prstGeom>
          <a:solidFill>
            <a:srgbClr val="FFFF99"/>
          </a:solidFill>
          <a:ln w="381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85000"/>
              </a:lnSpc>
              <a:spcBef>
                <a:spcPts val="0"/>
              </a:spcBef>
              <a:spcAft>
                <a:spcPts val="0"/>
              </a:spcAft>
              <a:buClr>
                <a:schemeClr val="dk1"/>
              </a:buClr>
              <a:buSzPts val="3600"/>
              <a:buFont typeface="Calibri"/>
              <a:buNone/>
            </a:pPr>
            <a:r>
              <a:rPr lang="en" sz="2500" b="0" i="0" u="none">
                <a:solidFill>
                  <a:schemeClr val="dk1"/>
                </a:solidFill>
                <a:latin typeface="Calibri"/>
                <a:ea typeface="Calibri"/>
                <a:cs typeface="Calibri"/>
                <a:sym typeface="Calibri"/>
              </a:rPr>
              <a:t>But, the military continued to draft more young men to fight in Vietnam</a:t>
            </a:r>
            <a:endParaRPr sz="3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
                                        </p:tgtEl>
                                        <p:attrNameLst>
                                          <p:attrName>style.visibility</p:attrName>
                                        </p:attrNameLst>
                                      </p:cBhvr>
                                      <p:to>
                                        <p:strVal val="visible"/>
                                      </p:to>
                                    </p:set>
                                    <p:animEffect transition="in" filter="fade">
                                      <p:cBhvr>
                                        <p:cTn id="7" dur="2000"/>
                                        <p:tgtEl>
                                          <p:spTgt spid="48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83"/>
                                        </p:tgtEl>
                                        <p:attrNameLst>
                                          <p:attrName>style.visibility</p:attrName>
                                        </p:attrNameLst>
                                      </p:cBhvr>
                                      <p:to>
                                        <p:strVal val="visible"/>
                                      </p:to>
                                    </p:set>
                                    <p:animEffect transition="in" filter="fade">
                                      <p:cBhvr>
                                        <p:cTn id="11" dur="2000"/>
                                        <p:tgtEl>
                                          <p:spTgt spid="483"/>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84"/>
                                        </p:tgtEl>
                                        <p:attrNameLst>
                                          <p:attrName>style.visibility</p:attrName>
                                        </p:attrNameLst>
                                      </p:cBhvr>
                                      <p:to>
                                        <p:strVal val="visible"/>
                                      </p:to>
                                    </p:set>
                                    <p:animEffect transition="in" filter="fade">
                                      <p:cBhvr>
                                        <p:cTn id="15" dur="2000"/>
                                        <p:tgtEl>
                                          <p:spTgt spid="48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85"/>
                                        </p:tgtEl>
                                        <p:attrNameLst>
                                          <p:attrName>style.visibility</p:attrName>
                                        </p:attrNameLst>
                                      </p:cBhvr>
                                      <p:to>
                                        <p:strVal val="visible"/>
                                      </p:to>
                                    </p:set>
                                    <p:animEffect transition="in" filter="fade">
                                      <p:cBhvr>
                                        <p:cTn id="20" dur="2000"/>
                                        <p:tgtEl>
                                          <p:spTgt spid="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90"/>
        <p:cNvGrpSpPr/>
        <p:nvPr/>
      </p:nvGrpSpPr>
      <p:grpSpPr>
        <a:xfrm>
          <a:off x="0" y="0"/>
          <a:ext cx="0" cy="0"/>
          <a:chOff x="0" y="0"/>
          <a:chExt cx="0" cy="0"/>
        </a:xfrm>
      </p:grpSpPr>
      <p:sp>
        <p:nvSpPr>
          <p:cNvPr id="491" name="Google Shape;491;p76" descr="Image result for my lai massacre charlie company"/>
          <p:cNvSpPr/>
          <p:nvPr/>
        </p:nvSpPr>
        <p:spPr>
          <a:xfrm>
            <a:off x="1244146" y="3110455"/>
            <a:ext cx="432600" cy="324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2" name="Google Shape;492;p76" descr="Image result for my lai massacre time magazine"/>
          <p:cNvSpPr/>
          <p:nvPr/>
        </p:nvSpPr>
        <p:spPr>
          <a:xfrm>
            <a:off x="685801" y="3566301"/>
            <a:ext cx="490500" cy="36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93" name="Google Shape;493;p76" descr="Image result for my lai massacre time magazine"/>
          <p:cNvPicPr preferRelativeResize="0"/>
          <p:nvPr/>
        </p:nvPicPr>
        <p:blipFill rotWithShape="1">
          <a:blip r:embed="rId3">
            <a:alphaModFix/>
          </a:blip>
          <a:srcRect/>
          <a:stretch/>
        </p:blipFill>
        <p:spPr>
          <a:xfrm>
            <a:off x="557550" y="319150"/>
            <a:ext cx="5976249" cy="4461925"/>
          </a:xfrm>
          <a:prstGeom prst="rect">
            <a:avLst/>
          </a:prstGeom>
          <a:noFill/>
          <a:ln>
            <a:noFill/>
          </a:ln>
        </p:spPr>
      </p:pic>
      <p:sp>
        <p:nvSpPr>
          <p:cNvPr id="494" name="Google Shape;494;p76"/>
          <p:cNvSpPr txBox="1"/>
          <p:nvPr/>
        </p:nvSpPr>
        <p:spPr>
          <a:xfrm>
            <a:off x="6797150" y="1621425"/>
            <a:ext cx="2126100" cy="11697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Font typeface="Playfair Display"/>
              <a:buChar char="●"/>
            </a:pPr>
            <a:r>
              <a:rPr lang="en" sz="1600" b="1">
                <a:latin typeface="Playfair Display"/>
                <a:ea typeface="Playfair Display"/>
                <a:cs typeface="Playfair Display"/>
                <a:sym typeface="Playfair Display"/>
              </a:rPr>
              <a:t>Leads to more protests.</a:t>
            </a:r>
            <a:endParaRPr sz="1600" b="1">
              <a:latin typeface="Playfair Display"/>
              <a:ea typeface="Playfair Display"/>
              <a:cs typeface="Playfair Display"/>
              <a:sym typeface="Playfair Display"/>
            </a:endParaRPr>
          </a:p>
          <a:p>
            <a:pPr marL="457200" lvl="0" indent="-330200" algn="l" rtl="0">
              <a:spcBef>
                <a:spcPts val="0"/>
              </a:spcBef>
              <a:spcAft>
                <a:spcPts val="0"/>
              </a:spcAft>
              <a:buClr>
                <a:schemeClr val="dk1"/>
              </a:buClr>
              <a:buSzPts val="1600"/>
              <a:buFont typeface="Playfair Display"/>
              <a:buChar char="●"/>
            </a:pPr>
            <a:r>
              <a:rPr lang="en" sz="1600" b="1">
                <a:solidFill>
                  <a:schemeClr val="dk1"/>
                </a:solidFill>
                <a:latin typeface="Playfair Display"/>
                <a:ea typeface="Playfair Display"/>
                <a:cs typeface="Playfair Display"/>
                <a:sym typeface="Playfair Display"/>
              </a:rPr>
              <a:t>decreased soldier morale. </a:t>
            </a:r>
            <a:endParaRPr sz="1600" b="1">
              <a:latin typeface="Playfair Display"/>
              <a:ea typeface="Playfair Display"/>
              <a:cs typeface="Playfair Display"/>
              <a:sym typeface="Playfair Display"/>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77"/>
          <p:cNvPicPr preferRelativeResize="0"/>
          <p:nvPr/>
        </p:nvPicPr>
        <p:blipFill>
          <a:blip r:embed="rId3">
            <a:alphaModFix/>
          </a:blip>
          <a:stretch>
            <a:fillRect/>
          </a:stretch>
        </p:blipFill>
        <p:spPr>
          <a:xfrm>
            <a:off x="310675" y="0"/>
            <a:ext cx="8526475"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78"/>
          <p:cNvSpPr txBox="1">
            <a:spLocks noGrp="1"/>
          </p:cNvSpPr>
          <p:nvPr>
            <p:ph type="title"/>
          </p:nvPr>
        </p:nvSpPr>
        <p:spPr>
          <a:xfrm>
            <a:off x="498450" y="144000"/>
            <a:ext cx="2930400" cy="6807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3600">
                <a:latin typeface="Architects Daughter"/>
                <a:ea typeface="Architects Daughter"/>
                <a:cs typeface="Architects Daughter"/>
                <a:sym typeface="Architects Daughter"/>
              </a:rPr>
              <a:t>The Media </a:t>
            </a:r>
            <a:endParaRPr sz="3600">
              <a:latin typeface="Architects Daughter"/>
              <a:ea typeface="Architects Daughter"/>
              <a:cs typeface="Architects Daughter"/>
              <a:sym typeface="Architects Daughter"/>
            </a:endParaRPr>
          </a:p>
        </p:txBody>
      </p:sp>
      <p:sp>
        <p:nvSpPr>
          <p:cNvPr id="505" name="Google Shape;505;p78"/>
          <p:cNvSpPr/>
          <p:nvPr/>
        </p:nvSpPr>
        <p:spPr>
          <a:xfrm>
            <a:off x="5874900" y="2490300"/>
            <a:ext cx="3269100" cy="265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8"/>
          <p:cNvSpPr txBox="1">
            <a:spLocks noGrp="1"/>
          </p:cNvSpPr>
          <p:nvPr>
            <p:ph type="body" idx="1"/>
          </p:nvPr>
        </p:nvSpPr>
        <p:spPr>
          <a:xfrm>
            <a:off x="184100" y="1001075"/>
            <a:ext cx="4179000" cy="3761400"/>
          </a:xfrm>
          <a:prstGeom prst="rect">
            <a:avLst/>
          </a:prstGeom>
          <a:ln>
            <a:noFill/>
          </a:ln>
        </p:spPr>
        <p:txBody>
          <a:bodyPr spcFirstLastPara="1" wrap="square" lIns="91425" tIns="91425" rIns="91425" bIns="91425" anchor="t" anchorCtr="0">
            <a:normAutofit fontScale="85000" lnSpcReduction="10000"/>
          </a:bodyPr>
          <a:lstStyle/>
          <a:p>
            <a:pPr marL="457200" lvl="0" indent="-386080" algn="l" rtl="0">
              <a:spcBef>
                <a:spcPts val="0"/>
              </a:spcBef>
              <a:spcAft>
                <a:spcPts val="0"/>
              </a:spcAft>
              <a:buSzPct val="100000"/>
              <a:buFont typeface="Lora"/>
              <a:buChar char="●"/>
            </a:pPr>
            <a:r>
              <a:rPr lang="en" sz="3200">
                <a:solidFill>
                  <a:srgbClr val="000000"/>
                </a:solidFill>
                <a:latin typeface="Lora"/>
                <a:ea typeface="Lora"/>
                <a:cs typeface="Lora"/>
                <a:sym typeface="Lora"/>
              </a:rPr>
              <a:t>Brought the </a:t>
            </a:r>
            <a:r>
              <a:rPr lang="en" sz="3200">
                <a:solidFill>
                  <a:srgbClr val="FF0000"/>
                </a:solidFill>
                <a:latin typeface="Lora"/>
                <a:ea typeface="Lora"/>
                <a:cs typeface="Lora"/>
                <a:sym typeface="Lora"/>
              </a:rPr>
              <a:t>reality</a:t>
            </a:r>
            <a:r>
              <a:rPr lang="en" sz="3200">
                <a:solidFill>
                  <a:srgbClr val="000000"/>
                </a:solidFill>
                <a:latin typeface="Lora"/>
                <a:ea typeface="Lora"/>
                <a:cs typeface="Lora"/>
                <a:sym typeface="Lora"/>
              </a:rPr>
              <a:t> </a:t>
            </a:r>
            <a:r>
              <a:rPr lang="en" sz="3200">
                <a:solidFill>
                  <a:srgbClr val="000000"/>
                </a:solidFill>
                <a:highlight>
                  <a:srgbClr val="FFFF00"/>
                </a:highlight>
                <a:latin typeface="Lora"/>
                <a:ea typeface="Lora"/>
                <a:cs typeface="Lora"/>
                <a:sym typeface="Lora"/>
              </a:rPr>
              <a:t>of the war to the people  </a:t>
            </a:r>
            <a:r>
              <a:rPr lang="en" sz="3200">
                <a:solidFill>
                  <a:srgbClr val="000000"/>
                </a:solidFill>
                <a:latin typeface="Lora"/>
                <a:ea typeface="Lora"/>
                <a:cs typeface="Lora"/>
                <a:sym typeface="Lora"/>
              </a:rPr>
              <a:t>         through </a:t>
            </a:r>
            <a:r>
              <a:rPr lang="en" sz="3200">
                <a:solidFill>
                  <a:srgbClr val="FF0000"/>
                </a:solidFill>
                <a:latin typeface="Lora"/>
                <a:ea typeface="Lora"/>
                <a:cs typeface="Lora"/>
                <a:sym typeface="Lora"/>
              </a:rPr>
              <a:t>television</a:t>
            </a:r>
            <a:endParaRPr sz="3200">
              <a:solidFill>
                <a:srgbClr val="FF0000"/>
              </a:solidFill>
              <a:latin typeface="Lora"/>
              <a:ea typeface="Lora"/>
              <a:cs typeface="Lora"/>
              <a:sym typeface="Lora"/>
            </a:endParaRPr>
          </a:p>
          <a:p>
            <a:pPr marL="457200" lvl="0" indent="-386080" algn="l" rtl="0">
              <a:spcBef>
                <a:spcPts val="0"/>
              </a:spcBef>
              <a:spcAft>
                <a:spcPts val="0"/>
              </a:spcAft>
              <a:buClr>
                <a:srgbClr val="FF0000"/>
              </a:buClr>
              <a:buSzPct val="100000"/>
              <a:buFont typeface="Lora"/>
              <a:buChar char="●"/>
            </a:pPr>
            <a:r>
              <a:rPr lang="en" sz="3200">
                <a:solidFill>
                  <a:srgbClr val="FF0000"/>
                </a:solidFill>
                <a:latin typeface="Lora"/>
                <a:ea typeface="Lora"/>
                <a:cs typeface="Lora"/>
                <a:sym typeface="Lora"/>
              </a:rPr>
              <a:t>This became a living room war</a:t>
            </a:r>
            <a:endParaRPr sz="3200">
              <a:solidFill>
                <a:srgbClr val="FF0000"/>
              </a:solidFill>
              <a:latin typeface="Lora"/>
              <a:ea typeface="Lora"/>
              <a:cs typeface="Lora"/>
              <a:sym typeface="Lora"/>
            </a:endParaRPr>
          </a:p>
          <a:p>
            <a:pPr marL="457200" lvl="0" indent="-396720" algn="l" rtl="0">
              <a:spcBef>
                <a:spcPts val="0"/>
              </a:spcBef>
              <a:spcAft>
                <a:spcPts val="0"/>
              </a:spcAft>
              <a:buSzPct val="100000"/>
              <a:buFont typeface="Lora"/>
              <a:buChar char="●"/>
            </a:pPr>
            <a:r>
              <a:rPr lang="en" sz="3416">
                <a:solidFill>
                  <a:srgbClr val="000000"/>
                </a:solidFill>
                <a:latin typeface="Lora"/>
                <a:ea typeface="Lora"/>
                <a:cs typeface="Lora"/>
                <a:sym typeface="Lora"/>
              </a:rPr>
              <a:t>President Johnson becomes unpopular</a:t>
            </a:r>
            <a:r>
              <a:rPr lang="en" sz="3416">
                <a:solidFill>
                  <a:schemeClr val="dk1"/>
                </a:solidFill>
                <a:latin typeface="Lora"/>
                <a:ea typeface="Lora"/>
                <a:cs typeface="Lora"/>
                <a:sym typeface="Lora"/>
              </a:rPr>
              <a:t>→</a:t>
            </a:r>
            <a:endParaRPr sz="3416">
              <a:solidFill>
                <a:srgbClr val="000000"/>
              </a:solidFill>
              <a:latin typeface="Lora"/>
              <a:ea typeface="Lora"/>
              <a:cs typeface="Lora"/>
              <a:sym typeface="Lora"/>
            </a:endParaRPr>
          </a:p>
          <a:p>
            <a:pPr marL="457200" lvl="0" indent="0" algn="l" rtl="0">
              <a:spcBef>
                <a:spcPts val="1200"/>
              </a:spcBef>
              <a:spcAft>
                <a:spcPts val="1200"/>
              </a:spcAft>
              <a:buNone/>
            </a:pPr>
            <a:endParaRPr sz="3200">
              <a:solidFill>
                <a:srgbClr val="000000"/>
              </a:solidFill>
            </a:endParaRPr>
          </a:p>
        </p:txBody>
      </p:sp>
      <p:pic>
        <p:nvPicPr>
          <p:cNvPr id="507" name="Google Shape;507;p78"/>
          <p:cNvPicPr preferRelativeResize="0"/>
          <p:nvPr/>
        </p:nvPicPr>
        <p:blipFill>
          <a:blip r:embed="rId3">
            <a:alphaModFix/>
          </a:blip>
          <a:stretch>
            <a:fillRect/>
          </a:stretch>
        </p:blipFill>
        <p:spPr>
          <a:xfrm>
            <a:off x="4917014" y="193351"/>
            <a:ext cx="4074509" cy="2653201"/>
          </a:xfrm>
          <a:prstGeom prst="rect">
            <a:avLst/>
          </a:prstGeom>
          <a:noFill/>
          <a:ln>
            <a:noFill/>
          </a:ln>
        </p:spPr>
      </p:pic>
      <p:pic>
        <p:nvPicPr>
          <p:cNvPr id="508" name="Google Shape;508;p78"/>
          <p:cNvPicPr preferRelativeResize="0"/>
          <p:nvPr/>
        </p:nvPicPr>
        <p:blipFill>
          <a:blip r:embed="rId4">
            <a:alphaModFix/>
          </a:blip>
          <a:stretch>
            <a:fillRect/>
          </a:stretch>
        </p:blipFill>
        <p:spPr>
          <a:xfrm>
            <a:off x="4736774" y="2646674"/>
            <a:ext cx="4330949" cy="2386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p79" descr="Coverage of the U.S.-North Korean summit in Vietnam marks a return for CBS News. The most important events of the Vietnam War were captured in real time by CBS News crews. &quot;CBS Evening News&quot; anchor Jeff Glor explains.&#10;&#10;Subscribe to the &quot;CBS Evening News&quot; Channel HERE: http://bit.ly/1S7Dhik&#10;Watch Full Episodes of the &quot;CBS Evening News&quot; HERE: http://cbsn.ws/23XekKA&#10;Watch the latest installment of &quot;On the Road,&quot; only on the &quot;CBS Evening News,&quot; HERE: http://cbsn.ws/23XwqMH&#10;Follow &quot;CBS Evening News&quot; on Instagram: http://bit.ly/1T8icTO&#10;Like &quot;CBS Evening News&quot; on Facebook HERE: http://on.fb.me/1KxYobb&#10;Follow the &quot;CBS Evening News&quot; on Twitter HERE: http://bit.ly/1O3dTTe&#10;Follow the &quot;CBS Evening News&quot; on Google+ HERE: http://bit.ly/1Qs0aam&#10;&#10;Get your news on the go! Download CBS News mobile apps HERE: http://cbsn.ws/1Xb1WC8&#10;&#10;Get new episodes of shows you love across devices the next day, stream local news live, and watch full seasons of CBS fan favorites anytime, anywhere with CBS All Access. Try it free! http://bit.ly/1OQA29B&#10;&#10;---&#10;The &quot;CBS Evening News&quot; premiered as a half-hour broadcast on Sept. 2, 1963. Check local listings for CBS Evening News broadcast times." title="How CBS News cameras captured the Vietnam War">
            <a:hlinkClick r:id="rId3"/>
          </p:cNvPr>
          <p:cNvPicPr preferRelativeResize="0"/>
          <p:nvPr/>
        </p:nvPicPr>
        <p:blipFill>
          <a:blip r:embed="rId4">
            <a:alphaModFix/>
          </a:blip>
          <a:stretch>
            <a:fillRect/>
          </a:stretch>
        </p:blipFill>
        <p:spPr>
          <a:xfrm>
            <a:off x="152400" y="152400"/>
            <a:ext cx="8601300" cy="4754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3"/>
                                        </p:tgtEl>
                                        <p:attrNameLst>
                                          <p:attrName>style.visibility</p:attrName>
                                        </p:attrNameLst>
                                      </p:cBhvr>
                                      <p:to>
                                        <p:strVal val="visible"/>
                                      </p:to>
                                    </p:set>
                                    <p:animEffect transition="in" filter="fade">
                                      <p:cBhvr>
                                        <p:cTn id="7" dur="1000"/>
                                        <p:tgtEl>
                                          <p:spTgt spid="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518"/>
        <p:cNvGrpSpPr/>
        <p:nvPr/>
      </p:nvGrpSpPr>
      <p:grpSpPr>
        <a:xfrm>
          <a:off x="0" y="0"/>
          <a:ext cx="0" cy="0"/>
          <a:chOff x="0" y="0"/>
          <a:chExt cx="0" cy="0"/>
        </a:xfrm>
      </p:grpSpPr>
      <p:sp>
        <p:nvSpPr>
          <p:cNvPr id="519" name="Google Shape;519;p80"/>
          <p:cNvSpPr txBox="1">
            <a:spLocks noGrp="1"/>
          </p:cNvSpPr>
          <p:nvPr>
            <p:ph type="title"/>
          </p:nvPr>
        </p:nvSpPr>
        <p:spPr>
          <a:xfrm>
            <a:off x="0" y="0"/>
            <a:ext cx="9144000" cy="68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 sz="4400" b="0" i="0" u="none">
                <a:solidFill>
                  <a:schemeClr val="dk1"/>
                </a:solidFill>
                <a:latin typeface="Calibri"/>
                <a:ea typeface="Calibri"/>
                <a:cs typeface="Calibri"/>
                <a:sym typeface="Calibri"/>
              </a:rPr>
              <a:t>Richard Nixon &amp; the Election of 1968</a:t>
            </a:r>
            <a:endParaRPr/>
          </a:p>
        </p:txBody>
      </p:sp>
      <p:sp>
        <p:nvSpPr>
          <p:cNvPr id="520" name="Google Shape;520;p80"/>
          <p:cNvSpPr txBox="1"/>
          <p:nvPr/>
        </p:nvSpPr>
        <p:spPr>
          <a:xfrm>
            <a:off x="0" y="4000500"/>
            <a:ext cx="9144000" cy="1119300"/>
          </a:xfrm>
          <a:prstGeom prst="rect">
            <a:avLst/>
          </a:prstGeom>
          <a:noFill/>
          <a:ln>
            <a:noFill/>
          </a:ln>
        </p:spPr>
        <p:txBody>
          <a:bodyPr spcFirstLastPara="1" wrap="square" lIns="91425" tIns="45700" rIns="91425" bIns="45700" anchor="t" anchorCtr="0">
            <a:noAutofit/>
          </a:bodyPr>
          <a:lstStyle/>
          <a:p>
            <a:pPr marL="0" marR="0" lvl="0" indent="0" algn="ctr" rtl="0">
              <a:lnSpc>
                <a:spcPct val="85000"/>
              </a:lnSpc>
              <a:spcBef>
                <a:spcPts val="0"/>
              </a:spcBef>
              <a:spcAft>
                <a:spcPts val="0"/>
              </a:spcAft>
              <a:buClr>
                <a:schemeClr val="dk1"/>
              </a:buClr>
              <a:buSzPts val="3600"/>
              <a:buFont typeface="Calibri"/>
              <a:buNone/>
            </a:pPr>
            <a:r>
              <a:rPr lang="en" sz="3600" b="0" i="0" u="none">
                <a:solidFill>
                  <a:schemeClr val="dk1"/>
                </a:solidFill>
                <a:latin typeface="Calibri"/>
                <a:ea typeface="Calibri"/>
                <a:cs typeface="Calibri"/>
                <a:sym typeface="Calibri"/>
              </a:rPr>
              <a:t>LBJ’s decision not to run for re-election &amp; the assassination of Robert Kennedy left the </a:t>
            </a:r>
            <a:endParaRPr sz="2000"/>
          </a:p>
        </p:txBody>
      </p:sp>
      <p:sp>
        <p:nvSpPr>
          <p:cNvPr id="521" name="Google Shape;521;p80"/>
          <p:cNvSpPr txBox="1"/>
          <p:nvPr/>
        </p:nvSpPr>
        <p:spPr>
          <a:xfrm>
            <a:off x="0" y="4374356"/>
            <a:ext cx="9144000" cy="7689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85000"/>
              </a:lnSpc>
              <a:spcBef>
                <a:spcPts val="0"/>
              </a:spcBef>
              <a:spcAft>
                <a:spcPts val="0"/>
              </a:spcAft>
              <a:buClr>
                <a:schemeClr val="dk1"/>
              </a:buClr>
              <a:buSzPts val="3600"/>
              <a:buFont typeface="Calibri"/>
              <a:buNone/>
            </a:pPr>
            <a:r>
              <a:rPr lang="en" sz="2600" b="0" i="0" u="none">
                <a:solidFill>
                  <a:schemeClr val="dk1"/>
                </a:solidFill>
                <a:latin typeface="Calibri"/>
                <a:ea typeface="Calibri"/>
                <a:cs typeface="Calibri"/>
                <a:sym typeface="Calibri"/>
              </a:rPr>
              <a:t>Republican Richard Nixon took advantage of  the divided Democrats &amp; won the 1968 election </a:t>
            </a:r>
            <a:endParaRPr sz="400"/>
          </a:p>
        </p:txBody>
      </p:sp>
      <p:pic>
        <p:nvPicPr>
          <p:cNvPr id="522" name="Google Shape;522;p80" descr="rfkandcrowd2"/>
          <p:cNvPicPr preferRelativeResize="0"/>
          <p:nvPr/>
        </p:nvPicPr>
        <p:blipFill rotWithShape="1">
          <a:blip r:embed="rId3">
            <a:alphaModFix/>
          </a:blip>
          <a:srcRect/>
          <a:stretch/>
        </p:blipFill>
        <p:spPr>
          <a:xfrm>
            <a:off x="0" y="914400"/>
            <a:ext cx="3200400" cy="2881312"/>
          </a:xfrm>
          <a:prstGeom prst="rect">
            <a:avLst/>
          </a:prstGeom>
          <a:noFill/>
          <a:ln>
            <a:noFill/>
          </a:ln>
        </p:spPr>
      </p:pic>
      <p:pic>
        <p:nvPicPr>
          <p:cNvPr id="523" name="Google Shape;523;p80" descr="chicago-riots"/>
          <p:cNvPicPr preferRelativeResize="0"/>
          <p:nvPr/>
        </p:nvPicPr>
        <p:blipFill rotWithShape="1">
          <a:blip r:embed="rId4">
            <a:alphaModFix/>
          </a:blip>
          <a:srcRect/>
          <a:stretch/>
        </p:blipFill>
        <p:spPr>
          <a:xfrm>
            <a:off x="4343400" y="551259"/>
            <a:ext cx="3600450" cy="3392090"/>
          </a:xfrm>
          <a:prstGeom prst="rect">
            <a:avLst/>
          </a:prstGeom>
          <a:noFill/>
          <a:ln>
            <a:noFill/>
          </a:ln>
        </p:spPr>
      </p:pic>
      <p:pic>
        <p:nvPicPr>
          <p:cNvPr id="524" name="Google Shape;524;p80"/>
          <p:cNvPicPr preferRelativeResize="0"/>
          <p:nvPr/>
        </p:nvPicPr>
        <p:blipFill rotWithShape="1">
          <a:blip r:embed="rId5">
            <a:alphaModFix/>
          </a:blip>
          <a:srcRect l="1595" t="25371" r="40597" b="26004"/>
          <a:stretch/>
        </p:blipFill>
        <p:spPr>
          <a:xfrm>
            <a:off x="609600" y="628650"/>
            <a:ext cx="7772401" cy="3676650"/>
          </a:xfrm>
          <a:prstGeom prst="rect">
            <a:avLst/>
          </a:prstGeom>
          <a:noFill/>
          <a:ln w="38100" cap="flat" cmpd="sng">
            <a:solidFill>
              <a:schemeClr val="dk1"/>
            </a:solidFill>
            <a:prstDash val="solid"/>
            <a:miter lim="800000"/>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520"/>
                                        </p:tgtEl>
                                      </p:cBhvr>
                                    </p:animEffect>
                                    <p:set>
                                      <p:cBhvr>
                                        <p:cTn id="7" dur="1" fill="hold">
                                          <p:stCondLst>
                                            <p:cond delay="2000"/>
                                          </p:stCondLst>
                                        </p:cTn>
                                        <p:tgtEl>
                                          <p:spTgt spid="52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522"/>
                                        </p:tgtEl>
                                      </p:cBhvr>
                                    </p:animEffect>
                                    <p:set>
                                      <p:cBhvr>
                                        <p:cTn id="10" dur="1" fill="hold">
                                          <p:stCondLst>
                                            <p:cond delay="2000"/>
                                          </p:stCondLst>
                                        </p:cTn>
                                        <p:tgtEl>
                                          <p:spTgt spid="52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2000"/>
                                        <p:tgtEl>
                                          <p:spTgt spid="523"/>
                                        </p:tgtEl>
                                      </p:cBhvr>
                                    </p:animEffect>
                                    <p:set>
                                      <p:cBhvr>
                                        <p:cTn id="13" dur="1" fill="hold">
                                          <p:stCondLst>
                                            <p:cond delay="2000"/>
                                          </p:stCondLst>
                                        </p:cTn>
                                        <p:tgtEl>
                                          <p:spTgt spid="523"/>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521"/>
                                        </p:tgtEl>
                                        <p:attrNameLst>
                                          <p:attrName>style.visibility</p:attrName>
                                        </p:attrNameLst>
                                      </p:cBhvr>
                                      <p:to>
                                        <p:strVal val="visible"/>
                                      </p:to>
                                    </p:set>
                                    <p:animEffect transition="in" filter="fade">
                                      <p:cBhvr>
                                        <p:cTn id="16" dur="2000"/>
                                        <p:tgtEl>
                                          <p:spTgt spid="521"/>
                                        </p:tgtEl>
                                      </p:cBhvr>
                                    </p:animEffect>
                                  </p:childTnLst>
                                </p:cTn>
                              </p:par>
                              <p:par>
                                <p:cTn id="17" presetID="10" presetClass="entr" presetSubtype="0" fill="hold" nodeType="withEffect">
                                  <p:stCondLst>
                                    <p:cond delay="0"/>
                                  </p:stCondLst>
                                  <p:childTnLst>
                                    <p:set>
                                      <p:cBhvr>
                                        <p:cTn id="18" dur="1" fill="hold">
                                          <p:stCondLst>
                                            <p:cond delay="0"/>
                                          </p:stCondLst>
                                        </p:cTn>
                                        <p:tgtEl>
                                          <p:spTgt spid="524"/>
                                        </p:tgtEl>
                                        <p:attrNameLst>
                                          <p:attrName>style.visibility</p:attrName>
                                        </p:attrNameLst>
                                      </p:cBhvr>
                                      <p:to>
                                        <p:strVal val="visible"/>
                                      </p:to>
                                    </p:set>
                                    <p:animEffect transition="in" filter="fade">
                                      <p:cBhvr>
                                        <p:cTn id="19" dur="2000"/>
                                        <p:tgtEl>
                                          <p:spTgt spid="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81"/>
          <p:cNvSpPr txBox="1">
            <a:spLocks noGrp="1"/>
          </p:cNvSpPr>
          <p:nvPr>
            <p:ph type="title"/>
          </p:nvPr>
        </p:nvSpPr>
        <p:spPr>
          <a:xfrm>
            <a:off x="406375" y="148350"/>
            <a:ext cx="2907600" cy="680700"/>
          </a:xfrm>
          <a:prstGeom prst="rect">
            <a:avLst/>
          </a:prstGeom>
          <a:ln w="19050" cap="flat" cmpd="sng">
            <a:solidFill>
              <a:schemeClr val="dk1"/>
            </a:solidFill>
            <a:prstDash val="dot"/>
            <a:round/>
            <a:headEnd type="none" w="sm" len="sm"/>
            <a:tailEnd type="none" w="sm" len="sm"/>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600"/>
              <a:t>Vietnamization </a:t>
            </a:r>
            <a:endParaRPr sz="3600"/>
          </a:p>
        </p:txBody>
      </p:sp>
      <p:sp>
        <p:nvSpPr>
          <p:cNvPr id="530" name="Google Shape;530;p81"/>
          <p:cNvSpPr/>
          <p:nvPr/>
        </p:nvSpPr>
        <p:spPr>
          <a:xfrm>
            <a:off x="5874900" y="2490300"/>
            <a:ext cx="3269100" cy="265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1"/>
          <p:cNvSpPr txBox="1">
            <a:spLocks noGrp="1"/>
          </p:cNvSpPr>
          <p:nvPr>
            <p:ph type="body" idx="1"/>
          </p:nvPr>
        </p:nvSpPr>
        <p:spPr>
          <a:xfrm>
            <a:off x="138075" y="989575"/>
            <a:ext cx="3739800" cy="3692400"/>
          </a:xfrm>
          <a:prstGeom prst="rect">
            <a:avLst/>
          </a:prstGeom>
          <a:ln>
            <a:noFill/>
          </a:ln>
        </p:spPr>
        <p:txBody>
          <a:bodyPr spcFirstLastPara="1" wrap="square" lIns="91425" tIns="91425" rIns="91425" bIns="91425" anchor="t" anchorCtr="0">
            <a:normAutofit fontScale="70000" lnSpcReduction="20000"/>
          </a:bodyPr>
          <a:lstStyle/>
          <a:p>
            <a:pPr marL="457200" lvl="0" indent="-336041" algn="l" rtl="0">
              <a:spcBef>
                <a:spcPts val="0"/>
              </a:spcBef>
              <a:spcAft>
                <a:spcPts val="0"/>
              </a:spcAft>
              <a:buClr>
                <a:srgbClr val="000000"/>
              </a:buClr>
              <a:buSzPct val="100000"/>
              <a:buFont typeface="Bookman Old Style"/>
              <a:buChar char="●"/>
            </a:pPr>
            <a:r>
              <a:rPr lang="en" sz="2417" i="1">
                <a:solidFill>
                  <a:srgbClr val="000000"/>
                </a:solidFill>
                <a:latin typeface="Bookman Old Style"/>
                <a:ea typeface="Bookman Old Style"/>
                <a:cs typeface="Bookman Old Style"/>
                <a:sym typeface="Bookman Old Style"/>
              </a:rPr>
              <a:t>President Nixon vowed to end the Vietnam War "with honor." This involved a tactic known as "Vietnamization</a:t>
            </a:r>
            <a:endParaRPr sz="2417" i="1">
              <a:solidFill>
                <a:srgbClr val="000000"/>
              </a:solidFill>
              <a:latin typeface="Bookman Old Style"/>
              <a:ea typeface="Bookman Old Style"/>
              <a:cs typeface="Bookman Old Style"/>
              <a:sym typeface="Bookman Old Style"/>
            </a:endParaRPr>
          </a:p>
          <a:p>
            <a:pPr marL="457200" lvl="0" indent="-370840" algn="l" rtl="0">
              <a:spcBef>
                <a:spcPts val="0"/>
              </a:spcBef>
              <a:spcAft>
                <a:spcPts val="0"/>
              </a:spcAft>
              <a:buClr>
                <a:srgbClr val="000000"/>
              </a:buClr>
              <a:buSzPct val="100000"/>
              <a:buChar char="●"/>
            </a:pPr>
            <a:r>
              <a:rPr lang="en" sz="3200">
                <a:solidFill>
                  <a:srgbClr val="000000"/>
                </a:solidFill>
              </a:rPr>
              <a:t>President </a:t>
            </a:r>
            <a:r>
              <a:rPr lang="en" sz="3200">
                <a:solidFill>
                  <a:srgbClr val="FF0000"/>
                </a:solidFill>
              </a:rPr>
              <a:t>Nixon </a:t>
            </a:r>
            <a:r>
              <a:rPr lang="en" sz="3200">
                <a:solidFill>
                  <a:srgbClr val="000000"/>
                </a:solidFill>
                <a:highlight>
                  <a:srgbClr val="FFFF00"/>
                </a:highlight>
              </a:rPr>
              <a:t>gradually </a:t>
            </a:r>
            <a:r>
              <a:rPr lang="en" sz="3200">
                <a:solidFill>
                  <a:srgbClr val="FF0000"/>
                </a:solidFill>
                <a:highlight>
                  <a:srgbClr val="FFFF00"/>
                </a:highlight>
              </a:rPr>
              <a:t>withdrew US troops</a:t>
            </a:r>
            <a:endParaRPr sz="3200">
              <a:solidFill>
                <a:srgbClr val="FF0000"/>
              </a:solidFill>
              <a:highlight>
                <a:srgbClr val="FFFF00"/>
              </a:highlight>
            </a:endParaRPr>
          </a:p>
          <a:p>
            <a:pPr marL="457200" lvl="0" indent="-370840" algn="l" rtl="0">
              <a:spcBef>
                <a:spcPts val="0"/>
              </a:spcBef>
              <a:spcAft>
                <a:spcPts val="0"/>
              </a:spcAft>
              <a:buClr>
                <a:srgbClr val="000000"/>
              </a:buClr>
              <a:buSzPct val="100000"/>
              <a:buChar char="●"/>
            </a:pPr>
            <a:r>
              <a:rPr lang="en" sz="3200" b="1">
                <a:solidFill>
                  <a:srgbClr val="000000"/>
                </a:solidFill>
                <a:highlight>
                  <a:srgbClr val="FFFF00"/>
                </a:highlight>
              </a:rPr>
              <a:t>Trained South Vietnamese</a:t>
            </a:r>
            <a:r>
              <a:rPr lang="en" sz="3200">
                <a:solidFill>
                  <a:srgbClr val="000000"/>
                </a:solidFill>
              </a:rPr>
              <a:t> troops to fight independently </a:t>
            </a:r>
            <a:endParaRPr sz="3200">
              <a:solidFill>
                <a:srgbClr val="000000"/>
              </a:solidFill>
            </a:endParaRPr>
          </a:p>
          <a:p>
            <a:pPr marL="0" lvl="0" indent="0" algn="l" rtl="0">
              <a:spcBef>
                <a:spcPts val="1200"/>
              </a:spcBef>
              <a:spcAft>
                <a:spcPts val="1200"/>
              </a:spcAft>
              <a:buNone/>
            </a:pPr>
            <a:endParaRPr sz="3200">
              <a:solidFill>
                <a:srgbClr val="000000"/>
              </a:solidFill>
            </a:endParaRPr>
          </a:p>
        </p:txBody>
      </p:sp>
      <p:pic>
        <p:nvPicPr>
          <p:cNvPr id="532" name="Google Shape;532;p81"/>
          <p:cNvPicPr preferRelativeResize="0"/>
          <p:nvPr/>
        </p:nvPicPr>
        <p:blipFill>
          <a:blip r:embed="rId3">
            <a:alphaModFix/>
          </a:blip>
          <a:stretch>
            <a:fillRect/>
          </a:stretch>
        </p:blipFill>
        <p:spPr>
          <a:xfrm>
            <a:off x="4050350" y="2571750"/>
            <a:ext cx="5017375" cy="2422925"/>
          </a:xfrm>
          <a:prstGeom prst="rect">
            <a:avLst/>
          </a:prstGeom>
          <a:noFill/>
          <a:ln>
            <a:noFill/>
          </a:ln>
        </p:spPr>
      </p:pic>
      <p:pic>
        <p:nvPicPr>
          <p:cNvPr id="533" name="Google Shape;533;p81"/>
          <p:cNvPicPr preferRelativeResize="0"/>
          <p:nvPr/>
        </p:nvPicPr>
        <p:blipFill>
          <a:blip r:embed="rId4">
            <a:alphaModFix/>
          </a:blip>
          <a:stretch>
            <a:fillRect/>
          </a:stretch>
        </p:blipFill>
        <p:spPr>
          <a:xfrm>
            <a:off x="4740775" y="53474"/>
            <a:ext cx="3992825" cy="24229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82"/>
          <p:cNvSpPr txBox="1">
            <a:spLocks noGrp="1"/>
          </p:cNvSpPr>
          <p:nvPr>
            <p:ph type="title"/>
          </p:nvPr>
        </p:nvSpPr>
        <p:spPr>
          <a:xfrm>
            <a:off x="245275" y="178525"/>
            <a:ext cx="3686400" cy="6807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600"/>
              <a:t>The Silent Majority </a:t>
            </a:r>
            <a:endParaRPr sz="3600"/>
          </a:p>
        </p:txBody>
      </p:sp>
      <p:sp>
        <p:nvSpPr>
          <p:cNvPr id="539" name="Google Shape;539;p82"/>
          <p:cNvSpPr/>
          <p:nvPr/>
        </p:nvSpPr>
        <p:spPr>
          <a:xfrm>
            <a:off x="5874900" y="2490300"/>
            <a:ext cx="3269100" cy="265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2"/>
          <p:cNvSpPr txBox="1">
            <a:spLocks noGrp="1"/>
          </p:cNvSpPr>
          <p:nvPr>
            <p:ph type="body" idx="1"/>
          </p:nvPr>
        </p:nvSpPr>
        <p:spPr>
          <a:xfrm>
            <a:off x="245275" y="1139175"/>
            <a:ext cx="3473400" cy="3623400"/>
          </a:xfrm>
          <a:prstGeom prst="rect">
            <a:avLst/>
          </a:prstGeom>
          <a:ln>
            <a:noFill/>
          </a:ln>
        </p:spPr>
        <p:txBody>
          <a:bodyPr spcFirstLastPara="1" wrap="square" lIns="91425" tIns="91425" rIns="91425" bIns="91425" anchor="t" anchorCtr="0">
            <a:normAutofit fontScale="85000" lnSpcReduction="10000"/>
          </a:bodyPr>
          <a:lstStyle/>
          <a:p>
            <a:pPr marL="457200" lvl="0" indent="-386080" algn="l" rtl="0">
              <a:spcBef>
                <a:spcPts val="0"/>
              </a:spcBef>
              <a:spcAft>
                <a:spcPts val="0"/>
              </a:spcAft>
              <a:buClr>
                <a:srgbClr val="000000"/>
              </a:buClr>
              <a:buSzPct val="100000"/>
              <a:buChar char="●"/>
            </a:pPr>
            <a:r>
              <a:rPr lang="en" sz="3200">
                <a:solidFill>
                  <a:srgbClr val="000000"/>
                </a:solidFill>
              </a:rPr>
              <a:t>Americans who were </a:t>
            </a:r>
            <a:r>
              <a:rPr lang="en" sz="3200">
                <a:solidFill>
                  <a:srgbClr val="FF0000"/>
                </a:solidFill>
              </a:rPr>
              <a:t>not</a:t>
            </a:r>
            <a:r>
              <a:rPr lang="en" sz="3200">
                <a:solidFill>
                  <a:srgbClr val="000000"/>
                </a:solidFill>
              </a:rPr>
              <a:t> protesting the war and </a:t>
            </a:r>
            <a:r>
              <a:rPr lang="en" sz="3200">
                <a:solidFill>
                  <a:srgbClr val="FF0000"/>
                </a:solidFill>
                <a:highlight>
                  <a:srgbClr val="FFFF00"/>
                </a:highlight>
              </a:rPr>
              <a:t>did not</a:t>
            </a:r>
            <a:r>
              <a:rPr lang="en" sz="3200">
                <a:solidFill>
                  <a:srgbClr val="000000"/>
                </a:solidFill>
                <a:highlight>
                  <a:srgbClr val="FFFF00"/>
                </a:highlight>
              </a:rPr>
              <a:t> </a:t>
            </a:r>
            <a:r>
              <a:rPr lang="en" sz="3200" b="1">
                <a:solidFill>
                  <a:srgbClr val="000000"/>
                </a:solidFill>
                <a:highlight>
                  <a:srgbClr val="FFFF00"/>
                </a:highlight>
              </a:rPr>
              <a:t>speak out against the war</a:t>
            </a:r>
            <a:endParaRPr sz="3200" b="1">
              <a:solidFill>
                <a:srgbClr val="000000"/>
              </a:solidFill>
              <a:highlight>
                <a:srgbClr val="FFFF00"/>
              </a:highlight>
            </a:endParaRPr>
          </a:p>
          <a:p>
            <a:pPr marL="457200" lvl="0" indent="-354091" algn="l" rtl="0">
              <a:spcBef>
                <a:spcPts val="0"/>
              </a:spcBef>
              <a:spcAft>
                <a:spcPts val="0"/>
              </a:spcAft>
              <a:buClr>
                <a:srgbClr val="000000"/>
              </a:buClr>
              <a:buSzPct val="100000"/>
              <a:buChar char="●"/>
            </a:pPr>
            <a:r>
              <a:rPr lang="en" sz="2550" b="1">
                <a:solidFill>
                  <a:srgbClr val="000000"/>
                </a:solidFill>
                <a:highlight>
                  <a:schemeClr val="lt1"/>
                </a:highlight>
              </a:rPr>
              <a:t>Also known as-Hawks</a:t>
            </a:r>
            <a:endParaRPr sz="2550" b="1">
              <a:solidFill>
                <a:srgbClr val="000000"/>
              </a:solidFill>
              <a:highlight>
                <a:schemeClr val="lt1"/>
              </a:highlight>
            </a:endParaRPr>
          </a:p>
          <a:p>
            <a:pPr marL="0" lvl="0" indent="0" algn="l" rtl="0">
              <a:spcBef>
                <a:spcPts val="1200"/>
              </a:spcBef>
              <a:spcAft>
                <a:spcPts val="1200"/>
              </a:spcAft>
              <a:buNone/>
            </a:pPr>
            <a:endParaRPr sz="3200">
              <a:solidFill>
                <a:srgbClr val="000000"/>
              </a:solidFill>
            </a:endParaRPr>
          </a:p>
        </p:txBody>
      </p:sp>
      <p:pic>
        <p:nvPicPr>
          <p:cNvPr id="541" name="Google Shape;541;p82"/>
          <p:cNvPicPr preferRelativeResize="0"/>
          <p:nvPr/>
        </p:nvPicPr>
        <p:blipFill rotWithShape="1">
          <a:blip r:embed="rId3">
            <a:alphaModFix/>
          </a:blip>
          <a:srcRect l="11441" r="11924" b="15254"/>
          <a:stretch/>
        </p:blipFill>
        <p:spPr>
          <a:xfrm>
            <a:off x="4368825" y="678900"/>
            <a:ext cx="4595775" cy="43071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83"/>
          <p:cNvSpPr txBox="1">
            <a:spLocks noGrp="1"/>
          </p:cNvSpPr>
          <p:nvPr>
            <p:ph type="title"/>
          </p:nvPr>
        </p:nvSpPr>
        <p:spPr>
          <a:xfrm>
            <a:off x="311700" y="445025"/>
            <a:ext cx="8520600" cy="572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220" b="1">
                <a:latin typeface="Architects Daughter"/>
                <a:ea typeface="Architects Daughter"/>
                <a:cs typeface="Architects Daughter"/>
                <a:sym typeface="Architects Daughter"/>
              </a:rPr>
              <a:t>HAWKS &amp; DOVES</a:t>
            </a:r>
            <a:endParaRPr sz="3220" b="1">
              <a:latin typeface="Architects Daughter"/>
              <a:ea typeface="Architects Daughter"/>
              <a:cs typeface="Architects Daughter"/>
              <a:sym typeface="Architects Daughter"/>
            </a:endParaRPr>
          </a:p>
        </p:txBody>
      </p:sp>
      <p:sp>
        <p:nvSpPr>
          <p:cNvPr id="547" name="Google Shape;547;p83"/>
          <p:cNvSpPr txBox="1">
            <a:spLocks noGrp="1"/>
          </p:cNvSpPr>
          <p:nvPr>
            <p:ph type="body" idx="1"/>
          </p:nvPr>
        </p:nvSpPr>
        <p:spPr>
          <a:xfrm>
            <a:off x="569525" y="1147325"/>
            <a:ext cx="31173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700" b="1">
                <a:solidFill>
                  <a:srgbClr val="980000"/>
                </a:solidFill>
              </a:rPr>
              <a:t>Hawks</a:t>
            </a:r>
            <a:endParaRPr sz="2700" b="1">
              <a:solidFill>
                <a:srgbClr val="980000"/>
              </a:solidFill>
            </a:endParaRPr>
          </a:p>
          <a:p>
            <a:pPr marL="457200" lvl="0" indent="-381000" algn="l" rtl="0">
              <a:spcBef>
                <a:spcPts val="1200"/>
              </a:spcBef>
              <a:spcAft>
                <a:spcPts val="0"/>
              </a:spcAft>
              <a:buClr>
                <a:schemeClr val="dk1"/>
              </a:buClr>
              <a:buSzPts val="2400"/>
              <a:buChar char="●"/>
            </a:pPr>
            <a:r>
              <a:rPr lang="en" sz="2400">
                <a:solidFill>
                  <a:schemeClr val="dk1"/>
                </a:solidFill>
              </a:rPr>
              <a:t>Aggressive </a:t>
            </a:r>
            <a:endParaRPr sz="2400">
              <a:solidFill>
                <a:schemeClr val="dk1"/>
              </a:solidFill>
            </a:endParaRPr>
          </a:p>
          <a:p>
            <a:pPr marL="457200" lvl="0" indent="-381000" algn="l" rtl="0">
              <a:spcBef>
                <a:spcPts val="0"/>
              </a:spcBef>
              <a:spcAft>
                <a:spcPts val="0"/>
              </a:spcAft>
              <a:buClr>
                <a:schemeClr val="dk1"/>
              </a:buClr>
              <a:buSzPts val="2400"/>
              <a:buChar char="●"/>
            </a:pPr>
            <a:r>
              <a:rPr lang="en" sz="2400">
                <a:solidFill>
                  <a:schemeClr val="dk1"/>
                </a:solidFill>
              </a:rPr>
              <a:t>Favored the War</a:t>
            </a:r>
            <a:endParaRPr sz="2400">
              <a:solidFill>
                <a:schemeClr val="dk1"/>
              </a:solidFill>
            </a:endParaRPr>
          </a:p>
          <a:p>
            <a:pPr marL="457200" lvl="0" indent="-381000" algn="l" rtl="0">
              <a:spcBef>
                <a:spcPts val="0"/>
              </a:spcBef>
              <a:spcAft>
                <a:spcPts val="0"/>
              </a:spcAft>
              <a:buClr>
                <a:schemeClr val="dk1"/>
              </a:buClr>
              <a:buSzPts val="2400"/>
              <a:buChar char="●"/>
            </a:pPr>
            <a:r>
              <a:rPr lang="en" sz="2400">
                <a:solidFill>
                  <a:schemeClr val="dk1"/>
                </a:solidFill>
              </a:rPr>
              <a:t>Silent Majority </a:t>
            </a:r>
            <a:endParaRPr sz="2400">
              <a:solidFill>
                <a:schemeClr val="dk1"/>
              </a:solidFill>
            </a:endParaRPr>
          </a:p>
        </p:txBody>
      </p:sp>
      <p:sp>
        <p:nvSpPr>
          <p:cNvPr id="548" name="Google Shape;548;p83"/>
          <p:cNvSpPr txBox="1"/>
          <p:nvPr/>
        </p:nvSpPr>
        <p:spPr>
          <a:xfrm>
            <a:off x="5091925" y="1147325"/>
            <a:ext cx="3117300" cy="257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b="1">
                <a:solidFill>
                  <a:srgbClr val="B45F06"/>
                </a:solidFill>
              </a:rPr>
              <a:t>Doves</a:t>
            </a:r>
            <a:endParaRPr sz="2700" b="1">
              <a:solidFill>
                <a:srgbClr val="B45F06"/>
              </a:solidFill>
            </a:endParaRPr>
          </a:p>
          <a:p>
            <a:pPr marL="0" lvl="0" indent="0" algn="ctr" rtl="0">
              <a:spcBef>
                <a:spcPts val="0"/>
              </a:spcBef>
              <a:spcAft>
                <a:spcPts val="0"/>
              </a:spcAft>
              <a:buNone/>
            </a:pPr>
            <a:endParaRPr sz="1800" b="1">
              <a:solidFill>
                <a:srgbClr val="B45F06"/>
              </a:solidFill>
            </a:endParaRPr>
          </a:p>
          <a:p>
            <a:pPr marL="457200" lvl="0" indent="-381000" algn="l" rtl="0">
              <a:spcBef>
                <a:spcPts val="0"/>
              </a:spcBef>
              <a:spcAft>
                <a:spcPts val="0"/>
              </a:spcAft>
              <a:buClr>
                <a:schemeClr val="dk1"/>
              </a:buClr>
              <a:buSzPts val="2400"/>
              <a:buChar char="●"/>
            </a:pPr>
            <a:r>
              <a:rPr lang="en" sz="2400">
                <a:solidFill>
                  <a:schemeClr val="dk1"/>
                </a:solidFill>
              </a:rPr>
              <a:t>Peaceful</a:t>
            </a:r>
            <a:endParaRPr sz="2400">
              <a:solidFill>
                <a:schemeClr val="dk1"/>
              </a:solidFill>
            </a:endParaRPr>
          </a:p>
          <a:p>
            <a:pPr marL="457200" lvl="0" indent="-381000" algn="l" rtl="0">
              <a:spcBef>
                <a:spcPts val="0"/>
              </a:spcBef>
              <a:spcAft>
                <a:spcPts val="0"/>
              </a:spcAft>
              <a:buClr>
                <a:schemeClr val="dk1"/>
              </a:buClr>
              <a:buSzPts val="2400"/>
              <a:buChar char="●"/>
            </a:pPr>
            <a:r>
              <a:rPr lang="en" sz="2400">
                <a:solidFill>
                  <a:schemeClr val="dk1"/>
                </a:solidFill>
              </a:rPr>
              <a:t>Did not favor the war</a:t>
            </a:r>
            <a:endParaRPr sz="2400">
              <a:solidFill>
                <a:schemeClr val="dk1"/>
              </a:solidFill>
            </a:endParaRPr>
          </a:p>
          <a:p>
            <a:pPr marL="457200" lvl="0" indent="-381000" algn="l" rtl="0">
              <a:spcBef>
                <a:spcPts val="0"/>
              </a:spcBef>
              <a:spcAft>
                <a:spcPts val="0"/>
              </a:spcAft>
              <a:buClr>
                <a:schemeClr val="dk1"/>
              </a:buClr>
              <a:buSzPts val="2400"/>
              <a:buChar char="●"/>
            </a:pPr>
            <a:r>
              <a:rPr lang="en" sz="2400">
                <a:solidFill>
                  <a:schemeClr val="dk1"/>
                </a:solidFill>
              </a:rPr>
              <a:t>Hippies </a:t>
            </a:r>
            <a:endParaRPr sz="2400">
              <a:solidFill>
                <a:schemeClr val="dk1"/>
              </a:solidFill>
            </a:endParaRPr>
          </a:p>
          <a:p>
            <a:pPr marL="0" lvl="0" indent="0" algn="l" rtl="0">
              <a:spcBef>
                <a:spcPts val="0"/>
              </a:spcBef>
              <a:spcAft>
                <a:spcPts val="0"/>
              </a:spcAft>
              <a:buNone/>
            </a:pPr>
            <a:endParaRPr/>
          </a:p>
        </p:txBody>
      </p:sp>
      <p:pic>
        <p:nvPicPr>
          <p:cNvPr id="549" name="Google Shape;549;p83"/>
          <p:cNvPicPr preferRelativeResize="0"/>
          <p:nvPr/>
        </p:nvPicPr>
        <p:blipFill>
          <a:blip r:embed="rId3">
            <a:alphaModFix/>
          </a:blip>
          <a:stretch>
            <a:fillRect/>
          </a:stretch>
        </p:blipFill>
        <p:spPr>
          <a:xfrm>
            <a:off x="1121523" y="3323950"/>
            <a:ext cx="1897325" cy="1595300"/>
          </a:xfrm>
          <a:prstGeom prst="rect">
            <a:avLst/>
          </a:prstGeom>
          <a:noFill/>
          <a:ln>
            <a:noFill/>
          </a:ln>
        </p:spPr>
      </p:pic>
      <p:pic>
        <p:nvPicPr>
          <p:cNvPr id="550" name="Google Shape;550;p83"/>
          <p:cNvPicPr preferRelativeResize="0"/>
          <p:nvPr/>
        </p:nvPicPr>
        <p:blipFill>
          <a:blip r:embed="rId4">
            <a:alphaModFix/>
          </a:blip>
          <a:stretch>
            <a:fillRect/>
          </a:stretch>
        </p:blipFill>
        <p:spPr>
          <a:xfrm>
            <a:off x="5222390" y="3462275"/>
            <a:ext cx="2397309" cy="15953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84"/>
          <p:cNvSpPr txBox="1">
            <a:spLocks noGrp="1"/>
          </p:cNvSpPr>
          <p:nvPr>
            <p:ph type="title"/>
          </p:nvPr>
        </p:nvSpPr>
        <p:spPr>
          <a:xfrm>
            <a:off x="375600" y="74950"/>
            <a:ext cx="4196400" cy="6807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600"/>
              <a:t>The War Powers Act </a:t>
            </a:r>
            <a:endParaRPr sz="3600"/>
          </a:p>
        </p:txBody>
      </p:sp>
      <p:sp>
        <p:nvSpPr>
          <p:cNvPr id="556" name="Google Shape;556;p84"/>
          <p:cNvSpPr/>
          <p:nvPr/>
        </p:nvSpPr>
        <p:spPr>
          <a:xfrm>
            <a:off x="5874900" y="2490300"/>
            <a:ext cx="3269100" cy="265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4"/>
          <p:cNvSpPr txBox="1">
            <a:spLocks noGrp="1"/>
          </p:cNvSpPr>
          <p:nvPr>
            <p:ph type="body" idx="1"/>
          </p:nvPr>
        </p:nvSpPr>
        <p:spPr>
          <a:xfrm>
            <a:off x="32175" y="1047100"/>
            <a:ext cx="5433600" cy="3715500"/>
          </a:xfrm>
          <a:prstGeom prst="rect">
            <a:avLst/>
          </a:prstGeom>
          <a:ln>
            <a:noFill/>
          </a:ln>
        </p:spPr>
        <p:txBody>
          <a:bodyPr spcFirstLastPara="1" wrap="square" lIns="91425" tIns="91425" rIns="91425" bIns="91425" anchor="t" anchorCtr="0">
            <a:normAutofit/>
          </a:bodyPr>
          <a:lstStyle/>
          <a:p>
            <a:pPr marL="457200" lvl="0" indent="-431800" algn="l" rtl="0">
              <a:spcBef>
                <a:spcPts val="0"/>
              </a:spcBef>
              <a:spcAft>
                <a:spcPts val="0"/>
              </a:spcAft>
              <a:buClr>
                <a:srgbClr val="000000"/>
              </a:buClr>
              <a:buSzPts val="3200"/>
              <a:buChar char="●"/>
            </a:pPr>
            <a:r>
              <a:rPr lang="en" sz="3200">
                <a:solidFill>
                  <a:srgbClr val="000000"/>
                </a:solidFill>
              </a:rPr>
              <a:t>Prohibited the President from </a:t>
            </a:r>
            <a:r>
              <a:rPr lang="en" sz="3200" b="1">
                <a:solidFill>
                  <a:srgbClr val="000000"/>
                </a:solidFill>
              </a:rPr>
              <a:t>engaging in military action for more than 60 </a:t>
            </a:r>
            <a:r>
              <a:rPr lang="en" sz="3200">
                <a:solidFill>
                  <a:srgbClr val="000000"/>
                </a:solidFill>
              </a:rPr>
              <a:t>days </a:t>
            </a:r>
            <a:r>
              <a:rPr lang="en" sz="3200">
                <a:solidFill>
                  <a:srgbClr val="FF0000"/>
                </a:solidFill>
              </a:rPr>
              <a:t>unless Congress approved</a:t>
            </a:r>
            <a:endParaRPr sz="3200">
              <a:solidFill>
                <a:srgbClr val="FF0000"/>
              </a:solidFill>
            </a:endParaRPr>
          </a:p>
          <a:p>
            <a:pPr marL="0" lvl="0" indent="0" algn="l" rtl="0">
              <a:spcBef>
                <a:spcPts val="1200"/>
              </a:spcBef>
              <a:spcAft>
                <a:spcPts val="1200"/>
              </a:spcAft>
              <a:buNone/>
            </a:pPr>
            <a:endParaRPr sz="3200">
              <a:solidFill>
                <a:srgbClr val="000000"/>
              </a:solidFill>
            </a:endParaRPr>
          </a:p>
        </p:txBody>
      </p:sp>
      <p:pic>
        <p:nvPicPr>
          <p:cNvPr id="558" name="Google Shape;558;p84"/>
          <p:cNvPicPr preferRelativeResize="0"/>
          <p:nvPr/>
        </p:nvPicPr>
        <p:blipFill>
          <a:blip r:embed="rId3">
            <a:alphaModFix/>
          </a:blip>
          <a:stretch>
            <a:fillRect/>
          </a:stretch>
        </p:blipFill>
        <p:spPr>
          <a:xfrm>
            <a:off x="5465775" y="193725"/>
            <a:ext cx="3072200" cy="1796925"/>
          </a:xfrm>
          <a:prstGeom prst="rect">
            <a:avLst/>
          </a:prstGeom>
          <a:noFill/>
          <a:ln w="9525" cap="flat" cmpd="sng">
            <a:solidFill>
              <a:schemeClr val="dk2"/>
            </a:solidFill>
            <a:prstDash val="solid"/>
            <a:round/>
            <a:headEnd type="none" w="sm" len="sm"/>
            <a:tailEnd type="none" w="sm" len="sm"/>
          </a:ln>
        </p:spPr>
      </p:pic>
      <p:pic>
        <p:nvPicPr>
          <p:cNvPr id="559" name="Google Shape;559;p84"/>
          <p:cNvPicPr preferRelativeResize="0"/>
          <p:nvPr/>
        </p:nvPicPr>
        <p:blipFill>
          <a:blip r:embed="rId4">
            <a:alphaModFix/>
          </a:blip>
          <a:stretch>
            <a:fillRect/>
          </a:stretch>
        </p:blipFill>
        <p:spPr>
          <a:xfrm>
            <a:off x="5281576" y="2174750"/>
            <a:ext cx="3522350" cy="2728775"/>
          </a:xfrm>
          <a:prstGeom prst="rect">
            <a:avLst/>
          </a:prstGeom>
          <a:noFill/>
          <a:ln w="28575" cap="flat" cmpd="sng">
            <a:solidFill>
              <a:srgbClr val="595959"/>
            </a:solidFill>
            <a:prstDash val="solid"/>
            <a:round/>
            <a:headEnd type="none" w="sm" len="sm"/>
            <a:tailEnd type="none" w="sm" len="sm"/>
          </a:ln>
        </p:spPr>
      </p:pic>
      <p:pic>
        <p:nvPicPr>
          <p:cNvPr id="560" name="Google Shape;560;p84"/>
          <p:cNvPicPr preferRelativeResize="0"/>
          <p:nvPr/>
        </p:nvPicPr>
        <p:blipFill>
          <a:blip r:embed="rId5">
            <a:alphaModFix/>
          </a:blip>
          <a:stretch>
            <a:fillRect/>
          </a:stretch>
        </p:blipFill>
        <p:spPr>
          <a:xfrm>
            <a:off x="2358875" y="3493825"/>
            <a:ext cx="2600525" cy="1409700"/>
          </a:xfrm>
          <a:prstGeom prst="rect">
            <a:avLst/>
          </a:prstGeom>
          <a:noFill/>
          <a:ln w="25400" cap="flat" cmpd="sng">
            <a:solidFill>
              <a:srgbClr val="000000"/>
            </a:solidFill>
            <a:prstDash val="solid"/>
            <a:miter lim="8000"/>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58" descr="This is the story of one man who survived ‘six hours in hell’ and rescued his comrades against overwhelming forces in the Vietnam War.&#10;&#10;As President Reagan said: &quot;If the story of his heroism were a movie script, you would not believe it&quot;.&#10;&#10;Master Sergeant Raul Perez &quot;Roy&quot; Benavidez aka 'Tango Mike Mike'&#10;&#10;Become a Simple History member: https://www.youtube.com/simplehistory/join&#10;Support us on Patreon: https://www.patreon.com/simplehistory&#10;&#10;Copyright: DO NOT translate and re-upload our content on Youtube or other social media.&#10;&#10;SIMPLE HISTORY MERCHANDISE &#10;&#10;Get the Simple History books on Amazon: &#10;&#10;https://www.amazon.com/Daniel-Turner-%60/e/B00H5TYLAE/&#10;&#10;T-Shirts&#10;&#10;https://teespring.com/stores/simple-history-official-merch&#10;&#10;Simple history gives you the facts, simple!&#10;&#10;See the book collection here:&#10;&#10;Amazon USA&#10;&#10;http://www.amazon.com/Daniel-Turner/e/B00H5TYLAE/&#10;&#10;&#10;Amazon UK&#10;http://www.amazon.co.uk/Daniel-Turner/e/B00H5TYLAE/&#10;&#10;http://www.simplehistory.co.uk/&#10;&#10;https://www.facebook.com/Simple-History-549437675141192/&#10;&#10;https://twitter.com/simple_guides&#10;&#10;&#10;Credit:&#10;Created by Daniel Turner&#10;&#10;Narrator:&#10;&#10;Chris Kane&#10;www.vocalforge.com&#10;&#10;&#10;Music Credit&#10;&#10;Darkling Kevin MacLeod (incompetech.com)&#10;Licensed under Creative Commons: By Attribution 3.0 License&#10;http://creativecommons.org/licenses/by/3.0/" title="The Green Beret who went on a one man Rampage to save his Comrades">
            <a:hlinkClick r:id="rId3"/>
          </p:cNvPr>
          <p:cNvPicPr preferRelativeResize="0"/>
          <p:nvPr/>
        </p:nvPicPr>
        <p:blipFill>
          <a:blip r:embed="rId4">
            <a:alphaModFix/>
          </a:blip>
          <a:stretch>
            <a:fillRect/>
          </a:stretch>
        </p:blipFill>
        <p:spPr>
          <a:xfrm>
            <a:off x="51375" y="64225"/>
            <a:ext cx="9015575" cy="5001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7"/>
                                        </p:tgtEl>
                                        <p:attrNameLst>
                                          <p:attrName>style.visibility</p:attrName>
                                        </p:attrNameLst>
                                      </p:cBhvr>
                                      <p:to>
                                        <p:strVal val="visible"/>
                                      </p:to>
                                    </p:set>
                                    <p:animEffect transition="in" filter="fade">
                                      <p:cBhvr>
                                        <p:cTn id="7" dur="1000"/>
                                        <p:tgtEl>
                                          <p:spTgt spid="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4"/>
        <p:cNvGrpSpPr/>
        <p:nvPr/>
      </p:nvGrpSpPr>
      <p:grpSpPr>
        <a:xfrm>
          <a:off x="0" y="0"/>
          <a:ext cx="0" cy="0"/>
          <a:chOff x="0" y="0"/>
          <a:chExt cx="0" cy="0"/>
        </a:xfrm>
      </p:grpSpPr>
      <p:sp>
        <p:nvSpPr>
          <p:cNvPr id="565" name="Google Shape;565;p85"/>
          <p:cNvSpPr txBox="1"/>
          <p:nvPr/>
        </p:nvSpPr>
        <p:spPr>
          <a:xfrm>
            <a:off x="2065900" y="3431200"/>
            <a:ext cx="4370100" cy="507900"/>
          </a:xfrm>
          <a:prstGeom prst="rect">
            <a:avLst/>
          </a:prstGeom>
          <a:solidFill>
            <a:schemeClr val="dk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b="1">
                <a:solidFill>
                  <a:schemeClr val="lt1"/>
                </a:solidFill>
                <a:latin typeface="Lora"/>
                <a:ea typeface="Lora"/>
                <a:cs typeface="Lora"/>
                <a:sym typeface="Lora"/>
              </a:rPr>
              <a:t>Vietnam: Attitudes at Home</a:t>
            </a:r>
            <a:endParaRPr sz="2100" b="1">
              <a:solidFill>
                <a:schemeClr val="lt1"/>
              </a:solidFill>
              <a:latin typeface="Lora"/>
              <a:ea typeface="Lora"/>
              <a:cs typeface="Lora"/>
              <a:sym typeface="Lor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86" descr="Access our viewing guide for this video here. https://billofrightsinstitute.org/elessons/tinker-v-des-moines-viewing-guide/&#10;&#10;Why did a subtle act of protest against a foreign war reach the Supreme Court? In 1965, students John and Mary Beth Tinker wore black armbands to school to protest the United States’ involvement in the Vietnam War, despite the Des Moines school district prohibiting such an act. The Tinkers sued the district for violating their First Amendment rights, and the Supreme Court ruled in their favor in a 7-2 decision. While subsequent Supreme Court rulings narrowed the scope of free expression rights at school, Tinker v. Des Moines remains a landmark case that has defined First Amendment rights for students.&#10;&#10;For lessons to go along with this video, check out the material below:&#10;&#10;Tinker v. Des Moines DBQ &#10;https://resources.billofrightsinstitute.org/supreme-court-document-based-questions/tinker-v-des-moines-1969/&#10;&#10;How Has Speech Been Both Limited and Expanded, and How Does it Apply to You and Your School?&#10;https://resources.billofrightsinstitute.org/preserving-the-bill-of-rights/speech-limited-expanded-apply-school-2/&#10;&#10;About Bill of Rights Institute&#10;Established in September 1999, the Bill of Rights Institute is a 501(c)(3) non-profit educational organization that works to engage, educate, and empower individuals with a passion for the freedom and opportunity that exist in a free society. The Institute develops educational resources and programs for a network of more than 50,000 educators and 70,000 students nationwide. &#10;&#10;Official Site: http://billofrightsinstitute.org&#10;Facebook: https://www.facebook.com/BillofRights... &#10;Twitter: https://twitter.com/brinstitute &#10;Instagram: https://www.instagram.com/brinstitute/" title="Tinker v. Des Moines | Homework Help from the Bill of Rights Institute">
            <a:hlinkClick r:id="rId3"/>
          </p:cNvPr>
          <p:cNvPicPr preferRelativeResize="0"/>
          <p:nvPr/>
        </p:nvPicPr>
        <p:blipFill>
          <a:blip r:embed="rId4">
            <a:alphaModFix/>
          </a:blip>
          <a:stretch>
            <a:fillRect/>
          </a:stretch>
        </p:blipFill>
        <p:spPr>
          <a:xfrm>
            <a:off x="276150" y="0"/>
            <a:ext cx="8561000"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87"/>
          <p:cNvSpPr txBox="1">
            <a:spLocks noGrp="1"/>
          </p:cNvSpPr>
          <p:nvPr>
            <p:ph type="title"/>
          </p:nvPr>
        </p:nvSpPr>
        <p:spPr>
          <a:xfrm>
            <a:off x="302825" y="109475"/>
            <a:ext cx="4392000" cy="680700"/>
          </a:xfrm>
          <a:prstGeom prst="rect">
            <a:avLst/>
          </a:prstGeom>
          <a:ln w="19050" cap="flat" cmpd="sng">
            <a:solidFill>
              <a:schemeClr val="dk1"/>
            </a:solidFill>
            <a:prstDash val="dashDot"/>
            <a:round/>
            <a:headEnd type="none" w="sm" len="sm"/>
            <a:tailEnd type="none" w="sm" len="sm"/>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600" i="1"/>
              <a:t>Tinker v. Des Moines </a:t>
            </a:r>
            <a:endParaRPr sz="3600"/>
          </a:p>
        </p:txBody>
      </p:sp>
      <p:sp>
        <p:nvSpPr>
          <p:cNvPr id="576" name="Google Shape;576;p87"/>
          <p:cNvSpPr txBox="1">
            <a:spLocks noGrp="1"/>
          </p:cNvSpPr>
          <p:nvPr>
            <p:ph type="body" idx="1"/>
          </p:nvPr>
        </p:nvSpPr>
        <p:spPr>
          <a:xfrm>
            <a:off x="356700" y="1001075"/>
            <a:ext cx="4215300" cy="3761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rmAutofit fontScale="92500" lnSpcReduction="10000"/>
          </a:bodyPr>
          <a:lstStyle/>
          <a:p>
            <a:pPr marL="457200" lvl="0" indent="-401320" algn="l" rtl="0">
              <a:spcBef>
                <a:spcPts val="0"/>
              </a:spcBef>
              <a:spcAft>
                <a:spcPts val="0"/>
              </a:spcAft>
              <a:buClr>
                <a:srgbClr val="000000"/>
              </a:buClr>
              <a:buSzPct val="100000"/>
              <a:buChar char="●"/>
            </a:pPr>
            <a:r>
              <a:rPr lang="en" sz="3200">
                <a:solidFill>
                  <a:srgbClr val="000000"/>
                </a:solidFill>
              </a:rPr>
              <a:t>Anti-war protest movements</a:t>
            </a:r>
            <a:endParaRPr sz="3200">
              <a:solidFill>
                <a:srgbClr val="000000"/>
              </a:solidFill>
            </a:endParaRPr>
          </a:p>
          <a:p>
            <a:pPr marL="457200" lvl="0" indent="-401320" algn="l" rtl="0">
              <a:spcBef>
                <a:spcPts val="0"/>
              </a:spcBef>
              <a:spcAft>
                <a:spcPts val="0"/>
              </a:spcAft>
              <a:buClr>
                <a:srgbClr val="000000"/>
              </a:buClr>
              <a:buSzPct val="100000"/>
              <a:buChar char="●"/>
            </a:pPr>
            <a:r>
              <a:rPr lang="en" sz="3200">
                <a:solidFill>
                  <a:srgbClr val="000000"/>
                </a:solidFill>
              </a:rPr>
              <a:t>Determined students had the right of </a:t>
            </a:r>
            <a:r>
              <a:rPr lang="en" sz="3200">
                <a:solidFill>
                  <a:srgbClr val="FF0000"/>
                </a:solidFill>
              </a:rPr>
              <a:t>freedom of speech</a:t>
            </a:r>
            <a:r>
              <a:rPr lang="en" sz="3200">
                <a:solidFill>
                  <a:srgbClr val="000000"/>
                </a:solidFill>
              </a:rPr>
              <a:t> as long as it didn’t interfere with school</a:t>
            </a:r>
            <a:endParaRPr sz="3200">
              <a:solidFill>
                <a:srgbClr val="000000"/>
              </a:solidFill>
            </a:endParaRPr>
          </a:p>
          <a:p>
            <a:pPr marL="0" lvl="0" indent="0" algn="l" rtl="0">
              <a:spcBef>
                <a:spcPts val="1200"/>
              </a:spcBef>
              <a:spcAft>
                <a:spcPts val="1200"/>
              </a:spcAft>
              <a:buNone/>
            </a:pPr>
            <a:endParaRPr sz="3200">
              <a:solidFill>
                <a:srgbClr val="000000"/>
              </a:solidFill>
            </a:endParaRPr>
          </a:p>
        </p:txBody>
      </p:sp>
      <p:pic>
        <p:nvPicPr>
          <p:cNvPr id="577" name="Google Shape;577;p87"/>
          <p:cNvPicPr preferRelativeResize="0"/>
          <p:nvPr/>
        </p:nvPicPr>
        <p:blipFill rotWithShape="1">
          <a:blip r:embed="rId3">
            <a:alphaModFix/>
          </a:blip>
          <a:srcRect l="16313" r="13064"/>
          <a:stretch/>
        </p:blipFill>
        <p:spPr>
          <a:xfrm>
            <a:off x="4917375" y="51925"/>
            <a:ext cx="4003103" cy="3211949"/>
          </a:xfrm>
          <a:prstGeom prst="rect">
            <a:avLst/>
          </a:prstGeom>
          <a:noFill/>
          <a:ln>
            <a:noFill/>
          </a:ln>
        </p:spPr>
      </p:pic>
      <p:pic>
        <p:nvPicPr>
          <p:cNvPr id="578" name="Google Shape;578;p87" descr="U.S. History Question of the Day"/>
          <p:cNvPicPr preferRelativeResize="0"/>
          <p:nvPr/>
        </p:nvPicPr>
        <p:blipFill>
          <a:blip r:embed="rId4">
            <a:alphaModFix/>
          </a:blip>
          <a:stretch>
            <a:fillRect/>
          </a:stretch>
        </p:blipFill>
        <p:spPr>
          <a:xfrm>
            <a:off x="4917375" y="3412100"/>
            <a:ext cx="4092375" cy="163932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82"/>
        <p:cNvGrpSpPr/>
        <p:nvPr/>
      </p:nvGrpSpPr>
      <p:grpSpPr>
        <a:xfrm>
          <a:off x="0" y="0"/>
          <a:ext cx="0" cy="0"/>
          <a:chOff x="0" y="0"/>
          <a:chExt cx="0" cy="0"/>
        </a:xfrm>
      </p:grpSpPr>
      <p:sp>
        <p:nvSpPr>
          <p:cNvPr id="583" name="Google Shape;583;p88"/>
          <p:cNvSpPr txBox="1">
            <a:spLocks noGrp="1"/>
          </p:cNvSpPr>
          <p:nvPr>
            <p:ph type="body" idx="2"/>
          </p:nvPr>
        </p:nvSpPr>
        <p:spPr>
          <a:xfrm>
            <a:off x="451000" y="236225"/>
            <a:ext cx="4724700" cy="4688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CC99FF"/>
              </a:buClr>
              <a:buSzPts val="2400"/>
              <a:buNone/>
            </a:pPr>
            <a:r>
              <a:rPr lang="en" sz="2400" b="1" u="sng">
                <a:solidFill>
                  <a:srgbClr val="000000"/>
                </a:solidFill>
                <a:latin typeface="Playfair Display"/>
                <a:ea typeface="Playfair Display"/>
                <a:cs typeface="Playfair Display"/>
                <a:sym typeface="Playfair Display"/>
              </a:rPr>
              <a:t>Outcome </a:t>
            </a:r>
            <a:endParaRPr>
              <a:solidFill>
                <a:srgbClr val="000000"/>
              </a:solidFill>
              <a:latin typeface="Playfair Display"/>
              <a:ea typeface="Playfair Display"/>
              <a:cs typeface="Playfair Display"/>
              <a:sym typeface="Playfair Display"/>
            </a:endParaRPr>
          </a:p>
          <a:p>
            <a:pPr marL="342900" lvl="0" indent="-298450" algn="l" rtl="0">
              <a:spcBef>
                <a:spcPts val="480"/>
              </a:spcBef>
              <a:spcAft>
                <a:spcPts val="0"/>
              </a:spcAft>
              <a:buClr>
                <a:srgbClr val="000000"/>
              </a:buClr>
              <a:buSzPts val="1700"/>
              <a:buFont typeface="Playfair Display"/>
              <a:buChar char="•"/>
            </a:pPr>
            <a:r>
              <a:rPr lang="en" sz="1700" b="1">
                <a:solidFill>
                  <a:srgbClr val="000000"/>
                </a:solidFill>
                <a:latin typeface="Playfair Display"/>
                <a:ea typeface="Playfair Display"/>
                <a:cs typeface="Playfair Display"/>
                <a:sym typeface="Playfair Display"/>
              </a:rPr>
              <a:t>District court </a:t>
            </a:r>
            <a:r>
              <a:rPr lang="en" sz="1700">
                <a:solidFill>
                  <a:srgbClr val="000000"/>
                </a:solidFill>
                <a:latin typeface="Playfair Display"/>
                <a:ea typeface="Playfair Display"/>
                <a:cs typeface="Playfair Display"/>
                <a:sym typeface="Playfair Display"/>
              </a:rPr>
              <a:t>dismissed case saying </a:t>
            </a:r>
            <a:r>
              <a:rPr lang="en" sz="1700">
                <a:solidFill>
                  <a:srgbClr val="000000"/>
                </a:solidFill>
                <a:highlight>
                  <a:srgbClr val="FFFF00"/>
                </a:highlight>
                <a:latin typeface="Playfair Display"/>
                <a:ea typeface="Playfair Display"/>
                <a:cs typeface="Playfair Display"/>
                <a:sym typeface="Playfair Display"/>
              </a:rPr>
              <a:t>“the school district’s actions were reasonable to uphold school discipline.”</a:t>
            </a:r>
            <a:endParaRPr sz="2100">
              <a:solidFill>
                <a:srgbClr val="000000"/>
              </a:solidFill>
              <a:highlight>
                <a:srgbClr val="FFFF00"/>
              </a:highlight>
              <a:latin typeface="Playfair Display"/>
              <a:ea typeface="Playfair Display"/>
              <a:cs typeface="Playfair Display"/>
              <a:sym typeface="Playfair Display"/>
            </a:endParaRPr>
          </a:p>
          <a:p>
            <a:pPr marL="342900" lvl="0" indent="-342900" algn="l" rtl="0">
              <a:spcBef>
                <a:spcPts val="480"/>
              </a:spcBef>
              <a:spcAft>
                <a:spcPts val="0"/>
              </a:spcAft>
              <a:buClr>
                <a:srgbClr val="000000"/>
              </a:buClr>
              <a:buSzPts val="2400"/>
              <a:buFont typeface="Playfair Display"/>
              <a:buChar char="•"/>
            </a:pPr>
            <a:r>
              <a:rPr lang="en" sz="1700">
                <a:solidFill>
                  <a:srgbClr val="000000"/>
                </a:solidFill>
                <a:latin typeface="Playfair Display"/>
                <a:ea typeface="Playfair Display"/>
                <a:cs typeface="Playfair Display"/>
                <a:sym typeface="Playfair Display"/>
              </a:rPr>
              <a:t>U.S. Court of Appeals for the Eighth Circuit </a:t>
            </a:r>
            <a:r>
              <a:rPr lang="en" sz="1700" b="1">
                <a:solidFill>
                  <a:srgbClr val="000000"/>
                </a:solidFill>
                <a:latin typeface="Playfair Display"/>
                <a:ea typeface="Playfair Display"/>
                <a:cs typeface="Playfair Display"/>
                <a:sym typeface="Playfair Display"/>
              </a:rPr>
              <a:t>affirmed</a:t>
            </a:r>
            <a:r>
              <a:rPr lang="en" sz="2400">
                <a:solidFill>
                  <a:srgbClr val="000000"/>
                </a:solidFill>
                <a:latin typeface="Playfair Display"/>
                <a:ea typeface="Playfair Display"/>
                <a:cs typeface="Playfair Display"/>
                <a:sym typeface="Playfair Display"/>
              </a:rPr>
              <a:t> </a:t>
            </a:r>
            <a:r>
              <a:rPr lang="en" sz="1700">
                <a:solidFill>
                  <a:srgbClr val="000000"/>
                </a:solidFill>
                <a:latin typeface="Playfair Display"/>
                <a:ea typeface="Playfair Display"/>
                <a:cs typeface="Playfair Display"/>
                <a:sym typeface="Playfair Display"/>
              </a:rPr>
              <a:t>the decision without opinion.</a:t>
            </a:r>
            <a:endParaRPr sz="2100">
              <a:solidFill>
                <a:srgbClr val="000000"/>
              </a:solidFill>
              <a:latin typeface="Playfair Display"/>
              <a:ea typeface="Playfair Display"/>
              <a:cs typeface="Playfair Display"/>
              <a:sym typeface="Playfair Display"/>
            </a:endParaRPr>
          </a:p>
          <a:p>
            <a:pPr marL="342900" lvl="0" indent="-190500" algn="l" rtl="0">
              <a:spcBef>
                <a:spcPts val="480"/>
              </a:spcBef>
              <a:spcAft>
                <a:spcPts val="0"/>
              </a:spcAft>
              <a:buClr>
                <a:schemeClr val="dk1"/>
              </a:buClr>
              <a:buSzPts val="2400"/>
              <a:buNone/>
            </a:pPr>
            <a:endParaRPr sz="2400">
              <a:solidFill>
                <a:srgbClr val="000000"/>
              </a:solidFill>
              <a:latin typeface="Playfair Display"/>
              <a:ea typeface="Playfair Display"/>
              <a:cs typeface="Playfair Display"/>
              <a:sym typeface="Playfair Display"/>
            </a:endParaRPr>
          </a:p>
          <a:p>
            <a:pPr marL="342900" lvl="0" indent="-190500" algn="l" rtl="0">
              <a:spcBef>
                <a:spcPts val="480"/>
              </a:spcBef>
              <a:spcAft>
                <a:spcPts val="0"/>
              </a:spcAft>
              <a:buClr>
                <a:schemeClr val="dk1"/>
              </a:buClr>
              <a:buSzPts val="2400"/>
              <a:buNone/>
            </a:pPr>
            <a:endParaRPr sz="2400">
              <a:solidFill>
                <a:srgbClr val="000000"/>
              </a:solidFill>
              <a:latin typeface="Playfair Display"/>
              <a:ea typeface="Playfair Display"/>
              <a:cs typeface="Playfair Display"/>
              <a:sym typeface="Playfair Display"/>
            </a:endParaRPr>
          </a:p>
          <a:p>
            <a:pPr marL="457200" lvl="0" indent="-355600" algn="l" rtl="0">
              <a:spcBef>
                <a:spcPts val="480"/>
              </a:spcBef>
              <a:spcAft>
                <a:spcPts val="0"/>
              </a:spcAft>
              <a:buClr>
                <a:srgbClr val="000000"/>
              </a:buClr>
              <a:buSzPts val="2000"/>
              <a:buFont typeface="Playfair Display"/>
              <a:buChar char="★"/>
            </a:pPr>
            <a:r>
              <a:rPr lang="en" sz="2400">
                <a:solidFill>
                  <a:srgbClr val="000000"/>
                </a:solidFill>
                <a:latin typeface="Playfair Display"/>
                <a:ea typeface="Playfair Display"/>
                <a:cs typeface="Playfair Display"/>
                <a:sym typeface="Playfair Display"/>
              </a:rPr>
              <a:t> </a:t>
            </a:r>
            <a:r>
              <a:rPr lang="en" sz="1900" b="1">
                <a:solidFill>
                  <a:srgbClr val="000000"/>
                </a:solidFill>
                <a:latin typeface="Playfair Display"/>
                <a:ea typeface="Playfair Display"/>
                <a:cs typeface="Playfair Display"/>
                <a:sym typeface="Playfair Display"/>
              </a:rPr>
              <a:t>Supreme Court:</a:t>
            </a:r>
            <a:r>
              <a:rPr lang="en" sz="1900">
                <a:solidFill>
                  <a:srgbClr val="000000"/>
                </a:solidFill>
                <a:latin typeface="Playfair Display"/>
                <a:ea typeface="Playfair Display"/>
                <a:cs typeface="Playfair Display"/>
                <a:sym typeface="Playfair Display"/>
              </a:rPr>
              <a:t> “Students did not lose their </a:t>
            </a:r>
            <a:r>
              <a:rPr lang="en" sz="1900">
                <a:solidFill>
                  <a:srgbClr val="000000"/>
                </a:solidFill>
                <a:highlight>
                  <a:srgbClr val="FFFF00"/>
                </a:highlight>
                <a:latin typeface="Playfair Display"/>
                <a:ea typeface="Playfair Display"/>
                <a:cs typeface="Playfair Display"/>
                <a:sym typeface="Playfair Display"/>
              </a:rPr>
              <a:t>First</a:t>
            </a:r>
            <a:r>
              <a:rPr lang="en" sz="1900">
                <a:solidFill>
                  <a:srgbClr val="000000"/>
                </a:solidFill>
                <a:latin typeface="Playfair Display"/>
                <a:ea typeface="Playfair Display"/>
                <a:cs typeface="Playfair Display"/>
                <a:sym typeface="Playfair Display"/>
              </a:rPr>
              <a:t> Amendment rights to freedom of speech when they stepped onto school property.”   			 ***Still used today!</a:t>
            </a:r>
            <a:endParaRPr sz="2300">
              <a:solidFill>
                <a:srgbClr val="000000"/>
              </a:solidFill>
              <a:latin typeface="Playfair Display"/>
              <a:ea typeface="Playfair Display"/>
              <a:cs typeface="Playfair Display"/>
              <a:sym typeface="Playfair Display"/>
            </a:endParaRPr>
          </a:p>
          <a:p>
            <a:pPr marL="342900" lvl="0" indent="-190500" algn="l" rtl="0">
              <a:spcBef>
                <a:spcPts val="480"/>
              </a:spcBef>
              <a:spcAft>
                <a:spcPts val="0"/>
              </a:spcAft>
              <a:buClr>
                <a:schemeClr val="dk1"/>
              </a:buClr>
              <a:buSzPts val="2400"/>
              <a:buNone/>
            </a:pPr>
            <a:endParaRPr sz="1900">
              <a:solidFill>
                <a:srgbClr val="000000"/>
              </a:solidFill>
              <a:latin typeface="Playfair Display"/>
              <a:ea typeface="Playfair Display"/>
              <a:cs typeface="Playfair Display"/>
              <a:sym typeface="Playfair Display"/>
            </a:endParaRPr>
          </a:p>
        </p:txBody>
      </p:sp>
      <p:pic>
        <p:nvPicPr>
          <p:cNvPr id="584" name="Google Shape;584;p88" descr="animated-court-image-0007"/>
          <p:cNvPicPr preferRelativeResize="0"/>
          <p:nvPr/>
        </p:nvPicPr>
        <p:blipFill rotWithShape="1">
          <a:blip r:embed="rId3">
            <a:alphaModFix/>
          </a:blip>
          <a:srcRect/>
          <a:stretch/>
        </p:blipFill>
        <p:spPr>
          <a:xfrm>
            <a:off x="4048225" y="2221000"/>
            <a:ext cx="1548300" cy="1000125"/>
          </a:xfrm>
          <a:prstGeom prst="rect">
            <a:avLst/>
          </a:prstGeom>
          <a:noFill/>
          <a:ln>
            <a:noFill/>
          </a:ln>
        </p:spPr>
      </p:pic>
      <p:pic>
        <p:nvPicPr>
          <p:cNvPr id="585" name="Google Shape;585;p88" descr="Remembering the Tinkers' protest, 50 years later"/>
          <p:cNvPicPr preferRelativeResize="0"/>
          <p:nvPr/>
        </p:nvPicPr>
        <p:blipFill>
          <a:blip r:embed="rId4">
            <a:alphaModFix/>
          </a:blip>
          <a:stretch>
            <a:fillRect/>
          </a:stretch>
        </p:blipFill>
        <p:spPr>
          <a:xfrm>
            <a:off x="5293075" y="308725"/>
            <a:ext cx="3597975" cy="2354300"/>
          </a:xfrm>
          <a:prstGeom prst="rect">
            <a:avLst/>
          </a:prstGeom>
          <a:noFill/>
          <a:ln w="28575" cap="flat" cmpd="sng">
            <a:solidFill>
              <a:srgbClr val="000000"/>
            </a:solidFill>
            <a:prstDash val="solid"/>
            <a:round/>
            <a:headEnd type="none" w="sm" len="sm"/>
            <a:tailEnd type="none" w="sm" len="sm"/>
          </a:ln>
        </p:spPr>
      </p:pic>
      <p:pic>
        <p:nvPicPr>
          <p:cNvPr id="586" name="Google Shape;586;p88"/>
          <p:cNvPicPr preferRelativeResize="0"/>
          <p:nvPr/>
        </p:nvPicPr>
        <p:blipFill>
          <a:blip r:embed="rId5">
            <a:alphaModFix/>
          </a:blip>
          <a:stretch>
            <a:fillRect/>
          </a:stretch>
        </p:blipFill>
        <p:spPr>
          <a:xfrm>
            <a:off x="5369000" y="3028125"/>
            <a:ext cx="3522050" cy="1825450"/>
          </a:xfrm>
          <a:prstGeom prst="rect">
            <a:avLst/>
          </a:prstGeom>
          <a:noFill/>
          <a:ln w="38100" cap="flat" cmpd="sng">
            <a:solidFill>
              <a:srgbClr val="000000"/>
            </a:solidFill>
            <a:prstDash val="solid"/>
            <a:round/>
            <a:headEnd type="none" w="sm" len="sm"/>
            <a:tailEnd type="none" w="sm" len="sm"/>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91"/>
        <p:cNvGrpSpPr/>
        <p:nvPr/>
      </p:nvGrpSpPr>
      <p:grpSpPr>
        <a:xfrm>
          <a:off x="0" y="0"/>
          <a:ext cx="0" cy="0"/>
          <a:chOff x="0" y="0"/>
          <a:chExt cx="0" cy="0"/>
        </a:xfrm>
      </p:grpSpPr>
      <p:sp>
        <p:nvSpPr>
          <p:cNvPr id="592" name="Google Shape;592;p89"/>
          <p:cNvSpPr txBox="1">
            <a:spLocks noGrp="1"/>
          </p:cNvSpPr>
          <p:nvPr>
            <p:ph type="title"/>
          </p:nvPr>
        </p:nvSpPr>
        <p:spPr>
          <a:xfrm>
            <a:off x="1806550" y="128850"/>
            <a:ext cx="6708900" cy="7410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7200"/>
              <a:buFont typeface="Baumans"/>
              <a:buNone/>
            </a:pPr>
            <a:r>
              <a:rPr lang="en" sz="5900" b="1">
                <a:solidFill>
                  <a:srgbClr val="6D9EEB"/>
                </a:solidFill>
                <a:latin typeface="Playfair Display"/>
                <a:ea typeface="Playfair Display"/>
                <a:cs typeface="Playfair Display"/>
                <a:sym typeface="Playfair Display"/>
              </a:rPr>
              <a:t>Woodstock (1969)</a:t>
            </a:r>
            <a:endParaRPr sz="5900" b="1">
              <a:solidFill>
                <a:srgbClr val="6D9EEB"/>
              </a:solidFill>
              <a:latin typeface="Playfair Display"/>
              <a:ea typeface="Playfair Display"/>
              <a:cs typeface="Playfair Display"/>
              <a:sym typeface="Playfair Display"/>
            </a:endParaRPr>
          </a:p>
        </p:txBody>
      </p:sp>
      <p:sp>
        <p:nvSpPr>
          <p:cNvPr id="593" name="Google Shape;593;p89"/>
          <p:cNvSpPr txBox="1">
            <a:spLocks noGrp="1"/>
          </p:cNvSpPr>
          <p:nvPr>
            <p:ph type="body" idx="1"/>
          </p:nvPr>
        </p:nvSpPr>
        <p:spPr>
          <a:xfrm>
            <a:off x="628650" y="1512844"/>
            <a:ext cx="38862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
              <a:t> </a:t>
            </a:r>
            <a:endParaRPr/>
          </a:p>
        </p:txBody>
      </p:sp>
      <p:sp>
        <p:nvSpPr>
          <p:cNvPr id="594" name="Google Shape;594;p89"/>
          <p:cNvSpPr txBox="1">
            <a:spLocks noGrp="1"/>
          </p:cNvSpPr>
          <p:nvPr>
            <p:ph type="body" idx="2"/>
          </p:nvPr>
        </p:nvSpPr>
        <p:spPr>
          <a:xfrm>
            <a:off x="4629150" y="869850"/>
            <a:ext cx="4289100" cy="4069800"/>
          </a:xfrm>
          <a:prstGeom prst="rect">
            <a:avLst/>
          </a:prstGeom>
        </p:spPr>
        <p:txBody>
          <a:bodyPr spcFirstLastPara="1" wrap="square" lIns="91425" tIns="45700" rIns="91425" bIns="45700" anchor="t" anchorCtr="0">
            <a:noAutofit/>
          </a:bodyPr>
          <a:lstStyle/>
          <a:p>
            <a:pPr marL="171450" lvl="0" indent="-234950" algn="l" rtl="0">
              <a:lnSpc>
                <a:spcPct val="90000"/>
              </a:lnSpc>
              <a:spcBef>
                <a:spcPts val="0"/>
              </a:spcBef>
              <a:spcAft>
                <a:spcPts val="0"/>
              </a:spcAft>
              <a:buClr>
                <a:srgbClr val="3D85C6"/>
              </a:buClr>
              <a:buSzPts val="2200"/>
              <a:buChar char="⇨"/>
            </a:pPr>
            <a:r>
              <a:rPr lang="en" sz="2100">
                <a:solidFill>
                  <a:srgbClr val="3D85C6"/>
                </a:solidFill>
                <a:latin typeface="Lora"/>
                <a:ea typeface="Lora"/>
                <a:cs typeface="Lora"/>
                <a:sym typeface="Lora"/>
              </a:rPr>
              <a:t>This was a </a:t>
            </a:r>
            <a:r>
              <a:rPr lang="en" sz="2100">
                <a:solidFill>
                  <a:srgbClr val="3D85C6"/>
                </a:solidFill>
                <a:highlight>
                  <a:srgbClr val="FFFF00"/>
                </a:highlight>
                <a:latin typeface="Lora"/>
                <a:ea typeface="Lora"/>
                <a:cs typeface="Lora"/>
                <a:sym typeface="Lora"/>
              </a:rPr>
              <a:t>massive </a:t>
            </a:r>
            <a:r>
              <a:rPr lang="en" sz="2100" b="1">
                <a:highlight>
                  <a:srgbClr val="FFFF00"/>
                </a:highlight>
                <a:latin typeface="Lora"/>
                <a:ea typeface="Lora"/>
                <a:cs typeface="Lora"/>
                <a:sym typeface="Lora"/>
              </a:rPr>
              <a:t>anti-war</a:t>
            </a:r>
            <a:r>
              <a:rPr lang="en" sz="2100">
                <a:highlight>
                  <a:srgbClr val="FFFF00"/>
                </a:highlight>
                <a:latin typeface="Lora"/>
                <a:ea typeface="Lora"/>
                <a:cs typeface="Lora"/>
                <a:sym typeface="Lora"/>
              </a:rPr>
              <a:t> concert</a:t>
            </a:r>
            <a:r>
              <a:rPr lang="en" sz="2100">
                <a:latin typeface="Lora"/>
                <a:ea typeface="Lora"/>
                <a:cs typeface="Lora"/>
                <a:sym typeface="Lora"/>
              </a:rPr>
              <a:t> </a:t>
            </a:r>
            <a:r>
              <a:rPr lang="en" sz="2100">
                <a:solidFill>
                  <a:srgbClr val="3D85C6"/>
                </a:solidFill>
                <a:latin typeface="Lora"/>
                <a:ea typeface="Lora"/>
                <a:cs typeface="Lora"/>
                <a:sym typeface="Lora"/>
              </a:rPr>
              <a:t>that came to </a:t>
            </a:r>
            <a:r>
              <a:rPr lang="en" sz="2100">
                <a:solidFill>
                  <a:srgbClr val="3D85C6"/>
                </a:solidFill>
                <a:highlight>
                  <a:srgbClr val="FFFF00"/>
                </a:highlight>
                <a:latin typeface="Lora"/>
                <a:ea typeface="Lora"/>
                <a:cs typeface="Lora"/>
                <a:sym typeface="Lora"/>
              </a:rPr>
              <a:t>represent the </a:t>
            </a:r>
            <a:r>
              <a:rPr lang="en" sz="2100" b="1" i="1">
                <a:solidFill>
                  <a:srgbClr val="0000FF"/>
                </a:solidFill>
                <a:highlight>
                  <a:srgbClr val="FFFF00"/>
                </a:highlight>
                <a:latin typeface="Lora"/>
                <a:ea typeface="Lora"/>
                <a:cs typeface="Lora"/>
                <a:sym typeface="Lora"/>
              </a:rPr>
              <a:t>counterculture</a:t>
            </a:r>
            <a:r>
              <a:rPr lang="en" sz="2100">
                <a:solidFill>
                  <a:srgbClr val="0000FF"/>
                </a:solidFill>
                <a:highlight>
                  <a:srgbClr val="FFFF00"/>
                </a:highlight>
                <a:latin typeface="Lora"/>
                <a:ea typeface="Lora"/>
                <a:cs typeface="Lora"/>
                <a:sym typeface="Lora"/>
              </a:rPr>
              <a:t> movement.</a:t>
            </a:r>
            <a:r>
              <a:rPr lang="en" sz="2100">
                <a:solidFill>
                  <a:srgbClr val="3D85C6"/>
                </a:solidFill>
                <a:highlight>
                  <a:srgbClr val="FFFF00"/>
                </a:highlight>
                <a:latin typeface="Lora"/>
                <a:ea typeface="Lora"/>
                <a:cs typeface="Lora"/>
                <a:sym typeface="Lora"/>
              </a:rPr>
              <a:t> </a:t>
            </a:r>
            <a:endParaRPr sz="2100">
              <a:solidFill>
                <a:srgbClr val="3D85C6"/>
              </a:solidFill>
              <a:highlight>
                <a:srgbClr val="FFFF00"/>
              </a:highlight>
              <a:latin typeface="Lora"/>
              <a:ea typeface="Lora"/>
              <a:cs typeface="Lora"/>
              <a:sym typeface="Lora"/>
            </a:endParaRPr>
          </a:p>
          <a:p>
            <a:pPr marL="914400" lvl="1" indent="-368300" algn="l" rtl="0">
              <a:lnSpc>
                <a:spcPct val="90000"/>
              </a:lnSpc>
              <a:spcBef>
                <a:spcPts val="0"/>
              </a:spcBef>
              <a:spcAft>
                <a:spcPts val="0"/>
              </a:spcAft>
              <a:buClr>
                <a:srgbClr val="3D85C6"/>
              </a:buClr>
              <a:buSzPts val="2200"/>
              <a:buFont typeface="Lora"/>
              <a:buChar char="○"/>
            </a:pPr>
            <a:r>
              <a:rPr lang="en" sz="2100">
                <a:solidFill>
                  <a:srgbClr val="3D85C6"/>
                </a:solidFill>
                <a:latin typeface="Lora"/>
                <a:ea typeface="Lora"/>
                <a:cs typeface="Lora"/>
                <a:sym typeface="Lora"/>
              </a:rPr>
              <a:t>Anticipated attendance of 200,000 but there actually ended up being 500,000 </a:t>
            </a:r>
            <a:endParaRPr sz="2100">
              <a:solidFill>
                <a:srgbClr val="3D85C6"/>
              </a:solidFill>
              <a:latin typeface="Lora"/>
              <a:ea typeface="Lora"/>
              <a:cs typeface="Lora"/>
              <a:sym typeface="Lora"/>
            </a:endParaRPr>
          </a:p>
          <a:p>
            <a:pPr marL="171450" lvl="0" indent="-234950" algn="l" rtl="0">
              <a:lnSpc>
                <a:spcPct val="90000"/>
              </a:lnSpc>
              <a:spcBef>
                <a:spcPts val="0"/>
              </a:spcBef>
              <a:spcAft>
                <a:spcPts val="0"/>
              </a:spcAft>
              <a:buClr>
                <a:srgbClr val="3D85C6"/>
              </a:buClr>
              <a:buSzPts val="2200"/>
              <a:buFont typeface="Lora"/>
              <a:buChar char="⇨"/>
            </a:pPr>
            <a:r>
              <a:rPr lang="en" sz="2100">
                <a:solidFill>
                  <a:srgbClr val="3D85C6"/>
                </a:solidFill>
                <a:latin typeface="Lora"/>
                <a:ea typeface="Lora"/>
                <a:cs typeface="Lora"/>
                <a:sym typeface="Lora"/>
              </a:rPr>
              <a:t>Biggest names in music were there</a:t>
            </a:r>
            <a:endParaRPr sz="2100">
              <a:solidFill>
                <a:srgbClr val="3D85C6"/>
              </a:solidFill>
              <a:latin typeface="Lora"/>
              <a:ea typeface="Lora"/>
              <a:cs typeface="Lora"/>
              <a:sym typeface="Lora"/>
            </a:endParaRPr>
          </a:p>
          <a:p>
            <a:pPr marL="914400" lvl="1" indent="-368300" algn="l" rtl="0">
              <a:lnSpc>
                <a:spcPct val="90000"/>
              </a:lnSpc>
              <a:spcBef>
                <a:spcPts val="0"/>
              </a:spcBef>
              <a:spcAft>
                <a:spcPts val="0"/>
              </a:spcAft>
              <a:buClr>
                <a:srgbClr val="3D85C6"/>
              </a:buClr>
              <a:buSzPts val="2200"/>
              <a:buFont typeface="Lora"/>
              <a:buChar char="○"/>
            </a:pPr>
            <a:r>
              <a:rPr lang="en" sz="2100">
                <a:solidFill>
                  <a:srgbClr val="3D85C6"/>
                </a:solidFill>
                <a:latin typeface="Lora"/>
                <a:ea typeface="Lora"/>
                <a:cs typeface="Lora"/>
                <a:sym typeface="Lora"/>
              </a:rPr>
              <a:t>was also where a number of artists first made it big</a:t>
            </a:r>
            <a:endParaRPr sz="2100">
              <a:solidFill>
                <a:srgbClr val="3D85C6"/>
              </a:solidFill>
              <a:latin typeface="Lora"/>
              <a:ea typeface="Lora"/>
              <a:cs typeface="Lora"/>
              <a:sym typeface="Lora"/>
            </a:endParaRPr>
          </a:p>
          <a:p>
            <a:pPr marL="171450" lvl="0" indent="-234950" algn="l" rtl="0">
              <a:lnSpc>
                <a:spcPct val="90000"/>
              </a:lnSpc>
              <a:spcBef>
                <a:spcPts val="0"/>
              </a:spcBef>
              <a:spcAft>
                <a:spcPts val="0"/>
              </a:spcAft>
              <a:buClr>
                <a:srgbClr val="3D85C6"/>
              </a:buClr>
              <a:buSzPts val="2200"/>
              <a:buFont typeface="Lora"/>
              <a:buChar char="⇨"/>
            </a:pPr>
            <a:r>
              <a:rPr lang="en" sz="2100">
                <a:solidFill>
                  <a:srgbClr val="3D85C6"/>
                </a:solidFill>
                <a:highlight>
                  <a:srgbClr val="FFFF00"/>
                </a:highlight>
                <a:latin typeface="Lora"/>
                <a:ea typeface="Lora"/>
                <a:cs typeface="Lora"/>
                <a:sym typeface="Lora"/>
              </a:rPr>
              <a:t>Much of the music </a:t>
            </a:r>
            <a:r>
              <a:rPr lang="en" sz="2100">
                <a:highlight>
                  <a:srgbClr val="FFFF00"/>
                </a:highlight>
                <a:latin typeface="Lora"/>
                <a:ea typeface="Lora"/>
                <a:cs typeface="Lora"/>
                <a:sym typeface="Lora"/>
              </a:rPr>
              <a:t>reflected the anti-war sentiment</a:t>
            </a:r>
            <a:r>
              <a:rPr lang="en" sz="2100">
                <a:solidFill>
                  <a:srgbClr val="3D85C6"/>
                </a:solidFill>
                <a:highlight>
                  <a:srgbClr val="FFFF00"/>
                </a:highlight>
                <a:latin typeface="Lora"/>
                <a:ea typeface="Lora"/>
                <a:cs typeface="Lora"/>
                <a:sym typeface="Lora"/>
              </a:rPr>
              <a:t> of the time</a:t>
            </a:r>
            <a:endParaRPr sz="3800">
              <a:solidFill>
                <a:srgbClr val="3D85C6"/>
              </a:solidFill>
              <a:highlight>
                <a:srgbClr val="FFFF00"/>
              </a:highlight>
              <a:latin typeface="Lora"/>
              <a:ea typeface="Lora"/>
              <a:cs typeface="Lora"/>
              <a:sym typeface="Lora"/>
            </a:endParaRPr>
          </a:p>
        </p:txBody>
      </p:sp>
      <p:pic>
        <p:nvPicPr>
          <p:cNvPr id="595" name="Google Shape;595;p89" descr="Image result for woodstock 69"/>
          <p:cNvPicPr preferRelativeResize="0"/>
          <p:nvPr/>
        </p:nvPicPr>
        <p:blipFill rotWithShape="1">
          <a:blip r:embed="rId3">
            <a:alphaModFix/>
          </a:blip>
          <a:srcRect/>
          <a:stretch/>
        </p:blipFill>
        <p:spPr>
          <a:xfrm>
            <a:off x="128850" y="1170450"/>
            <a:ext cx="4289126" cy="3511324"/>
          </a:xfrm>
          <a:prstGeom prst="rect">
            <a:avLst/>
          </a:prstGeom>
          <a:noFill/>
          <a:ln>
            <a:noFill/>
          </a:ln>
        </p:spPr>
      </p:pic>
      <p:pic>
        <p:nvPicPr>
          <p:cNvPr id="596" name="Google Shape;596;p89" descr="Cool Image Of Peace Sign Clip Art With Flower From - Peace Signs Transparent  Background, HD Png Download - vhv"/>
          <p:cNvPicPr preferRelativeResize="0"/>
          <p:nvPr/>
        </p:nvPicPr>
        <p:blipFill>
          <a:blip r:embed="rId4">
            <a:alphaModFix/>
          </a:blip>
          <a:stretch>
            <a:fillRect/>
          </a:stretch>
        </p:blipFill>
        <p:spPr>
          <a:xfrm>
            <a:off x="57525" y="80550"/>
            <a:ext cx="2002175" cy="1318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2"/>
                                        </p:tgtEl>
                                        <p:attrNameLst>
                                          <p:attrName>style.visibility</p:attrName>
                                        </p:attrNameLst>
                                      </p:cBhvr>
                                      <p:to>
                                        <p:strVal val="visible"/>
                                      </p:to>
                                    </p:set>
                                    <p:animEffect transition="in" filter="fade">
                                      <p:cBhvr>
                                        <p:cTn id="7" dur="500"/>
                                        <p:tgtEl>
                                          <p:spTgt spid="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01"/>
        <p:cNvGrpSpPr/>
        <p:nvPr/>
      </p:nvGrpSpPr>
      <p:grpSpPr>
        <a:xfrm>
          <a:off x="0" y="0"/>
          <a:ext cx="0" cy="0"/>
          <a:chOff x="0" y="0"/>
          <a:chExt cx="0" cy="0"/>
        </a:xfrm>
      </p:grpSpPr>
      <p:pic>
        <p:nvPicPr>
          <p:cNvPr id="602" name="Google Shape;602;p90" descr="Image result for woodstock 69"/>
          <p:cNvPicPr preferRelativeResize="0"/>
          <p:nvPr/>
        </p:nvPicPr>
        <p:blipFill rotWithShape="1">
          <a:blip r:embed="rId3">
            <a:alphaModFix/>
          </a:blip>
          <a:srcRect/>
          <a:stretch/>
        </p:blipFill>
        <p:spPr>
          <a:xfrm>
            <a:off x="193275" y="144825"/>
            <a:ext cx="4316675" cy="2500325"/>
          </a:xfrm>
          <a:prstGeom prst="rect">
            <a:avLst/>
          </a:prstGeom>
          <a:noFill/>
          <a:ln w="19050" cap="flat" cmpd="sng">
            <a:solidFill>
              <a:srgbClr val="C9DAF8"/>
            </a:solidFill>
            <a:prstDash val="solid"/>
            <a:round/>
            <a:headEnd type="none" w="sm" len="sm"/>
            <a:tailEnd type="none" w="sm" len="sm"/>
          </a:ln>
        </p:spPr>
      </p:pic>
      <p:pic>
        <p:nvPicPr>
          <p:cNvPr id="603" name="Google Shape;603;p90" descr="Image result for woodstock 69"/>
          <p:cNvPicPr preferRelativeResize="0"/>
          <p:nvPr/>
        </p:nvPicPr>
        <p:blipFill rotWithShape="1">
          <a:blip r:embed="rId4">
            <a:alphaModFix/>
          </a:blip>
          <a:srcRect/>
          <a:stretch/>
        </p:blipFill>
        <p:spPr>
          <a:xfrm>
            <a:off x="4778400" y="398700"/>
            <a:ext cx="4080451" cy="3284450"/>
          </a:xfrm>
          <a:prstGeom prst="rect">
            <a:avLst/>
          </a:prstGeom>
          <a:noFill/>
          <a:ln w="38100" cap="flat" cmpd="sng">
            <a:solidFill>
              <a:srgbClr val="F1C232"/>
            </a:solidFill>
            <a:prstDash val="solid"/>
            <a:round/>
            <a:headEnd type="none" w="sm" len="sm"/>
            <a:tailEnd type="none" w="sm" len="sm"/>
          </a:ln>
        </p:spPr>
      </p:pic>
      <p:pic>
        <p:nvPicPr>
          <p:cNvPr id="604" name="Google Shape;604;p90" descr="Image result for woodstock 69"/>
          <p:cNvPicPr preferRelativeResize="0"/>
          <p:nvPr/>
        </p:nvPicPr>
        <p:blipFill rotWithShape="1">
          <a:blip r:embed="rId5">
            <a:alphaModFix/>
          </a:blip>
          <a:srcRect/>
          <a:stretch/>
        </p:blipFill>
        <p:spPr>
          <a:xfrm>
            <a:off x="783875" y="2245600"/>
            <a:ext cx="4166325" cy="1984574"/>
          </a:xfrm>
          <a:prstGeom prst="rect">
            <a:avLst/>
          </a:prstGeom>
          <a:noFill/>
          <a:ln w="19050" cap="flat" cmpd="sng">
            <a:solidFill>
              <a:srgbClr val="3D85C6"/>
            </a:solidFill>
            <a:prstDash val="solid"/>
            <a:round/>
            <a:headEnd type="none" w="sm" len="sm"/>
            <a:tailEnd type="none" w="sm" len="sm"/>
          </a:ln>
        </p:spPr>
      </p:pic>
      <p:sp>
        <p:nvSpPr>
          <p:cNvPr id="605" name="Google Shape;605;p90"/>
          <p:cNvSpPr txBox="1"/>
          <p:nvPr/>
        </p:nvSpPr>
        <p:spPr>
          <a:xfrm>
            <a:off x="4298575" y="471350"/>
            <a:ext cx="3729000" cy="446400"/>
          </a:xfrm>
          <a:prstGeom prst="rect">
            <a:avLst/>
          </a:prstGeom>
          <a:noFill/>
          <a:ln>
            <a:noFill/>
          </a:ln>
        </p:spPr>
        <p:txBody>
          <a:bodyPr spcFirstLastPara="1" wrap="square" lIns="91425" tIns="91425" rIns="91425" bIns="91425" anchor="t" anchorCtr="0">
            <a:spAutoFit/>
          </a:bodyPr>
          <a:lstStyle/>
          <a:p>
            <a:pPr marL="171450" lvl="0" indent="-190500" algn="l" rtl="0">
              <a:spcBef>
                <a:spcPts val="0"/>
              </a:spcBef>
              <a:spcAft>
                <a:spcPts val="0"/>
              </a:spcAft>
              <a:buClr>
                <a:srgbClr val="FFFFFF"/>
              </a:buClr>
              <a:buSzPts val="1500"/>
              <a:buFont typeface="Calibri"/>
              <a:buChar char="-"/>
            </a:pPr>
            <a:endParaRPr sz="1700" b="1">
              <a:solidFill>
                <a:srgbClr val="FFFFFF"/>
              </a:solidFill>
            </a:endParaRPr>
          </a:p>
        </p:txBody>
      </p:sp>
      <p:sp>
        <p:nvSpPr>
          <p:cNvPr id="606" name="Google Shape;606;p90"/>
          <p:cNvSpPr txBox="1"/>
          <p:nvPr/>
        </p:nvSpPr>
        <p:spPr>
          <a:xfrm>
            <a:off x="4896400" y="3779775"/>
            <a:ext cx="4166400" cy="14775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rgbClr val="FF5050"/>
              </a:buClr>
              <a:buSzPts val="1400"/>
              <a:buFont typeface="Playfair Display"/>
              <a:buChar char="❏"/>
            </a:pPr>
            <a:r>
              <a:rPr lang="en" b="1">
                <a:solidFill>
                  <a:srgbClr val="FF5050"/>
                </a:solidFill>
                <a:latin typeface="Playfair Display"/>
                <a:ea typeface="Playfair Display"/>
                <a:cs typeface="Playfair Display"/>
                <a:sym typeface="Playfair Display"/>
              </a:rPr>
              <a:t>Many of the ideals of the counterculture movement were prominent </a:t>
            </a:r>
            <a:endParaRPr b="1">
              <a:solidFill>
                <a:srgbClr val="FF5050"/>
              </a:solidFill>
              <a:latin typeface="Playfair Display"/>
              <a:ea typeface="Playfair Display"/>
              <a:cs typeface="Playfair Display"/>
              <a:sym typeface="Playfair Display"/>
            </a:endParaRPr>
          </a:p>
          <a:p>
            <a:pPr marL="0" lvl="0" indent="0" algn="l" rtl="0">
              <a:spcBef>
                <a:spcPts val="0"/>
              </a:spcBef>
              <a:spcAft>
                <a:spcPts val="0"/>
              </a:spcAft>
              <a:buNone/>
            </a:pPr>
            <a:r>
              <a:rPr lang="en" b="1">
                <a:solidFill>
                  <a:srgbClr val="FF5050"/>
                </a:solidFill>
                <a:latin typeface="Playfair Display"/>
                <a:ea typeface="Playfair Display"/>
                <a:cs typeface="Playfair Display"/>
                <a:sym typeface="Playfair Display"/>
              </a:rPr>
              <a:t>– communal living/sharing resources</a:t>
            </a:r>
            <a:endParaRPr b="1">
              <a:solidFill>
                <a:srgbClr val="FF5050"/>
              </a:solidFill>
              <a:latin typeface="Playfair Display"/>
              <a:ea typeface="Playfair Display"/>
              <a:cs typeface="Playfair Display"/>
              <a:sym typeface="Playfair Display"/>
            </a:endParaRPr>
          </a:p>
          <a:p>
            <a:pPr marL="0" lvl="0" indent="0" algn="l" rtl="0">
              <a:spcBef>
                <a:spcPts val="0"/>
              </a:spcBef>
              <a:spcAft>
                <a:spcPts val="0"/>
              </a:spcAft>
              <a:buNone/>
            </a:pPr>
            <a:r>
              <a:rPr lang="en" b="1">
                <a:solidFill>
                  <a:srgbClr val="FF5050"/>
                </a:solidFill>
                <a:latin typeface="Playfair Display"/>
                <a:ea typeface="Playfair Display"/>
                <a:cs typeface="Playfair Display"/>
                <a:sym typeface="Playfair Display"/>
              </a:rPr>
              <a:t>- experimentation with drugs</a:t>
            </a:r>
            <a:endParaRPr b="1">
              <a:solidFill>
                <a:srgbClr val="FF5050"/>
              </a:solidFill>
              <a:latin typeface="Playfair Display"/>
              <a:ea typeface="Playfair Display"/>
              <a:cs typeface="Playfair Display"/>
              <a:sym typeface="Playfair Display"/>
            </a:endParaRPr>
          </a:p>
          <a:p>
            <a:pPr marL="457200" lvl="0" indent="0" algn="l" rtl="0">
              <a:spcBef>
                <a:spcPts val="0"/>
              </a:spcBef>
              <a:spcAft>
                <a:spcPts val="0"/>
              </a:spcAft>
              <a:buNone/>
            </a:pPr>
            <a:r>
              <a:rPr lang="en" b="1">
                <a:solidFill>
                  <a:srgbClr val="FF5050"/>
                </a:solidFill>
                <a:latin typeface="Playfair Display"/>
                <a:ea typeface="Playfair Display"/>
                <a:cs typeface="Playfair Display"/>
                <a:sym typeface="Playfair Display"/>
              </a:rPr>
              <a:t>“free love”, etc.</a:t>
            </a:r>
            <a:endParaRPr b="1">
              <a:solidFill>
                <a:srgbClr val="FF5050"/>
              </a:solidFill>
              <a:latin typeface="Playfair Display"/>
              <a:ea typeface="Playfair Display"/>
              <a:cs typeface="Playfair Display"/>
              <a:sym typeface="Playfair Display"/>
            </a:endParaRPr>
          </a:p>
          <a:p>
            <a:pPr marL="0" lvl="0" indent="0" algn="l" rtl="0">
              <a:spcBef>
                <a:spcPts val="0"/>
              </a:spcBef>
              <a:spcAft>
                <a:spcPts val="0"/>
              </a:spcAft>
              <a:buNone/>
            </a:pPr>
            <a:endParaRPr b="1">
              <a:solidFill>
                <a:srgbClr val="FF505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2"/>
                                        </p:tgtEl>
                                        <p:attrNameLst>
                                          <p:attrName>style.visibility</p:attrName>
                                        </p:attrNameLst>
                                      </p:cBhvr>
                                      <p:to>
                                        <p:strVal val="visible"/>
                                      </p:to>
                                    </p:set>
                                    <p:animEffect transition="in" filter="fade">
                                      <p:cBhvr>
                                        <p:cTn id="7" dur="500"/>
                                        <p:tgtEl>
                                          <p:spTgt spid="6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3"/>
                                        </p:tgtEl>
                                        <p:attrNameLst>
                                          <p:attrName>style.visibility</p:attrName>
                                        </p:attrNameLst>
                                      </p:cBhvr>
                                      <p:to>
                                        <p:strVal val="visible"/>
                                      </p:to>
                                    </p:set>
                                    <p:animEffect transition="in" filter="fade">
                                      <p:cBhvr>
                                        <p:cTn id="12" dur="500"/>
                                        <p:tgtEl>
                                          <p:spTgt spid="6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4"/>
                                        </p:tgtEl>
                                        <p:attrNameLst>
                                          <p:attrName>style.visibility</p:attrName>
                                        </p:attrNameLst>
                                      </p:cBhvr>
                                      <p:to>
                                        <p:strVal val="visible"/>
                                      </p:to>
                                    </p:set>
                                    <p:animEffect transition="in" filter="fade">
                                      <p:cBhvr>
                                        <p:cTn id="17" dur="500"/>
                                        <p:tgtEl>
                                          <p:spTgt spid="60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4"/>
                                        </p:tgtEl>
                                        <p:attrNameLst>
                                          <p:attrName>style.visibility</p:attrName>
                                        </p:attrNameLst>
                                      </p:cBhvr>
                                      <p:to>
                                        <p:strVal val="visible"/>
                                      </p:to>
                                    </p:set>
                                    <p:animEffect transition="in" filter="fade">
                                      <p:cBhvr>
                                        <p:cTn id="22" dur="1000"/>
                                        <p:tgtEl>
                                          <p:spTgt spid="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91"/>
          <p:cNvSpPr txBox="1">
            <a:spLocks noGrp="1"/>
          </p:cNvSpPr>
          <p:nvPr>
            <p:ph type="title"/>
          </p:nvPr>
        </p:nvSpPr>
        <p:spPr>
          <a:xfrm>
            <a:off x="290800" y="87700"/>
            <a:ext cx="38529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5500">
                <a:latin typeface="Love Ya Like A Sister"/>
                <a:ea typeface="Love Ya Like A Sister"/>
                <a:cs typeface="Love Ya Like A Sister"/>
                <a:sym typeface="Love Ya Like A Sister"/>
              </a:rPr>
              <a:t>Cease Fire</a:t>
            </a:r>
            <a:endParaRPr sz="5500">
              <a:latin typeface="Love Ya Like A Sister"/>
              <a:ea typeface="Love Ya Like A Sister"/>
              <a:cs typeface="Love Ya Like A Sister"/>
              <a:sym typeface="Love Ya Like A Sister"/>
            </a:endParaRPr>
          </a:p>
        </p:txBody>
      </p:sp>
      <p:sp>
        <p:nvSpPr>
          <p:cNvPr id="612" name="Google Shape;612;p91"/>
          <p:cNvSpPr txBox="1">
            <a:spLocks noGrp="1"/>
          </p:cNvSpPr>
          <p:nvPr>
            <p:ph type="body" idx="1"/>
          </p:nvPr>
        </p:nvSpPr>
        <p:spPr>
          <a:xfrm>
            <a:off x="442525" y="1120975"/>
            <a:ext cx="4880400" cy="3726000"/>
          </a:xfrm>
          <a:prstGeom prst="rect">
            <a:avLst/>
          </a:prstGeom>
        </p:spPr>
        <p:txBody>
          <a:bodyPr spcFirstLastPara="1" wrap="square" lIns="91425" tIns="45700" rIns="91425" bIns="45700" anchor="t" anchorCtr="0">
            <a:noAutofit/>
          </a:bodyPr>
          <a:lstStyle/>
          <a:p>
            <a:pPr marL="457200" lvl="0" indent="-355600" algn="l" rtl="0">
              <a:lnSpc>
                <a:spcPct val="70000"/>
              </a:lnSpc>
              <a:spcBef>
                <a:spcPts val="1000"/>
              </a:spcBef>
              <a:spcAft>
                <a:spcPts val="0"/>
              </a:spcAft>
              <a:buSzPts val="2000"/>
              <a:buFont typeface="Times New Roman"/>
              <a:buChar char="•"/>
            </a:pPr>
            <a:r>
              <a:rPr lang="en" sz="3000">
                <a:latin typeface="Times New Roman"/>
                <a:ea typeface="Times New Roman"/>
                <a:cs typeface="Times New Roman"/>
                <a:sym typeface="Times New Roman"/>
              </a:rPr>
              <a:t>1973: US negotiators (Henry Kissinger) in Paris worked out a cease fire agreement with the North Vietnamese</a:t>
            </a:r>
            <a:endParaRPr sz="3000">
              <a:latin typeface="Times New Roman"/>
              <a:ea typeface="Times New Roman"/>
              <a:cs typeface="Times New Roman"/>
              <a:sym typeface="Times New Roman"/>
            </a:endParaRPr>
          </a:p>
          <a:p>
            <a:pPr marL="457200" lvl="0" indent="-355600" algn="l" rtl="0">
              <a:lnSpc>
                <a:spcPct val="70000"/>
              </a:lnSpc>
              <a:spcBef>
                <a:spcPts val="0"/>
              </a:spcBef>
              <a:spcAft>
                <a:spcPts val="0"/>
              </a:spcAft>
              <a:buSzPts val="2000"/>
              <a:buFont typeface="Times New Roman"/>
              <a:buChar char="•"/>
            </a:pPr>
            <a:r>
              <a:rPr lang="en" sz="3000">
                <a:latin typeface="Times New Roman"/>
                <a:ea typeface="Times New Roman"/>
                <a:cs typeface="Times New Roman"/>
                <a:sym typeface="Times New Roman"/>
              </a:rPr>
              <a:t>Nixon would pull ALL US troops out</a:t>
            </a:r>
            <a:endParaRPr sz="3000">
              <a:latin typeface="Times New Roman"/>
              <a:ea typeface="Times New Roman"/>
              <a:cs typeface="Times New Roman"/>
              <a:sym typeface="Times New Roman"/>
            </a:endParaRPr>
          </a:p>
          <a:p>
            <a:pPr marL="457200" lvl="0" indent="-355600" algn="l" rtl="0">
              <a:lnSpc>
                <a:spcPct val="70000"/>
              </a:lnSpc>
              <a:spcBef>
                <a:spcPts val="0"/>
              </a:spcBef>
              <a:spcAft>
                <a:spcPts val="0"/>
              </a:spcAft>
              <a:buSzPts val="2000"/>
              <a:buChar char="•"/>
            </a:pPr>
            <a:r>
              <a:rPr lang="en" sz="3000">
                <a:latin typeface="Times New Roman"/>
                <a:ea typeface="Times New Roman"/>
                <a:cs typeface="Times New Roman"/>
                <a:sym typeface="Times New Roman"/>
              </a:rPr>
              <a:t>North Vietnam would release POWs (prisoners of war)</a:t>
            </a:r>
            <a:endParaRPr sz="3000">
              <a:latin typeface="Times New Roman"/>
              <a:ea typeface="Times New Roman"/>
              <a:cs typeface="Times New Roman"/>
              <a:sym typeface="Times New Roman"/>
            </a:endParaRPr>
          </a:p>
        </p:txBody>
      </p:sp>
      <p:pic>
        <p:nvPicPr>
          <p:cNvPr id="613" name="Google Shape;613;p91"/>
          <p:cNvPicPr preferRelativeResize="0"/>
          <p:nvPr/>
        </p:nvPicPr>
        <p:blipFill>
          <a:blip r:embed="rId3">
            <a:alphaModFix/>
          </a:blip>
          <a:stretch>
            <a:fillRect/>
          </a:stretch>
        </p:blipFill>
        <p:spPr>
          <a:xfrm>
            <a:off x="5260700" y="152400"/>
            <a:ext cx="3585300" cy="1724025"/>
          </a:xfrm>
          <a:prstGeom prst="rect">
            <a:avLst/>
          </a:prstGeom>
          <a:noFill/>
          <a:ln w="28575" cap="flat" cmpd="sng">
            <a:solidFill>
              <a:schemeClr val="dk1"/>
            </a:solidFill>
            <a:prstDash val="solid"/>
            <a:round/>
            <a:headEnd type="none" w="sm" len="sm"/>
            <a:tailEnd type="none" w="sm" len="sm"/>
          </a:ln>
        </p:spPr>
      </p:pic>
      <p:pic>
        <p:nvPicPr>
          <p:cNvPr id="614" name="Google Shape;614;p91" descr="Brutality and Endurance &gt; National ..."/>
          <p:cNvPicPr preferRelativeResize="0"/>
          <p:nvPr/>
        </p:nvPicPr>
        <p:blipFill>
          <a:blip r:embed="rId4">
            <a:alphaModFix/>
          </a:blip>
          <a:stretch>
            <a:fillRect/>
          </a:stretch>
        </p:blipFill>
        <p:spPr>
          <a:xfrm>
            <a:off x="5475325" y="2028825"/>
            <a:ext cx="3370675" cy="17240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92"/>
          <p:cNvSpPr txBox="1">
            <a:spLocks noGrp="1"/>
          </p:cNvSpPr>
          <p:nvPr>
            <p:ph type="title"/>
          </p:nvPr>
        </p:nvSpPr>
        <p:spPr>
          <a:xfrm>
            <a:off x="81600" y="111325"/>
            <a:ext cx="4572300" cy="572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320">
                <a:latin typeface="Lora"/>
                <a:ea typeface="Lora"/>
                <a:cs typeface="Lora"/>
                <a:sym typeface="Lora"/>
              </a:rPr>
              <a:t>The Fall of Saigon &amp; The War </a:t>
            </a:r>
            <a:endParaRPr sz="2320">
              <a:latin typeface="Lora"/>
              <a:ea typeface="Lora"/>
              <a:cs typeface="Lora"/>
              <a:sym typeface="Lora"/>
            </a:endParaRPr>
          </a:p>
        </p:txBody>
      </p:sp>
      <p:sp>
        <p:nvSpPr>
          <p:cNvPr id="620" name="Google Shape;620;p92"/>
          <p:cNvSpPr txBox="1">
            <a:spLocks noGrp="1"/>
          </p:cNvSpPr>
          <p:nvPr>
            <p:ph type="body" idx="1"/>
          </p:nvPr>
        </p:nvSpPr>
        <p:spPr>
          <a:xfrm>
            <a:off x="311700" y="793975"/>
            <a:ext cx="4406100" cy="40503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chemeClr val="dk1"/>
              </a:buClr>
              <a:buSzPts val="2000"/>
              <a:buFont typeface="Lora"/>
              <a:buChar char="➔"/>
            </a:pPr>
            <a:r>
              <a:rPr lang="en" sz="2000">
                <a:solidFill>
                  <a:schemeClr val="dk1"/>
                </a:solidFill>
                <a:latin typeface="Lora"/>
                <a:ea typeface="Lora"/>
                <a:cs typeface="Lora"/>
                <a:sym typeface="Lora"/>
              </a:rPr>
              <a:t>Even with the U.S. Navy and Air Force providing some support, ARVN was no match for North Vietnam. </a:t>
            </a:r>
            <a:endParaRPr sz="2000">
              <a:solidFill>
                <a:schemeClr val="dk1"/>
              </a:solidFill>
              <a:latin typeface="Lora"/>
              <a:ea typeface="Lora"/>
              <a:cs typeface="Lora"/>
              <a:sym typeface="Lora"/>
            </a:endParaRPr>
          </a:p>
          <a:p>
            <a:pPr marL="457200" lvl="0" indent="-355600" algn="l" rtl="0">
              <a:spcBef>
                <a:spcPts val="0"/>
              </a:spcBef>
              <a:spcAft>
                <a:spcPts val="0"/>
              </a:spcAft>
              <a:buClr>
                <a:schemeClr val="dk1"/>
              </a:buClr>
              <a:buSzPts val="2000"/>
              <a:buFont typeface="Lora"/>
              <a:buChar char="➔"/>
            </a:pPr>
            <a:r>
              <a:rPr lang="en" sz="2000">
                <a:solidFill>
                  <a:schemeClr val="dk1"/>
                </a:solidFill>
                <a:latin typeface="Lora"/>
                <a:ea typeface="Lora"/>
                <a:cs typeface="Lora"/>
                <a:sym typeface="Lora"/>
              </a:rPr>
              <a:t>In April of 1975 </a:t>
            </a:r>
            <a:r>
              <a:rPr lang="en" sz="2000" b="1">
                <a:solidFill>
                  <a:schemeClr val="dk1"/>
                </a:solidFill>
                <a:latin typeface="Lora"/>
                <a:ea typeface="Lora"/>
                <a:cs typeface="Lora"/>
                <a:sym typeface="Lora"/>
              </a:rPr>
              <a:t>communists were able to conquer the capitol (Saigon) and take control of South Vietnam.</a:t>
            </a:r>
            <a:endParaRPr sz="2000" b="1">
              <a:solidFill>
                <a:schemeClr val="dk1"/>
              </a:solidFill>
              <a:latin typeface="Lora"/>
              <a:ea typeface="Lora"/>
              <a:cs typeface="Lora"/>
              <a:sym typeface="Lora"/>
            </a:endParaRPr>
          </a:p>
          <a:p>
            <a:pPr marL="914400" lvl="1" indent="-355600" algn="l" rtl="0">
              <a:spcBef>
                <a:spcPts val="0"/>
              </a:spcBef>
              <a:spcAft>
                <a:spcPts val="0"/>
              </a:spcAft>
              <a:buClr>
                <a:schemeClr val="dk1"/>
              </a:buClr>
              <a:buSzPts val="2000"/>
              <a:buFont typeface="Lora"/>
              <a:buChar char="◆"/>
            </a:pPr>
            <a:r>
              <a:rPr lang="en" sz="2000">
                <a:solidFill>
                  <a:schemeClr val="dk1"/>
                </a:solidFill>
                <a:highlight>
                  <a:srgbClr val="00FFFF"/>
                </a:highlight>
                <a:latin typeface="Lora"/>
                <a:ea typeface="Lora"/>
                <a:cs typeface="Lora"/>
                <a:sym typeface="Lora"/>
              </a:rPr>
              <a:t>Vietnam unified under a single Communist government and remains under it to this day.</a:t>
            </a:r>
            <a:endParaRPr sz="2000">
              <a:solidFill>
                <a:schemeClr val="dk1"/>
              </a:solidFill>
              <a:highlight>
                <a:srgbClr val="00FFFF"/>
              </a:highlight>
              <a:latin typeface="Lora"/>
              <a:ea typeface="Lora"/>
              <a:cs typeface="Lora"/>
              <a:sym typeface="Lora"/>
            </a:endParaRPr>
          </a:p>
        </p:txBody>
      </p:sp>
      <p:pic>
        <p:nvPicPr>
          <p:cNvPr id="621" name="Google Shape;621;p92"/>
          <p:cNvPicPr preferRelativeResize="0"/>
          <p:nvPr/>
        </p:nvPicPr>
        <p:blipFill>
          <a:blip r:embed="rId3">
            <a:alphaModFix/>
          </a:blip>
          <a:stretch>
            <a:fillRect/>
          </a:stretch>
        </p:blipFill>
        <p:spPr>
          <a:xfrm>
            <a:off x="4874600" y="111325"/>
            <a:ext cx="4146675" cy="4940125"/>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93"/>
          <p:cNvSpPr txBox="1">
            <a:spLocks noGrp="1"/>
          </p:cNvSpPr>
          <p:nvPr>
            <p:ph type="title" idx="4294967295"/>
          </p:nvPr>
        </p:nvSpPr>
        <p:spPr>
          <a:xfrm>
            <a:off x="457200" y="204788"/>
            <a:ext cx="8234400" cy="478500"/>
          </a:xfrm>
          <a:prstGeom prst="rect">
            <a:avLst/>
          </a:prstGeom>
          <a:noFill/>
          <a:ln>
            <a:noFill/>
          </a:ln>
        </p:spPr>
        <p:txBody>
          <a:bodyPr spcFirstLastPara="1" wrap="square" lIns="90000" tIns="46800" rIns="90000" bIns="46800" anchor="ctr" anchorCtr="0">
            <a:normAutofit fontScale="90000"/>
          </a:bodyPr>
          <a:lstStyle/>
          <a:p>
            <a:pPr marL="0" marR="0" lvl="0" indent="0" algn="ctr" rtl="0">
              <a:lnSpc>
                <a:spcPct val="100000"/>
              </a:lnSpc>
              <a:spcBef>
                <a:spcPts val="0"/>
              </a:spcBef>
              <a:spcAft>
                <a:spcPts val="0"/>
              </a:spcAft>
              <a:buClr>
                <a:schemeClr val="dk1"/>
              </a:buClr>
              <a:buSzPct val="100000"/>
              <a:buFont typeface="Calibri"/>
              <a:buNone/>
            </a:pPr>
            <a:r>
              <a:rPr lang="en" sz="4400" b="1" i="0" u="none" strike="noStrike" cap="none">
                <a:solidFill>
                  <a:schemeClr val="dk1"/>
                </a:solidFill>
                <a:latin typeface="Calibri"/>
                <a:ea typeface="Calibri"/>
                <a:cs typeface="Calibri"/>
                <a:sym typeface="Calibri"/>
              </a:rPr>
              <a:t>The War’s Legacy at Home</a:t>
            </a:r>
            <a:endParaRPr/>
          </a:p>
        </p:txBody>
      </p:sp>
      <p:sp>
        <p:nvSpPr>
          <p:cNvPr id="628" name="Google Shape;628;p93"/>
          <p:cNvSpPr txBox="1">
            <a:spLocks noGrp="1"/>
          </p:cNvSpPr>
          <p:nvPr>
            <p:ph type="body" idx="4294967295"/>
          </p:nvPr>
        </p:nvSpPr>
        <p:spPr>
          <a:xfrm>
            <a:off x="457200" y="1036250"/>
            <a:ext cx="3837000" cy="3543300"/>
          </a:xfrm>
          <a:prstGeom prst="rect">
            <a:avLst/>
          </a:prstGeom>
          <a:noFill/>
          <a:ln w="9525" cap="flat" cmpd="sng">
            <a:solidFill>
              <a:schemeClr val="dk1"/>
            </a:solidFill>
            <a:prstDash val="solid"/>
            <a:round/>
            <a:headEnd type="none" w="sm" len="sm"/>
            <a:tailEnd type="none" w="sm" len="sm"/>
          </a:ln>
        </p:spPr>
        <p:txBody>
          <a:bodyPr spcFirstLastPara="1" wrap="square" lIns="90000" tIns="46800" rIns="90000" bIns="46800" anchor="t" anchorCtr="0">
            <a:normAutofit/>
          </a:bodyPr>
          <a:lstStyle/>
          <a:p>
            <a:pPr marL="338137" marR="0" lvl="0" indent="-376237" algn="l" rtl="0">
              <a:lnSpc>
                <a:spcPct val="80000"/>
              </a:lnSpc>
              <a:spcBef>
                <a:spcPts val="0"/>
              </a:spcBef>
              <a:spcAft>
                <a:spcPts val="0"/>
              </a:spcAft>
              <a:buClr>
                <a:schemeClr val="dk1"/>
              </a:buClr>
              <a:buSzPts val="3400"/>
              <a:buFont typeface="Arial"/>
              <a:buChar char="•"/>
            </a:pPr>
            <a:r>
              <a:rPr lang="en" sz="3400" b="0" i="0" u="none">
                <a:solidFill>
                  <a:schemeClr val="dk1"/>
                </a:solidFill>
                <a:latin typeface="Calibri"/>
                <a:ea typeface="Calibri"/>
                <a:cs typeface="Calibri"/>
                <a:sym typeface="Calibri"/>
              </a:rPr>
              <a:t>Returning Vietnam Veterans did not get victory parades or cheering crowds, instead they faced indifference or even hostility</a:t>
            </a:r>
            <a:endParaRPr sz="2400"/>
          </a:p>
        </p:txBody>
      </p:sp>
      <p:pic>
        <p:nvPicPr>
          <p:cNvPr id="629" name="Google Shape;629;p93" descr="download (5)"/>
          <p:cNvPicPr preferRelativeResize="0"/>
          <p:nvPr/>
        </p:nvPicPr>
        <p:blipFill rotWithShape="1">
          <a:blip r:embed="rId3">
            <a:alphaModFix/>
          </a:blip>
          <a:srcRect/>
          <a:stretch/>
        </p:blipFill>
        <p:spPr>
          <a:xfrm>
            <a:off x="4651350" y="871775"/>
            <a:ext cx="3990675" cy="40706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94"/>
          <p:cNvSpPr txBox="1">
            <a:spLocks noGrp="1"/>
          </p:cNvSpPr>
          <p:nvPr>
            <p:ph type="title" idx="4294967295"/>
          </p:nvPr>
        </p:nvSpPr>
        <p:spPr>
          <a:xfrm>
            <a:off x="228600" y="0"/>
            <a:ext cx="8686800" cy="685800"/>
          </a:xfrm>
          <a:prstGeom prst="rect">
            <a:avLst/>
          </a:prstGeom>
          <a:noFill/>
          <a:ln>
            <a:noFill/>
          </a:ln>
        </p:spPr>
        <p:txBody>
          <a:bodyPr spcFirstLastPara="1" wrap="square" lIns="91425" tIns="45700" rIns="91425" bIns="45700" anchor="ctr" anchorCtr="0">
            <a:normAutofit fontScale="90000"/>
          </a:bodyPr>
          <a:lstStyle/>
          <a:p>
            <a:pPr marL="0" marR="0" lvl="0" indent="0" algn="ctr" rtl="0">
              <a:lnSpc>
                <a:spcPct val="100000"/>
              </a:lnSpc>
              <a:spcBef>
                <a:spcPts val="0"/>
              </a:spcBef>
              <a:spcAft>
                <a:spcPts val="0"/>
              </a:spcAft>
              <a:buClr>
                <a:schemeClr val="dk1"/>
              </a:buClr>
              <a:buSzPct val="100000"/>
              <a:buFont typeface="Calibri"/>
              <a:buNone/>
            </a:pPr>
            <a:r>
              <a:rPr lang="en" sz="5400" b="1" i="0" u="none" strike="noStrike" cap="none">
                <a:solidFill>
                  <a:schemeClr val="dk1"/>
                </a:solidFill>
                <a:latin typeface="Calibri"/>
                <a:ea typeface="Calibri"/>
                <a:cs typeface="Calibri"/>
                <a:sym typeface="Calibri"/>
              </a:rPr>
              <a:t>MIA’s &amp; POW’s</a:t>
            </a:r>
            <a:endParaRPr/>
          </a:p>
        </p:txBody>
      </p:sp>
      <p:sp>
        <p:nvSpPr>
          <p:cNvPr id="635" name="Google Shape;635;p94"/>
          <p:cNvSpPr txBox="1">
            <a:spLocks noGrp="1"/>
          </p:cNvSpPr>
          <p:nvPr>
            <p:ph type="body" idx="4294967295"/>
          </p:nvPr>
        </p:nvSpPr>
        <p:spPr>
          <a:xfrm>
            <a:off x="228600" y="914400"/>
            <a:ext cx="4343400" cy="4057800"/>
          </a:xfrm>
          <a:prstGeom prst="rect">
            <a:avLst/>
          </a:prstGeom>
          <a:noFill/>
          <a:ln>
            <a:noFill/>
          </a:ln>
        </p:spPr>
        <p:txBody>
          <a:bodyPr spcFirstLastPara="1" wrap="square" lIns="91425" tIns="45700" rIns="91425" bIns="45700" anchor="t" anchorCtr="0">
            <a:normAutofit fontScale="92500" lnSpcReduction="20000"/>
          </a:bodyPr>
          <a:lstStyle/>
          <a:p>
            <a:pPr marL="342900" marR="0" lvl="0" indent="-316230" algn="l" rtl="0">
              <a:lnSpc>
                <a:spcPct val="100000"/>
              </a:lnSpc>
              <a:spcBef>
                <a:spcPts val="0"/>
              </a:spcBef>
              <a:spcAft>
                <a:spcPts val="0"/>
              </a:spcAft>
              <a:buClr>
                <a:schemeClr val="dk1"/>
              </a:buClr>
              <a:buSzPct val="100000"/>
              <a:buFont typeface="Arial"/>
              <a:buChar char="•"/>
            </a:pPr>
            <a:r>
              <a:rPr lang="en" sz="2800" b="0" i="0" u="none">
                <a:solidFill>
                  <a:schemeClr val="dk1"/>
                </a:solidFill>
                <a:latin typeface="Calibri"/>
                <a:ea typeface="Calibri"/>
                <a:cs typeface="Calibri"/>
                <a:sym typeface="Calibri"/>
              </a:rPr>
              <a:t>More than 760 Americans were taken as prisoners &amp; at least 110 died in captivity (interrogations, solitude, torture)</a:t>
            </a:r>
            <a:endParaRPr/>
          </a:p>
          <a:p>
            <a:pPr marL="342900" marR="0" lvl="0" indent="-316230" algn="l" rtl="0">
              <a:lnSpc>
                <a:spcPct val="100000"/>
              </a:lnSpc>
              <a:spcBef>
                <a:spcPts val="560"/>
              </a:spcBef>
              <a:spcAft>
                <a:spcPts val="0"/>
              </a:spcAft>
              <a:buClr>
                <a:schemeClr val="dk1"/>
              </a:buClr>
              <a:buSzPct val="100000"/>
              <a:buFont typeface="Arial"/>
              <a:buChar char="•"/>
            </a:pPr>
            <a:r>
              <a:rPr lang="en" sz="2800" b="0" i="0" u="none">
                <a:solidFill>
                  <a:schemeClr val="dk1"/>
                </a:solidFill>
                <a:latin typeface="Calibri"/>
                <a:ea typeface="Calibri"/>
                <a:cs typeface="Calibri"/>
                <a:sym typeface="Calibri"/>
              </a:rPr>
              <a:t>North Vietnam released all prisoners by April 1, 1973 but another 2,600 were missing…about 1,800 are still unaccounted for today &amp; some are likely to be alive</a:t>
            </a:r>
            <a:endParaRPr/>
          </a:p>
          <a:p>
            <a:pPr marL="342900" marR="0" lvl="0" indent="-165100" algn="l" rtl="0">
              <a:spcBef>
                <a:spcPts val="560"/>
              </a:spcBef>
              <a:spcAft>
                <a:spcPts val="0"/>
              </a:spcAft>
              <a:buClr>
                <a:schemeClr val="dk1"/>
              </a:buClr>
              <a:buSzPct val="100000"/>
              <a:buFont typeface="Arial"/>
              <a:buNone/>
            </a:pPr>
            <a:endParaRPr sz="2800" b="0" i="0" u="none">
              <a:solidFill>
                <a:schemeClr val="dk1"/>
              </a:solidFill>
              <a:latin typeface="Calibri"/>
              <a:ea typeface="Calibri"/>
              <a:cs typeface="Calibri"/>
              <a:sym typeface="Calibri"/>
            </a:endParaRPr>
          </a:p>
        </p:txBody>
      </p:sp>
      <p:pic>
        <p:nvPicPr>
          <p:cNvPr id="636" name="Google Shape;636;p94"/>
          <p:cNvPicPr preferRelativeResize="0"/>
          <p:nvPr/>
        </p:nvPicPr>
        <p:blipFill rotWithShape="1">
          <a:blip r:embed="rId3">
            <a:alphaModFix/>
          </a:blip>
          <a:srcRect/>
          <a:stretch/>
        </p:blipFill>
        <p:spPr>
          <a:xfrm>
            <a:off x="5343525" y="1085850"/>
            <a:ext cx="2464593" cy="3933825"/>
          </a:xfrm>
          <a:prstGeom prst="rect">
            <a:avLst/>
          </a:prstGeom>
          <a:noFill/>
          <a:ln w="63500" cap="flat" cmpd="sng">
            <a:solidFill>
              <a:schemeClr val="dk1"/>
            </a:solidFill>
            <a:prstDash val="solid"/>
            <a:miter lim="800000"/>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9"/>
          <p:cNvSpPr txBox="1">
            <a:spLocks noGrp="1"/>
          </p:cNvSpPr>
          <p:nvPr>
            <p:ph type="title"/>
          </p:nvPr>
        </p:nvSpPr>
        <p:spPr>
          <a:xfrm>
            <a:off x="311700" y="112150"/>
            <a:ext cx="8520600" cy="572700"/>
          </a:xfrm>
          <a:prstGeom prst="rect">
            <a:avLst/>
          </a:prstGeom>
          <a:ln w="9525" cap="flat" cmpd="sng">
            <a:solidFill>
              <a:srgbClr val="000000"/>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20">
                <a:latin typeface="Playfair Display"/>
                <a:ea typeface="Playfair Display"/>
                <a:cs typeface="Playfair Display"/>
                <a:sym typeface="Playfair Display"/>
              </a:rPr>
              <a:t>Army Master Sergeant Raul “Roy” Perez Benavidez</a:t>
            </a:r>
            <a:endParaRPr sz="2820">
              <a:latin typeface="Playfair Display"/>
              <a:ea typeface="Playfair Display"/>
              <a:cs typeface="Playfair Display"/>
              <a:sym typeface="Playfair Display"/>
            </a:endParaRPr>
          </a:p>
        </p:txBody>
      </p:sp>
      <p:sp>
        <p:nvSpPr>
          <p:cNvPr id="363" name="Google Shape;363;p59"/>
          <p:cNvSpPr txBox="1">
            <a:spLocks noGrp="1"/>
          </p:cNvSpPr>
          <p:nvPr>
            <p:ph type="body" idx="1"/>
          </p:nvPr>
        </p:nvSpPr>
        <p:spPr>
          <a:xfrm>
            <a:off x="193275" y="762400"/>
            <a:ext cx="3554400" cy="41772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000000"/>
              </a:buClr>
              <a:buSzPts val="2000"/>
              <a:buFont typeface="Playfair Display"/>
              <a:buChar char="●"/>
            </a:pPr>
            <a:r>
              <a:rPr lang="en" sz="2000">
                <a:solidFill>
                  <a:srgbClr val="000000"/>
                </a:solidFill>
                <a:latin typeface="Playfair Display"/>
                <a:ea typeface="Playfair Display"/>
                <a:cs typeface="Playfair Display"/>
                <a:sym typeface="Playfair Display"/>
              </a:rPr>
              <a:t>Texan, Latino-American hero </a:t>
            </a:r>
            <a:endParaRPr sz="2000">
              <a:solidFill>
                <a:srgbClr val="000000"/>
              </a:solidFill>
              <a:latin typeface="Playfair Display"/>
              <a:ea typeface="Playfair Display"/>
              <a:cs typeface="Playfair Display"/>
              <a:sym typeface="Playfair Display"/>
            </a:endParaRPr>
          </a:p>
          <a:p>
            <a:pPr marL="457200" lvl="0" indent="-355600" algn="l" rtl="0">
              <a:spcBef>
                <a:spcPts val="0"/>
              </a:spcBef>
              <a:spcAft>
                <a:spcPts val="0"/>
              </a:spcAft>
              <a:buClr>
                <a:srgbClr val="000000"/>
              </a:buClr>
              <a:buSzPts val="2000"/>
              <a:buFont typeface="Playfair Display"/>
              <a:buChar char="●"/>
            </a:pPr>
            <a:r>
              <a:rPr lang="en" sz="2000">
                <a:solidFill>
                  <a:srgbClr val="000000"/>
                </a:solidFill>
                <a:latin typeface="Playfair Display"/>
                <a:ea typeface="Playfair Display"/>
                <a:cs typeface="Playfair Display"/>
                <a:sym typeface="Playfair Display"/>
              </a:rPr>
              <a:t>Fought in Vietnam</a:t>
            </a:r>
            <a:endParaRPr sz="2000">
              <a:solidFill>
                <a:srgbClr val="000000"/>
              </a:solidFill>
              <a:latin typeface="Playfair Display"/>
              <a:ea typeface="Playfair Display"/>
              <a:cs typeface="Playfair Display"/>
              <a:sym typeface="Playfair Display"/>
            </a:endParaRPr>
          </a:p>
          <a:p>
            <a:pPr marL="457200" lvl="0" indent="-355600" algn="l" rtl="0">
              <a:spcBef>
                <a:spcPts val="0"/>
              </a:spcBef>
              <a:spcAft>
                <a:spcPts val="0"/>
              </a:spcAft>
              <a:buClr>
                <a:srgbClr val="000000"/>
              </a:buClr>
              <a:buSzPts val="2000"/>
              <a:buFont typeface="Playfair Display"/>
              <a:buChar char="●"/>
            </a:pPr>
            <a:r>
              <a:rPr lang="en" sz="2000" b="1">
                <a:solidFill>
                  <a:srgbClr val="000000"/>
                </a:solidFill>
                <a:highlight>
                  <a:srgbClr val="FFFF00"/>
                </a:highlight>
                <a:latin typeface="Playfair Display"/>
                <a:ea typeface="Playfair Display"/>
                <a:cs typeface="Playfair Display"/>
                <a:sym typeface="Playfair Display"/>
              </a:rPr>
              <a:t>Received the Congressional Medal of Honor </a:t>
            </a:r>
            <a:r>
              <a:rPr lang="en" sz="2000">
                <a:solidFill>
                  <a:srgbClr val="000000"/>
                </a:solidFill>
                <a:latin typeface="Playfair Display"/>
                <a:ea typeface="Playfair Display"/>
                <a:cs typeface="Playfair Display"/>
                <a:sym typeface="Playfair Display"/>
              </a:rPr>
              <a:t>for his unquestioned </a:t>
            </a:r>
            <a:r>
              <a:rPr lang="en" sz="2000" b="1">
                <a:solidFill>
                  <a:srgbClr val="000000"/>
                </a:solidFill>
                <a:latin typeface="Playfair Display"/>
                <a:ea typeface="Playfair Display"/>
                <a:cs typeface="Playfair Display"/>
                <a:sym typeface="Playfair Display"/>
              </a:rPr>
              <a:t>bravery </a:t>
            </a:r>
            <a:r>
              <a:rPr lang="en" sz="2000">
                <a:solidFill>
                  <a:srgbClr val="000000"/>
                </a:solidFill>
                <a:latin typeface="Playfair Display"/>
                <a:ea typeface="Playfair Display"/>
                <a:cs typeface="Playfair Display"/>
                <a:sym typeface="Playfair Display"/>
              </a:rPr>
              <a:t>and </a:t>
            </a:r>
            <a:r>
              <a:rPr lang="en" sz="2000" b="1">
                <a:solidFill>
                  <a:srgbClr val="000000"/>
                </a:solidFill>
                <a:latin typeface="Playfair Display"/>
                <a:ea typeface="Playfair Display"/>
                <a:cs typeface="Playfair Display"/>
                <a:sym typeface="Playfair Display"/>
              </a:rPr>
              <a:t>self-sacrifice</a:t>
            </a:r>
            <a:r>
              <a:rPr lang="en" sz="2000">
                <a:solidFill>
                  <a:srgbClr val="000000"/>
                </a:solidFill>
                <a:latin typeface="Playfair Display"/>
                <a:ea typeface="Playfair Display"/>
                <a:cs typeface="Playfair Display"/>
                <a:sym typeface="Playfair Display"/>
              </a:rPr>
              <a:t> in the face of incredible danger as he </a:t>
            </a:r>
            <a:r>
              <a:rPr lang="en" sz="2000" b="1">
                <a:solidFill>
                  <a:srgbClr val="000000"/>
                </a:solidFill>
                <a:latin typeface="Playfair Display"/>
                <a:ea typeface="Playfair Display"/>
                <a:cs typeface="Playfair Display"/>
                <a:sym typeface="Playfair Display"/>
              </a:rPr>
              <a:t>saved the lives of several fellow soldiers</a:t>
            </a:r>
            <a:endParaRPr sz="2000" b="1">
              <a:solidFill>
                <a:srgbClr val="000000"/>
              </a:solidFill>
              <a:latin typeface="Playfair Display"/>
              <a:ea typeface="Playfair Display"/>
              <a:cs typeface="Playfair Display"/>
              <a:sym typeface="Playfair Display"/>
            </a:endParaRPr>
          </a:p>
        </p:txBody>
      </p:sp>
      <p:pic>
        <p:nvPicPr>
          <p:cNvPr id="364" name="Google Shape;364;p59" descr="Medal of Honor: The Bravery of Raul 'Roy' Benavidez"/>
          <p:cNvPicPr preferRelativeResize="0"/>
          <p:nvPr/>
        </p:nvPicPr>
        <p:blipFill>
          <a:blip r:embed="rId3">
            <a:alphaModFix/>
          </a:blip>
          <a:stretch>
            <a:fillRect/>
          </a:stretch>
        </p:blipFill>
        <p:spPr>
          <a:xfrm>
            <a:off x="3866250" y="762400"/>
            <a:ext cx="5108975" cy="4177200"/>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95"/>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C00000"/>
              </a:buClr>
              <a:buSzPct val="100000"/>
              <a:buFont typeface="Calibri"/>
              <a:buNone/>
            </a:pPr>
            <a:r>
              <a:rPr lang="en" sz="6000">
                <a:solidFill>
                  <a:srgbClr val="C00000"/>
                </a:solidFill>
                <a:latin typeface="Calibri"/>
                <a:ea typeface="Calibri"/>
                <a:cs typeface="Calibri"/>
                <a:sym typeface="Calibri"/>
              </a:rPr>
              <a:t>Vietnam Songs </a:t>
            </a:r>
            <a:r>
              <a:rPr lang="en" sz="6000" b="0" i="0" u="none">
                <a:solidFill>
                  <a:srgbClr val="C00000"/>
                </a:solidFill>
                <a:latin typeface="Calibri"/>
                <a:ea typeface="Calibri"/>
                <a:cs typeface="Calibri"/>
                <a:sym typeface="Calibri"/>
              </a:rPr>
              <a:t>Activity </a:t>
            </a:r>
            <a:endParaRPr/>
          </a:p>
        </p:txBody>
      </p:sp>
      <p:pic>
        <p:nvPicPr>
          <p:cNvPr id="642" name="Google Shape;642;p95"/>
          <p:cNvPicPr preferRelativeResize="0">
            <a:picLocks noGrp="1"/>
          </p:cNvPicPr>
          <p:nvPr>
            <p:ph type="body" idx="1"/>
          </p:nvPr>
        </p:nvPicPr>
        <p:blipFill rotWithShape="1">
          <a:blip r:embed="rId3">
            <a:alphaModFix/>
          </a:blip>
          <a:srcRect/>
          <a:stretch/>
        </p:blipFill>
        <p:spPr>
          <a:xfrm>
            <a:off x="2209800" y="1257300"/>
            <a:ext cx="3143400" cy="31434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96"/>
          <p:cNvSpPr txBox="1">
            <a:spLocks noGrp="1"/>
          </p:cNvSpPr>
          <p:nvPr>
            <p:ph type="title"/>
          </p:nvPr>
        </p:nvSpPr>
        <p:spPr>
          <a:xfrm>
            <a:off x="311700" y="2738200"/>
            <a:ext cx="8520600" cy="254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3440">
                <a:solidFill>
                  <a:srgbClr val="A61C00"/>
                </a:solidFill>
                <a:latin typeface="Love Ya Like A Sister"/>
                <a:ea typeface="Love Ya Like A Sister"/>
                <a:cs typeface="Love Ya Like A Sister"/>
                <a:sym typeface="Love Ya Like A Sister"/>
              </a:rPr>
              <a:t>If the majority of a country's citizens oppose a war, should the government immediately end it? </a:t>
            </a:r>
            <a:endParaRPr sz="3440">
              <a:solidFill>
                <a:srgbClr val="A61C00"/>
              </a:solidFill>
              <a:latin typeface="Love Ya Like A Sister"/>
              <a:ea typeface="Love Ya Like A Sister"/>
              <a:cs typeface="Love Ya Like A Sister"/>
              <a:sym typeface="Love Ya Like A Sister"/>
            </a:endParaRPr>
          </a:p>
          <a:p>
            <a:pPr marL="0" lvl="0" indent="0" algn="ctr" rtl="0">
              <a:spcBef>
                <a:spcPts val="0"/>
              </a:spcBef>
              <a:spcAft>
                <a:spcPts val="0"/>
              </a:spcAft>
              <a:buSzPts val="990"/>
              <a:buNone/>
            </a:pPr>
            <a:endParaRPr sz="3440">
              <a:solidFill>
                <a:srgbClr val="A61C00"/>
              </a:solidFill>
              <a:latin typeface="Love Ya Like A Sister"/>
              <a:ea typeface="Love Ya Like A Sister"/>
              <a:cs typeface="Love Ya Like A Sister"/>
              <a:sym typeface="Love Ya Like A Sister"/>
            </a:endParaRPr>
          </a:p>
          <a:p>
            <a:pPr marL="0" lvl="0" indent="0" algn="ctr" rtl="0">
              <a:spcBef>
                <a:spcPts val="0"/>
              </a:spcBef>
              <a:spcAft>
                <a:spcPts val="0"/>
              </a:spcAft>
              <a:buSzPts val="990"/>
              <a:buNone/>
            </a:pPr>
            <a:endParaRPr sz="3440">
              <a:solidFill>
                <a:srgbClr val="A61C00"/>
              </a:solidFill>
              <a:latin typeface="Love Ya Like A Sister"/>
              <a:ea typeface="Love Ya Like A Sister"/>
              <a:cs typeface="Love Ya Like A Sister"/>
              <a:sym typeface="Love Ya Like A Sister"/>
            </a:endParaRPr>
          </a:p>
          <a:p>
            <a:pPr marL="0" lvl="0" indent="0" algn="ctr" rtl="0">
              <a:spcBef>
                <a:spcPts val="0"/>
              </a:spcBef>
              <a:spcAft>
                <a:spcPts val="0"/>
              </a:spcAft>
              <a:buSzPts val="990"/>
              <a:buNone/>
            </a:pPr>
            <a:endParaRPr sz="3440">
              <a:solidFill>
                <a:srgbClr val="A61C00"/>
              </a:solidFill>
              <a:latin typeface="Love Ya Like A Sister"/>
              <a:ea typeface="Love Ya Like A Sister"/>
              <a:cs typeface="Love Ya Like A Sister"/>
              <a:sym typeface="Love Ya Like A Sister"/>
            </a:endParaRPr>
          </a:p>
          <a:p>
            <a:pPr marL="0" lvl="0" indent="0" algn="ctr" rtl="0">
              <a:spcBef>
                <a:spcPts val="0"/>
              </a:spcBef>
              <a:spcAft>
                <a:spcPts val="0"/>
              </a:spcAft>
              <a:buSzPts val="990"/>
              <a:buNone/>
            </a:pPr>
            <a:r>
              <a:rPr lang="en" sz="3440">
                <a:solidFill>
                  <a:srgbClr val="A61C00"/>
                </a:solidFill>
                <a:latin typeface="Love Ya Like A Sister"/>
                <a:ea typeface="Love Ya Like A Sister"/>
                <a:cs typeface="Love Ya Like A Sister"/>
                <a:sym typeface="Love Ya Like A Sister"/>
              </a:rPr>
              <a:t>Why or why not?</a:t>
            </a:r>
            <a:endParaRPr sz="3440">
              <a:solidFill>
                <a:srgbClr val="A61C00"/>
              </a:solidFill>
              <a:latin typeface="Love Ya Like A Sister"/>
              <a:ea typeface="Love Ya Like A Sister"/>
              <a:cs typeface="Love Ya Like A Sister"/>
              <a:sym typeface="Love Ya Like A Sister"/>
            </a:endParaRPr>
          </a:p>
          <a:p>
            <a:pPr marL="0" lvl="0" indent="0" algn="ctr" rtl="0">
              <a:spcBef>
                <a:spcPts val="0"/>
              </a:spcBef>
              <a:spcAft>
                <a:spcPts val="0"/>
              </a:spcAft>
              <a:buSzPts val="990"/>
              <a:buNone/>
            </a:pPr>
            <a:endParaRPr sz="324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60"/>
          <p:cNvPicPr preferRelativeResize="0"/>
          <p:nvPr/>
        </p:nvPicPr>
        <p:blipFill>
          <a:blip r:embed="rId3">
            <a:alphaModFix/>
          </a:blip>
          <a:stretch>
            <a:fillRect/>
          </a:stretch>
        </p:blipFill>
        <p:spPr>
          <a:xfrm>
            <a:off x="5925950" y="138075"/>
            <a:ext cx="3114600" cy="4890350"/>
          </a:xfrm>
          <a:prstGeom prst="rect">
            <a:avLst/>
          </a:prstGeom>
          <a:noFill/>
          <a:ln w="19050" cap="flat" cmpd="sng">
            <a:solidFill>
              <a:srgbClr val="666666"/>
            </a:solidFill>
            <a:prstDash val="solid"/>
            <a:round/>
            <a:headEnd type="none" w="sm" len="sm"/>
            <a:tailEnd type="none" w="sm" len="sm"/>
          </a:ln>
        </p:spPr>
      </p:pic>
      <p:pic>
        <p:nvPicPr>
          <p:cNvPr id="370" name="Google Shape;370;p60"/>
          <p:cNvPicPr preferRelativeResize="0"/>
          <p:nvPr/>
        </p:nvPicPr>
        <p:blipFill>
          <a:blip r:embed="rId4">
            <a:alphaModFix/>
          </a:blip>
          <a:stretch>
            <a:fillRect/>
          </a:stretch>
        </p:blipFill>
        <p:spPr>
          <a:xfrm>
            <a:off x="96275" y="138075"/>
            <a:ext cx="2962275" cy="4729250"/>
          </a:xfrm>
          <a:prstGeom prst="rect">
            <a:avLst/>
          </a:prstGeom>
          <a:noFill/>
          <a:ln w="19050" cap="flat" cmpd="sng">
            <a:solidFill>
              <a:schemeClr val="dk2"/>
            </a:solidFill>
            <a:prstDash val="solid"/>
            <a:round/>
            <a:headEnd type="none" w="sm" len="sm"/>
            <a:tailEnd type="none" w="sm" len="sm"/>
          </a:ln>
        </p:spPr>
      </p:pic>
      <p:pic>
        <p:nvPicPr>
          <p:cNvPr id="371" name="Google Shape;371;p60"/>
          <p:cNvPicPr preferRelativeResize="0"/>
          <p:nvPr/>
        </p:nvPicPr>
        <p:blipFill>
          <a:blip r:embed="rId5">
            <a:alphaModFix/>
          </a:blip>
          <a:stretch>
            <a:fillRect/>
          </a:stretch>
        </p:blipFill>
        <p:spPr>
          <a:xfrm>
            <a:off x="3058550" y="501150"/>
            <a:ext cx="2962275" cy="420510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61"/>
          <p:cNvSpPr txBox="1">
            <a:spLocks noGrp="1"/>
          </p:cNvSpPr>
          <p:nvPr>
            <p:ph type="title"/>
          </p:nvPr>
        </p:nvSpPr>
        <p:spPr>
          <a:xfrm>
            <a:off x="193575" y="145375"/>
            <a:ext cx="3580500" cy="572700"/>
          </a:xfrm>
          <a:prstGeom prst="rect">
            <a:avLst/>
          </a:prstGeom>
          <a:ln w="9525"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20">
                <a:latin typeface="Impact"/>
                <a:ea typeface="Impact"/>
                <a:cs typeface="Impact"/>
                <a:sym typeface="Impact"/>
              </a:rPr>
              <a:t>The Draft</a:t>
            </a:r>
            <a:endParaRPr sz="3520">
              <a:latin typeface="Impact"/>
              <a:ea typeface="Impact"/>
              <a:cs typeface="Impact"/>
              <a:sym typeface="Impact"/>
            </a:endParaRPr>
          </a:p>
        </p:txBody>
      </p:sp>
      <p:sp>
        <p:nvSpPr>
          <p:cNvPr id="377" name="Google Shape;377;p61"/>
          <p:cNvSpPr txBox="1">
            <a:spLocks noGrp="1"/>
          </p:cNvSpPr>
          <p:nvPr>
            <p:ph type="body" idx="1"/>
          </p:nvPr>
        </p:nvSpPr>
        <p:spPr>
          <a:xfrm>
            <a:off x="311700" y="816100"/>
            <a:ext cx="4982100" cy="4252200"/>
          </a:xfrm>
          <a:prstGeom prst="rect">
            <a:avLst/>
          </a:prstGeom>
        </p:spPr>
        <p:txBody>
          <a:bodyPr spcFirstLastPara="1" wrap="square" lIns="91425" tIns="91425" rIns="91425" bIns="91425" anchor="t" anchorCtr="0">
            <a:noAutofit/>
          </a:bodyPr>
          <a:lstStyle/>
          <a:p>
            <a:pPr marL="457200" lvl="0" indent="-355600" algn="l" rtl="0">
              <a:lnSpc>
                <a:spcPct val="95000"/>
              </a:lnSpc>
              <a:spcBef>
                <a:spcPts val="0"/>
              </a:spcBef>
              <a:spcAft>
                <a:spcPts val="0"/>
              </a:spcAft>
              <a:buSzPts val="2000"/>
              <a:buFont typeface="Playfair Display"/>
              <a:buChar char="●"/>
            </a:pPr>
            <a:r>
              <a:rPr lang="en" sz="2000">
                <a:latin typeface="Playfair Display"/>
                <a:ea typeface="Playfair Display"/>
                <a:cs typeface="Playfair Display"/>
                <a:sym typeface="Playfair Display"/>
              </a:rPr>
              <a:t>3.5 million U.S. soldiers, Marines, and sailors served in Vietnam.</a:t>
            </a:r>
            <a:endParaRPr sz="2000">
              <a:latin typeface="Playfair Display"/>
              <a:ea typeface="Playfair Display"/>
              <a:cs typeface="Playfair Display"/>
              <a:sym typeface="Playfair Display"/>
            </a:endParaRPr>
          </a:p>
          <a:p>
            <a:pPr marL="914400" lvl="1" indent="-330200" algn="l" rtl="0">
              <a:lnSpc>
                <a:spcPct val="95000"/>
              </a:lnSpc>
              <a:spcBef>
                <a:spcPts val="0"/>
              </a:spcBef>
              <a:spcAft>
                <a:spcPts val="0"/>
              </a:spcAft>
              <a:buSzPts val="1600"/>
              <a:buFont typeface="Playfair Display"/>
              <a:buChar char="○"/>
            </a:pPr>
            <a:r>
              <a:rPr lang="en" sz="1600">
                <a:latin typeface="Playfair Display"/>
                <a:ea typeface="Playfair Display"/>
                <a:cs typeface="Playfair Display"/>
                <a:sym typeface="Playfair Display"/>
              </a:rPr>
              <a:t>2.2 million were drafted.</a:t>
            </a:r>
            <a:endParaRPr sz="1600">
              <a:latin typeface="Playfair Display"/>
              <a:ea typeface="Playfair Display"/>
              <a:cs typeface="Playfair Display"/>
              <a:sym typeface="Playfair Display"/>
            </a:endParaRPr>
          </a:p>
          <a:p>
            <a:pPr marL="457200" lvl="0" indent="-355600" algn="l" rtl="0">
              <a:lnSpc>
                <a:spcPct val="95000"/>
              </a:lnSpc>
              <a:spcBef>
                <a:spcPts val="0"/>
              </a:spcBef>
              <a:spcAft>
                <a:spcPts val="0"/>
              </a:spcAft>
              <a:buSzPts val="2000"/>
              <a:buFont typeface="Playfair Display"/>
              <a:buChar char="●"/>
            </a:pPr>
            <a:r>
              <a:rPr lang="en" sz="2000">
                <a:latin typeface="Playfair Display"/>
                <a:ea typeface="Playfair Display"/>
                <a:cs typeface="Playfair Display"/>
                <a:sym typeface="Playfair Display"/>
              </a:rPr>
              <a:t>Many </a:t>
            </a:r>
            <a:r>
              <a:rPr lang="en" sz="2000" b="1">
                <a:solidFill>
                  <a:schemeClr val="dk1"/>
                </a:solidFill>
                <a:latin typeface="Playfair Display"/>
                <a:ea typeface="Playfair Display"/>
                <a:cs typeface="Playfair Display"/>
                <a:sym typeface="Playfair Display"/>
              </a:rPr>
              <a:t>young people opposed the war</a:t>
            </a:r>
            <a:r>
              <a:rPr lang="en" sz="2000">
                <a:latin typeface="Playfair Display"/>
                <a:ea typeface="Playfair Display"/>
                <a:cs typeface="Playfair Display"/>
                <a:sym typeface="Playfair Display"/>
              </a:rPr>
              <a:t> in Vietnam and the draft. </a:t>
            </a:r>
            <a:endParaRPr sz="2000">
              <a:latin typeface="Playfair Display"/>
              <a:ea typeface="Playfair Display"/>
              <a:cs typeface="Playfair Display"/>
              <a:sym typeface="Playfair Display"/>
            </a:endParaRPr>
          </a:p>
          <a:p>
            <a:pPr marL="457200" lvl="0" indent="-355600" algn="l" rtl="0">
              <a:lnSpc>
                <a:spcPct val="95000"/>
              </a:lnSpc>
              <a:spcBef>
                <a:spcPts val="0"/>
              </a:spcBef>
              <a:spcAft>
                <a:spcPts val="0"/>
              </a:spcAft>
              <a:buSzPts val="2000"/>
              <a:buFont typeface="Playfair Display"/>
              <a:buChar char="●"/>
            </a:pPr>
            <a:r>
              <a:rPr lang="en" sz="2000">
                <a:highlight>
                  <a:srgbClr val="00FFFF"/>
                </a:highlight>
                <a:latin typeface="Playfair Display"/>
                <a:ea typeface="Playfair Display"/>
                <a:cs typeface="Playfair Display"/>
                <a:sym typeface="Playfair Display"/>
              </a:rPr>
              <a:t>Hundreds of thousands </a:t>
            </a:r>
            <a:r>
              <a:rPr lang="en" sz="2000" b="1">
                <a:solidFill>
                  <a:schemeClr val="dk1"/>
                </a:solidFill>
                <a:highlight>
                  <a:srgbClr val="00FFFF"/>
                </a:highlight>
                <a:latin typeface="Playfair Display"/>
                <a:ea typeface="Playfair Display"/>
                <a:cs typeface="Playfair Display"/>
                <a:sym typeface="Playfair Display"/>
              </a:rPr>
              <a:t>refused to serve</a:t>
            </a:r>
            <a:r>
              <a:rPr lang="en" sz="2000">
                <a:highlight>
                  <a:srgbClr val="00FFFF"/>
                </a:highlight>
                <a:latin typeface="Playfair Display"/>
                <a:ea typeface="Playfair Display"/>
                <a:cs typeface="Playfair Display"/>
                <a:sym typeface="Playfair Display"/>
              </a:rPr>
              <a:t> - leading to the term </a:t>
            </a:r>
            <a:r>
              <a:rPr lang="en" sz="2000" b="1">
                <a:solidFill>
                  <a:schemeClr val="dk1"/>
                </a:solidFill>
                <a:highlight>
                  <a:srgbClr val="00FFFF"/>
                </a:highlight>
                <a:latin typeface="Playfair Display"/>
                <a:ea typeface="Playfair Display"/>
                <a:cs typeface="Playfair Display"/>
                <a:sym typeface="Playfair Display"/>
              </a:rPr>
              <a:t>"draft dodger."</a:t>
            </a:r>
            <a:endParaRPr sz="2000" b="1">
              <a:solidFill>
                <a:schemeClr val="dk1"/>
              </a:solidFill>
              <a:highlight>
                <a:srgbClr val="00FFFF"/>
              </a:highlight>
              <a:latin typeface="Playfair Display"/>
              <a:ea typeface="Playfair Display"/>
              <a:cs typeface="Playfair Display"/>
              <a:sym typeface="Playfair Display"/>
            </a:endParaRPr>
          </a:p>
          <a:p>
            <a:pPr marL="457200" lvl="0" indent="-355600" algn="l" rtl="0">
              <a:lnSpc>
                <a:spcPct val="95000"/>
              </a:lnSpc>
              <a:spcBef>
                <a:spcPts val="0"/>
              </a:spcBef>
              <a:spcAft>
                <a:spcPts val="0"/>
              </a:spcAft>
              <a:buSzPts val="2000"/>
              <a:buFont typeface="Playfair Display"/>
              <a:buChar char="●"/>
            </a:pPr>
            <a:r>
              <a:rPr lang="en" sz="2000" b="1">
                <a:latin typeface="Playfair Display"/>
                <a:ea typeface="Playfair Display"/>
                <a:cs typeface="Playfair Display"/>
                <a:sym typeface="Playfair Display"/>
              </a:rPr>
              <a:t>The Black Panthers</a:t>
            </a:r>
            <a:r>
              <a:rPr lang="en" sz="2000">
                <a:latin typeface="Playfair Display"/>
                <a:ea typeface="Playfair Display"/>
                <a:cs typeface="Playfair Display"/>
                <a:sym typeface="Playfair Display"/>
              </a:rPr>
              <a:t> argued that </a:t>
            </a:r>
            <a:r>
              <a:rPr lang="en" sz="2000">
                <a:highlight>
                  <a:srgbClr val="00FFFF"/>
                </a:highlight>
                <a:latin typeface="Playfair Display"/>
                <a:ea typeface="Playfair Display"/>
                <a:cs typeface="Playfair Display"/>
                <a:sym typeface="Playfair Display"/>
              </a:rPr>
              <a:t>African-Americans should be exempt from the draft due to their lack of voting rights.</a:t>
            </a:r>
            <a:endParaRPr sz="2000">
              <a:highlight>
                <a:srgbClr val="00FFFF"/>
              </a:highlight>
              <a:latin typeface="Playfair Display"/>
              <a:ea typeface="Playfair Display"/>
              <a:cs typeface="Playfair Display"/>
              <a:sym typeface="Playfair Display"/>
            </a:endParaRPr>
          </a:p>
          <a:p>
            <a:pPr marL="0" lvl="0" indent="0" algn="l" rtl="0">
              <a:lnSpc>
                <a:spcPct val="95000"/>
              </a:lnSpc>
              <a:spcBef>
                <a:spcPts val="1200"/>
              </a:spcBef>
              <a:spcAft>
                <a:spcPts val="1200"/>
              </a:spcAft>
              <a:buNone/>
            </a:pPr>
            <a:r>
              <a:rPr lang="en" sz="2000">
                <a:solidFill>
                  <a:schemeClr val="dk1"/>
                </a:solidFill>
                <a:latin typeface="Playfair Display"/>
                <a:ea typeface="Playfair Display"/>
                <a:cs typeface="Playfair Display"/>
                <a:sym typeface="Playfair Display"/>
              </a:rPr>
              <a:t>**Draft: 1964-1973** Strengthened the anti-war movement.</a:t>
            </a:r>
            <a:endParaRPr sz="2000">
              <a:solidFill>
                <a:schemeClr val="dk1"/>
              </a:solidFill>
              <a:latin typeface="Playfair Display"/>
              <a:ea typeface="Playfair Display"/>
              <a:cs typeface="Playfair Display"/>
              <a:sym typeface="Playfair Display"/>
            </a:endParaRPr>
          </a:p>
        </p:txBody>
      </p:sp>
      <p:pic>
        <p:nvPicPr>
          <p:cNvPr id="378" name="Google Shape;378;p61"/>
          <p:cNvPicPr preferRelativeResize="0"/>
          <p:nvPr/>
        </p:nvPicPr>
        <p:blipFill>
          <a:blip r:embed="rId3">
            <a:alphaModFix/>
          </a:blip>
          <a:stretch>
            <a:fillRect/>
          </a:stretch>
        </p:blipFill>
        <p:spPr>
          <a:xfrm>
            <a:off x="6142125" y="3368750"/>
            <a:ext cx="2794001" cy="1609175"/>
          </a:xfrm>
          <a:prstGeom prst="rect">
            <a:avLst/>
          </a:prstGeom>
          <a:noFill/>
          <a:ln w="19050" cap="flat" cmpd="sng">
            <a:solidFill>
              <a:schemeClr val="dk2"/>
            </a:solidFill>
            <a:prstDash val="solid"/>
            <a:round/>
            <a:headEnd type="none" w="sm" len="sm"/>
            <a:tailEnd type="none" w="sm" len="sm"/>
          </a:ln>
        </p:spPr>
      </p:pic>
      <p:pic>
        <p:nvPicPr>
          <p:cNvPr id="379" name="Google Shape;379;p61"/>
          <p:cNvPicPr preferRelativeResize="0"/>
          <p:nvPr/>
        </p:nvPicPr>
        <p:blipFill>
          <a:blip r:embed="rId4">
            <a:alphaModFix/>
          </a:blip>
          <a:stretch>
            <a:fillRect/>
          </a:stretch>
        </p:blipFill>
        <p:spPr>
          <a:xfrm>
            <a:off x="5231375" y="1739900"/>
            <a:ext cx="2584475" cy="1454225"/>
          </a:xfrm>
          <a:prstGeom prst="rect">
            <a:avLst/>
          </a:prstGeom>
          <a:noFill/>
          <a:ln w="19050" cap="flat" cmpd="sng">
            <a:solidFill>
              <a:schemeClr val="dk2"/>
            </a:solidFill>
            <a:prstDash val="solid"/>
            <a:round/>
            <a:headEnd type="none" w="sm" len="sm"/>
            <a:tailEnd type="none" w="sm" len="sm"/>
          </a:ln>
        </p:spPr>
      </p:pic>
      <p:pic>
        <p:nvPicPr>
          <p:cNvPr id="380" name="Google Shape;380;p61"/>
          <p:cNvPicPr preferRelativeResize="0"/>
          <p:nvPr/>
        </p:nvPicPr>
        <p:blipFill>
          <a:blip r:embed="rId5">
            <a:alphaModFix/>
          </a:blip>
          <a:stretch>
            <a:fillRect/>
          </a:stretch>
        </p:blipFill>
        <p:spPr>
          <a:xfrm>
            <a:off x="5231375" y="111075"/>
            <a:ext cx="3144250" cy="1454225"/>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2"/>
          <p:cNvSpPr txBox="1">
            <a:spLocks noGrp="1"/>
          </p:cNvSpPr>
          <p:nvPr>
            <p:ph type="title"/>
          </p:nvPr>
        </p:nvSpPr>
        <p:spPr>
          <a:xfrm>
            <a:off x="311700" y="445025"/>
            <a:ext cx="4425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latin typeface="Love Ya Like A Sister"/>
                <a:ea typeface="Love Ya Like A Sister"/>
                <a:cs typeface="Love Ya Like A Sister"/>
                <a:sym typeface="Love Ya Like A Sister"/>
              </a:rPr>
              <a:t>Martin Luther King, Jr</a:t>
            </a:r>
            <a:endParaRPr sz="3020" b="1">
              <a:latin typeface="Love Ya Like A Sister"/>
              <a:ea typeface="Love Ya Like A Sister"/>
              <a:cs typeface="Love Ya Like A Sister"/>
              <a:sym typeface="Love Ya Like A Sister"/>
            </a:endParaRPr>
          </a:p>
        </p:txBody>
      </p:sp>
      <p:sp>
        <p:nvSpPr>
          <p:cNvPr id="386" name="Google Shape;386;p62"/>
          <p:cNvSpPr txBox="1">
            <a:spLocks noGrp="1"/>
          </p:cNvSpPr>
          <p:nvPr>
            <p:ph type="body" idx="1"/>
          </p:nvPr>
        </p:nvSpPr>
        <p:spPr>
          <a:xfrm>
            <a:off x="311700" y="1152475"/>
            <a:ext cx="5434500" cy="34164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In the last few years of his life,</a:t>
            </a:r>
            <a:endParaRPr sz="2100">
              <a:solidFill>
                <a:schemeClr val="dk1"/>
              </a:solidFill>
              <a:latin typeface="Times New Roman"/>
              <a:ea typeface="Times New Roman"/>
              <a:cs typeface="Times New Roman"/>
              <a:sym typeface="Times New Roman"/>
            </a:endParaRPr>
          </a:p>
          <a:p>
            <a:pPr marL="457200" lvl="0" indent="-361950" algn="l" rtl="0">
              <a:spcBef>
                <a:spcPts val="0"/>
              </a:spcBef>
              <a:spcAft>
                <a:spcPts val="0"/>
              </a:spcAft>
              <a:buSzPts val="2100"/>
              <a:buChar char="●"/>
            </a:pPr>
            <a:r>
              <a:rPr lang="en" sz="2100">
                <a:solidFill>
                  <a:schemeClr val="dk1"/>
                </a:solidFill>
                <a:highlight>
                  <a:srgbClr val="00FFFF"/>
                </a:highlight>
                <a:latin typeface="Times New Roman"/>
                <a:ea typeface="Times New Roman"/>
                <a:cs typeface="Times New Roman"/>
                <a:sym typeface="Times New Roman"/>
              </a:rPr>
              <a:t>Martin Luther King began to speak out against the </a:t>
            </a:r>
            <a:r>
              <a:rPr lang="en" sz="2100" u="sng">
                <a:solidFill>
                  <a:schemeClr val="dk1"/>
                </a:solidFill>
                <a:highlight>
                  <a:srgbClr val="00FFFF"/>
                </a:highlight>
                <a:latin typeface="Times New Roman"/>
                <a:ea typeface="Times New Roman"/>
                <a:cs typeface="Times New Roman"/>
                <a:sym typeface="Times New Roman"/>
              </a:rPr>
              <a:t>war in Vietnam</a:t>
            </a:r>
            <a:r>
              <a:rPr lang="en" sz="2100">
                <a:solidFill>
                  <a:schemeClr val="dk1"/>
                </a:solidFill>
                <a:latin typeface="Times New Roman"/>
                <a:ea typeface="Times New Roman"/>
                <a:cs typeface="Times New Roman"/>
                <a:sym typeface="Times New Roman"/>
              </a:rPr>
              <a:t>. </a:t>
            </a:r>
            <a:endParaRPr sz="2100">
              <a:solidFill>
                <a:schemeClr val="dk1"/>
              </a:solidFill>
              <a:latin typeface="Times New Roman"/>
              <a:ea typeface="Times New Roman"/>
              <a:cs typeface="Times New Roman"/>
              <a:sym typeface="Times New Roman"/>
            </a:endParaRPr>
          </a:p>
          <a:p>
            <a:pPr marL="457200" lvl="0" indent="-361950" algn="l" rtl="0">
              <a:spcBef>
                <a:spcPts val="0"/>
              </a:spcBef>
              <a:spcAft>
                <a:spcPts val="0"/>
              </a:spcAft>
              <a:buSzPts val="2100"/>
              <a:buChar char="●"/>
            </a:pPr>
            <a:r>
              <a:rPr lang="en" sz="2100">
                <a:solidFill>
                  <a:schemeClr val="dk1"/>
                </a:solidFill>
                <a:latin typeface="Times New Roman"/>
                <a:ea typeface="Times New Roman"/>
                <a:cs typeface="Times New Roman"/>
                <a:sym typeface="Times New Roman"/>
              </a:rPr>
              <a:t>This cost him the friendship and support of many of his white civil rights allies, such as President Lyndon Johnson, </a:t>
            </a:r>
            <a:endParaRPr sz="2100">
              <a:solidFill>
                <a:schemeClr val="dk1"/>
              </a:solidFill>
              <a:latin typeface="Times New Roman"/>
              <a:ea typeface="Times New Roman"/>
              <a:cs typeface="Times New Roman"/>
              <a:sym typeface="Times New Roman"/>
            </a:endParaRPr>
          </a:p>
          <a:p>
            <a:pPr marL="914400" lvl="1" indent="-336550" algn="l" rtl="0">
              <a:spcBef>
                <a:spcPts val="0"/>
              </a:spcBef>
              <a:spcAft>
                <a:spcPts val="0"/>
              </a:spcAft>
              <a:buSzPts val="1700"/>
              <a:buChar char="○"/>
            </a:pPr>
            <a:r>
              <a:rPr lang="en" sz="1700">
                <a:solidFill>
                  <a:schemeClr val="dk1"/>
                </a:solidFill>
                <a:latin typeface="Times New Roman"/>
                <a:ea typeface="Times New Roman"/>
                <a:cs typeface="Times New Roman"/>
                <a:sym typeface="Times New Roman"/>
              </a:rPr>
              <a:t>who came to feel that King had betrayed him after he had done so much for African-Americans</a:t>
            </a:r>
            <a:r>
              <a:rPr lang="en" sz="1700"/>
              <a:t>.</a:t>
            </a:r>
            <a:endParaRPr sz="1700"/>
          </a:p>
          <a:p>
            <a:pPr marL="0" lvl="0" indent="0" algn="l" rtl="0">
              <a:spcBef>
                <a:spcPts val="1200"/>
              </a:spcBef>
              <a:spcAft>
                <a:spcPts val="1200"/>
              </a:spcAft>
              <a:buNone/>
            </a:pPr>
            <a:endParaRPr/>
          </a:p>
        </p:txBody>
      </p:sp>
      <p:pic>
        <p:nvPicPr>
          <p:cNvPr id="387" name="Google Shape;387;p62"/>
          <p:cNvPicPr preferRelativeResize="0"/>
          <p:nvPr/>
        </p:nvPicPr>
        <p:blipFill>
          <a:blip r:embed="rId3">
            <a:alphaModFix/>
          </a:blip>
          <a:stretch>
            <a:fillRect/>
          </a:stretch>
        </p:blipFill>
        <p:spPr>
          <a:xfrm>
            <a:off x="6023275" y="297275"/>
            <a:ext cx="2560052" cy="382097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63"/>
          <p:cNvSpPr txBox="1">
            <a:spLocks noGrp="1"/>
          </p:cNvSpPr>
          <p:nvPr>
            <p:ph type="title"/>
          </p:nvPr>
        </p:nvSpPr>
        <p:spPr>
          <a:xfrm>
            <a:off x="150625" y="204025"/>
            <a:ext cx="5844900" cy="601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920">
                <a:latin typeface="Anton"/>
                <a:ea typeface="Anton"/>
                <a:cs typeface="Anton"/>
                <a:sym typeface="Anton"/>
              </a:rPr>
              <a:t>Kent State &amp; the anti-war movement </a:t>
            </a:r>
            <a:endParaRPr sz="2920">
              <a:latin typeface="Anton"/>
              <a:ea typeface="Anton"/>
              <a:cs typeface="Anton"/>
              <a:sym typeface="Anton"/>
            </a:endParaRPr>
          </a:p>
        </p:txBody>
      </p:sp>
      <p:sp>
        <p:nvSpPr>
          <p:cNvPr id="393" name="Google Shape;393;p63"/>
          <p:cNvSpPr txBox="1">
            <a:spLocks noGrp="1"/>
          </p:cNvSpPr>
          <p:nvPr>
            <p:ph type="body" idx="1"/>
          </p:nvPr>
        </p:nvSpPr>
        <p:spPr>
          <a:xfrm>
            <a:off x="311700" y="805350"/>
            <a:ext cx="4402200" cy="4219500"/>
          </a:xfrm>
          <a:prstGeom prst="rect">
            <a:avLst/>
          </a:prstGeom>
        </p:spPr>
        <p:txBody>
          <a:bodyPr spcFirstLastPara="1" wrap="square" lIns="91425" tIns="91425" rIns="91425" bIns="91425" anchor="t" anchorCtr="0">
            <a:noAutofit/>
          </a:bodyPr>
          <a:lstStyle/>
          <a:p>
            <a:pPr marL="457200" lvl="0" indent="-342900" algn="l" rtl="0">
              <a:lnSpc>
                <a:spcPct val="132352"/>
              </a:lnSpc>
              <a:spcBef>
                <a:spcPts val="0"/>
              </a:spcBef>
              <a:spcAft>
                <a:spcPts val="0"/>
              </a:spcAft>
              <a:buClr>
                <a:srgbClr val="475262"/>
              </a:buClr>
              <a:buSzPts val="1800"/>
              <a:buFont typeface="Playfair Display"/>
              <a:buChar char="●"/>
            </a:pPr>
            <a:r>
              <a:rPr lang="en">
                <a:solidFill>
                  <a:srgbClr val="475262"/>
                </a:solidFill>
                <a:highlight>
                  <a:srgbClr val="FFFFFF"/>
                </a:highlight>
                <a:latin typeface="Playfair Display"/>
                <a:ea typeface="Playfair Display"/>
                <a:cs typeface="Playfair Display"/>
                <a:sym typeface="Playfair Display"/>
              </a:rPr>
              <a:t>The anti-war movement took a tragic turn on May 4th, 1970</a:t>
            </a:r>
            <a:endParaRPr>
              <a:solidFill>
                <a:srgbClr val="475262"/>
              </a:solidFill>
              <a:highlight>
                <a:srgbClr val="FFFFFF"/>
              </a:highlight>
              <a:latin typeface="Playfair Display"/>
              <a:ea typeface="Playfair Display"/>
              <a:cs typeface="Playfair Display"/>
              <a:sym typeface="Playfair Display"/>
            </a:endParaRPr>
          </a:p>
          <a:p>
            <a:pPr marL="457200" lvl="0" indent="-342900" algn="l" rtl="0">
              <a:lnSpc>
                <a:spcPct val="132352"/>
              </a:lnSpc>
              <a:spcBef>
                <a:spcPts val="0"/>
              </a:spcBef>
              <a:spcAft>
                <a:spcPts val="0"/>
              </a:spcAft>
              <a:buClr>
                <a:srgbClr val="475262"/>
              </a:buClr>
              <a:buSzPts val="1800"/>
              <a:buFont typeface="Playfair Display"/>
              <a:buChar char="●"/>
            </a:pPr>
            <a:r>
              <a:rPr lang="en">
                <a:solidFill>
                  <a:srgbClr val="475262"/>
                </a:solidFill>
                <a:highlight>
                  <a:srgbClr val="00FFFF"/>
                </a:highlight>
                <a:latin typeface="Playfair Display"/>
                <a:ea typeface="Playfair Display"/>
                <a:cs typeface="Playfair Display"/>
                <a:sym typeface="Playfair Display"/>
              </a:rPr>
              <a:t>National Guardsmen </a:t>
            </a:r>
            <a:r>
              <a:rPr lang="en" b="1">
                <a:solidFill>
                  <a:srgbClr val="475262"/>
                </a:solidFill>
                <a:highlight>
                  <a:srgbClr val="00FFFF"/>
                </a:highlight>
                <a:latin typeface="Playfair Display"/>
                <a:ea typeface="Playfair Display"/>
                <a:cs typeface="Playfair Display"/>
                <a:sym typeface="Playfair Display"/>
              </a:rPr>
              <a:t>fired on peaceful protesters </a:t>
            </a:r>
            <a:r>
              <a:rPr lang="en">
                <a:solidFill>
                  <a:srgbClr val="475262"/>
                </a:solidFill>
                <a:highlight>
                  <a:srgbClr val="00FFFF"/>
                </a:highlight>
                <a:latin typeface="Playfair Display"/>
                <a:ea typeface="Playfair Display"/>
                <a:cs typeface="Playfair Display"/>
                <a:sym typeface="Playfair Display"/>
              </a:rPr>
              <a:t>at Kent State University in Kent, Ohio </a:t>
            </a:r>
            <a:r>
              <a:rPr lang="en" b="1">
                <a:solidFill>
                  <a:srgbClr val="475262"/>
                </a:solidFill>
                <a:highlight>
                  <a:srgbClr val="00FFFF"/>
                </a:highlight>
                <a:latin typeface="Playfair Display"/>
                <a:ea typeface="Playfair Display"/>
                <a:cs typeface="Playfair Display"/>
                <a:sym typeface="Playfair Display"/>
              </a:rPr>
              <a:t>killing 4 students and wounding 9. </a:t>
            </a:r>
            <a:endParaRPr b="1">
              <a:solidFill>
                <a:srgbClr val="475262"/>
              </a:solidFill>
              <a:highlight>
                <a:srgbClr val="00FFFF"/>
              </a:highlight>
              <a:latin typeface="Playfair Display"/>
              <a:ea typeface="Playfair Display"/>
              <a:cs typeface="Playfair Display"/>
              <a:sym typeface="Playfair Display"/>
            </a:endParaRPr>
          </a:p>
          <a:p>
            <a:pPr marL="457200" lvl="0" indent="0" algn="l" rtl="0">
              <a:lnSpc>
                <a:spcPct val="132352"/>
              </a:lnSpc>
              <a:spcBef>
                <a:spcPts val="0"/>
              </a:spcBef>
              <a:spcAft>
                <a:spcPts val="0"/>
              </a:spcAft>
              <a:buNone/>
            </a:pPr>
            <a:endParaRPr>
              <a:solidFill>
                <a:srgbClr val="475262"/>
              </a:solidFill>
              <a:highlight>
                <a:srgbClr val="FFFFFF"/>
              </a:highlight>
              <a:latin typeface="Playfair Display"/>
              <a:ea typeface="Playfair Display"/>
              <a:cs typeface="Playfair Display"/>
              <a:sym typeface="Playfair Display"/>
            </a:endParaRPr>
          </a:p>
          <a:p>
            <a:pPr marL="457200" lvl="0" indent="-342900" algn="l" rtl="0">
              <a:lnSpc>
                <a:spcPct val="132352"/>
              </a:lnSpc>
              <a:spcBef>
                <a:spcPts val="0"/>
              </a:spcBef>
              <a:spcAft>
                <a:spcPts val="0"/>
              </a:spcAft>
              <a:buClr>
                <a:srgbClr val="475262"/>
              </a:buClr>
              <a:buSzPts val="1800"/>
              <a:buFont typeface="Playfair Display"/>
              <a:buChar char="●"/>
            </a:pPr>
            <a:r>
              <a:rPr lang="en">
                <a:solidFill>
                  <a:srgbClr val="475262"/>
                </a:solidFill>
                <a:highlight>
                  <a:srgbClr val="FFFFFF"/>
                </a:highlight>
                <a:latin typeface="Playfair Display"/>
                <a:ea typeface="Playfair Display"/>
                <a:cs typeface="Playfair Display"/>
                <a:sym typeface="Playfair Display"/>
              </a:rPr>
              <a:t>This event led to </a:t>
            </a:r>
            <a:r>
              <a:rPr lang="en">
                <a:solidFill>
                  <a:srgbClr val="475262"/>
                </a:solidFill>
                <a:highlight>
                  <a:srgbClr val="00FFFF"/>
                </a:highlight>
                <a:latin typeface="Playfair Display"/>
                <a:ea typeface="Playfair Display"/>
                <a:cs typeface="Playfair Display"/>
                <a:sym typeface="Playfair Display"/>
              </a:rPr>
              <a:t>an </a:t>
            </a:r>
            <a:r>
              <a:rPr lang="en" b="1">
                <a:solidFill>
                  <a:srgbClr val="475262"/>
                </a:solidFill>
                <a:highlight>
                  <a:srgbClr val="00FFFF"/>
                </a:highlight>
                <a:latin typeface="Playfair Display"/>
                <a:ea typeface="Playfair Display"/>
                <a:cs typeface="Playfair Display"/>
                <a:sym typeface="Playfair Display"/>
              </a:rPr>
              <a:t>increase in student protests  </a:t>
            </a:r>
            <a:endParaRPr b="1">
              <a:solidFill>
                <a:srgbClr val="475262"/>
              </a:solidFill>
              <a:highlight>
                <a:srgbClr val="00FFFF"/>
              </a:highlight>
              <a:latin typeface="Playfair Display"/>
              <a:ea typeface="Playfair Display"/>
              <a:cs typeface="Playfair Display"/>
              <a:sym typeface="Playfair Display"/>
            </a:endParaRPr>
          </a:p>
          <a:p>
            <a:pPr marL="457200" lvl="0" indent="-342900" algn="l" rtl="0">
              <a:lnSpc>
                <a:spcPct val="132352"/>
              </a:lnSpc>
              <a:spcBef>
                <a:spcPts val="0"/>
              </a:spcBef>
              <a:spcAft>
                <a:spcPts val="0"/>
              </a:spcAft>
              <a:buClr>
                <a:srgbClr val="475262"/>
              </a:buClr>
              <a:buSzPts val="1800"/>
              <a:buFont typeface="Playfair Display"/>
              <a:buChar char="●"/>
            </a:pPr>
            <a:r>
              <a:rPr lang="en">
                <a:solidFill>
                  <a:srgbClr val="475262"/>
                </a:solidFill>
                <a:highlight>
                  <a:srgbClr val="00FFFF"/>
                </a:highlight>
                <a:latin typeface="Playfair Display"/>
                <a:ea typeface="Playfair Display"/>
                <a:cs typeface="Playfair Display"/>
                <a:sym typeface="Playfair Display"/>
              </a:rPr>
              <a:t>Shifted public opinion more strongly </a:t>
            </a:r>
            <a:r>
              <a:rPr lang="en" b="1">
                <a:solidFill>
                  <a:srgbClr val="475262"/>
                </a:solidFill>
                <a:highlight>
                  <a:srgbClr val="00FFFF"/>
                </a:highlight>
                <a:latin typeface="Playfair Display"/>
                <a:ea typeface="Playfair Display"/>
                <a:cs typeface="Playfair Display"/>
                <a:sym typeface="Playfair Display"/>
              </a:rPr>
              <a:t>against the war.</a:t>
            </a:r>
            <a:endParaRPr b="1">
              <a:solidFill>
                <a:srgbClr val="475262"/>
              </a:solidFill>
              <a:highlight>
                <a:srgbClr val="00FFFF"/>
              </a:highlight>
              <a:latin typeface="Playfair Display"/>
              <a:ea typeface="Playfair Display"/>
              <a:cs typeface="Playfair Display"/>
              <a:sym typeface="Playfair Display"/>
            </a:endParaRPr>
          </a:p>
          <a:p>
            <a:pPr marL="457200" lvl="0" indent="0" algn="l" rtl="0">
              <a:spcBef>
                <a:spcPts val="0"/>
              </a:spcBef>
              <a:spcAft>
                <a:spcPts val="1200"/>
              </a:spcAft>
              <a:buNone/>
            </a:pPr>
            <a:endParaRPr sz="2100">
              <a:latin typeface="Playfair Display"/>
              <a:ea typeface="Playfair Display"/>
              <a:cs typeface="Playfair Display"/>
              <a:sym typeface="Playfair Display"/>
            </a:endParaRPr>
          </a:p>
        </p:txBody>
      </p:sp>
      <p:pic>
        <p:nvPicPr>
          <p:cNvPr id="394" name="Google Shape;394;p63"/>
          <p:cNvPicPr preferRelativeResize="0"/>
          <p:nvPr/>
        </p:nvPicPr>
        <p:blipFill>
          <a:blip r:embed="rId3">
            <a:alphaModFix/>
          </a:blip>
          <a:stretch>
            <a:fillRect/>
          </a:stretch>
        </p:blipFill>
        <p:spPr>
          <a:xfrm>
            <a:off x="4713900" y="1039225"/>
            <a:ext cx="4177150" cy="376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64"/>
          <p:cNvSpPr txBox="1">
            <a:spLocks noGrp="1"/>
          </p:cNvSpPr>
          <p:nvPr>
            <p:ph type="title"/>
          </p:nvPr>
        </p:nvSpPr>
        <p:spPr>
          <a:xfrm>
            <a:off x="311700" y="90675"/>
            <a:ext cx="4724400" cy="650400"/>
          </a:xfrm>
          <a:prstGeom prst="rect">
            <a:avLst/>
          </a:prstGeom>
          <a:ln w="28575" cap="flat" cmpd="sng">
            <a:solidFill>
              <a:srgbClr val="000000"/>
            </a:solidFill>
            <a:prstDash val="dashDot"/>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120">
                <a:latin typeface="Cherry Cream Soda"/>
                <a:ea typeface="Cherry Cream Soda"/>
                <a:cs typeface="Cherry Cream Soda"/>
                <a:sym typeface="Cherry Cream Soda"/>
              </a:rPr>
              <a:t>Expanding the Vote</a:t>
            </a:r>
            <a:endParaRPr sz="3120">
              <a:latin typeface="Cherry Cream Soda"/>
              <a:ea typeface="Cherry Cream Soda"/>
              <a:cs typeface="Cherry Cream Soda"/>
              <a:sym typeface="Cherry Cream Soda"/>
            </a:endParaRPr>
          </a:p>
        </p:txBody>
      </p:sp>
      <p:sp>
        <p:nvSpPr>
          <p:cNvPr id="400" name="Google Shape;400;p64"/>
          <p:cNvSpPr txBox="1">
            <a:spLocks noGrp="1"/>
          </p:cNvSpPr>
          <p:nvPr>
            <p:ph type="body" idx="1"/>
          </p:nvPr>
        </p:nvSpPr>
        <p:spPr>
          <a:xfrm>
            <a:off x="311700" y="923475"/>
            <a:ext cx="4724400" cy="4091100"/>
          </a:xfrm>
          <a:prstGeom prst="rect">
            <a:avLst/>
          </a:prstGeom>
        </p:spPr>
        <p:txBody>
          <a:bodyPr spcFirstLastPara="1" wrap="square" lIns="91425" tIns="91425" rIns="91425" bIns="91425" anchor="t" anchorCtr="0">
            <a:normAutofit lnSpcReduction="10000"/>
          </a:bodyPr>
          <a:lstStyle/>
          <a:p>
            <a:pPr marL="457200" lvl="0" indent="-355600" algn="l" rtl="0">
              <a:spcBef>
                <a:spcPts val="0"/>
              </a:spcBef>
              <a:spcAft>
                <a:spcPts val="0"/>
              </a:spcAft>
              <a:buClr>
                <a:srgbClr val="000000"/>
              </a:buClr>
              <a:buSzPts val="2000"/>
              <a:buFont typeface="Playfair Display"/>
              <a:buChar char="●"/>
            </a:pPr>
            <a:r>
              <a:rPr lang="en" sz="2000">
                <a:solidFill>
                  <a:srgbClr val="000000"/>
                </a:solidFill>
                <a:latin typeface="Playfair Display"/>
                <a:ea typeface="Playfair Display"/>
                <a:cs typeface="Playfair Display"/>
                <a:sym typeface="Playfair Display"/>
              </a:rPr>
              <a:t>The </a:t>
            </a:r>
            <a:r>
              <a:rPr lang="en" sz="2000" b="1">
                <a:solidFill>
                  <a:srgbClr val="000000"/>
                </a:solidFill>
                <a:latin typeface="Playfair Display"/>
                <a:ea typeface="Playfair Display"/>
                <a:cs typeface="Playfair Display"/>
                <a:sym typeface="Playfair Display"/>
              </a:rPr>
              <a:t>main protestors</a:t>
            </a:r>
            <a:r>
              <a:rPr lang="en" sz="2000">
                <a:solidFill>
                  <a:srgbClr val="000000"/>
                </a:solidFill>
                <a:latin typeface="Playfair Display"/>
                <a:ea typeface="Playfair Display"/>
                <a:cs typeface="Playfair Display"/>
                <a:sym typeface="Playfair Display"/>
              </a:rPr>
              <a:t> of the Vietnam war were </a:t>
            </a:r>
            <a:r>
              <a:rPr lang="en" sz="2000" b="1">
                <a:solidFill>
                  <a:srgbClr val="000000"/>
                </a:solidFill>
                <a:latin typeface="Playfair Display"/>
                <a:ea typeface="Playfair Display"/>
                <a:cs typeface="Playfair Display"/>
                <a:sym typeface="Playfair Display"/>
              </a:rPr>
              <a:t>college students,</a:t>
            </a:r>
            <a:r>
              <a:rPr lang="en" sz="2000">
                <a:solidFill>
                  <a:srgbClr val="000000"/>
                </a:solidFill>
                <a:latin typeface="Playfair Display"/>
                <a:ea typeface="Playfair Display"/>
                <a:cs typeface="Playfair Display"/>
                <a:sym typeface="Playfair Display"/>
              </a:rPr>
              <a:t> many of whom were too young to vote. </a:t>
            </a:r>
            <a:endParaRPr sz="2000">
              <a:solidFill>
                <a:srgbClr val="000000"/>
              </a:solidFill>
              <a:latin typeface="Playfair Display"/>
              <a:ea typeface="Playfair Display"/>
              <a:cs typeface="Playfair Display"/>
              <a:sym typeface="Playfair Display"/>
            </a:endParaRPr>
          </a:p>
          <a:p>
            <a:pPr marL="457200" lvl="0" indent="-355600" algn="l" rtl="0">
              <a:spcBef>
                <a:spcPts val="0"/>
              </a:spcBef>
              <a:spcAft>
                <a:spcPts val="0"/>
              </a:spcAft>
              <a:buClr>
                <a:srgbClr val="0000FF"/>
              </a:buClr>
              <a:buSzPts val="2000"/>
              <a:buFont typeface="Playfair Display"/>
              <a:buChar char="●"/>
            </a:pPr>
            <a:r>
              <a:rPr lang="en" sz="2000">
                <a:solidFill>
                  <a:srgbClr val="0000FF"/>
                </a:solidFill>
                <a:highlight>
                  <a:srgbClr val="FFFF00"/>
                </a:highlight>
                <a:latin typeface="Playfair Display"/>
                <a:ea typeface="Playfair Display"/>
                <a:cs typeface="Playfair Display"/>
                <a:sym typeface="Playfair Display"/>
              </a:rPr>
              <a:t>They argued that it was unfair that people 18-20 were old enough for the draft but not to vote. </a:t>
            </a:r>
            <a:endParaRPr sz="2000">
              <a:solidFill>
                <a:srgbClr val="0000FF"/>
              </a:solidFill>
              <a:highlight>
                <a:srgbClr val="FFFF00"/>
              </a:highlight>
              <a:latin typeface="Playfair Display"/>
              <a:ea typeface="Playfair Display"/>
              <a:cs typeface="Playfair Display"/>
              <a:sym typeface="Playfair Display"/>
            </a:endParaRPr>
          </a:p>
          <a:p>
            <a:pPr marL="457200" lvl="0" indent="-355600" algn="l" rtl="0">
              <a:spcBef>
                <a:spcPts val="0"/>
              </a:spcBef>
              <a:spcAft>
                <a:spcPts val="0"/>
              </a:spcAft>
              <a:buClr>
                <a:srgbClr val="000000"/>
              </a:buClr>
              <a:buSzPts val="2000"/>
              <a:buFont typeface="Playfair Display"/>
              <a:buChar char="●"/>
            </a:pPr>
            <a:r>
              <a:rPr lang="en" sz="2000" b="1">
                <a:solidFill>
                  <a:srgbClr val="000000"/>
                </a:solidFill>
                <a:latin typeface="Playfair Display"/>
                <a:ea typeface="Playfair Display"/>
                <a:cs typeface="Playfair Display"/>
                <a:sym typeface="Playfair Display"/>
              </a:rPr>
              <a:t>In response</a:t>
            </a:r>
            <a:r>
              <a:rPr lang="en" sz="2000">
                <a:solidFill>
                  <a:srgbClr val="000000"/>
                </a:solidFill>
                <a:latin typeface="Playfair Display"/>
                <a:ea typeface="Playfair Display"/>
                <a:cs typeface="Playfair Display"/>
                <a:sym typeface="Playfair Display"/>
              </a:rPr>
              <a:t> Congress passed the </a:t>
            </a:r>
            <a:r>
              <a:rPr lang="en" sz="2000" b="1">
                <a:solidFill>
                  <a:srgbClr val="000000"/>
                </a:solidFill>
                <a:latin typeface="Playfair Display"/>
                <a:ea typeface="Playfair Display"/>
                <a:cs typeface="Playfair Display"/>
                <a:sym typeface="Playfair Display"/>
              </a:rPr>
              <a:t>26th Amendment</a:t>
            </a:r>
            <a:r>
              <a:rPr lang="en" sz="2000">
                <a:solidFill>
                  <a:srgbClr val="000000"/>
                </a:solidFill>
                <a:latin typeface="Playfair Display"/>
                <a:ea typeface="Playfair Display"/>
                <a:cs typeface="Playfair Display"/>
                <a:sym typeface="Playfair Display"/>
              </a:rPr>
              <a:t> to the Constitution in 1971.</a:t>
            </a:r>
            <a:endParaRPr sz="2000">
              <a:solidFill>
                <a:srgbClr val="000000"/>
              </a:solidFill>
              <a:latin typeface="Playfair Display"/>
              <a:ea typeface="Playfair Display"/>
              <a:cs typeface="Playfair Display"/>
              <a:sym typeface="Playfair Display"/>
            </a:endParaRPr>
          </a:p>
          <a:p>
            <a:pPr marL="914400" lvl="1" indent="-355600" algn="l" rtl="0">
              <a:spcBef>
                <a:spcPts val="0"/>
              </a:spcBef>
              <a:spcAft>
                <a:spcPts val="0"/>
              </a:spcAft>
              <a:buClr>
                <a:srgbClr val="000000"/>
              </a:buClr>
              <a:buSzPts val="2000"/>
              <a:buFont typeface="Playfair Display"/>
              <a:buChar char="○"/>
            </a:pPr>
            <a:r>
              <a:rPr lang="en" sz="2000" b="1">
                <a:solidFill>
                  <a:srgbClr val="000000"/>
                </a:solidFill>
                <a:latin typeface="Playfair Display"/>
                <a:ea typeface="Playfair Display"/>
                <a:cs typeface="Playfair Display"/>
                <a:sym typeface="Playfair Display"/>
              </a:rPr>
              <a:t>lowered the voting age to 18 in all elections.</a:t>
            </a:r>
            <a:endParaRPr sz="2000" b="1">
              <a:solidFill>
                <a:srgbClr val="000000"/>
              </a:solidFill>
              <a:latin typeface="Playfair Display"/>
              <a:ea typeface="Playfair Display"/>
              <a:cs typeface="Playfair Display"/>
              <a:sym typeface="Playfair Display"/>
            </a:endParaRPr>
          </a:p>
        </p:txBody>
      </p:sp>
      <p:pic>
        <p:nvPicPr>
          <p:cNvPr id="401" name="Google Shape;401;p64"/>
          <p:cNvPicPr preferRelativeResize="0"/>
          <p:nvPr/>
        </p:nvPicPr>
        <p:blipFill>
          <a:blip r:embed="rId3">
            <a:alphaModFix/>
          </a:blip>
          <a:stretch>
            <a:fillRect/>
          </a:stretch>
        </p:blipFill>
        <p:spPr>
          <a:xfrm rot="490086">
            <a:off x="5252115" y="575506"/>
            <a:ext cx="3527871" cy="4019039"/>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1992</Words>
  <Application>Microsoft Office PowerPoint</Application>
  <PresentationFormat>On-screen Show (16:9)</PresentationFormat>
  <Paragraphs>175</Paragraphs>
  <Slides>41</Slides>
  <Notes>41</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41</vt:i4>
      </vt:variant>
    </vt:vector>
  </HeadingPairs>
  <TitlesOfParts>
    <vt:vector size="58" baseType="lpstr">
      <vt:lpstr>Lora</vt:lpstr>
      <vt:lpstr>Cherry Cream Soda</vt:lpstr>
      <vt:lpstr>Calibri</vt:lpstr>
      <vt:lpstr>Playfair Display</vt:lpstr>
      <vt:lpstr>Arial</vt:lpstr>
      <vt:lpstr>Times New Roman</vt:lpstr>
      <vt:lpstr>Arial Black</vt:lpstr>
      <vt:lpstr>Baumans</vt:lpstr>
      <vt:lpstr>Architects Daughter</vt:lpstr>
      <vt:lpstr>Bookman Old Style</vt:lpstr>
      <vt:lpstr>Love Ya Like A Sister</vt:lpstr>
      <vt:lpstr>Impact</vt:lpstr>
      <vt:lpstr>Anton</vt:lpstr>
      <vt:lpstr>Simple Light</vt:lpstr>
      <vt:lpstr>Office Theme</vt:lpstr>
      <vt:lpstr>Office Theme</vt:lpstr>
      <vt:lpstr>Office Theme</vt:lpstr>
      <vt:lpstr>Answer the following</vt:lpstr>
      <vt:lpstr>A Texas Hero: Roy Benavidez</vt:lpstr>
      <vt:lpstr>PowerPoint Presentation</vt:lpstr>
      <vt:lpstr>Army Master Sergeant Raul “Roy” Perez Benavidez</vt:lpstr>
      <vt:lpstr>PowerPoint Presentation</vt:lpstr>
      <vt:lpstr>The Draft</vt:lpstr>
      <vt:lpstr>Martin Luther King, Jr</vt:lpstr>
      <vt:lpstr>Kent State &amp; the anti-war movement </vt:lpstr>
      <vt:lpstr>Expanding the Vote</vt:lpstr>
      <vt:lpstr>The Vietnam War: Turning Point</vt:lpstr>
      <vt:lpstr>PowerPoint Presentation</vt:lpstr>
      <vt:lpstr>The Tet Offensive </vt:lpstr>
      <vt:lpstr>My Lai Massacre (1968) </vt:lpstr>
      <vt:lpstr>PowerPoint Presentation</vt:lpstr>
      <vt:lpstr>PowerPoint Presentation</vt:lpstr>
      <vt:lpstr>First reported in 1969</vt:lpstr>
      <vt:lpstr>The “Credibility Gap” </vt:lpstr>
      <vt:lpstr>PowerPoint Presentation</vt:lpstr>
      <vt:lpstr>Behind the Photo</vt:lpstr>
      <vt:lpstr>PowerPoint Presentation</vt:lpstr>
      <vt:lpstr>PowerPoint Presentation</vt:lpstr>
      <vt:lpstr>PowerPoint Presentation</vt:lpstr>
      <vt:lpstr>The Media </vt:lpstr>
      <vt:lpstr>PowerPoint Presentation</vt:lpstr>
      <vt:lpstr>Richard Nixon &amp; the Election of 1968</vt:lpstr>
      <vt:lpstr>Vietnamization </vt:lpstr>
      <vt:lpstr>The Silent Majority </vt:lpstr>
      <vt:lpstr>HAWKS &amp; DOVES</vt:lpstr>
      <vt:lpstr>The War Powers Act </vt:lpstr>
      <vt:lpstr>PowerPoint Presentation</vt:lpstr>
      <vt:lpstr>PowerPoint Presentation</vt:lpstr>
      <vt:lpstr>Tinker v. Des Moines </vt:lpstr>
      <vt:lpstr>PowerPoint Presentation</vt:lpstr>
      <vt:lpstr>Woodstock (1969)</vt:lpstr>
      <vt:lpstr>PowerPoint Presentation</vt:lpstr>
      <vt:lpstr>Cease Fire</vt:lpstr>
      <vt:lpstr>The Fall of Saigon &amp; The War </vt:lpstr>
      <vt:lpstr>The War’s Legacy at Home</vt:lpstr>
      <vt:lpstr>MIA’s &amp; POW’s</vt:lpstr>
      <vt:lpstr>Vietnam Songs Activity </vt:lpstr>
      <vt:lpstr>If the majority of a country's citizens oppose a war, should the government immediately end it?     Why or why not?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Answer the following</dc:title>
  <dc:creator>Greg Scott</dc:creator>
  <cp:lastModifiedBy>Greg Scott</cp:lastModifiedBy>
  <cp:revision>1</cp:revision>
  <dcterms:modified xsi:type="dcterms:W3CDTF">2024-02-11T00:22:38Z</dcterms:modified>
</cp:coreProperties>
</file>