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3"/>
  </p:notesMasterIdLst>
  <p:handoutMasterIdLst>
    <p:handoutMasterId r:id="rId34"/>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Alfa Slab One" panose="020B0604020202020204" charset="0"/>
      <p:regular r:id="rId35"/>
    </p:embeddedFont>
    <p:embeddedFont>
      <p:font typeface="Anton" pitchFamily="2" charset="0"/>
      <p:regular r:id="rId36"/>
    </p:embeddedFont>
    <p:embeddedFont>
      <p:font typeface="Arial Black" panose="020B0A04020102020204" pitchFamily="34" charset="0"/>
      <p:regular r:id="rId37"/>
      <p:bold r:id="rId38"/>
    </p:embeddedFont>
    <p:embeddedFont>
      <p:font typeface="Bookman Old Style" panose="02050604050505020204" pitchFamily="18" charset="0"/>
      <p:regular r:id="rId39"/>
      <p:bold r:id="rId40"/>
      <p:italic r:id="rId41"/>
      <p:boldItalic r:id="rId42"/>
    </p:embeddedFont>
    <p:embeddedFont>
      <p:font typeface="Caveat" panose="020B0604020202020204" charset="0"/>
      <p:regular r:id="rId43"/>
      <p:bold r:id="rId44"/>
    </p:embeddedFont>
    <p:embeddedFont>
      <p:font typeface="Cherry Cream Soda" panose="020B0604020202020204" charset="0"/>
      <p:regular r:id="rId45"/>
    </p:embeddedFont>
    <p:embeddedFont>
      <p:font typeface="Georgia" panose="02040502050405020303" pitchFamily="18" charset="0"/>
      <p:regular r:id="rId46"/>
      <p:bold r:id="rId47"/>
      <p:italic r:id="rId48"/>
      <p:boldItalic r:id="rId49"/>
    </p:embeddedFont>
    <p:embeddedFont>
      <p:font typeface="Lora" pitchFamily="2" charset="0"/>
      <p:regular r:id="rId50"/>
      <p:bold r:id="rId51"/>
      <p:italic r:id="rId52"/>
      <p:boldItalic r:id="rId53"/>
    </p:embeddedFont>
    <p:embeddedFont>
      <p:font typeface="Love Ya Like A Sister" panose="020B0604020202020204" charset="0"/>
      <p:regular r:id="rId54"/>
    </p:embeddedFont>
    <p:embeddedFont>
      <p:font typeface="Playfair Display" panose="00000500000000000000" pitchFamily="2" charset="0"/>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Stardos Stencil" panose="020B0604020202020204" charset="0"/>
      <p:regular r:id="rId63"/>
      <p:bold r:id="rId64"/>
    </p:embeddedFont>
    <p:embeddedFont>
      <p:font typeface="Walter Turncoat"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23FE4-D409-47EF-8C04-4061E3964150}" v="1" dt="2024-02-11T00:22:0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font" Target="fonts/font29.fntdata"/><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2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5.fntdata"/><Relationship Id="rId34" Type="http://schemas.openxmlformats.org/officeDocument/2006/relationships/handoutMaster" Target="handoutMasters/handoutMaster1.xml"/><Relationship Id="rId50" Type="http://schemas.openxmlformats.org/officeDocument/2006/relationships/font" Target="fonts/font16.fntdata"/><Relationship Id="rId55" Type="http://schemas.openxmlformats.org/officeDocument/2006/relationships/font" Target="fonts/font2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C1323FE4-D409-47EF-8C04-4061E3964150}"/>
    <pc:docChg chg="custSel modSld">
      <pc:chgData name="Greg Scott" userId="c650d04ab2c8d8e3" providerId="LiveId" clId="{C1323FE4-D409-47EF-8C04-4061E3964150}" dt="2024-02-11T00:22:04.499" v="3" actId="27636"/>
      <pc:docMkLst>
        <pc:docMk/>
      </pc:docMkLst>
      <pc:sldChg chg="modSp mod">
        <pc:chgData name="Greg Scott" userId="c650d04ab2c8d8e3" providerId="LiveId" clId="{C1323FE4-D409-47EF-8C04-4061E3964150}" dt="2024-02-11T00:22:04.484" v="0" actId="27636"/>
        <pc:sldMkLst>
          <pc:docMk/>
          <pc:sldMk cId="0" sldId="267"/>
        </pc:sldMkLst>
        <pc:spChg chg="mod">
          <ac:chgData name="Greg Scott" userId="c650d04ab2c8d8e3" providerId="LiveId" clId="{C1323FE4-D409-47EF-8C04-4061E3964150}" dt="2024-02-11T00:22:04.484" v="0" actId="27636"/>
          <ac:spMkLst>
            <pc:docMk/>
            <pc:sldMk cId="0" sldId="267"/>
            <ac:spMk id="212" creationId="{00000000-0000-0000-0000-000000000000}"/>
          </ac:spMkLst>
        </pc:spChg>
      </pc:sldChg>
      <pc:sldChg chg="modSp mod">
        <pc:chgData name="Greg Scott" userId="c650d04ab2c8d8e3" providerId="LiveId" clId="{C1323FE4-D409-47EF-8C04-4061E3964150}" dt="2024-02-11T00:22:04.484" v="1" actId="27636"/>
        <pc:sldMkLst>
          <pc:docMk/>
          <pc:sldMk cId="0" sldId="274"/>
        </pc:sldMkLst>
        <pc:spChg chg="mod">
          <ac:chgData name="Greg Scott" userId="c650d04ab2c8d8e3" providerId="LiveId" clId="{C1323FE4-D409-47EF-8C04-4061E3964150}" dt="2024-02-11T00:22:04.484" v="1" actId="27636"/>
          <ac:spMkLst>
            <pc:docMk/>
            <pc:sldMk cId="0" sldId="274"/>
            <ac:spMk id="262" creationId="{00000000-0000-0000-0000-000000000000}"/>
          </ac:spMkLst>
        </pc:spChg>
      </pc:sldChg>
      <pc:sldChg chg="modSp mod">
        <pc:chgData name="Greg Scott" userId="c650d04ab2c8d8e3" providerId="LiveId" clId="{C1323FE4-D409-47EF-8C04-4061E3964150}" dt="2024-02-11T00:22:04.499" v="2" actId="27636"/>
        <pc:sldMkLst>
          <pc:docMk/>
          <pc:sldMk cId="0" sldId="282"/>
        </pc:sldMkLst>
        <pc:spChg chg="mod">
          <ac:chgData name="Greg Scott" userId="c650d04ab2c8d8e3" providerId="LiveId" clId="{C1323FE4-D409-47EF-8C04-4061E3964150}" dt="2024-02-11T00:22:04.499" v="2" actId="27636"/>
          <ac:spMkLst>
            <pc:docMk/>
            <pc:sldMk cId="0" sldId="282"/>
            <ac:spMk id="324" creationId="{00000000-0000-0000-0000-000000000000}"/>
          </ac:spMkLst>
        </pc:spChg>
      </pc:sldChg>
      <pc:sldChg chg="modSp mod">
        <pc:chgData name="Greg Scott" userId="c650d04ab2c8d8e3" providerId="LiveId" clId="{C1323FE4-D409-47EF-8C04-4061E3964150}" dt="2024-02-11T00:22:04.499" v="3" actId="27636"/>
        <pc:sldMkLst>
          <pc:docMk/>
          <pc:sldMk cId="0" sldId="285"/>
        </pc:sldMkLst>
        <pc:spChg chg="mod">
          <ac:chgData name="Greg Scott" userId="c650d04ab2c8d8e3" providerId="LiveId" clId="{C1323FE4-D409-47EF-8C04-4061E3964150}" dt="2024-02-11T00:22:04.499" v="3" actId="27636"/>
          <ac:spMkLst>
            <pc:docMk/>
            <pc:sldMk cId="0" sldId="285"/>
            <ac:spMk id="34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71EC97-6EC7-8D7F-EB9A-B6AF9EFF83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732D7D-E572-5ABF-F7B5-7B5B867B8A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858F77-EABE-4E31-AD94-4B078C9DFC0A}" type="datetimeFigureOut">
              <a:rPr lang="en-US" smtClean="0"/>
              <a:t>2/10/2024</a:t>
            </a:fld>
            <a:endParaRPr lang="en-US"/>
          </a:p>
        </p:txBody>
      </p:sp>
      <p:sp>
        <p:nvSpPr>
          <p:cNvPr id="4" name="Footer Placeholder 3">
            <a:extLst>
              <a:ext uri="{FF2B5EF4-FFF2-40B4-BE49-F238E27FC236}">
                <a16:creationId xmlns:a16="http://schemas.microsoft.com/office/drawing/2014/main" id="{2194D38A-1389-61FA-799A-EC7BA35BB4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8B9A5C9C-89F7-00E6-1E59-4E6003421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3D2738-92B9-4643-BB62-64EB53808D48}" type="slidenum">
              <a:rPr lang="en-US" smtClean="0"/>
              <a:t>‹#›</a:t>
            </a:fld>
            <a:endParaRPr lang="en-US"/>
          </a:p>
        </p:txBody>
      </p:sp>
    </p:spTree>
    <p:extLst>
      <p:ext uri="{BB962C8B-B14F-4D97-AF65-F5344CB8AC3E}">
        <p14:creationId xmlns:p14="http://schemas.microsoft.com/office/powerpoint/2010/main" val="41716886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girlwhoshotjfk.com/jfk-sends-his-own-assassins-to-viet-n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oughtco.com/world-war-ii-overview-236150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elebritycruises.com/blog/places-to-visit-in-vietna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765ae1954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765ae1954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northwest portion of Ho Chi Minh City, you’ll find a web of underground tunnels used in the Vietnam War. Soldiers used these tunnels as living quarters, kept supplies there, and as a base to set traps and prepare surprise attacks.</a:t>
            </a:r>
            <a:endParaRPr/>
          </a:p>
          <a:p>
            <a:pPr marL="0" lvl="0" indent="0" algn="l" rtl="0">
              <a:spcBef>
                <a:spcPts val="0"/>
              </a:spcBef>
              <a:spcAft>
                <a:spcPts val="0"/>
              </a:spcAft>
              <a:buNone/>
            </a:pPr>
            <a:endParaRPr/>
          </a:p>
          <a:p>
            <a:pPr marL="0" lvl="0" indent="0" algn="l" rtl="0">
              <a:spcBef>
                <a:spcPts val="0"/>
              </a:spcBef>
              <a:spcAft>
                <a:spcPts val="0"/>
              </a:spcAft>
              <a:buNone/>
            </a:pPr>
            <a:r>
              <a:rPr lang="en"/>
              <a:t>Creating the tunnels, which stretch a total of 75 miles, wasn’t an easy feat—they were dug by hand between the late 1940s and early 1960s. During your visit, you can even crawl through some of these tunnels and observe artifacts from the war while a tour guide shares the history behind the Cu Chi Tunnels.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6863e8a3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6863e8a3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 had supported the Viet Minh originally, but now refused to recognize the treaty.</a:t>
            </a:r>
            <a:endParaRPr/>
          </a:p>
          <a:p>
            <a:pPr marL="0" lvl="0" indent="0" algn="l" rtl="0">
              <a:spcBef>
                <a:spcPts val="0"/>
              </a:spcBef>
              <a:spcAft>
                <a:spcPts val="0"/>
              </a:spcAft>
              <a:buClr>
                <a:schemeClr val="dk1"/>
              </a:buClr>
              <a:buSzPts val="1100"/>
              <a:buFont typeface="Arial"/>
              <a:buNone/>
            </a:pPr>
            <a:r>
              <a:rPr lang="en">
                <a:solidFill>
                  <a:schemeClr val="dk1"/>
                </a:solidFill>
              </a:rPr>
              <a:t>US provided France with $ 15 Million in economic aid; then $1 billion over the next four years to fight communism (containment)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May 1954: Ho Chi Minh defeated French rulers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French forced to surrender their hold in Vietnam under the Geneva Accords despite help from US.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889678c2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889678c2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6863e8a3f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6863e8a3f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720e569af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b720e569a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0A0A0A"/>
                </a:solidFill>
                <a:highlight>
                  <a:srgbClr val="F6F6F6"/>
                </a:highlight>
              </a:rPr>
              <a:t>When South Vietnam President Ngo Dinh Diem and his brother were assassinated in November, 1963, their deaths were ruled suicides even though their hands were bound behind them and they were shot in the back of the neck. JFK claimed he didn’t order their deaths. He merely wanted them “replaced.”</a:t>
            </a:r>
            <a:endParaRPr sz="1350">
              <a:solidFill>
                <a:srgbClr val="0A0A0A"/>
              </a:solidFill>
              <a:highlight>
                <a:srgbClr val="F6F6F6"/>
              </a:highlight>
            </a:endParaRPr>
          </a:p>
          <a:p>
            <a:pPr marL="0" lvl="0" indent="0" algn="l" rtl="0">
              <a:spcBef>
                <a:spcPts val="0"/>
              </a:spcBef>
              <a:spcAft>
                <a:spcPts val="0"/>
              </a:spcAft>
              <a:buNone/>
            </a:pPr>
            <a:r>
              <a:rPr lang="en" sz="1350" u="sng">
                <a:solidFill>
                  <a:schemeClr val="hlink"/>
                </a:solidFill>
                <a:highlight>
                  <a:srgbClr val="F6F6F6"/>
                </a:highlight>
                <a:hlinkClick r:id="rId3"/>
              </a:rPr>
              <a:t>https://www.thegirlwhoshotjfk.com/jfk-sends-his-own-assassins-to-viet-nam/</a:t>
            </a:r>
            <a:endParaRPr sz="1350">
              <a:solidFill>
                <a:srgbClr val="0A0A0A"/>
              </a:solidFill>
              <a:highlight>
                <a:srgbClr val="F6F6F6"/>
              </a:highlight>
            </a:endParaRPr>
          </a:p>
          <a:p>
            <a:pPr marL="0" lvl="0" indent="0" algn="l" rtl="0">
              <a:spcBef>
                <a:spcPts val="0"/>
              </a:spcBef>
              <a:spcAft>
                <a:spcPts val="0"/>
              </a:spcAft>
              <a:buNone/>
            </a:pPr>
            <a:endParaRPr sz="1350">
              <a:solidFill>
                <a:srgbClr val="0A0A0A"/>
              </a:solidFill>
              <a:highlight>
                <a:srgbClr val="F6F6F6"/>
              </a:highlight>
            </a:endParaRPr>
          </a:p>
          <a:p>
            <a:pPr marL="0" lvl="0" indent="0" algn="l" rtl="0">
              <a:spcBef>
                <a:spcPts val="0"/>
              </a:spcBef>
              <a:spcAft>
                <a:spcPts val="0"/>
              </a:spcAft>
              <a:buNone/>
            </a:pPr>
            <a:endParaRPr sz="1350">
              <a:solidFill>
                <a:srgbClr val="0A0A0A"/>
              </a:solidFill>
              <a:highlight>
                <a:srgbClr val="F6F6F6"/>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b720e569af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b720e569a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6863e8a3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6863e8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Eisenhower promises  military aid and training to Diem (South Vietnam’s leader) in return for a stable, reform government</a:t>
            </a:r>
            <a:endParaRPr/>
          </a:p>
          <a:p>
            <a:pPr marL="0" lvl="0" indent="0" algn="l" rtl="0">
              <a:spcBef>
                <a:spcPts val="0"/>
              </a:spcBef>
              <a:spcAft>
                <a:spcPts val="0"/>
              </a:spcAft>
              <a:buNone/>
            </a:pPr>
            <a:r>
              <a:rPr lang="en"/>
              <a:t>Why? Domino Theory: Eisenhower compares countries on the brink of communism to a row dominoes waiting to fall one after the other </a:t>
            </a:r>
            <a:endParaRPr/>
          </a:p>
          <a:p>
            <a:pPr marL="0" lvl="0" indent="0" algn="l" rtl="0">
              <a:spcBef>
                <a:spcPts val="0"/>
              </a:spcBef>
              <a:spcAft>
                <a:spcPts val="0"/>
              </a:spcAft>
              <a:buNone/>
            </a:pPr>
            <a:r>
              <a:rPr lang="en"/>
              <a:t>President Kennedy will continue support as well</a:t>
            </a:r>
            <a:endParaRPr/>
          </a:p>
          <a:p>
            <a:pPr marL="0" lvl="0" indent="0" algn="l" rtl="0">
              <a:spcBef>
                <a:spcPts val="0"/>
              </a:spcBef>
              <a:spcAft>
                <a:spcPts val="0"/>
              </a:spcAft>
              <a:buNone/>
            </a:pPr>
            <a:r>
              <a:rPr lang="en"/>
              <a:t>Weeks later, Kennedy assassinated as well</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6863e8a3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6863e8a3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August 2nd a Viet patrol boat fired a torpedo at an American destroy the USS Maddox which was patrolling in the Gulf of Tonkin off the North Vietnamese coast. The torpedo missed its target but the Maddox returned fire and inflicted heavy damage on the patrol boat. Two days later the Maddox and another destroyer were again off the Vietnamese coast. In spite of bad weather that could affect visibility, the crew reported enemy torpedoes and the American destroyers began firing. The crew of the Maddox latter declared that they had neither seen nor heard hostile gunfire.</a:t>
            </a:r>
            <a:endParaRPr/>
          </a:p>
          <a:p>
            <a:pPr marL="0" lvl="0" indent="0" algn="l" rtl="0">
              <a:spcBef>
                <a:spcPts val="0"/>
              </a:spcBef>
              <a:spcAft>
                <a:spcPts val="0"/>
              </a:spcAft>
              <a:buNone/>
            </a:pPr>
            <a:r>
              <a:rPr lang="en"/>
              <a:t>What you need to know is that Truman already had prepared the TONKIN RESOLUTION months in advanced! He was just waiting for reason to push it through Congress.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765ae195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765ae19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7ae0fad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17ae0fad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6863e8a3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6863e8a3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765ae195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765ae195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3000" b="1">
                <a:solidFill>
                  <a:srgbClr val="FFFFFF"/>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8838d28e9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8838d28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hopefully help the students understand that at times the soldiers did not know who the enemy was…which played heavily on their mental state</a:t>
            </a:r>
            <a:endParaRPr/>
          </a:p>
          <a:p>
            <a:pPr marL="0" lvl="0" indent="0" algn="l" rtl="0">
              <a:spcBef>
                <a:spcPts val="0"/>
              </a:spcBef>
              <a:spcAft>
                <a:spcPts val="0"/>
              </a:spcAft>
              <a:buNone/>
            </a:pPr>
            <a:endParaRPr/>
          </a:p>
          <a:p>
            <a:pPr marL="0" lvl="0" indent="0" algn="l" rtl="0">
              <a:spcBef>
                <a:spcPts val="0"/>
              </a:spcBef>
              <a:spcAft>
                <a:spcPts val="0"/>
              </a:spcAft>
              <a:buNone/>
            </a:pPr>
            <a:r>
              <a:rPr lang="en" sz="1300">
                <a:solidFill>
                  <a:srgbClr val="282828"/>
                </a:solidFill>
                <a:highlight>
                  <a:srgbClr val="FFFFFF"/>
                </a:highlight>
                <a:latin typeface="Georgia"/>
                <a:ea typeface="Georgia"/>
                <a:cs typeface="Georgia"/>
                <a:sym typeface="Georgia"/>
              </a:rPr>
              <a:t>Many southerners joined the Viet Cong and fought against both the government of South Vietnam and the armed forces of the United States between 1959 and 1975. They wanted self-determination for the people of Vietnam and a path forward economically after the devastating imperial occupations by France and by Japan during the </a:t>
            </a:r>
            <a:r>
              <a:rPr lang="en" sz="1300">
                <a:solidFill>
                  <a:srgbClr val="282828"/>
                </a:solidFill>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Second World War</a:t>
            </a:r>
            <a:r>
              <a:rPr lang="en" sz="1300">
                <a:solidFill>
                  <a:srgbClr val="282828"/>
                </a:solidFill>
                <a:highlight>
                  <a:srgbClr val="FFFFFF"/>
                </a:highlight>
                <a:latin typeface="Georgia"/>
                <a:ea typeface="Georgia"/>
                <a:cs typeface="Georgia"/>
                <a:sym typeface="Georgia"/>
              </a:rPr>
              <a:t>. However, joining the communist bloc actually resulted in continued foreign interference, this time from China and the Soviet Union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b71013d7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b71013d7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720e569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b720e569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765ae1954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1765ae1954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765ae1954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1765ae1954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765ae1954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765ae195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713bc4035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b713bc4035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050" b="1">
                <a:solidFill>
                  <a:srgbClr val="5F6368"/>
                </a:solidFill>
                <a:highlight>
                  <a:srgbClr val="FFFFFF"/>
                </a:highlight>
                <a:latin typeface="Roboto"/>
                <a:ea typeface="Roboto"/>
                <a:cs typeface="Roboto"/>
                <a:sym typeface="Roboto"/>
              </a:rPr>
              <a:t>Agent Orange</a:t>
            </a:r>
            <a:r>
              <a:rPr lang="en" sz="1050">
                <a:solidFill>
                  <a:srgbClr val="4D5156"/>
                </a:solidFill>
                <a:highlight>
                  <a:srgbClr val="FFFFFF"/>
                </a:highlight>
                <a:latin typeface="Roboto"/>
                <a:ea typeface="Roboto"/>
                <a:cs typeface="Roboto"/>
                <a:sym typeface="Roboto"/>
              </a:rPr>
              <a:t> was a tactical herbicide used by the U.S. military for control of vegetation. It was named for the </a:t>
            </a:r>
            <a:r>
              <a:rPr lang="en" sz="1050" b="1">
                <a:solidFill>
                  <a:srgbClr val="5F6368"/>
                </a:solidFill>
                <a:highlight>
                  <a:srgbClr val="FFFFFF"/>
                </a:highlight>
                <a:latin typeface="Roboto"/>
                <a:ea typeface="Roboto"/>
                <a:cs typeface="Roboto"/>
                <a:sym typeface="Roboto"/>
              </a:rPr>
              <a:t>orange</a:t>
            </a:r>
            <a:r>
              <a:rPr lang="en" sz="1050">
                <a:solidFill>
                  <a:srgbClr val="4D5156"/>
                </a:solidFill>
                <a:highlight>
                  <a:srgbClr val="FFFFFF"/>
                </a:highlight>
                <a:latin typeface="Roboto"/>
                <a:ea typeface="Roboto"/>
                <a:cs typeface="Roboto"/>
                <a:sym typeface="Roboto"/>
              </a:rPr>
              <a:t> band around the storage barrel. The military sprayed </a:t>
            </a:r>
            <a:r>
              <a:rPr lang="en" sz="1050" b="1">
                <a:solidFill>
                  <a:srgbClr val="5F6368"/>
                </a:solidFill>
                <a:highlight>
                  <a:srgbClr val="FFFFFF"/>
                </a:highlight>
                <a:latin typeface="Roboto"/>
                <a:ea typeface="Roboto"/>
                <a:cs typeface="Roboto"/>
                <a:sym typeface="Roboto"/>
              </a:rPr>
              <a:t>Agent Orange</a:t>
            </a:r>
            <a:r>
              <a:rPr lang="en" sz="1050">
                <a:solidFill>
                  <a:srgbClr val="4D5156"/>
                </a:solidFill>
                <a:highlight>
                  <a:srgbClr val="FFFFFF"/>
                </a:highlight>
                <a:latin typeface="Roboto"/>
                <a:ea typeface="Roboto"/>
                <a:cs typeface="Roboto"/>
                <a:sym typeface="Roboto"/>
              </a:rPr>
              <a:t> and other tactical herbicides during the Vietnam War.</a:t>
            </a:r>
            <a:endParaRPr sz="1050">
              <a:solidFill>
                <a:srgbClr val="4D5156"/>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4D5156"/>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4D5156"/>
                </a:solidFill>
                <a:highlight>
                  <a:srgbClr val="FFFFFF"/>
                </a:highlight>
                <a:latin typeface="Roboto"/>
                <a:ea typeface="Roboto"/>
                <a:cs typeface="Roboto"/>
                <a:sym typeface="Roboto"/>
              </a:rPr>
              <a:t>proven to cause serious health issues—including cancer, birth defects, rashes and severe psychological and neurological problems—among the Vietnamese people as well as among returning U.S. servicemen and their families.</a:t>
            </a:r>
            <a:endParaRPr sz="1050">
              <a:solidFill>
                <a:srgbClr val="4D5156"/>
              </a:solidFill>
              <a:highlight>
                <a:srgbClr val="FFFFFF"/>
              </a:highlight>
              <a:latin typeface="Roboto"/>
              <a:ea typeface="Roboto"/>
              <a:cs typeface="Roboto"/>
              <a:sym typeface="Roboto"/>
            </a:endParaRPr>
          </a:p>
        </p:txBody>
      </p:sp>
      <p:sp>
        <p:nvSpPr>
          <p:cNvPr id="316" name="Google Shape;316;g2b713bc4035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713bc4035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b713bc4035_0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a highly flammable sticky jelly used in incendiary bombs and flamethrowers, consisting of gasoline thickened with special soaps.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8" name="Google Shape;328;g2b713bc4035_0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765ae1954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765ae1954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endParaRPr sz="1500">
              <a:solidFill>
                <a:srgbClr val="374050"/>
              </a:solidFill>
              <a:highlight>
                <a:srgbClr val="FFFFFF"/>
              </a:highlight>
            </a:endParaRPr>
          </a:p>
          <a:p>
            <a:pPr marL="0" lvl="0" indent="0" algn="l" rtl="0">
              <a:lnSpc>
                <a:spcPct val="128571"/>
              </a:lnSpc>
              <a:spcBef>
                <a:spcPts val="0"/>
              </a:spcBef>
              <a:spcAft>
                <a:spcPts val="0"/>
              </a:spcAft>
              <a:buClr>
                <a:schemeClr val="dk1"/>
              </a:buClr>
              <a:buSzPts val="1100"/>
              <a:buFont typeface="Arial"/>
              <a:buNone/>
            </a:pPr>
            <a:endParaRPr sz="1350">
              <a:solidFill>
                <a:srgbClr val="374050"/>
              </a:solidFill>
              <a:highlight>
                <a:srgbClr val="FFFFFF"/>
              </a:highlight>
            </a:endParaRPr>
          </a:p>
          <a:p>
            <a:pPr marL="0" lvl="0" indent="0" algn="l" rtl="0">
              <a:lnSpc>
                <a:spcPct val="128571"/>
              </a:lnSpc>
              <a:spcBef>
                <a:spcPts val="500"/>
              </a:spcBef>
              <a:spcAft>
                <a:spcPts val="0"/>
              </a:spcAft>
              <a:buClr>
                <a:schemeClr val="dk1"/>
              </a:buClr>
              <a:buSzPts val="1100"/>
              <a:buFont typeface="Arial"/>
              <a:buNone/>
            </a:pPr>
            <a:r>
              <a:rPr lang="en" sz="1350">
                <a:solidFill>
                  <a:srgbClr val="374050"/>
                </a:solidFill>
                <a:highlight>
                  <a:srgbClr val="FFFFFF"/>
                </a:highlight>
              </a:rPr>
              <a:t>Similarities:</a:t>
            </a:r>
            <a:endParaRPr sz="1350">
              <a:solidFill>
                <a:srgbClr val="374050"/>
              </a:solidFill>
              <a:highlight>
                <a:srgbClr val="FFFFFF"/>
              </a:highlight>
            </a:endParaRPr>
          </a:p>
          <a:p>
            <a:pPr marL="457200" lvl="0" indent="-304800" algn="l" rtl="0">
              <a:lnSpc>
                <a:spcPct val="115000"/>
              </a:lnSpc>
              <a:spcBef>
                <a:spcPts val="500"/>
              </a:spcBef>
              <a:spcAft>
                <a:spcPts val="0"/>
              </a:spcAft>
              <a:buClr>
                <a:srgbClr val="374050"/>
              </a:buClr>
              <a:buSzPts val="1200"/>
              <a:buChar char="●"/>
            </a:pPr>
            <a:r>
              <a:rPr lang="en" sz="1200">
                <a:solidFill>
                  <a:srgbClr val="374050"/>
                </a:solidFill>
                <a:highlight>
                  <a:srgbClr val="FFFFFF"/>
                </a:highlight>
              </a:rPr>
              <a:t>Both of these wars started and were fought to contain the spread of communism.</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Was never an actual declaration of war.</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Both wars were very unpopular back home in America.</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Both were hot spots fought during the Cold War.</a:t>
            </a:r>
            <a:endParaRPr sz="1200">
              <a:solidFill>
                <a:srgbClr val="374050"/>
              </a:solidFill>
              <a:highlight>
                <a:srgbClr val="FFFFFF"/>
              </a:highlight>
            </a:endParaRPr>
          </a:p>
          <a:p>
            <a:pPr marL="457200" lvl="0" indent="0" algn="l" rtl="0">
              <a:lnSpc>
                <a:spcPct val="115000"/>
              </a:lnSpc>
              <a:spcBef>
                <a:spcPts val="800"/>
              </a:spcBef>
              <a:spcAft>
                <a:spcPts val="0"/>
              </a:spcAft>
              <a:buNone/>
            </a:pPr>
            <a:r>
              <a:rPr lang="en" sz="1200">
                <a:solidFill>
                  <a:srgbClr val="374050"/>
                </a:solidFill>
                <a:highlight>
                  <a:srgbClr val="FFFFFF"/>
                </a:highlight>
              </a:rPr>
              <a:t>Differences:</a:t>
            </a:r>
            <a:endParaRPr sz="1200">
              <a:solidFill>
                <a:srgbClr val="374050"/>
              </a:solidFill>
              <a:highlight>
                <a:srgbClr val="FFFFFF"/>
              </a:highlight>
            </a:endParaRPr>
          </a:p>
          <a:p>
            <a:pPr marL="457200" lvl="0" indent="-304800" algn="l" rtl="0">
              <a:lnSpc>
                <a:spcPct val="115000"/>
              </a:lnSpc>
              <a:spcBef>
                <a:spcPts val="800"/>
              </a:spcBef>
              <a:spcAft>
                <a:spcPts val="0"/>
              </a:spcAft>
              <a:buClr>
                <a:srgbClr val="374050"/>
              </a:buClr>
              <a:buSzPts val="1200"/>
              <a:buChar char="●"/>
            </a:pPr>
            <a:r>
              <a:rPr lang="en" sz="1200">
                <a:solidFill>
                  <a:srgbClr val="374050"/>
                </a:solidFill>
                <a:highlight>
                  <a:srgbClr val="FFFFFF"/>
                </a:highlight>
              </a:rPr>
              <a:t>Vietnam War was officially ended. The Korean War ended in a "cease-fire" which means it was never officially ended.</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After the war, Vietnam went back to being one all communist countruy. After the Korean War, the country remained divided with the North still being cmmunist and the south remaining non-communist.</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Korea was a short war and Vietnam was a long war.</a:t>
            </a:r>
            <a:endParaRPr sz="1200">
              <a:solidFill>
                <a:srgbClr val="374050"/>
              </a:solidFill>
              <a:highlight>
                <a:srgbClr val="FFFFFF"/>
              </a:highlight>
            </a:endParaRPr>
          </a:p>
          <a:p>
            <a:pPr marL="457200" lvl="0" indent="-304800" algn="l" rtl="0">
              <a:lnSpc>
                <a:spcPct val="115000"/>
              </a:lnSpc>
              <a:spcBef>
                <a:spcPts val="0"/>
              </a:spcBef>
              <a:spcAft>
                <a:spcPts val="0"/>
              </a:spcAft>
              <a:buClr>
                <a:srgbClr val="374050"/>
              </a:buClr>
              <a:buSzPts val="1200"/>
              <a:buChar char="●"/>
            </a:pPr>
            <a:r>
              <a:rPr lang="en" sz="1200">
                <a:solidFill>
                  <a:srgbClr val="374050"/>
                </a:solidFill>
                <a:highlight>
                  <a:srgbClr val="FFFFFF"/>
                </a:highlight>
              </a:rPr>
              <a:t>Korea was similar to WW2 in terms of fighting. Vietnam was more of a guerilla war.</a:t>
            </a:r>
            <a:endParaRPr sz="1200">
              <a:solidFill>
                <a:srgbClr val="374050"/>
              </a:solidFill>
              <a:highlight>
                <a:srgbClr val="FFFFFF"/>
              </a:highlight>
            </a:endParaRPr>
          </a:p>
          <a:p>
            <a:pPr marL="0" lvl="0" indent="0" algn="l" rtl="0">
              <a:spcBef>
                <a:spcPts val="8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765ae1954_0_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765ae1954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18838d28e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18838d28e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6863e8a3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6863e8a3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2,000 years ruled independently or by China. </a:t>
            </a:r>
            <a:endParaRPr/>
          </a:p>
          <a:p>
            <a:pPr marL="0" lvl="0" indent="0" algn="l" rtl="0">
              <a:spcBef>
                <a:spcPts val="0"/>
              </a:spcBef>
              <a:spcAft>
                <a:spcPts val="0"/>
              </a:spcAft>
              <a:buNone/>
            </a:pPr>
            <a:r>
              <a:rPr lang="en"/>
              <a:t>1883, French colonize Indochina (Laos, Cambodia, Vietnam)</a:t>
            </a:r>
            <a:endParaRPr/>
          </a:p>
          <a:p>
            <a:pPr marL="0" lvl="0" indent="0" algn="l" rtl="0">
              <a:spcBef>
                <a:spcPts val="0"/>
              </a:spcBef>
              <a:spcAft>
                <a:spcPts val="0"/>
              </a:spcAft>
              <a:buNone/>
            </a:pPr>
            <a:r>
              <a:rPr lang="en"/>
              <a:t>French colonists build plantations, extract rice/rubber for own profit.</a:t>
            </a:r>
            <a:endParaRPr/>
          </a:p>
          <a:p>
            <a:pPr marL="0" lvl="0" indent="0" algn="l" rtl="0">
              <a:spcBef>
                <a:spcPts val="0"/>
              </a:spcBef>
              <a:spcAft>
                <a:spcPts val="0"/>
              </a:spcAft>
              <a:buNone/>
            </a:pPr>
            <a:r>
              <a:rPr lang="en"/>
              <a:t>Vietnam fought for independence against the French 1946 to 1954.</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71013d71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71013d71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765ae1954_0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1765ae1954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765ae1954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765ae1954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71013d710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71013d71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765ae1954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765ae1954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333333"/>
                </a:solidFill>
                <a:highlight>
                  <a:srgbClr val="FFFFFF"/>
                </a:highlight>
              </a:rPr>
              <a:t>Perhaps the main attraction is the Golden Bridge, a creatively designed footbridge featuring two giant, mythical hands. The 490-foot-long pedestrian bridge has become one of the most famous </a:t>
            </a:r>
            <a:r>
              <a:rPr lang="en" sz="1300" u="sng">
                <a:solidFill>
                  <a:srgbClr val="299BE1"/>
                </a:solidFill>
                <a:highlight>
                  <a:srgbClr val="FFFFFF"/>
                </a:highlight>
                <a:hlinkClick r:id="rId3">
                  <a:extLst>
                    <a:ext uri="{A12FA001-AC4F-418D-AE19-62706E023703}">
                      <ahyp:hlinkClr xmlns:ahyp="http://schemas.microsoft.com/office/drawing/2018/hyperlinkcolor" val="tx"/>
                    </a:ext>
                  </a:extLst>
                </a:hlinkClick>
              </a:rPr>
              <a:t>places to visit in Vietnam</a:t>
            </a:r>
            <a:r>
              <a:rPr lang="en" sz="1300">
                <a:solidFill>
                  <a:srgbClr val="333333"/>
                </a:solidFill>
                <a:highlight>
                  <a:srgbClr val="FFFFFF"/>
                </a:highlight>
              </a:rPr>
              <a:t> for its beautiful artistry and unique appearance of being held in the sky.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6172200" y="2656118"/>
            <a:ext cx="2971754" cy="2886151"/>
            <a:chOff x="6172200" y="2656118"/>
            <a:chExt cx="2971754" cy="2886151"/>
          </a:xfrm>
        </p:grpSpPr>
        <p:sp>
          <p:nvSpPr>
            <p:cNvPr id="52" name="Google Shape;52;p13"/>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57" name="Google Shape;57;p13"/>
          <p:cNvGrpSpPr/>
          <p:nvPr/>
        </p:nvGrpSpPr>
        <p:grpSpPr>
          <a:xfrm>
            <a:off x="-32" y="-228027"/>
            <a:ext cx="2163561" cy="1347300"/>
            <a:chOff x="-32" y="-215963"/>
            <a:chExt cx="2163561" cy="1347300"/>
          </a:xfrm>
        </p:grpSpPr>
        <p:sp>
          <p:nvSpPr>
            <p:cNvPr id="58" name="Google Shape;58;p13"/>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63" name="Google Shape;63;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3" name="Google Shape;73;p1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5" name="Google Shape;85;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8"/>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p18"/>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9"/>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8" name="Google Shape;98;p19"/>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19"/>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00" name="Google Shape;100;p19"/>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22"/>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6" name="Google Shape;116;p22"/>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7" name="Google Shape;117;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3"/>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23"/>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4" name="Google Shape;124;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4"/>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6" name="Google Shape;136;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epfNsk5l26U"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vWAmAOctuxI"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__bNjF-xR1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www.youtube.com/watch?v=Z3QPL5YC8Uc"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6M6cpjP7GIo"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poE_nNW9-yk"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rmBl3RGItAE"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55Og6KiHZI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hyperlink" Target="http://www.youtube.com/watch?v=55Og6KiHZI8"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6"/>
          <p:cNvSpPr txBox="1"/>
          <p:nvPr/>
        </p:nvSpPr>
        <p:spPr>
          <a:xfrm>
            <a:off x="4199675" y="165475"/>
            <a:ext cx="4605600" cy="79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600">
                <a:solidFill>
                  <a:schemeClr val="dk1"/>
                </a:solidFill>
                <a:latin typeface="Cherry Cream Soda"/>
                <a:ea typeface="Cherry Cream Soda"/>
                <a:cs typeface="Cherry Cream Soda"/>
                <a:sym typeface="Cherry Cream Soda"/>
              </a:rPr>
              <a:t>VIETNAM</a:t>
            </a:r>
            <a:endParaRPr sz="4600">
              <a:solidFill>
                <a:schemeClr val="dk1"/>
              </a:solidFill>
              <a:latin typeface="Cherry Cream Soda"/>
              <a:ea typeface="Cherry Cream Soda"/>
              <a:cs typeface="Cherry Cream Soda"/>
              <a:sym typeface="Cherry Cream Soda"/>
            </a:endParaRPr>
          </a:p>
          <a:p>
            <a:pPr marL="0" lvl="0" indent="0" algn="ctr" rtl="0">
              <a:spcBef>
                <a:spcPts val="0"/>
              </a:spcBef>
              <a:spcAft>
                <a:spcPts val="0"/>
              </a:spcAft>
              <a:buNone/>
            </a:pPr>
            <a:r>
              <a:rPr lang="en" sz="2800">
                <a:solidFill>
                  <a:schemeClr val="dk1"/>
                </a:solidFill>
                <a:latin typeface="Cherry Cream Soda"/>
                <a:ea typeface="Cherry Cream Soda"/>
                <a:cs typeface="Cherry Cream Soda"/>
                <a:sym typeface="Cherry Cream Soda"/>
              </a:rPr>
              <a:t>Day #1</a:t>
            </a:r>
            <a:endParaRPr sz="2800">
              <a:solidFill>
                <a:schemeClr val="dk1"/>
              </a:solidFill>
              <a:latin typeface="Cherry Cream Soda"/>
              <a:ea typeface="Cherry Cream Soda"/>
              <a:cs typeface="Cherry Cream Soda"/>
              <a:sym typeface="Cherry Cream Sod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5"/>
          <p:cNvPicPr preferRelativeResize="0"/>
          <p:nvPr/>
        </p:nvPicPr>
        <p:blipFill>
          <a:blip r:embed="rId3">
            <a:alphaModFix/>
          </a:blip>
          <a:stretch>
            <a:fillRect/>
          </a:stretch>
        </p:blipFill>
        <p:spPr>
          <a:xfrm>
            <a:off x="152400" y="152400"/>
            <a:ext cx="8811325"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108125" y="57000"/>
            <a:ext cx="3908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latin typeface="Cherry Cream Soda"/>
                <a:ea typeface="Cherry Cream Soda"/>
                <a:cs typeface="Cherry Cream Soda"/>
                <a:sym typeface="Cherry Cream Soda"/>
              </a:rPr>
              <a:t>Republic of Vietnam:</a:t>
            </a:r>
            <a:endParaRPr u="sng">
              <a:latin typeface="Cherry Cream Soda"/>
              <a:ea typeface="Cherry Cream Soda"/>
              <a:cs typeface="Cherry Cream Soda"/>
              <a:sym typeface="Cherry Cream Soda"/>
            </a:endParaRPr>
          </a:p>
        </p:txBody>
      </p:sp>
      <p:sp>
        <p:nvSpPr>
          <p:cNvPr id="205" name="Google Shape;205;p36"/>
          <p:cNvSpPr txBox="1">
            <a:spLocks noGrp="1"/>
          </p:cNvSpPr>
          <p:nvPr>
            <p:ph type="body" idx="1"/>
          </p:nvPr>
        </p:nvSpPr>
        <p:spPr>
          <a:xfrm>
            <a:off x="311700" y="684850"/>
            <a:ext cx="5715000" cy="4404900"/>
          </a:xfrm>
          <a:prstGeom prst="rect">
            <a:avLst/>
          </a:prstGeom>
        </p:spPr>
        <p:txBody>
          <a:bodyPr spcFirstLastPara="1" wrap="square" lIns="91425" tIns="91425" rIns="91425" bIns="91425" anchor="t" anchorCtr="0">
            <a:noAutofit/>
          </a:bodyPr>
          <a:lstStyle/>
          <a:p>
            <a:pPr marL="457200" lvl="0" indent="-360362" algn="l" rtl="0">
              <a:lnSpc>
                <a:spcPct val="105000"/>
              </a:lnSpc>
              <a:spcBef>
                <a:spcPts val="0"/>
              </a:spcBef>
              <a:spcAft>
                <a:spcPts val="0"/>
              </a:spcAft>
              <a:buSzPts val="2075"/>
              <a:buFont typeface="Lora"/>
              <a:buChar char="●"/>
            </a:pPr>
            <a:r>
              <a:rPr lang="en" sz="2075">
                <a:solidFill>
                  <a:srgbClr val="475262"/>
                </a:solidFill>
                <a:highlight>
                  <a:srgbClr val="FFFFFF"/>
                </a:highlight>
                <a:latin typeface="Lora"/>
                <a:ea typeface="Lora"/>
                <a:cs typeface="Lora"/>
                <a:sym typeface="Lora"/>
              </a:rPr>
              <a:t>In 1954, </a:t>
            </a:r>
            <a:r>
              <a:rPr lang="en" sz="2075" b="1">
                <a:solidFill>
                  <a:srgbClr val="000000"/>
                </a:solidFill>
                <a:highlight>
                  <a:srgbClr val="FFFFFF"/>
                </a:highlight>
                <a:latin typeface="Lora"/>
                <a:ea typeface="Lora"/>
                <a:cs typeface="Lora"/>
                <a:sym typeface="Lora"/>
              </a:rPr>
              <a:t>France </a:t>
            </a:r>
            <a:r>
              <a:rPr lang="en" sz="2075">
                <a:solidFill>
                  <a:srgbClr val="475262"/>
                </a:solidFill>
                <a:highlight>
                  <a:srgbClr val="FFFFFF"/>
                </a:highlight>
                <a:latin typeface="Lora"/>
                <a:ea typeface="Lora"/>
                <a:cs typeface="Lora"/>
                <a:sym typeface="Lora"/>
              </a:rPr>
              <a:t>and the </a:t>
            </a:r>
            <a:r>
              <a:rPr lang="en" sz="2075" b="1">
                <a:solidFill>
                  <a:srgbClr val="000000"/>
                </a:solidFill>
                <a:highlight>
                  <a:srgbClr val="FFFFFF"/>
                </a:highlight>
                <a:latin typeface="Lora"/>
                <a:ea typeface="Lora"/>
                <a:cs typeface="Lora"/>
                <a:sym typeface="Lora"/>
              </a:rPr>
              <a:t>Vietminh </a:t>
            </a:r>
            <a:r>
              <a:rPr lang="en" sz="2075">
                <a:solidFill>
                  <a:srgbClr val="475262"/>
                </a:solidFill>
                <a:highlight>
                  <a:srgbClr val="FFFFFF"/>
                </a:highlight>
                <a:latin typeface="Lora"/>
                <a:ea typeface="Lora"/>
                <a:cs typeface="Lora"/>
                <a:sym typeface="Lora"/>
              </a:rPr>
              <a:t>signed a peace treaty, the </a:t>
            </a:r>
            <a:r>
              <a:rPr lang="en" sz="2075" b="1">
                <a:solidFill>
                  <a:srgbClr val="000000"/>
                </a:solidFill>
                <a:highlight>
                  <a:srgbClr val="FFFFFF"/>
                </a:highlight>
                <a:latin typeface="Lora"/>
                <a:ea typeface="Lora"/>
                <a:cs typeface="Lora"/>
                <a:sym typeface="Lora"/>
              </a:rPr>
              <a:t>Geneva Accords. </a:t>
            </a:r>
            <a:endParaRPr sz="2075" b="1">
              <a:solidFill>
                <a:srgbClr val="000000"/>
              </a:solidFill>
              <a:highlight>
                <a:srgbClr val="FFFFFF"/>
              </a:highlight>
              <a:latin typeface="Lora"/>
              <a:ea typeface="Lora"/>
              <a:cs typeface="Lora"/>
              <a:sym typeface="Lora"/>
            </a:endParaRPr>
          </a:p>
          <a:p>
            <a:pPr marL="457200" lvl="0" indent="-360362" algn="l" rtl="0">
              <a:lnSpc>
                <a:spcPct val="105000"/>
              </a:lnSpc>
              <a:spcBef>
                <a:spcPts val="0"/>
              </a:spcBef>
              <a:spcAft>
                <a:spcPts val="0"/>
              </a:spcAft>
              <a:buClr>
                <a:srgbClr val="475262"/>
              </a:buClr>
              <a:buSzPts val="2075"/>
              <a:buFont typeface="Lora"/>
              <a:buChar char="●"/>
            </a:pPr>
            <a:r>
              <a:rPr lang="en" sz="2075" b="1">
                <a:solidFill>
                  <a:srgbClr val="475262"/>
                </a:solidFill>
                <a:highlight>
                  <a:srgbClr val="FFFFFF"/>
                </a:highlight>
                <a:latin typeface="Lora"/>
                <a:ea typeface="Lora"/>
                <a:cs typeface="Lora"/>
                <a:sym typeface="Lora"/>
              </a:rPr>
              <a:t>In the accords</a:t>
            </a:r>
            <a:r>
              <a:rPr lang="en" sz="2075">
                <a:solidFill>
                  <a:srgbClr val="475262"/>
                </a:solidFill>
                <a:highlight>
                  <a:srgbClr val="FFFFFF"/>
                </a:highlight>
                <a:latin typeface="Lora"/>
                <a:ea typeface="Lora"/>
                <a:cs typeface="Lora"/>
                <a:sym typeface="Lora"/>
              </a:rPr>
              <a:t>,</a:t>
            </a:r>
            <a:r>
              <a:rPr lang="en" sz="2075">
                <a:solidFill>
                  <a:srgbClr val="475262"/>
                </a:solidFill>
                <a:highlight>
                  <a:srgbClr val="00FFFF"/>
                </a:highlight>
                <a:latin typeface="Lora"/>
                <a:ea typeface="Lora"/>
                <a:cs typeface="Lora"/>
                <a:sym typeface="Lora"/>
              </a:rPr>
              <a:t> </a:t>
            </a:r>
            <a:r>
              <a:rPr lang="en" sz="2075">
                <a:solidFill>
                  <a:srgbClr val="475262"/>
                </a:solidFill>
                <a:highlight>
                  <a:srgbClr val="00FF00"/>
                </a:highlight>
                <a:latin typeface="Lora"/>
                <a:ea typeface="Lora"/>
                <a:cs typeface="Lora"/>
                <a:sym typeface="Lora"/>
              </a:rPr>
              <a:t>Vietnam was split in half, with national elections set for 1956. </a:t>
            </a:r>
            <a:endParaRPr sz="2075">
              <a:solidFill>
                <a:srgbClr val="475262"/>
              </a:solidFill>
              <a:highlight>
                <a:srgbClr val="00FF00"/>
              </a:highlight>
              <a:latin typeface="Lora"/>
              <a:ea typeface="Lora"/>
              <a:cs typeface="Lora"/>
              <a:sym typeface="Lora"/>
            </a:endParaRPr>
          </a:p>
          <a:p>
            <a:pPr marL="457200" lvl="0" indent="-360362" algn="l" rtl="0">
              <a:lnSpc>
                <a:spcPct val="105000"/>
              </a:lnSpc>
              <a:spcBef>
                <a:spcPts val="0"/>
              </a:spcBef>
              <a:spcAft>
                <a:spcPts val="0"/>
              </a:spcAft>
              <a:buClr>
                <a:srgbClr val="475262"/>
              </a:buClr>
              <a:buSzPts val="2075"/>
              <a:buFont typeface="Lora"/>
              <a:buChar char="●"/>
            </a:pPr>
            <a:r>
              <a:rPr lang="en" sz="2075">
                <a:solidFill>
                  <a:srgbClr val="475262"/>
                </a:solidFill>
                <a:latin typeface="Lora"/>
                <a:ea typeface="Lora"/>
                <a:cs typeface="Lora"/>
                <a:sym typeface="Lora"/>
              </a:rPr>
              <a:t>The has supported the Viet Minh originally, but now refused to recognize the treaty</a:t>
            </a:r>
            <a:endParaRPr sz="2075">
              <a:solidFill>
                <a:srgbClr val="475262"/>
              </a:solidFill>
              <a:latin typeface="Lora"/>
              <a:ea typeface="Lora"/>
              <a:cs typeface="Lora"/>
              <a:sym typeface="Lora"/>
            </a:endParaRPr>
          </a:p>
          <a:p>
            <a:pPr marL="457200" lvl="0" indent="-360362" algn="l" rtl="0">
              <a:lnSpc>
                <a:spcPct val="105000"/>
              </a:lnSpc>
              <a:spcBef>
                <a:spcPts val="0"/>
              </a:spcBef>
              <a:spcAft>
                <a:spcPts val="0"/>
              </a:spcAft>
              <a:buClr>
                <a:srgbClr val="475262"/>
              </a:buClr>
              <a:buSzPts val="2075"/>
              <a:buFont typeface="Lora"/>
              <a:buChar char="●"/>
            </a:pPr>
            <a:r>
              <a:rPr lang="en" sz="2075" b="1">
                <a:solidFill>
                  <a:srgbClr val="475262"/>
                </a:solidFill>
                <a:highlight>
                  <a:srgbClr val="FFFFFF"/>
                </a:highlight>
                <a:latin typeface="Lora"/>
                <a:ea typeface="Lora"/>
                <a:cs typeface="Lora"/>
                <a:sym typeface="Lora"/>
              </a:rPr>
              <a:t>I</a:t>
            </a:r>
            <a:r>
              <a:rPr lang="en" sz="2075" b="1">
                <a:solidFill>
                  <a:srgbClr val="475262"/>
                </a:solidFill>
                <a:highlight>
                  <a:srgbClr val="FFFF00"/>
                </a:highlight>
                <a:latin typeface="Lora"/>
                <a:ea typeface="Lora"/>
                <a:cs typeface="Lora"/>
                <a:sym typeface="Lora"/>
              </a:rPr>
              <a:t>n the South, the U.S. helped Ngo Dinh Diem become president.</a:t>
            </a:r>
            <a:endParaRPr sz="2075" b="1">
              <a:solidFill>
                <a:srgbClr val="475262"/>
              </a:solidFill>
              <a:highlight>
                <a:srgbClr val="FFFF00"/>
              </a:highlight>
              <a:latin typeface="Lora"/>
              <a:ea typeface="Lora"/>
              <a:cs typeface="Lora"/>
              <a:sym typeface="Lora"/>
            </a:endParaRPr>
          </a:p>
          <a:p>
            <a:pPr marL="914400" lvl="1" indent="-360362" algn="l" rtl="0">
              <a:lnSpc>
                <a:spcPct val="105000"/>
              </a:lnSpc>
              <a:spcBef>
                <a:spcPts val="0"/>
              </a:spcBef>
              <a:spcAft>
                <a:spcPts val="0"/>
              </a:spcAft>
              <a:buClr>
                <a:srgbClr val="475262"/>
              </a:buClr>
              <a:buSzPts val="2075"/>
              <a:buFont typeface="Lora"/>
              <a:buChar char="○"/>
            </a:pPr>
            <a:r>
              <a:rPr lang="en" sz="2075">
                <a:solidFill>
                  <a:srgbClr val="475262"/>
                </a:solidFill>
                <a:highlight>
                  <a:srgbClr val="FFFFFF"/>
                </a:highlight>
                <a:latin typeface="Lora"/>
                <a:ea typeface="Lora"/>
                <a:cs typeface="Lora"/>
                <a:sym typeface="Lora"/>
              </a:rPr>
              <a:t>Diem was a Catholic, Vietnamese man who had gone to college in the U.S. and spoke French and English better than Vietnamese.</a:t>
            </a:r>
            <a:endParaRPr sz="2075">
              <a:solidFill>
                <a:srgbClr val="475262"/>
              </a:solidFill>
              <a:highlight>
                <a:srgbClr val="FFFFFF"/>
              </a:highlight>
              <a:latin typeface="Lora"/>
              <a:ea typeface="Lora"/>
              <a:cs typeface="Lora"/>
              <a:sym typeface="Lora"/>
            </a:endParaRPr>
          </a:p>
          <a:p>
            <a:pPr marL="457200" lvl="0" indent="0" algn="l" rtl="0">
              <a:lnSpc>
                <a:spcPct val="95000"/>
              </a:lnSpc>
              <a:spcBef>
                <a:spcPts val="0"/>
              </a:spcBef>
              <a:spcAft>
                <a:spcPts val="1200"/>
              </a:spcAft>
              <a:buNone/>
            </a:pPr>
            <a:endParaRPr sz="2029"/>
          </a:p>
        </p:txBody>
      </p:sp>
      <p:pic>
        <p:nvPicPr>
          <p:cNvPr id="206" name="Google Shape;206;p36"/>
          <p:cNvPicPr preferRelativeResize="0"/>
          <p:nvPr/>
        </p:nvPicPr>
        <p:blipFill>
          <a:blip r:embed="rId3">
            <a:alphaModFix/>
          </a:blip>
          <a:stretch>
            <a:fillRect/>
          </a:stretch>
        </p:blipFill>
        <p:spPr>
          <a:xfrm>
            <a:off x="6431975" y="193375"/>
            <a:ext cx="2362450" cy="2617700"/>
          </a:xfrm>
          <a:prstGeom prst="rect">
            <a:avLst/>
          </a:prstGeom>
          <a:noFill/>
          <a:ln>
            <a:noFill/>
          </a:ln>
        </p:spPr>
      </p:pic>
      <p:pic>
        <p:nvPicPr>
          <p:cNvPr id="207" name="Google Shape;207;p36" descr="Ngo Dinh Diem presidential visit to the United States - Wikipedia"/>
          <p:cNvPicPr preferRelativeResize="0"/>
          <p:nvPr/>
        </p:nvPicPr>
        <p:blipFill>
          <a:blip r:embed="rId4">
            <a:alphaModFix/>
          </a:blip>
          <a:stretch>
            <a:fillRect/>
          </a:stretch>
        </p:blipFill>
        <p:spPr>
          <a:xfrm>
            <a:off x="6217325" y="3071075"/>
            <a:ext cx="2705950" cy="1781175"/>
          </a:xfrm>
          <a:prstGeom prst="rect">
            <a:avLst/>
          </a:prstGeom>
          <a:noFill/>
          <a:ln w="1905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2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2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 calcmode="lin" valueType="num">
                                      <p:cBhvr additive="base">
                                        <p:cTn id="17" dur="200"/>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 calcmode="lin" valueType="num">
                                      <p:cBhvr additive="base">
                                        <p:cTn id="22" dur="200"/>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 calcmode="lin" valueType="num">
                                      <p:cBhvr additive="base">
                                        <p:cTn id="27" dur="200"/>
                                        <p:tgtEl>
                                          <p:spTgt spid="2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05">
                                            <p:txEl>
                                              <p:pRg st="5" end="5"/>
                                            </p:txEl>
                                          </p:spTgt>
                                        </p:tgtEl>
                                        <p:attrNameLst>
                                          <p:attrName>style.visibility</p:attrName>
                                        </p:attrNameLst>
                                      </p:cBhvr>
                                      <p:to>
                                        <p:strVal val="visible"/>
                                      </p:to>
                                    </p:set>
                                    <p:anim calcmode="lin" valueType="num">
                                      <p:cBhvr additive="base">
                                        <p:cTn id="32" dur="200"/>
                                        <p:tgtEl>
                                          <p:spTgt spid="20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body" idx="1"/>
          </p:nvPr>
        </p:nvSpPr>
        <p:spPr>
          <a:xfrm>
            <a:off x="311700" y="300675"/>
            <a:ext cx="5067900" cy="4670100"/>
          </a:xfrm>
          <a:prstGeom prst="rect">
            <a:avLst/>
          </a:prstGeom>
        </p:spPr>
        <p:txBody>
          <a:bodyPr spcFirstLastPara="1" wrap="square" lIns="91425" tIns="91425" rIns="91425" bIns="91425" anchor="t" anchorCtr="0">
            <a:normAutofit fontScale="92500"/>
          </a:bodyPr>
          <a:lstStyle/>
          <a:p>
            <a:pPr marL="0" lvl="0" indent="0" algn="l" rtl="0">
              <a:lnSpc>
                <a:spcPct val="125000"/>
              </a:lnSpc>
              <a:spcBef>
                <a:spcPts val="0"/>
              </a:spcBef>
              <a:spcAft>
                <a:spcPts val="0"/>
              </a:spcAft>
              <a:buClr>
                <a:schemeClr val="dk1"/>
              </a:buClr>
              <a:buSzPts val="1100"/>
              <a:buFont typeface="Arial"/>
              <a:buNone/>
            </a:pPr>
            <a:endParaRPr sz="1500">
              <a:solidFill>
                <a:srgbClr val="475262"/>
              </a:solidFill>
              <a:highlight>
                <a:srgbClr val="FFFFFF"/>
              </a:highlight>
            </a:endParaRPr>
          </a:p>
          <a:p>
            <a:pPr marL="457200" lvl="0" indent="-357750" algn="l" rtl="0">
              <a:lnSpc>
                <a:spcPct val="125000"/>
              </a:lnSpc>
              <a:spcBef>
                <a:spcPts val="0"/>
              </a:spcBef>
              <a:spcAft>
                <a:spcPts val="0"/>
              </a:spcAft>
              <a:buClr>
                <a:srgbClr val="475262"/>
              </a:buClr>
              <a:buSzPts val="2034"/>
              <a:buFont typeface="Lora"/>
              <a:buChar char="➻"/>
            </a:pPr>
            <a:r>
              <a:rPr lang="en" sz="2033">
                <a:solidFill>
                  <a:srgbClr val="475262"/>
                </a:solidFill>
                <a:highlight>
                  <a:srgbClr val="FFFFFF"/>
                </a:highlight>
                <a:latin typeface="Lora"/>
                <a:ea typeface="Lora"/>
                <a:cs typeface="Lora"/>
                <a:sym typeface="Lora"/>
              </a:rPr>
              <a:t>Diem made many mistakes. </a:t>
            </a:r>
            <a:r>
              <a:rPr lang="en" sz="2033">
                <a:solidFill>
                  <a:srgbClr val="475262"/>
                </a:solidFill>
                <a:latin typeface="Lora"/>
                <a:ea typeface="Lora"/>
                <a:cs typeface="Lora"/>
                <a:sym typeface="Lora"/>
              </a:rPr>
              <a:t>In 1956, he announced that the South would not be holding the agreed-upon elections.</a:t>
            </a:r>
            <a:endParaRPr sz="2033">
              <a:solidFill>
                <a:srgbClr val="475262"/>
              </a:solidFill>
              <a:latin typeface="Lora"/>
              <a:ea typeface="Lora"/>
              <a:cs typeface="Lora"/>
              <a:sym typeface="Lora"/>
            </a:endParaRPr>
          </a:p>
          <a:p>
            <a:pPr marL="457200" lvl="0" indent="-357750" algn="l" rtl="0">
              <a:lnSpc>
                <a:spcPct val="125000"/>
              </a:lnSpc>
              <a:spcBef>
                <a:spcPts val="0"/>
              </a:spcBef>
              <a:spcAft>
                <a:spcPts val="0"/>
              </a:spcAft>
              <a:buSzPts val="2034"/>
              <a:buFont typeface="Lora"/>
              <a:buAutoNum type="arabicPeriod"/>
            </a:pPr>
            <a:r>
              <a:rPr lang="en" sz="2033" b="1">
                <a:solidFill>
                  <a:srgbClr val="000000"/>
                </a:solidFill>
                <a:highlight>
                  <a:srgbClr val="FFFF00"/>
                </a:highlight>
                <a:latin typeface="Lora"/>
                <a:ea typeface="Lora"/>
                <a:cs typeface="Lora"/>
                <a:sym typeface="Lora"/>
              </a:rPr>
              <a:t>First mistake he had his own elections which were rigged.</a:t>
            </a:r>
            <a:r>
              <a:rPr lang="en" sz="2033">
                <a:solidFill>
                  <a:srgbClr val="475262"/>
                </a:solidFill>
                <a:highlight>
                  <a:srgbClr val="FFFFFF"/>
                </a:highlight>
                <a:latin typeface="Lora"/>
                <a:ea typeface="Lora"/>
                <a:cs typeface="Lora"/>
                <a:sym typeface="Lora"/>
              </a:rPr>
              <a:t> </a:t>
            </a:r>
            <a:endParaRPr sz="2033">
              <a:solidFill>
                <a:srgbClr val="475262"/>
              </a:solidFill>
              <a:highlight>
                <a:srgbClr val="FFFFFF"/>
              </a:highlight>
              <a:latin typeface="Lora"/>
              <a:ea typeface="Lora"/>
              <a:cs typeface="Lora"/>
              <a:sym typeface="Lora"/>
            </a:endParaRPr>
          </a:p>
          <a:p>
            <a:pPr marL="457200" lvl="0" indent="-357750" algn="l" rtl="0">
              <a:lnSpc>
                <a:spcPct val="125000"/>
              </a:lnSpc>
              <a:spcBef>
                <a:spcPts val="0"/>
              </a:spcBef>
              <a:spcAft>
                <a:spcPts val="0"/>
              </a:spcAft>
              <a:buSzPts val="2034"/>
              <a:buFont typeface="Lora"/>
              <a:buAutoNum type="arabicPeriod"/>
            </a:pPr>
            <a:r>
              <a:rPr lang="en" sz="2033">
                <a:solidFill>
                  <a:srgbClr val="475262"/>
                </a:solidFill>
                <a:highlight>
                  <a:srgbClr val="FFFFFF"/>
                </a:highlight>
                <a:latin typeface="Lora"/>
                <a:ea typeface="Lora"/>
                <a:cs typeface="Lora"/>
                <a:sym typeface="Lora"/>
              </a:rPr>
              <a:t>Second mistake was</a:t>
            </a:r>
            <a:r>
              <a:rPr lang="en" sz="2033">
                <a:solidFill>
                  <a:srgbClr val="475262"/>
                </a:solidFill>
                <a:highlight>
                  <a:srgbClr val="00FFFF"/>
                </a:highlight>
                <a:latin typeface="Lora"/>
                <a:ea typeface="Lora"/>
                <a:cs typeface="Lora"/>
                <a:sym typeface="Lora"/>
              </a:rPr>
              <a:t> </a:t>
            </a:r>
            <a:r>
              <a:rPr lang="en" sz="2033">
                <a:solidFill>
                  <a:schemeClr val="dk1"/>
                </a:solidFill>
                <a:highlight>
                  <a:srgbClr val="FFFF00"/>
                </a:highlight>
                <a:latin typeface="Lora"/>
                <a:ea typeface="Lora"/>
                <a:cs typeface="Lora"/>
                <a:sym typeface="Lora"/>
              </a:rPr>
              <a:t>a crackdown on the Buddhist religion, </a:t>
            </a:r>
            <a:endParaRPr sz="2033">
              <a:solidFill>
                <a:schemeClr val="dk1"/>
              </a:solidFill>
              <a:highlight>
                <a:srgbClr val="FFFF00"/>
              </a:highlight>
              <a:latin typeface="Lora"/>
              <a:ea typeface="Lora"/>
              <a:cs typeface="Lora"/>
              <a:sym typeface="Lora"/>
            </a:endParaRPr>
          </a:p>
          <a:p>
            <a:pPr marL="457200" lvl="0" indent="0" algn="l" rtl="0">
              <a:lnSpc>
                <a:spcPct val="125000"/>
              </a:lnSpc>
              <a:spcBef>
                <a:spcPts val="0"/>
              </a:spcBef>
              <a:spcAft>
                <a:spcPts val="0"/>
              </a:spcAft>
              <a:buNone/>
            </a:pPr>
            <a:r>
              <a:rPr lang="en" sz="2033">
                <a:solidFill>
                  <a:srgbClr val="475262"/>
                </a:solidFill>
                <a:highlight>
                  <a:srgbClr val="FFFFFF"/>
                </a:highlight>
                <a:latin typeface="Lora"/>
                <a:ea typeface="Lora"/>
                <a:cs typeface="Lora"/>
                <a:sym typeface="Lora"/>
              </a:rPr>
              <a:t>leading to infamous </a:t>
            </a:r>
            <a:r>
              <a:rPr lang="en" sz="2033" b="1">
                <a:solidFill>
                  <a:srgbClr val="000000"/>
                </a:solidFill>
                <a:highlight>
                  <a:srgbClr val="FFFFFF"/>
                </a:highlight>
                <a:latin typeface="Lora"/>
                <a:ea typeface="Lora"/>
                <a:cs typeface="Lora"/>
                <a:sym typeface="Lora"/>
              </a:rPr>
              <a:t>self-immolation</a:t>
            </a:r>
            <a:endParaRPr sz="2033" b="1">
              <a:solidFill>
                <a:srgbClr val="000000"/>
              </a:solidFill>
              <a:highlight>
                <a:srgbClr val="FFFFFF"/>
              </a:highlight>
              <a:latin typeface="Lora"/>
              <a:ea typeface="Lora"/>
              <a:cs typeface="Lora"/>
              <a:sym typeface="Lora"/>
            </a:endParaRPr>
          </a:p>
          <a:p>
            <a:pPr marL="914400" lvl="1" indent="-357750" algn="l" rtl="0">
              <a:lnSpc>
                <a:spcPct val="125000"/>
              </a:lnSpc>
              <a:spcBef>
                <a:spcPts val="0"/>
              </a:spcBef>
              <a:spcAft>
                <a:spcPts val="0"/>
              </a:spcAft>
              <a:buClr>
                <a:srgbClr val="475262"/>
              </a:buClr>
              <a:buSzPts val="2034"/>
              <a:buFont typeface="Lora"/>
              <a:buChar char="○"/>
            </a:pPr>
            <a:r>
              <a:rPr lang="en" sz="2033">
                <a:solidFill>
                  <a:srgbClr val="475262"/>
                </a:solidFill>
                <a:highlight>
                  <a:srgbClr val="FFFF00"/>
                </a:highlight>
                <a:latin typeface="Lora"/>
                <a:ea typeface="Lora"/>
                <a:cs typeface="Lora"/>
                <a:sym typeface="Lora"/>
              </a:rPr>
              <a:t> (setting yourself on fire) </a:t>
            </a:r>
            <a:endParaRPr sz="2033">
              <a:solidFill>
                <a:srgbClr val="475262"/>
              </a:solidFill>
              <a:highlight>
                <a:srgbClr val="FFFF00"/>
              </a:highlight>
              <a:latin typeface="Lora"/>
              <a:ea typeface="Lora"/>
              <a:cs typeface="Lora"/>
              <a:sym typeface="Lora"/>
            </a:endParaRPr>
          </a:p>
          <a:p>
            <a:pPr marL="1371600" lvl="2" indent="-357750" algn="l" rtl="0">
              <a:lnSpc>
                <a:spcPct val="125000"/>
              </a:lnSpc>
              <a:spcBef>
                <a:spcPts val="0"/>
              </a:spcBef>
              <a:spcAft>
                <a:spcPts val="0"/>
              </a:spcAft>
              <a:buClr>
                <a:srgbClr val="475262"/>
              </a:buClr>
              <a:buSzPts val="2034"/>
              <a:buFont typeface="Lora"/>
              <a:buChar char="■"/>
            </a:pPr>
            <a:r>
              <a:rPr lang="en" sz="2033">
                <a:solidFill>
                  <a:srgbClr val="475262"/>
                </a:solidFill>
                <a:highlight>
                  <a:srgbClr val="FFFFFF"/>
                </a:highlight>
                <a:latin typeface="Lora"/>
                <a:ea typeface="Lora"/>
                <a:cs typeface="Lora"/>
                <a:sym typeface="Lora"/>
              </a:rPr>
              <a:t>protests by Buddhist monks and nuns.</a:t>
            </a:r>
            <a:endParaRPr sz="2033">
              <a:solidFill>
                <a:srgbClr val="475262"/>
              </a:solidFill>
              <a:highlight>
                <a:srgbClr val="FFFFFF"/>
              </a:highlight>
              <a:latin typeface="Lora"/>
              <a:ea typeface="Lora"/>
              <a:cs typeface="Lora"/>
              <a:sym typeface="Lora"/>
            </a:endParaRPr>
          </a:p>
          <a:p>
            <a:pPr marL="457200" lvl="0" indent="0" algn="l" rtl="0">
              <a:spcBef>
                <a:spcPts val="0"/>
              </a:spcBef>
              <a:spcAft>
                <a:spcPts val="1200"/>
              </a:spcAft>
              <a:buNone/>
            </a:pPr>
            <a:endParaRPr/>
          </a:p>
        </p:txBody>
      </p:sp>
      <p:pic>
        <p:nvPicPr>
          <p:cNvPr id="213" name="Google Shape;213;p37"/>
          <p:cNvPicPr preferRelativeResize="0"/>
          <p:nvPr/>
        </p:nvPicPr>
        <p:blipFill>
          <a:blip r:embed="rId3">
            <a:alphaModFix/>
          </a:blip>
          <a:stretch>
            <a:fillRect/>
          </a:stretch>
        </p:blipFill>
        <p:spPr>
          <a:xfrm>
            <a:off x="5642200" y="2813150"/>
            <a:ext cx="3313300" cy="2027625"/>
          </a:xfrm>
          <a:prstGeom prst="rect">
            <a:avLst/>
          </a:prstGeom>
          <a:noFill/>
          <a:ln>
            <a:noFill/>
          </a:ln>
        </p:spPr>
      </p:pic>
      <p:pic>
        <p:nvPicPr>
          <p:cNvPr id="214" name="Google Shape;214;p37" descr="Note to the CIA: Be Careful Who You Assassinate"/>
          <p:cNvPicPr preferRelativeResize="0"/>
          <p:nvPr/>
        </p:nvPicPr>
        <p:blipFill>
          <a:blip r:embed="rId4">
            <a:alphaModFix/>
          </a:blip>
          <a:stretch>
            <a:fillRect/>
          </a:stretch>
        </p:blipFill>
        <p:spPr>
          <a:xfrm>
            <a:off x="5777050" y="536925"/>
            <a:ext cx="3178450" cy="1879125"/>
          </a:xfrm>
          <a:prstGeom prst="rect">
            <a:avLst/>
          </a:prstGeom>
          <a:noFill/>
          <a:ln w="1905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anim calcmode="lin" valueType="num">
                                      <p:cBhvr additive="base">
                                        <p:cTn id="7" dur="400"/>
                                        <p:tgtEl>
                                          <p:spTgt spid="2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2">
                                            <p:txEl>
                                              <p:pRg st="1" end="1"/>
                                            </p:txEl>
                                          </p:spTgt>
                                        </p:tgtEl>
                                        <p:attrNameLst>
                                          <p:attrName>style.visibility</p:attrName>
                                        </p:attrNameLst>
                                      </p:cBhvr>
                                      <p:to>
                                        <p:strVal val="visible"/>
                                      </p:to>
                                    </p:set>
                                    <p:anim calcmode="lin" valueType="num">
                                      <p:cBhvr additive="base">
                                        <p:cTn id="12" dur="400"/>
                                        <p:tgtEl>
                                          <p:spTgt spid="2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2">
                                            <p:txEl>
                                              <p:pRg st="2" end="2"/>
                                            </p:txEl>
                                          </p:spTgt>
                                        </p:tgtEl>
                                        <p:attrNameLst>
                                          <p:attrName>style.visibility</p:attrName>
                                        </p:attrNameLst>
                                      </p:cBhvr>
                                      <p:to>
                                        <p:strVal val="visible"/>
                                      </p:to>
                                    </p:set>
                                    <p:anim calcmode="lin" valueType="num">
                                      <p:cBhvr additive="base">
                                        <p:cTn id="17" dur="400"/>
                                        <p:tgtEl>
                                          <p:spTgt spid="2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2">
                                            <p:txEl>
                                              <p:pRg st="3" end="3"/>
                                            </p:txEl>
                                          </p:spTgt>
                                        </p:tgtEl>
                                        <p:attrNameLst>
                                          <p:attrName>style.visibility</p:attrName>
                                        </p:attrNameLst>
                                      </p:cBhvr>
                                      <p:to>
                                        <p:strVal val="visible"/>
                                      </p:to>
                                    </p:set>
                                    <p:anim calcmode="lin" valueType="num">
                                      <p:cBhvr additive="base">
                                        <p:cTn id="22" dur="400"/>
                                        <p:tgtEl>
                                          <p:spTgt spid="2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2">
                                            <p:txEl>
                                              <p:pRg st="4" end="4"/>
                                            </p:txEl>
                                          </p:spTgt>
                                        </p:tgtEl>
                                        <p:attrNameLst>
                                          <p:attrName>style.visibility</p:attrName>
                                        </p:attrNameLst>
                                      </p:cBhvr>
                                      <p:to>
                                        <p:strVal val="visible"/>
                                      </p:to>
                                    </p:set>
                                    <p:anim calcmode="lin" valueType="num">
                                      <p:cBhvr additive="base">
                                        <p:cTn id="27" dur="400"/>
                                        <p:tgtEl>
                                          <p:spTgt spid="2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12">
                                            <p:txEl>
                                              <p:pRg st="5" end="5"/>
                                            </p:txEl>
                                          </p:spTgt>
                                        </p:tgtEl>
                                        <p:attrNameLst>
                                          <p:attrName>style.visibility</p:attrName>
                                        </p:attrNameLst>
                                      </p:cBhvr>
                                      <p:to>
                                        <p:strVal val="visible"/>
                                      </p:to>
                                    </p:set>
                                    <p:anim calcmode="lin" valueType="num">
                                      <p:cBhvr additive="base">
                                        <p:cTn id="32" dur="400"/>
                                        <p:tgtEl>
                                          <p:spTgt spid="2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2">
                                            <p:txEl>
                                              <p:pRg st="6" end="6"/>
                                            </p:txEl>
                                          </p:spTgt>
                                        </p:tgtEl>
                                        <p:attrNameLst>
                                          <p:attrName>style.visibility</p:attrName>
                                        </p:attrNameLst>
                                      </p:cBhvr>
                                      <p:to>
                                        <p:strVal val="visible"/>
                                      </p:to>
                                    </p:set>
                                    <p:anim calcmode="lin" valueType="num">
                                      <p:cBhvr additive="base">
                                        <p:cTn id="37" dur="400"/>
                                        <p:tgtEl>
                                          <p:spTgt spid="2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2">
                                            <p:txEl>
                                              <p:pRg st="7" end="7"/>
                                            </p:txEl>
                                          </p:spTgt>
                                        </p:tgtEl>
                                        <p:attrNameLst>
                                          <p:attrName>style.visibility</p:attrName>
                                        </p:attrNameLst>
                                      </p:cBhvr>
                                      <p:to>
                                        <p:strVal val="visible"/>
                                      </p:to>
                                    </p:set>
                                    <p:anim calcmode="lin" valueType="num">
                                      <p:cBhvr additive="base">
                                        <p:cTn id="42" dur="400"/>
                                        <p:tgtEl>
                                          <p:spTgt spid="21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8" descr="https://en.wikipedia.org/wiki/Th%C3%ADch_Qu%E1%BA%A3ng_%C4%90%E1%BB%A9c&#10;&#10;Thích Quảng Đức[1] (1897 – 11 June 1963, born Lâm Văn Túc), was a Vietnamese Mahayana Buddhist monk who burned himself to death at a busy Saigon road intersection on 11 June 1963.[2] Quang Duc was protesting the persecution of Buddhists by the South Vietnamese government led by Ngô Đình Diệm. Photographs of his self-immolation were circulated widely across the world and brought attention to the policies of the Diệm government. John F. Kennedy said in reference to a photograph of Duc on fire, &quot;No news picture in history has generated so much emotion around the world as that one.&quot;[3] Malcolm Browne won a Pulitzer Prize for his photograph of the monk's death.[4][5]&#10;&#10;Quảng Đức's act increased international pressure on Diệm and led him to announce reforms with the intention of mollifying the Buddhists. However, the promised reforms were not implemented, leading to a deterioration in the dispute. With protests continuing, the ARVN Special Forces loyal to Diệm's brother, Ngô Đình Nhu, launched nationwide raids on Buddhist pagodas, seizing Quảng Đức's heart and causing deaths and widespread damage. Several Buddhist monks followed Quảng Đức's example, also immolating themselves. Eventually, an Army coup toppled Diệm, who was assassinated on 2 November 1963." title="The Burning Monk - 1963">
            <a:hlinkClick r:id="rId3"/>
          </p:cNvPr>
          <p:cNvPicPr preferRelativeResize="0"/>
          <p:nvPr/>
        </p:nvPicPr>
        <p:blipFill>
          <a:blip r:embed="rId4">
            <a:alphaModFix/>
          </a:blip>
          <a:stretch>
            <a:fillRect/>
          </a:stretch>
        </p:blipFill>
        <p:spPr>
          <a:xfrm>
            <a:off x="528300" y="365088"/>
            <a:ext cx="7613250" cy="4413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body" idx="1"/>
          </p:nvPr>
        </p:nvSpPr>
        <p:spPr>
          <a:xfrm>
            <a:off x="311700" y="393000"/>
            <a:ext cx="4459500" cy="4176000"/>
          </a:xfrm>
          <a:prstGeom prst="rect">
            <a:avLst/>
          </a:prstGeom>
        </p:spPr>
        <p:txBody>
          <a:bodyPr spcFirstLastPara="1" wrap="square" lIns="91425" tIns="91425" rIns="91425" bIns="91425" anchor="t" anchorCtr="0">
            <a:normAutofit fontScale="85000" lnSpcReduction="20000"/>
          </a:bodyPr>
          <a:lstStyle/>
          <a:p>
            <a:pPr marL="457200" lvl="0" indent="-379730" algn="l" rtl="0">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It became clear to the US that Diem would have to go.</a:t>
            </a:r>
            <a:endParaRPr sz="2800">
              <a:solidFill>
                <a:schemeClr val="dk1"/>
              </a:solidFill>
              <a:latin typeface="Times New Roman"/>
              <a:ea typeface="Times New Roman"/>
              <a:cs typeface="Times New Roman"/>
              <a:sym typeface="Times New Roman"/>
            </a:endParaRPr>
          </a:p>
          <a:p>
            <a:pPr marL="457200" lvl="0" indent="-379730" algn="l" rtl="0">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Nov. 1963-US supported military coup topples Diem Regime.</a:t>
            </a:r>
            <a:endParaRPr sz="2800">
              <a:solidFill>
                <a:schemeClr val="dk1"/>
              </a:solidFill>
              <a:latin typeface="Times New Roman"/>
              <a:ea typeface="Times New Roman"/>
              <a:cs typeface="Times New Roman"/>
              <a:sym typeface="Times New Roman"/>
            </a:endParaRPr>
          </a:p>
          <a:p>
            <a:pPr marL="457200" lvl="0" indent="-379730" algn="l" rtl="0">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Diem was assassinated against Kennedy’s wishes </a:t>
            </a:r>
            <a:endParaRPr sz="2800">
              <a:solidFill>
                <a:schemeClr val="dk1"/>
              </a:solidFill>
              <a:latin typeface="Times New Roman"/>
              <a:ea typeface="Times New Roman"/>
              <a:cs typeface="Times New Roman"/>
              <a:sym typeface="Times New Roman"/>
            </a:endParaRPr>
          </a:p>
          <a:p>
            <a:pPr marL="457200" lvl="0" indent="-379730" algn="l" rtl="0">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Kennedy states his intent to withdraw from Vietnam</a:t>
            </a:r>
            <a:endParaRPr sz="2800">
              <a:solidFill>
                <a:schemeClr val="dk1"/>
              </a:solidFill>
              <a:latin typeface="Times New Roman"/>
              <a:ea typeface="Times New Roman"/>
              <a:cs typeface="Times New Roman"/>
              <a:sym typeface="Times New Roman"/>
            </a:endParaRPr>
          </a:p>
          <a:p>
            <a:pPr marL="914400" lvl="1" indent="-379730" algn="l" rtl="0">
              <a:spcBef>
                <a:spcPts val="0"/>
              </a:spcBef>
              <a:spcAft>
                <a:spcPts val="0"/>
              </a:spcAft>
              <a:buClr>
                <a:schemeClr val="dk1"/>
              </a:buClr>
              <a:buSzPct val="100000"/>
              <a:buChar char="○"/>
            </a:pPr>
            <a:r>
              <a:rPr lang="en" sz="2800">
                <a:solidFill>
                  <a:schemeClr val="dk1"/>
                </a:solidFill>
                <a:latin typeface="Times New Roman"/>
                <a:ea typeface="Times New Roman"/>
                <a:cs typeface="Times New Roman"/>
                <a:sym typeface="Times New Roman"/>
              </a:rPr>
              <a:t>Weeks later Kennedy is assassinated.</a:t>
            </a:r>
            <a:endParaRPr sz="2800">
              <a:solidFill>
                <a:schemeClr val="dk1"/>
              </a:solidFill>
              <a:latin typeface="Times New Roman"/>
              <a:ea typeface="Times New Roman"/>
              <a:cs typeface="Times New Roman"/>
              <a:sym typeface="Times New Roman"/>
            </a:endParaRPr>
          </a:p>
        </p:txBody>
      </p:sp>
      <p:pic>
        <p:nvPicPr>
          <p:cNvPr id="225" name="Google Shape;225;p39"/>
          <p:cNvPicPr preferRelativeResize="0"/>
          <p:nvPr/>
        </p:nvPicPr>
        <p:blipFill>
          <a:blip r:embed="rId3">
            <a:alphaModFix/>
          </a:blip>
          <a:stretch>
            <a:fillRect/>
          </a:stretch>
        </p:blipFill>
        <p:spPr>
          <a:xfrm>
            <a:off x="4819450" y="2833750"/>
            <a:ext cx="4178225" cy="2150250"/>
          </a:xfrm>
          <a:prstGeom prst="rect">
            <a:avLst/>
          </a:prstGeom>
          <a:noFill/>
          <a:ln w="28575" cap="flat" cmpd="sng">
            <a:solidFill>
              <a:schemeClr val="dk1"/>
            </a:solidFill>
            <a:prstDash val="solid"/>
            <a:round/>
            <a:headEnd type="none" w="sm" len="sm"/>
            <a:tailEnd type="none" w="sm" len="sm"/>
          </a:ln>
        </p:spPr>
      </p:pic>
      <p:pic>
        <p:nvPicPr>
          <p:cNvPr id="226" name="Google Shape;226;p39"/>
          <p:cNvPicPr preferRelativeResize="0"/>
          <p:nvPr/>
        </p:nvPicPr>
        <p:blipFill>
          <a:blip r:embed="rId4">
            <a:alphaModFix/>
          </a:blip>
          <a:stretch>
            <a:fillRect/>
          </a:stretch>
        </p:blipFill>
        <p:spPr>
          <a:xfrm>
            <a:off x="5529600" y="152400"/>
            <a:ext cx="2888925" cy="2233200"/>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445025"/>
            <a:ext cx="64728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Love Ya Like A Sister"/>
                <a:ea typeface="Love Ya Like A Sister"/>
                <a:cs typeface="Love Ya Like A Sister"/>
                <a:sym typeface="Love Ya Like A Sister"/>
              </a:rPr>
              <a:t>LBJ &amp; Escalation in Vietnam (1963-1968)</a:t>
            </a:r>
            <a:endParaRPr b="1">
              <a:latin typeface="Love Ya Like A Sister"/>
              <a:ea typeface="Love Ya Like A Sister"/>
              <a:cs typeface="Love Ya Like A Sister"/>
              <a:sym typeface="Love Ya Like A Sister"/>
            </a:endParaRPr>
          </a:p>
        </p:txBody>
      </p:sp>
      <p:sp>
        <p:nvSpPr>
          <p:cNvPr id="232" name="Google Shape;232;p40"/>
          <p:cNvSpPr txBox="1">
            <a:spLocks noGrp="1"/>
          </p:cNvSpPr>
          <p:nvPr>
            <p:ph type="body" idx="1"/>
          </p:nvPr>
        </p:nvSpPr>
        <p:spPr>
          <a:xfrm>
            <a:off x="311700" y="1152475"/>
            <a:ext cx="51489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Diem's death brought more chaos</a:t>
            </a:r>
            <a:endParaRPr sz="2300">
              <a:solidFill>
                <a:schemeClr val="dk1"/>
              </a:solidFill>
              <a:latin typeface="Times New Roman"/>
              <a:ea typeface="Times New Roman"/>
              <a:cs typeface="Times New Roman"/>
              <a:sym typeface="Times New Roman"/>
            </a:endParaRPr>
          </a:p>
          <a:p>
            <a:pPr marL="914400" lvl="1" indent="-349250" algn="l" rtl="0">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Military leaders attempt to take control</a:t>
            </a:r>
            <a:endParaRPr sz="1900">
              <a:solidFill>
                <a:schemeClr val="dk1"/>
              </a:solidFill>
              <a:latin typeface="Times New Roman"/>
              <a:ea typeface="Times New Roman"/>
              <a:cs typeface="Times New Roman"/>
              <a:sym typeface="Times New Roman"/>
            </a:endParaRPr>
          </a:p>
          <a:p>
            <a:pPr marL="914400" lvl="1" indent="-349250" algn="l" rtl="0">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Vietcong influence grows.</a:t>
            </a:r>
            <a:endParaRPr sz="1900">
              <a:solidFill>
                <a:schemeClr val="dk1"/>
              </a:solidFill>
              <a:latin typeface="Times New Roman"/>
              <a:ea typeface="Times New Roman"/>
              <a:cs typeface="Times New Roman"/>
              <a:sym typeface="Times New Roman"/>
            </a:endParaRPr>
          </a:p>
          <a:p>
            <a:pPr marL="457200" lvl="0" indent="-374650" algn="l" rtl="0">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Escalated the nation’s role in Vietnam and began what would eventually become America’s longest war.</a:t>
            </a:r>
            <a:endParaRPr sz="2300">
              <a:solidFill>
                <a:schemeClr val="dk1"/>
              </a:solidFill>
              <a:latin typeface="Times New Roman"/>
              <a:ea typeface="Times New Roman"/>
              <a:cs typeface="Times New Roman"/>
              <a:sym typeface="Times New Roman"/>
            </a:endParaRPr>
          </a:p>
          <a:p>
            <a:pPr marL="914400" lvl="1" indent="-349250" algn="l" rtl="0">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Increased military support</a:t>
            </a:r>
            <a:endParaRPr sz="1900">
              <a:solidFill>
                <a:schemeClr val="dk1"/>
              </a:solidFill>
              <a:latin typeface="Times New Roman"/>
              <a:ea typeface="Times New Roman"/>
              <a:cs typeface="Times New Roman"/>
              <a:sym typeface="Times New Roman"/>
            </a:endParaRPr>
          </a:p>
          <a:p>
            <a:pPr marL="914400" lvl="1" indent="-349250" algn="l" rtl="0">
              <a:spcBef>
                <a:spcPts val="0"/>
              </a:spcBef>
              <a:spcAft>
                <a:spcPts val="0"/>
              </a:spcAft>
              <a:buClr>
                <a:schemeClr val="dk1"/>
              </a:buClr>
              <a:buSzPts val="1900"/>
              <a:buFont typeface="Times New Roman"/>
              <a:buChar char="○"/>
            </a:pPr>
            <a:r>
              <a:rPr lang="en" sz="1900">
                <a:solidFill>
                  <a:schemeClr val="dk1"/>
                </a:solidFill>
                <a:latin typeface="Times New Roman"/>
                <a:ea typeface="Times New Roman"/>
                <a:cs typeface="Times New Roman"/>
                <a:sym typeface="Times New Roman"/>
              </a:rPr>
              <a:t>Why?? Avoid communist take over.</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170075" y="44650"/>
            <a:ext cx="7159200" cy="7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5500">
                <a:latin typeface="Caveat"/>
                <a:ea typeface="Caveat"/>
                <a:cs typeface="Caveat"/>
                <a:sym typeface="Caveat"/>
              </a:rPr>
              <a:t>Domino Theory….</a:t>
            </a:r>
            <a:endParaRPr sz="5500">
              <a:latin typeface="Caveat"/>
              <a:ea typeface="Caveat"/>
              <a:cs typeface="Caveat"/>
              <a:sym typeface="Caveat"/>
            </a:endParaRPr>
          </a:p>
        </p:txBody>
      </p:sp>
      <p:sp>
        <p:nvSpPr>
          <p:cNvPr id="238" name="Google Shape;238;p41"/>
          <p:cNvSpPr txBox="1">
            <a:spLocks noGrp="1"/>
          </p:cNvSpPr>
          <p:nvPr>
            <p:ph type="body" idx="1"/>
          </p:nvPr>
        </p:nvSpPr>
        <p:spPr>
          <a:xfrm>
            <a:off x="311700" y="1009375"/>
            <a:ext cx="4198200" cy="3930000"/>
          </a:xfrm>
          <a:prstGeom prst="rect">
            <a:avLst/>
          </a:prstGeom>
        </p:spPr>
        <p:txBody>
          <a:bodyPr spcFirstLastPara="1" wrap="square" lIns="91425" tIns="91425" rIns="91425" bIns="91425" anchor="t" anchorCtr="0">
            <a:noAutofit/>
          </a:bodyPr>
          <a:lstStyle/>
          <a:p>
            <a:pPr marL="457200" lvl="0" indent="-342900" algn="l" rtl="0">
              <a:lnSpc>
                <a:spcPct val="132352"/>
              </a:lnSpc>
              <a:spcBef>
                <a:spcPts val="0"/>
              </a:spcBef>
              <a:spcAft>
                <a:spcPts val="0"/>
              </a:spcAft>
              <a:buClr>
                <a:schemeClr val="dk1"/>
              </a:buClr>
              <a:buSzPts val="1800"/>
              <a:buFont typeface="Playfair Display"/>
              <a:buChar char="●"/>
            </a:pPr>
            <a:r>
              <a:rPr lang="en" b="1">
                <a:solidFill>
                  <a:schemeClr val="dk1"/>
                </a:solidFill>
                <a:highlight>
                  <a:srgbClr val="FFFFFF"/>
                </a:highlight>
                <a:latin typeface="Playfair Display"/>
                <a:ea typeface="Playfair Display"/>
                <a:cs typeface="Playfair Display"/>
                <a:sym typeface="Playfair Display"/>
              </a:rPr>
              <a:t>The U.S. supported the Viet minh during WWII </a:t>
            </a:r>
            <a:r>
              <a:rPr lang="en" b="1">
                <a:solidFill>
                  <a:schemeClr val="dk1"/>
                </a:solidFill>
                <a:highlight>
                  <a:srgbClr val="F4CCCC"/>
                </a:highlight>
                <a:latin typeface="Playfair Display"/>
                <a:ea typeface="Playfair Display"/>
                <a:cs typeface="Playfair Display"/>
                <a:sym typeface="Playfair Display"/>
              </a:rPr>
              <a:t>because they were fighting the Japanese.</a:t>
            </a:r>
            <a:endParaRPr b="1">
              <a:solidFill>
                <a:schemeClr val="dk1"/>
              </a:solidFill>
              <a:highlight>
                <a:srgbClr val="F4CCCC"/>
              </a:highlight>
              <a:latin typeface="Playfair Display"/>
              <a:ea typeface="Playfair Display"/>
              <a:cs typeface="Playfair Display"/>
              <a:sym typeface="Playfair Display"/>
            </a:endParaRPr>
          </a:p>
          <a:p>
            <a:pPr marL="457200" lvl="0" indent="-342900" algn="l" rtl="0">
              <a:lnSpc>
                <a:spcPct val="132352"/>
              </a:lnSpc>
              <a:spcBef>
                <a:spcPts val="0"/>
              </a:spcBef>
              <a:spcAft>
                <a:spcPts val="0"/>
              </a:spcAft>
              <a:buClr>
                <a:srgbClr val="475262"/>
              </a:buClr>
              <a:buSzPts val="1800"/>
              <a:buFont typeface="Playfair Display"/>
              <a:buChar char="●"/>
            </a:pPr>
            <a:r>
              <a:rPr lang="en">
                <a:solidFill>
                  <a:srgbClr val="475262"/>
                </a:solidFill>
                <a:highlight>
                  <a:srgbClr val="FFFFFF"/>
                </a:highlight>
                <a:latin typeface="Playfair Display"/>
                <a:ea typeface="Playfair Display"/>
                <a:cs typeface="Playfair Display"/>
                <a:sym typeface="Playfair Display"/>
              </a:rPr>
              <a:t> After the war, the U.S. stopped supporting them. </a:t>
            </a:r>
            <a:endParaRPr>
              <a:solidFill>
                <a:srgbClr val="475262"/>
              </a:solidFill>
              <a:highlight>
                <a:srgbClr val="FFFFFF"/>
              </a:highlight>
              <a:latin typeface="Playfair Display"/>
              <a:ea typeface="Playfair Display"/>
              <a:cs typeface="Playfair Display"/>
              <a:sym typeface="Playfair Display"/>
            </a:endParaRPr>
          </a:p>
          <a:p>
            <a:pPr marL="457200" lvl="0" indent="-342900" algn="l" rtl="0">
              <a:lnSpc>
                <a:spcPct val="132352"/>
              </a:lnSpc>
              <a:spcBef>
                <a:spcPts val="0"/>
              </a:spcBef>
              <a:spcAft>
                <a:spcPts val="0"/>
              </a:spcAft>
              <a:buClr>
                <a:srgbClr val="475262"/>
              </a:buClr>
              <a:buSzPts val="1800"/>
              <a:buFont typeface="Playfair Display"/>
              <a:buChar char="●"/>
            </a:pPr>
            <a:r>
              <a:rPr lang="en">
                <a:solidFill>
                  <a:srgbClr val="475262"/>
                </a:solidFill>
                <a:highlight>
                  <a:srgbClr val="FFFFFF"/>
                </a:highlight>
                <a:latin typeface="Playfair Display"/>
                <a:ea typeface="Playfair Display"/>
                <a:cs typeface="Playfair Display"/>
                <a:sym typeface="Playfair Display"/>
              </a:rPr>
              <a:t>The reasoning was the </a:t>
            </a:r>
            <a:r>
              <a:rPr lang="en" b="1">
                <a:solidFill>
                  <a:schemeClr val="dk1"/>
                </a:solidFill>
                <a:highlight>
                  <a:srgbClr val="FFFFFF"/>
                </a:highlight>
                <a:latin typeface="Playfair Display"/>
                <a:ea typeface="Playfair Display"/>
                <a:cs typeface="Playfair Display"/>
                <a:sym typeface="Playfair Display"/>
              </a:rPr>
              <a:t>Domino Theory:</a:t>
            </a:r>
            <a:r>
              <a:rPr lang="en">
                <a:solidFill>
                  <a:srgbClr val="475262"/>
                </a:solidFill>
                <a:highlight>
                  <a:srgbClr val="00FFFF"/>
                </a:highlight>
                <a:latin typeface="Playfair Display"/>
                <a:ea typeface="Playfair Display"/>
                <a:cs typeface="Playfair Display"/>
                <a:sym typeface="Playfair Display"/>
              </a:rPr>
              <a:t> </a:t>
            </a:r>
            <a:r>
              <a:rPr lang="en">
                <a:solidFill>
                  <a:srgbClr val="475262"/>
                </a:solidFill>
                <a:highlight>
                  <a:srgbClr val="FFFF00"/>
                </a:highlight>
                <a:latin typeface="Playfair Display"/>
                <a:ea typeface="Playfair Display"/>
                <a:cs typeface="Playfair Display"/>
                <a:sym typeface="Playfair Display"/>
              </a:rPr>
              <a:t>the idea that a small country falling to Communism would lead to other nations falling, like a line of dominoes.</a:t>
            </a:r>
            <a:endParaRPr>
              <a:solidFill>
                <a:srgbClr val="475262"/>
              </a:solidFill>
              <a:highlight>
                <a:srgbClr val="FFFF00"/>
              </a:highlight>
              <a:latin typeface="Playfair Display"/>
              <a:ea typeface="Playfair Display"/>
              <a:cs typeface="Playfair Display"/>
              <a:sym typeface="Playfair Display"/>
            </a:endParaRPr>
          </a:p>
          <a:p>
            <a:pPr marL="457200" lvl="0" indent="0" algn="l" rtl="0">
              <a:spcBef>
                <a:spcPts val="0"/>
              </a:spcBef>
              <a:spcAft>
                <a:spcPts val="1200"/>
              </a:spcAft>
              <a:buNone/>
            </a:pPr>
            <a:endParaRPr/>
          </a:p>
        </p:txBody>
      </p:sp>
      <p:pic>
        <p:nvPicPr>
          <p:cNvPr id="239" name="Google Shape;239;p41"/>
          <p:cNvPicPr preferRelativeResize="0"/>
          <p:nvPr/>
        </p:nvPicPr>
        <p:blipFill>
          <a:blip r:embed="rId3">
            <a:alphaModFix/>
          </a:blip>
          <a:stretch>
            <a:fillRect/>
          </a:stretch>
        </p:blipFill>
        <p:spPr>
          <a:xfrm>
            <a:off x="4419550" y="1234850"/>
            <a:ext cx="4568150" cy="2802625"/>
          </a:xfrm>
          <a:prstGeom prst="rect">
            <a:avLst/>
          </a:prstGeom>
          <a:noFill/>
          <a:ln w="19050" cap="flat" cmpd="sng">
            <a:solidFill>
              <a:schemeClr val="dk1"/>
            </a:solidFill>
            <a:prstDash val="solid"/>
            <a:round/>
            <a:headEnd type="none" w="sm" len="sm"/>
            <a:tailEnd type="none" w="sm" len="sm"/>
          </a:ln>
        </p:spPr>
      </p:pic>
      <p:sp>
        <p:nvSpPr>
          <p:cNvPr id="240" name="Google Shape;240;p41"/>
          <p:cNvSpPr txBox="1"/>
          <p:nvPr/>
        </p:nvSpPr>
        <p:spPr>
          <a:xfrm>
            <a:off x="4472250" y="4107900"/>
            <a:ext cx="4515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t>“</a:t>
            </a:r>
            <a:r>
              <a:rPr lang="en" sz="1200" i="1">
                <a:solidFill>
                  <a:schemeClr val="dk1"/>
                </a:solidFill>
              </a:rPr>
              <a:t>You have a row of Dominoes set up....”, “You knock over the first one and what will happen to the last one is the certainty that it will go over very quickly.”</a:t>
            </a:r>
            <a:endParaRPr sz="1200" i="1">
              <a:solidFill>
                <a:schemeClr val="dk1"/>
              </a:solidFill>
            </a:endParaRPr>
          </a:p>
          <a:p>
            <a:pPr marL="0" lvl="0" indent="0" algn="l" rtl="0">
              <a:spcBef>
                <a:spcPts val="0"/>
              </a:spcBef>
              <a:spcAft>
                <a:spcPts val="0"/>
              </a:spcAft>
              <a:buNone/>
            </a:pPr>
            <a:r>
              <a:rPr lang="en" sz="1200" i="1">
                <a:solidFill>
                  <a:schemeClr val="dk1"/>
                </a:solidFill>
              </a:rPr>
              <a:t>				- President Eisenhower</a:t>
            </a:r>
            <a:endParaRPr sz="12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832475" y="79175"/>
            <a:ext cx="3532800" cy="572700"/>
          </a:xfrm>
          <a:prstGeom prst="rect">
            <a:avLst/>
          </a:prstGeom>
          <a:ln w="9525" cap="flat" cmpd="sng">
            <a:solidFill>
              <a:srgbClr val="000000"/>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Bookman Old Style"/>
                <a:ea typeface="Bookman Old Style"/>
                <a:cs typeface="Bookman Old Style"/>
                <a:sym typeface="Bookman Old Style"/>
              </a:rPr>
              <a:t>Gulf of Tonkin </a:t>
            </a:r>
            <a:endParaRPr>
              <a:latin typeface="Bookman Old Style"/>
              <a:ea typeface="Bookman Old Style"/>
              <a:cs typeface="Bookman Old Style"/>
              <a:sym typeface="Bookman Old Style"/>
            </a:endParaRPr>
          </a:p>
        </p:txBody>
      </p:sp>
      <p:sp>
        <p:nvSpPr>
          <p:cNvPr id="246" name="Google Shape;246;p42"/>
          <p:cNvSpPr txBox="1">
            <a:spLocks noGrp="1"/>
          </p:cNvSpPr>
          <p:nvPr>
            <p:ph type="body" idx="1"/>
          </p:nvPr>
        </p:nvSpPr>
        <p:spPr>
          <a:xfrm>
            <a:off x="129150" y="804500"/>
            <a:ext cx="5411700" cy="4132500"/>
          </a:xfrm>
          <a:prstGeom prst="rect">
            <a:avLst/>
          </a:prstGeom>
        </p:spPr>
        <p:txBody>
          <a:bodyPr spcFirstLastPara="1" wrap="square" lIns="91425" tIns="91425" rIns="91425" bIns="91425" anchor="t" anchorCtr="0">
            <a:noAutofit/>
          </a:bodyPr>
          <a:lstStyle/>
          <a:p>
            <a:pPr marL="457200" lvl="0" indent="-336550" algn="l" rtl="0">
              <a:lnSpc>
                <a:spcPct val="132352"/>
              </a:lnSpc>
              <a:spcBef>
                <a:spcPts val="0"/>
              </a:spcBef>
              <a:spcAft>
                <a:spcPts val="0"/>
              </a:spcAft>
              <a:buClr>
                <a:srgbClr val="475262"/>
              </a:buClr>
              <a:buSzPts val="1700"/>
              <a:buFont typeface="Playfair Display"/>
              <a:buChar char="●"/>
            </a:pPr>
            <a:r>
              <a:rPr lang="en" sz="1700">
                <a:solidFill>
                  <a:srgbClr val="475262"/>
                </a:solidFill>
                <a:highlight>
                  <a:srgbClr val="FFFFFF"/>
                </a:highlight>
                <a:latin typeface="Playfair Display"/>
                <a:ea typeface="Playfair Display"/>
                <a:cs typeface="Playfair Display"/>
                <a:sym typeface="Playfair Display"/>
              </a:rPr>
              <a:t>In 1964, President Johnson gave a speech to the American people in which he </a:t>
            </a:r>
            <a:r>
              <a:rPr lang="en" sz="1700">
                <a:solidFill>
                  <a:srgbClr val="475262"/>
                </a:solidFill>
                <a:highlight>
                  <a:srgbClr val="00FFFF"/>
                </a:highlight>
                <a:latin typeface="Playfair Display"/>
                <a:ea typeface="Playfair Display"/>
                <a:cs typeface="Playfair Display"/>
                <a:sym typeface="Playfair Display"/>
              </a:rPr>
              <a:t>claimed that t</a:t>
            </a:r>
            <a:r>
              <a:rPr lang="en" sz="1700" b="1">
                <a:solidFill>
                  <a:schemeClr val="dk1"/>
                </a:solidFill>
                <a:highlight>
                  <a:srgbClr val="00FFFF"/>
                </a:highlight>
                <a:latin typeface="Playfair Display"/>
                <a:ea typeface="Playfair Display"/>
                <a:cs typeface="Playfair Display"/>
                <a:sym typeface="Playfair Display"/>
              </a:rPr>
              <a:t>he North Vietnamese Navy had fired on two U.S. Navy ships in the Gulf of Tonkin off the coast of Vietnam</a:t>
            </a:r>
            <a:r>
              <a:rPr lang="en" sz="1700" b="1">
                <a:solidFill>
                  <a:schemeClr val="dk1"/>
                </a:solidFill>
                <a:highlight>
                  <a:srgbClr val="FFFFFF"/>
                </a:highlight>
                <a:latin typeface="Playfair Display"/>
                <a:ea typeface="Playfair Display"/>
                <a:cs typeface="Playfair Display"/>
                <a:sym typeface="Playfair Display"/>
              </a:rPr>
              <a:t>. </a:t>
            </a:r>
            <a:endParaRPr sz="1700">
              <a:solidFill>
                <a:srgbClr val="475262"/>
              </a:solidFill>
              <a:highlight>
                <a:srgbClr val="FFFFFF"/>
              </a:highlight>
              <a:latin typeface="Playfair Display"/>
              <a:ea typeface="Playfair Display"/>
              <a:cs typeface="Playfair Display"/>
              <a:sym typeface="Playfair Display"/>
            </a:endParaRPr>
          </a:p>
          <a:p>
            <a:pPr marL="457200" lvl="0" indent="-330200" algn="l" rtl="0">
              <a:lnSpc>
                <a:spcPct val="132352"/>
              </a:lnSpc>
              <a:spcBef>
                <a:spcPts val="0"/>
              </a:spcBef>
              <a:spcAft>
                <a:spcPts val="0"/>
              </a:spcAft>
              <a:buClr>
                <a:srgbClr val="475262"/>
              </a:buClr>
              <a:buSzPts val="1600"/>
              <a:buFont typeface="Playfair Display"/>
              <a:buChar char="●"/>
            </a:pPr>
            <a:r>
              <a:rPr lang="en" sz="1700">
                <a:solidFill>
                  <a:srgbClr val="475262"/>
                </a:solidFill>
                <a:highlight>
                  <a:srgbClr val="00FFFF"/>
                </a:highlight>
                <a:latin typeface="Playfair Display"/>
                <a:ea typeface="Playfair Display"/>
                <a:cs typeface="Playfair Display"/>
                <a:sym typeface="Playfair Display"/>
              </a:rPr>
              <a:t>He then used this attack to get Congress to pass the</a:t>
            </a:r>
            <a:r>
              <a:rPr lang="en" sz="1700">
                <a:solidFill>
                  <a:srgbClr val="475262"/>
                </a:solidFill>
                <a:highlight>
                  <a:srgbClr val="FFFFFF"/>
                </a:highlight>
                <a:latin typeface="Playfair Display"/>
                <a:ea typeface="Playfair Display"/>
                <a:cs typeface="Playfair Display"/>
                <a:sym typeface="Playfair Display"/>
              </a:rPr>
              <a:t> </a:t>
            </a:r>
            <a:r>
              <a:rPr lang="en" b="1">
                <a:solidFill>
                  <a:srgbClr val="000000"/>
                </a:solidFill>
                <a:highlight>
                  <a:srgbClr val="FFFFFF"/>
                </a:highlight>
                <a:latin typeface="Playfair Display"/>
                <a:ea typeface="Playfair Display"/>
                <a:cs typeface="Playfair Display"/>
                <a:sym typeface="Playfair Display"/>
              </a:rPr>
              <a:t>Tonkin Gulf Resolution</a:t>
            </a:r>
            <a:r>
              <a:rPr lang="en" sz="1700" b="1">
                <a:solidFill>
                  <a:srgbClr val="475262"/>
                </a:solidFill>
                <a:highlight>
                  <a:srgbClr val="FFFFFF"/>
                </a:highlight>
                <a:latin typeface="Playfair Display"/>
                <a:ea typeface="Playfair Display"/>
                <a:cs typeface="Playfair Display"/>
                <a:sym typeface="Playfair Display"/>
              </a:rPr>
              <a:t>,</a:t>
            </a:r>
            <a:r>
              <a:rPr lang="en" sz="1700">
                <a:solidFill>
                  <a:srgbClr val="475262"/>
                </a:solidFill>
                <a:highlight>
                  <a:srgbClr val="FFFFFF"/>
                </a:highlight>
                <a:latin typeface="Playfair Display"/>
                <a:ea typeface="Playfair Display"/>
                <a:cs typeface="Playfair Display"/>
                <a:sym typeface="Playfair Display"/>
              </a:rPr>
              <a:t> which </a:t>
            </a:r>
            <a:r>
              <a:rPr lang="en" sz="1700">
                <a:solidFill>
                  <a:srgbClr val="475262"/>
                </a:solidFill>
                <a:highlight>
                  <a:srgbClr val="FFFF00"/>
                </a:highlight>
                <a:latin typeface="Playfair Display"/>
                <a:ea typeface="Playfair Display"/>
                <a:cs typeface="Playfair Display"/>
                <a:sym typeface="Playfair Display"/>
              </a:rPr>
              <a:t>gave the President permission and money to do </a:t>
            </a:r>
            <a:r>
              <a:rPr lang="en" sz="1700">
                <a:solidFill>
                  <a:schemeClr val="dk1"/>
                </a:solidFill>
                <a:highlight>
                  <a:srgbClr val="FFFF00"/>
                </a:highlight>
                <a:latin typeface="Playfair Display"/>
                <a:ea typeface="Playfair Display"/>
                <a:cs typeface="Playfair Display"/>
                <a:sym typeface="Playfair Display"/>
              </a:rPr>
              <a:t>"</a:t>
            </a:r>
            <a:r>
              <a:rPr lang="en" sz="1700" b="1">
                <a:solidFill>
                  <a:schemeClr val="dk1"/>
                </a:solidFill>
                <a:highlight>
                  <a:srgbClr val="FFFF00"/>
                </a:highlight>
                <a:latin typeface="Playfair Display"/>
                <a:ea typeface="Playfair Display"/>
                <a:cs typeface="Playfair Display"/>
                <a:sym typeface="Playfair Display"/>
              </a:rPr>
              <a:t>whatever necessary</a:t>
            </a:r>
            <a:r>
              <a:rPr lang="en" sz="1700">
                <a:solidFill>
                  <a:schemeClr val="dk1"/>
                </a:solidFill>
                <a:highlight>
                  <a:srgbClr val="FFFF00"/>
                </a:highlight>
                <a:latin typeface="Playfair Display"/>
                <a:ea typeface="Playfair Display"/>
                <a:cs typeface="Playfair Display"/>
                <a:sym typeface="Playfair Display"/>
              </a:rPr>
              <a:t>"</a:t>
            </a:r>
            <a:r>
              <a:rPr lang="en" sz="1700">
                <a:solidFill>
                  <a:srgbClr val="475262"/>
                </a:solidFill>
                <a:highlight>
                  <a:srgbClr val="FFFF00"/>
                </a:highlight>
                <a:latin typeface="Playfair Display"/>
                <a:ea typeface="Playfair Display"/>
                <a:cs typeface="Playfair Display"/>
                <a:sym typeface="Playfair Display"/>
              </a:rPr>
              <a:t> to support South Vietnam. </a:t>
            </a:r>
            <a:endParaRPr sz="1700">
              <a:solidFill>
                <a:srgbClr val="475262"/>
              </a:solidFill>
              <a:highlight>
                <a:srgbClr val="FFFF00"/>
              </a:highlight>
              <a:latin typeface="Playfair Display"/>
              <a:ea typeface="Playfair Display"/>
              <a:cs typeface="Playfair Display"/>
              <a:sym typeface="Playfair Display"/>
            </a:endParaRPr>
          </a:p>
          <a:p>
            <a:pPr marL="457200" lvl="0" indent="0" algn="l" rtl="0">
              <a:lnSpc>
                <a:spcPct val="132352"/>
              </a:lnSpc>
              <a:spcBef>
                <a:spcPts val="0"/>
              </a:spcBef>
              <a:spcAft>
                <a:spcPts val="0"/>
              </a:spcAft>
              <a:buNone/>
            </a:pPr>
            <a:endParaRPr sz="1700">
              <a:solidFill>
                <a:srgbClr val="475262"/>
              </a:solidFill>
              <a:highlight>
                <a:srgbClr val="FFFFFF"/>
              </a:highlight>
              <a:latin typeface="Playfair Display"/>
              <a:ea typeface="Playfair Display"/>
              <a:cs typeface="Playfair Display"/>
              <a:sym typeface="Playfair Display"/>
            </a:endParaRPr>
          </a:p>
          <a:p>
            <a:pPr marL="457200" lvl="0" indent="0" algn="l" rtl="0">
              <a:lnSpc>
                <a:spcPct val="132352"/>
              </a:lnSpc>
              <a:spcBef>
                <a:spcPts val="0"/>
              </a:spcBef>
              <a:spcAft>
                <a:spcPts val="0"/>
              </a:spcAft>
              <a:buNone/>
            </a:pPr>
            <a:r>
              <a:rPr lang="en" sz="1600">
                <a:solidFill>
                  <a:srgbClr val="475262"/>
                </a:solidFill>
                <a:highlight>
                  <a:srgbClr val="FFFFFF"/>
                </a:highlight>
                <a:latin typeface="Playfair Display"/>
                <a:ea typeface="Playfair Display"/>
                <a:cs typeface="Playfair Display"/>
                <a:sym typeface="Playfair Display"/>
              </a:rPr>
              <a:t>*In 2005, declassified documents revealed that the attack was a hoax by the Johnson administration.</a:t>
            </a:r>
            <a:endParaRPr sz="1600">
              <a:solidFill>
                <a:srgbClr val="475262"/>
              </a:solidFill>
              <a:highlight>
                <a:srgbClr val="FFFFFF"/>
              </a:highlight>
              <a:latin typeface="Playfair Display"/>
              <a:ea typeface="Playfair Display"/>
              <a:cs typeface="Playfair Display"/>
              <a:sym typeface="Playfair Display"/>
            </a:endParaRPr>
          </a:p>
          <a:p>
            <a:pPr marL="0" lvl="0" indent="0" algn="l" rtl="0">
              <a:spcBef>
                <a:spcPts val="0"/>
              </a:spcBef>
              <a:spcAft>
                <a:spcPts val="1200"/>
              </a:spcAft>
              <a:buNone/>
            </a:pPr>
            <a:endParaRPr sz="1900">
              <a:latin typeface="Playfair Display"/>
              <a:ea typeface="Playfair Display"/>
              <a:cs typeface="Playfair Display"/>
              <a:sym typeface="Playfair Display"/>
            </a:endParaRPr>
          </a:p>
        </p:txBody>
      </p:sp>
      <p:pic>
        <p:nvPicPr>
          <p:cNvPr id="247" name="Google Shape;247;p42"/>
          <p:cNvPicPr preferRelativeResize="0"/>
          <p:nvPr/>
        </p:nvPicPr>
        <p:blipFill>
          <a:blip r:embed="rId3">
            <a:alphaModFix/>
          </a:blip>
          <a:stretch>
            <a:fillRect/>
          </a:stretch>
        </p:blipFill>
        <p:spPr>
          <a:xfrm>
            <a:off x="5540850" y="3244900"/>
            <a:ext cx="3412800" cy="1809676"/>
          </a:xfrm>
          <a:prstGeom prst="rect">
            <a:avLst/>
          </a:prstGeom>
          <a:noFill/>
          <a:ln>
            <a:noFill/>
          </a:ln>
        </p:spPr>
      </p:pic>
      <p:pic>
        <p:nvPicPr>
          <p:cNvPr id="248" name="Google Shape;248;p42"/>
          <p:cNvPicPr preferRelativeResize="0"/>
          <p:nvPr/>
        </p:nvPicPr>
        <p:blipFill rotWithShape="1">
          <a:blip r:embed="rId4">
            <a:alphaModFix/>
          </a:blip>
          <a:srcRect b="66986"/>
          <a:stretch/>
        </p:blipFill>
        <p:spPr>
          <a:xfrm>
            <a:off x="5609875" y="2161880"/>
            <a:ext cx="3412800" cy="1215350"/>
          </a:xfrm>
          <a:prstGeom prst="rect">
            <a:avLst/>
          </a:prstGeom>
          <a:noFill/>
          <a:ln>
            <a:noFill/>
          </a:ln>
        </p:spPr>
      </p:pic>
      <p:pic>
        <p:nvPicPr>
          <p:cNvPr id="249" name="Google Shape;249;p42"/>
          <p:cNvPicPr preferRelativeResize="0"/>
          <p:nvPr/>
        </p:nvPicPr>
        <p:blipFill rotWithShape="1">
          <a:blip r:embed="rId5">
            <a:alphaModFix/>
          </a:blip>
          <a:srcRect l="22887" r="26420"/>
          <a:stretch/>
        </p:blipFill>
        <p:spPr>
          <a:xfrm>
            <a:off x="5914450" y="78100"/>
            <a:ext cx="2703650" cy="19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 calcmode="lin" valueType="num">
                                      <p:cBhvr additive="base">
                                        <p:cTn id="7" dur="1500"/>
                                        <p:tgtEl>
                                          <p:spTgt spid="2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46">
                                            <p:txEl>
                                              <p:pRg st="1" end="1"/>
                                            </p:txEl>
                                          </p:spTgt>
                                        </p:tgtEl>
                                        <p:attrNameLst>
                                          <p:attrName>style.visibility</p:attrName>
                                        </p:attrNameLst>
                                      </p:cBhvr>
                                      <p:to>
                                        <p:strVal val="visible"/>
                                      </p:to>
                                    </p:set>
                                    <p:anim calcmode="lin" valueType="num">
                                      <p:cBhvr additive="base">
                                        <p:cTn id="12" dur="1500"/>
                                        <p:tgtEl>
                                          <p:spTgt spid="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46">
                                            <p:txEl>
                                              <p:pRg st="2" end="2"/>
                                            </p:txEl>
                                          </p:spTgt>
                                        </p:tgtEl>
                                        <p:attrNameLst>
                                          <p:attrName>style.visibility</p:attrName>
                                        </p:attrNameLst>
                                      </p:cBhvr>
                                      <p:to>
                                        <p:strVal val="visible"/>
                                      </p:to>
                                    </p:set>
                                    <p:anim calcmode="lin" valueType="num">
                                      <p:cBhvr additive="base">
                                        <p:cTn id="17" dur="1500"/>
                                        <p:tgtEl>
                                          <p:spTgt spid="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46">
                                            <p:txEl>
                                              <p:pRg st="3" end="3"/>
                                            </p:txEl>
                                          </p:spTgt>
                                        </p:tgtEl>
                                        <p:attrNameLst>
                                          <p:attrName>style.visibility</p:attrName>
                                        </p:attrNameLst>
                                      </p:cBhvr>
                                      <p:to>
                                        <p:strVal val="visible"/>
                                      </p:to>
                                    </p:set>
                                    <p:anim calcmode="lin" valueType="num">
                                      <p:cBhvr additive="base">
                                        <p:cTn id="22" dur="1500"/>
                                        <p:tgtEl>
                                          <p:spTgt spid="24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46">
                                            <p:txEl>
                                              <p:pRg st="4" end="4"/>
                                            </p:txEl>
                                          </p:spTgt>
                                        </p:tgtEl>
                                        <p:attrNameLst>
                                          <p:attrName>style.visibility</p:attrName>
                                        </p:attrNameLst>
                                      </p:cBhvr>
                                      <p:to>
                                        <p:strVal val="visible"/>
                                      </p:to>
                                    </p:set>
                                    <p:anim calcmode="lin" valueType="num">
                                      <p:cBhvr additive="base">
                                        <p:cTn id="27" dur="1500"/>
                                        <p:tgtEl>
                                          <p:spTgt spid="24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pic>
        <p:nvPicPr>
          <p:cNvPr id="255" name="Google Shape;255;p43" descr="Story behind the Gulf of Tonkin Incident" title="Gulf of Tonkin Incident">
            <a:hlinkClick r:id="rId3"/>
          </p:cNvPr>
          <p:cNvPicPr preferRelativeResize="0"/>
          <p:nvPr/>
        </p:nvPicPr>
        <p:blipFill>
          <a:blip r:embed="rId4">
            <a:alphaModFix/>
          </a:blip>
          <a:stretch>
            <a:fillRect/>
          </a:stretch>
        </p:blipFill>
        <p:spPr>
          <a:xfrm>
            <a:off x="257700" y="279200"/>
            <a:ext cx="8574600" cy="4563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243300" y="195775"/>
            <a:ext cx="5487000" cy="680700"/>
          </a:xfrm>
          <a:prstGeom prst="rect">
            <a:avLst/>
          </a:prstGeom>
          <a:ln w="9525" cap="flat" cmpd="sng">
            <a:solidFill>
              <a:schemeClr val="dk1"/>
            </a:solidFill>
            <a:prstDash val="dashDot"/>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600"/>
              <a:t>Vietnam War Background </a:t>
            </a:r>
            <a:endParaRPr sz="3600"/>
          </a:p>
        </p:txBody>
      </p:sp>
      <p:sp>
        <p:nvSpPr>
          <p:cNvPr id="261" name="Google Shape;261;p44"/>
          <p:cNvSpPr/>
          <p:nvPr/>
        </p:nvSpPr>
        <p:spPr>
          <a:xfrm>
            <a:off x="5874900" y="2490300"/>
            <a:ext cx="3269100" cy="265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4"/>
          <p:cNvSpPr txBox="1">
            <a:spLocks noGrp="1"/>
          </p:cNvSpPr>
          <p:nvPr>
            <p:ph type="body" idx="1"/>
          </p:nvPr>
        </p:nvSpPr>
        <p:spPr>
          <a:xfrm>
            <a:off x="540825" y="1081625"/>
            <a:ext cx="5357100" cy="3681000"/>
          </a:xfrm>
          <a:prstGeom prst="rect">
            <a:avLst/>
          </a:prstGeom>
          <a:ln>
            <a:noFill/>
          </a:ln>
        </p:spPr>
        <p:txBody>
          <a:bodyPr spcFirstLastPara="1" wrap="square" lIns="91425" tIns="91425" rIns="91425" bIns="91425" anchor="t" anchorCtr="0">
            <a:normAutofit fontScale="92500" lnSpcReduction="10000"/>
          </a:bodyPr>
          <a:lstStyle/>
          <a:p>
            <a:pPr marL="457200" lvl="0" indent="-401320" algn="l" rtl="0">
              <a:spcBef>
                <a:spcPts val="0"/>
              </a:spcBef>
              <a:spcAft>
                <a:spcPts val="0"/>
              </a:spcAft>
              <a:buClr>
                <a:srgbClr val="000000"/>
              </a:buClr>
              <a:buSzPct val="100000"/>
              <a:buFont typeface="Lora"/>
              <a:buChar char="➨"/>
            </a:pPr>
            <a:r>
              <a:rPr lang="en" sz="3200">
                <a:solidFill>
                  <a:srgbClr val="000000"/>
                </a:solidFill>
                <a:latin typeface="Lora"/>
                <a:ea typeface="Lora"/>
                <a:cs typeface="Lora"/>
                <a:sym typeface="Lora"/>
              </a:rPr>
              <a:t>Vietnam was divided at the 17th parallel</a:t>
            </a:r>
            <a:endParaRPr sz="3200">
              <a:solidFill>
                <a:srgbClr val="000000"/>
              </a:solidFill>
              <a:latin typeface="Lora"/>
              <a:ea typeface="Lora"/>
              <a:cs typeface="Lora"/>
              <a:sym typeface="Lora"/>
            </a:endParaRPr>
          </a:p>
          <a:p>
            <a:pPr marL="457200" lvl="0" indent="-401320" algn="l" rtl="0">
              <a:spcBef>
                <a:spcPts val="0"/>
              </a:spcBef>
              <a:spcAft>
                <a:spcPts val="0"/>
              </a:spcAft>
              <a:buClr>
                <a:srgbClr val="000000"/>
              </a:buClr>
              <a:buSzPct val="100000"/>
              <a:buFont typeface="Lora"/>
              <a:buChar char="➨"/>
            </a:pPr>
            <a:r>
              <a:rPr lang="en" sz="3200">
                <a:solidFill>
                  <a:srgbClr val="000000"/>
                </a:solidFill>
                <a:latin typeface="Lora"/>
                <a:ea typeface="Lora"/>
                <a:cs typeface="Lora"/>
                <a:sym typeface="Lora"/>
              </a:rPr>
              <a:t>US supports South Vietnam</a:t>
            </a:r>
            <a:endParaRPr sz="3200">
              <a:solidFill>
                <a:srgbClr val="000000"/>
              </a:solidFill>
              <a:latin typeface="Lora"/>
              <a:ea typeface="Lora"/>
              <a:cs typeface="Lora"/>
              <a:sym typeface="Lora"/>
            </a:endParaRPr>
          </a:p>
          <a:p>
            <a:pPr marL="457200" lvl="0" indent="-401320" algn="l" rtl="0">
              <a:spcBef>
                <a:spcPts val="0"/>
              </a:spcBef>
              <a:spcAft>
                <a:spcPts val="0"/>
              </a:spcAft>
              <a:buClr>
                <a:srgbClr val="000000"/>
              </a:buClr>
              <a:buSzPct val="100000"/>
              <a:buFont typeface="Lora"/>
              <a:buChar char="➨"/>
            </a:pPr>
            <a:r>
              <a:rPr lang="en" sz="3200">
                <a:solidFill>
                  <a:srgbClr val="000000"/>
                </a:solidFill>
                <a:latin typeface="Lora"/>
                <a:ea typeface="Lora"/>
                <a:cs typeface="Lora"/>
                <a:sym typeface="Lora"/>
              </a:rPr>
              <a:t>Communist China &amp; The Soviet Union supports the North Vietnam</a:t>
            </a:r>
            <a:endParaRPr sz="3200">
              <a:solidFill>
                <a:srgbClr val="000000"/>
              </a:solidFill>
              <a:latin typeface="Lora"/>
              <a:ea typeface="Lora"/>
              <a:cs typeface="Lora"/>
              <a:sym typeface="Lora"/>
            </a:endParaRPr>
          </a:p>
          <a:p>
            <a:pPr marL="0" lvl="0" indent="0" algn="l" rtl="0">
              <a:spcBef>
                <a:spcPts val="1200"/>
              </a:spcBef>
              <a:spcAft>
                <a:spcPts val="1200"/>
              </a:spcAft>
              <a:buNone/>
            </a:pPr>
            <a:endParaRPr sz="3200">
              <a:solidFill>
                <a:srgbClr val="000000"/>
              </a:solidFill>
              <a:latin typeface="Lora"/>
              <a:ea typeface="Lora"/>
              <a:cs typeface="Lora"/>
              <a:sym typeface="Lora"/>
            </a:endParaRPr>
          </a:p>
        </p:txBody>
      </p:sp>
      <p:pic>
        <p:nvPicPr>
          <p:cNvPr id="263" name="Google Shape;263;p44"/>
          <p:cNvPicPr preferRelativeResize="0"/>
          <p:nvPr/>
        </p:nvPicPr>
        <p:blipFill rotWithShape="1">
          <a:blip r:embed="rId3">
            <a:alphaModFix/>
          </a:blip>
          <a:srcRect l="21194" r="16246"/>
          <a:stretch/>
        </p:blipFill>
        <p:spPr>
          <a:xfrm>
            <a:off x="6173400" y="695325"/>
            <a:ext cx="2824500" cy="436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85900"/>
            <a:ext cx="3693600" cy="472500"/>
          </a:xfrm>
          <a:prstGeom prst="rect">
            <a:avLst/>
          </a:prstGeom>
          <a:solidFill>
            <a:srgbClr val="FFFF00"/>
          </a:solidFill>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latin typeface="Cherry Cream Soda"/>
                <a:ea typeface="Cherry Cream Soda"/>
                <a:cs typeface="Cherry Cream Soda"/>
                <a:sym typeface="Cherry Cream Soda"/>
              </a:rPr>
              <a:t>Warm Up</a:t>
            </a:r>
            <a:endParaRPr>
              <a:latin typeface="Cherry Cream Soda"/>
              <a:ea typeface="Cherry Cream Soda"/>
              <a:cs typeface="Cherry Cream Soda"/>
              <a:sym typeface="Cherry Cream Soda"/>
            </a:endParaRPr>
          </a:p>
        </p:txBody>
      </p:sp>
      <p:sp>
        <p:nvSpPr>
          <p:cNvPr id="149" name="Google Shape;149;p27"/>
          <p:cNvSpPr txBox="1">
            <a:spLocks noGrp="1"/>
          </p:cNvSpPr>
          <p:nvPr>
            <p:ph type="body" idx="1"/>
          </p:nvPr>
        </p:nvSpPr>
        <p:spPr>
          <a:xfrm>
            <a:off x="171800" y="641225"/>
            <a:ext cx="4230600" cy="4405800"/>
          </a:xfrm>
          <a:prstGeom prst="rect">
            <a:avLst/>
          </a:prstGeom>
          <a:solidFill>
            <a:schemeClr val="lt1"/>
          </a:solidFill>
        </p:spPr>
        <p:txBody>
          <a:bodyPr spcFirstLastPara="1" wrap="square" lIns="91425" tIns="91425" rIns="91425" bIns="91425" anchor="t" anchorCtr="0">
            <a:noAutofit/>
          </a:bodyPr>
          <a:lstStyle/>
          <a:p>
            <a:pPr marL="457200" lvl="0" indent="-336550" algn="l" rtl="0">
              <a:lnSpc>
                <a:spcPct val="132352"/>
              </a:lnSpc>
              <a:spcBef>
                <a:spcPts val="0"/>
              </a:spcBef>
              <a:spcAft>
                <a:spcPts val="0"/>
              </a:spcAft>
              <a:buClr>
                <a:srgbClr val="073763"/>
              </a:buClr>
              <a:buSzPts val="1700"/>
              <a:buFont typeface="Lora"/>
              <a:buAutoNum type="arabicPeriod"/>
            </a:pPr>
            <a:r>
              <a:rPr lang="en" sz="1700">
                <a:solidFill>
                  <a:srgbClr val="073763"/>
                </a:solidFill>
                <a:highlight>
                  <a:srgbClr val="FFFFFF"/>
                </a:highlight>
                <a:latin typeface="Lora"/>
                <a:ea typeface="Lora"/>
                <a:cs typeface="Lora"/>
                <a:sym typeface="Lora"/>
              </a:rPr>
              <a:t>What do you know about the Vietnam war? List as many things as possible-may include books, movies and songs about the war. (2 minutes)</a:t>
            </a:r>
            <a:endParaRPr sz="1700">
              <a:solidFill>
                <a:srgbClr val="073763"/>
              </a:solidFill>
              <a:highlight>
                <a:srgbClr val="FFFFFF"/>
              </a:highlight>
              <a:latin typeface="Lora"/>
              <a:ea typeface="Lora"/>
              <a:cs typeface="Lora"/>
              <a:sym typeface="Lora"/>
            </a:endParaRPr>
          </a:p>
          <a:p>
            <a:pPr marL="457200" lvl="0" indent="-342900" algn="l" rtl="0">
              <a:lnSpc>
                <a:spcPct val="132352"/>
              </a:lnSpc>
              <a:spcBef>
                <a:spcPts val="0"/>
              </a:spcBef>
              <a:spcAft>
                <a:spcPts val="0"/>
              </a:spcAft>
              <a:buClr>
                <a:srgbClr val="073763"/>
              </a:buClr>
              <a:buSzPts val="1800"/>
              <a:buFont typeface="Lora"/>
              <a:buAutoNum type="arabicPeriod"/>
            </a:pPr>
            <a:r>
              <a:rPr lang="en">
                <a:solidFill>
                  <a:srgbClr val="073763"/>
                </a:solidFill>
                <a:highlight>
                  <a:srgbClr val="FFFFFF"/>
                </a:highlight>
                <a:latin typeface="Lora"/>
                <a:ea typeface="Lora"/>
                <a:cs typeface="Lora"/>
                <a:sym typeface="Lora"/>
              </a:rPr>
              <a:t>Do you think the President should have the power to declare war?</a:t>
            </a:r>
            <a:endParaRPr>
              <a:solidFill>
                <a:srgbClr val="073763"/>
              </a:solidFill>
              <a:highlight>
                <a:srgbClr val="FFFFFF"/>
              </a:highlight>
              <a:latin typeface="Lora"/>
              <a:ea typeface="Lora"/>
              <a:cs typeface="Lora"/>
              <a:sym typeface="Lora"/>
            </a:endParaRPr>
          </a:p>
          <a:p>
            <a:pPr marL="457200" lvl="0" indent="-342900" algn="l" rtl="0">
              <a:lnSpc>
                <a:spcPct val="132352"/>
              </a:lnSpc>
              <a:spcBef>
                <a:spcPts val="0"/>
              </a:spcBef>
              <a:spcAft>
                <a:spcPts val="0"/>
              </a:spcAft>
              <a:buClr>
                <a:srgbClr val="073763"/>
              </a:buClr>
              <a:buSzPts val="1800"/>
              <a:buFont typeface="Lora"/>
              <a:buAutoNum type="arabicPeriod"/>
            </a:pPr>
            <a:r>
              <a:rPr lang="en">
                <a:solidFill>
                  <a:srgbClr val="073763"/>
                </a:solidFill>
                <a:highlight>
                  <a:srgbClr val="FFFFFF"/>
                </a:highlight>
                <a:latin typeface="Lora"/>
                <a:ea typeface="Lora"/>
                <a:cs typeface="Lora"/>
                <a:sym typeface="Lora"/>
              </a:rPr>
              <a:t>Do you trust the U.S. government? Why or why not? Why do you think many people do not?</a:t>
            </a:r>
            <a:endParaRPr>
              <a:solidFill>
                <a:srgbClr val="073763"/>
              </a:solidFill>
              <a:highlight>
                <a:srgbClr val="FFFFFF"/>
              </a:highlight>
              <a:latin typeface="Lora"/>
              <a:ea typeface="Lora"/>
              <a:cs typeface="Lora"/>
              <a:sym typeface="Lora"/>
            </a:endParaRPr>
          </a:p>
          <a:p>
            <a:pPr marL="457200" lvl="0" indent="0" algn="l" rtl="0">
              <a:lnSpc>
                <a:spcPct val="132352"/>
              </a:lnSpc>
              <a:spcBef>
                <a:spcPts val="0"/>
              </a:spcBef>
              <a:spcAft>
                <a:spcPts val="0"/>
              </a:spcAft>
              <a:buNone/>
            </a:pPr>
            <a:endParaRPr>
              <a:solidFill>
                <a:srgbClr val="073763"/>
              </a:solidFill>
              <a:highlight>
                <a:srgbClr val="FFFFFF"/>
              </a:highlight>
              <a:latin typeface="Lora"/>
              <a:ea typeface="Lora"/>
              <a:cs typeface="Lora"/>
              <a:sym typeface="Lora"/>
            </a:endParaRPr>
          </a:p>
          <a:p>
            <a:pPr marL="457200" lvl="0" indent="0" algn="l" rtl="0">
              <a:spcBef>
                <a:spcPts val="0"/>
              </a:spcBef>
              <a:spcAft>
                <a:spcPts val="1200"/>
              </a:spcAft>
              <a:buNone/>
            </a:pPr>
            <a:endParaRPr sz="900"/>
          </a:p>
        </p:txBody>
      </p:sp>
      <p:pic>
        <p:nvPicPr>
          <p:cNvPr id="150" name="Google Shape;150;p27" descr="2 minute timer with music electric ⚡ The 2 minute timer is set to electronic music (obviously) and the most electric timer on YouTube! &#10;✅SUBSCRIBE👉 https://bit.ly/30COX6E 👈 Just do it already😀&#10;&#10;☕ Buy Me A Coffee: https://www.buymeacoffee.com/timertopia&#10;&#10;TOP VIDEOS&#10;🎥 30 Minute Timer Bomb  💣&#10;https://youtu.be/tOKdnMqGTHI&#10;&#10;🎥 20 Minute Timer [BOMB SPAGHETTI] 💣🍝&#10;https://youtu.be/D7GmEzWFfAE&#10;&#10;🎥 1 Minute Timer BOMB 💣 [CORONAVIRUS] 💥&#10;https://youtu.be/oaWKq6K99AM&#10;&#10;Music Used :&#10;Computer Music All-stars - Glitterhater&#10;Computer Music All-stars - Energy Fix&#10;&#10;💬 JOIN US IN THE COMMENTS&#10;WE LIKE TO HAVE FUN!" title="2 Minute Timer with Music [ELECTRIC] ⚡">
            <a:hlinkClick r:id="rId3"/>
          </p:cNvPr>
          <p:cNvPicPr preferRelativeResize="0"/>
          <p:nvPr/>
        </p:nvPicPr>
        <p:blipFill>
          <a:blip r:embed="rId4">
            <a:alphaModFix/>
          </a:blip>
          <a:stretch>
            <a:fillRect/>
          </a:stretch>
        </p:blipFill>
        <p:spPr>
          <a:xfrm>
            <a:off x="4625700" y="2770400"/>
            <a:ext cx="4297574" cy="2089275"/>
          </a:xfrm>
          <a:prstGeom prst="rect">
            <a:avLst/>
          </a:prstGeom>
          <a:noFill/>
          <a:ln w="76200" cap="flat" cmpd="sng">
            <a:solidFill>
              <a:schemeClr val="dk2"/>
            </a:solidFill>
            <a:prstDash val="solid"/>
            <a:round/>
            <a:headEnd type="none" w="sm" len="sm"/>
            <a:tailEnd type="none" w="sm" len="sm"/>
          </a:ln>
        </p:spPr>
      </p:pic>
      <p:pic>
        <p:nvPicPr>
          <p:cNvPr id="151" name="Google Shape;151;p27" title="Good Morning Vietnam - This is not a test, this is Rock and Roll!">
            <a:hlinkClick r:id="rId5"/>
          </p:cNvPr>
          <p:cNvPicPr preferRelativeResize="0"/>
          <p:nvPr/>
        </p:nvPicPr>
        <p:blipFill>
          <a:blip r:embed="rId6">
            <a:alphaModFix/>
          </a:blip>
          <a:stretch>
            <a:fillRect/>
          </a:stretch>
        </p:blipFill>
        <p:spPr>
          <a:xfrm>
            <a:off x="4692675" y="85900"/>
            <a:ext cx="4230600" cy="229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4313750" y="105150"/>
            <a:ext cx="4703400" cy="5727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820">
                <a:latin typeface="Cherry Cream Soda"/>
                <a:ea typeface="Cherry Cream Soda"/>
                <a:cs typeface="Cherry Cream Soda"/>
                <a:sym typeface="Cherry Cream Soda"/>
              </a:rPr>
              <a:t>Fighting Two Enemies</a:t>
            </a:r>
            <a:endParaRPr sz="2820">
              <a:latin typeface="Cherry Cream Soda"/>
              <a:ea typeface="Cherry Cream Soda"/>
              <a:cs typeface="Cherry Cream Soda"/>
              <a:sym typeface="Cherry Cream Soda"/>
            </a:endParaRPr>
          </a:p>
        </p:txBody>
      </p:sp>
      <p:sp>
        <p:nvSpPr>
          <p:cNvPr id="269" name="Google Shape;269;p45"/>
          <p:cNvSpPr txBox="1">
            <a:spLocks noGrp="1"/>
          </p:cNvSpPr>
          <p:nvPr>
            <p:ph type="body" idx="1"/>
          </p:nvPr>
        </p:nvSpPr>
        <p:spPr>
          <a:xfrm>
            <a:off x="5273300" y="770900"/>
            <a:ext cx="3743700" cy="42546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51155" algn="l" rtl="0">
              <a:lnSpc>
                <a:spcPct val="105000"/>
              </a:lnSpc>
              <a:spcBef>
                <a:spcPts val="0"/>
              </a:spcBef>
              <a:spcAft>
                <a:spcPts val="0"/>
              </a:spcAft>
              <a:buSzPts val="1930"/>
              <a:buFont typeface="Playfair Display"/>
              <a:buChar char="➧"/>
            </a:pPr>
            <a:r>
              <a:rPr lang="en" sz="1929">
                <a:latin typeface="Playfair Display"/>
                <a:ea typeface="Playfair Display"/>
                <a:cs typeface="Playfair Display"/>
                <a:sym typeface="Playfair Display"/>
              </a:rPr>
              <a:t>North Vietnamese Army</a:t>
            </a:r>
            <a:endParaRPr sz="1929">
              <a:latin typeface="Playfair Display"/>
              <a:ea typeface="Playfair Display"/>
              <a:cs typeface="Playfair Display"/>
              <a:sym typeface="Playfair Display"/>
            </a:endParaRPr>
          </a:p>
          <a:p>
            <a:pPr marL="914400" lvl="1" indent="-351155" algn="l" rtl="0">
              <a:lnSpc>
                <a:spcPct val="105000"/>
              </a:lnSpc>
              <a:spcBef>
                <a:spcPts val="0"/>
              </a:spcBef>
              <a:spcAft>
                <a:spcPts val="0"/>
              </a:spcAft>
              <a:buSzPts val="1930"/>
              <a:buFont typeface="Playfair Display"/>
              <a:buChar char="○"/>
            </a:pPr>
            <a:r>
              <a:rPr lang="en" sz="1929">
                <a:latin typeface="Playfair Display"/>
                <a:ea typeface="Playfair Display"/>
                <a:cs typeface="Playfair Display"/>
                <a:sym typeface="Playfair Display"/>
              </a:rPr>
              <a:t>NVA (communist)</a:t>
            </a:r>
            <a:endParaRPr sz="1929">
              <a:latin typeface="Playfair Display"/>
              <a:ea typeface="Playfair Display"/>
              <a:cs typeface="Playfair Display"/>
              <a:sym typeface="Playfair Display"/>
            </a:endParaRPr>
          </a:p>
          <a:p>
            <a:pPr marL="914400" lvl="1" indent="-351155" algn="l" rtl="0">
              <a:lnSpc>
                <a:spcPct val="105000"/>
              </a:lnSpc>
              <a:spcBef>
                <a:spcPts val="0"/>
              </a:spcBef>
              <a:spcAft>
                <a:spcPts val="0"/>
              </a:spcAft>
              <a:buSzPts val="1930"/>
              <a:buFont typeface="Playfair Display"/>
              <a:buChar char="○"/>
            </a:pPr>
            <a:r>
              <a:rPr lang="en" sz="1929">
                <a:latin typeface="Playfair Display"/>
                <a:ea typeface="Playfair Display"/>
                <a:cs typeface="Playfair Display"/>
                <a:sym typeface="Playfair Display"/>
              </a:rPr>
              <a:t>Official army of North Vietnam</a:t>
            </a:r>
            <a:endParaRPr sz="1929">
              <a:latin typeface="Playfair Display"/>
              <a:ea typeface="Playfair Display"/>
              <a:cs typeface="Playfair Display"/>
              <a:sym typeface="Playfair Display"/>
            </a:endParaRPr>
          </a:p>
          <a:p>
            <a:pPr marL="1371600" lvl="2" indent="-351155" algn="l" rtl="0">
              <a:lnSpc>
                <a:spcPct val="105000"/>
              </a:lnSpc>
              <a:spcBef>
                <a:spcPts val="0"/>
              </a:spcBef>
              <a:spcAft>
                <a:spcPts val="0"/>
              </a:spcAft>
              <a:buSzPts val="1930"/>
              <a:buFont typeface="Playfair Display"/>
              <a:buChar char="■"/>
            </a:pPr>
            <a:r>
              <a:rPr lang="en" sz="1929">
                <a:latin typeface="Playfair Display"/>
                <a:ea typeface="Playfair Display"/>
                <a:cs typeface="Playfair Display"/>
                <a:sym typeface="Playfair Display"/>
              </a:rPr>
              <a:t>Vietminh</a:t>
            </a:r>
            <a:endParaRPr sz="1929">
              <a:highlight>
                <a:srgbClr val="00FFFF"/>
              </a:highlight>
              <a:latin typeface="Playfair Display"/>
              <a:ea typeface="Playfair Display"/>
              <a:cs typeface="Playfair Display"/>
              <a:sym typeface="Playfair Display"/>
            </a:endParaRPr>
          </a:p>
          <a:p>
            <a:pPr marL="457200" lvl="0" indent="-351155" algn="l" rtl="0">
              <a:lnSpc>
                <a:spcPct val="105000"/>
              </a:lnSpc>
              <a:spcBef>
                <a:spcPts val="0"/>
              </a:spcBef>
              <a:spcAft>
                <a:spcPts val="0"/>
              </a:spcAft>
              <a:buSzPts val="1930"/>
              <a:buFont typeface="Playfair Display"/>
              <a:buChar char="➧"/>
            </a:pPr>
            <a:r>
              <a:rPr lang="en" sz="1929">
                <a:latin typeface="Playfair Display"/>
                <a:ea typeface="Playfair Display"/>
                <a:cs typeface="Playfair Display"/>
                <a:sym typeface="Playfair Display"/>
              </a:rPr>
              <a:t>Vietcong(supported the North)</a:t>
            </a:r>
            <a:endParaRPr sz="1929">
              <a:latin typeface="Playfair Display"/>
              <a:ea typeface="Playfair Display"/>
              <a:cs typeface="Playfair Display"/>
              <a:sym typeface="Playfair Display"/>
            </a:endParaRPr>
          </a:p>
          <a:p>
            <a:pPr marL="914400" lvl="1" indent="-351155" algn="l" rtl="0">
              <a:lnSpc>
                <a:spcPct val="105000"/>
              </a:lnSpc>
              <a:spcBef>
                <a:spcPts val="0"/>
              </a:spcBef>
              <a:spcAft>
                <a:spcPts val="0"/>
              </a:spcAft>
              <a:buSzPts val="1930"/>
              <a:buFont typeface="Playfair Display"/>
              <a:buChar char="○"/>
            </a:pPr>
            <a:r>
              <a:rPr lang="en" sz="1929">
                <a:highlight>
                  <a:srgbClr val="00FFFF"/>
                </a:highlight>
                <a:latin typeface="Playfair Display"/>
                <a:ea typeface="Playfair Display"/>
                <a:cs typeface="Playfair Display"/>
                <a:sym typeface="Playfair Display"/>
              </a:rPr>
              <a:t>Army recruited of South Vietnamese villagers</a:t>
            </a:r>
            <a:endParaRPr sz="1929">
              <a:highlight>
                <a:srgbClr val="00FFFF"/>
              </a:highlight>
              <a:latin typeface="Playfair Display"/>
              <a:ea typeface="Playfair Display"/>
              <a:cs typeface="Playfair Display"/>
              <a:sym typeface="Playfair Display"/>
            </a:endParaRPr>
          </a:p>
          <a:p>
            <a:pPr marL="914400" lvl="1" indent="-351155" algn="l" rtl="0">
              <a:lnSpc>
                <a:spcPct val="105000"/>
              </a:lnSpc>
              <a:spcBef>
                <a:spcPts val="0"/>
              </a:spcBef>
              <a:spcAft>
                <a:spcPts val="0"/>
              </a:spcAft>
              <a:buSzPts val="1930"/>
              <a:buFont typeface="Playfair Display"/>
              <a:buChar char="○"/>
            </a:pPr>
            <a:r>
              <a:rPr lang="en" sz="1929">
                <a:highlight>
                  <a:srgbClr val="00FFFF"/>
                </a:highlight>
                <a:latin typeface="Playfair Display"/>
                <a:ea typeface="Playfair Display"/>
                <a:cs typeface="Playfair Display"/>
                <a:sym typeface="Playfair Display"/>
              </a:rPr>
              <a:t>Guerilla warfare (no uniforms) </a:t>
            </a:r>
            <a:endParaRPr sz="1929">
              <a:highlight>
                <a:srgbClr val="00FFFF"/>
              </a:highlight>
              <a:latin typeface="Playfair Display"/>
              <a:ea typeface="Playfair Display"/>
              <a:cs typeface="Playfair Display"/>
              <a:sym typeface="Playfair Display"/>
            </a:endParaRPr>
          </a:p>
          <a:p>
            <a:pPr marL="1371600" lvl="2" indent="-325755" algn="l" rtl="0">
              <a:lnSpc>
                <a:spcPct val="105000"/>
              </a:lnSpc>
              <a:spcBef>
                <a:spcPts val="0"/>
              </a:spcBef>
              <a:spcAft>
                <a:spcPts val="0"/>
              </a:spcAft>
              <a:buSzPts val="1530"/>
              <a:buFont typeface="Playfair Display"/>
              <a:buChar char="■"/>
            </a:pPr>
            <a:r>
              <a:rPr lang="en" sz="1530">
                <a:highlight>
                  <a:srgbClr val="00FFFF"/>
                </a:highlight>
                <a:latin typeface="Playfair Display"/>
                <a:ea typeface="Playfair Display"/>
                <a:cs typeface="Playfair Display"/>
                <a:sym typeface="Playfair Display"/>
              </a:rPr>
              <a:t>hit and run attacks/ sabotage </a:t>
            </a:r>
            <a:endParaRPr sz="1530">
              <a:highlight>
                <a:srgbClr val="00FFFF"/>
              </a:highlight>
              <a:latin typeface="Playfair Display"/>
              <a:ea typeface="Playfair Display"/>
              <a:cs typeface="Playfair Display"/>
              <a:sym typeface="Playfair Display"/>
            </a:endParaRPr>
          </a:p>
          <a:p>
            <a:pPr marL="457200" lvl="0" indent="0" algn="l" rtl="0">
              <a:lnSpc>
                <a:spcPct val="105000"/>
              </a:lnSpc>
              <a:spcBef>
                <a:spcPts val="1200"/>
              </a:spcBef>
              <a:spcAft>
                <a:spcPts val="0"/>
              </a:spcAft>
              <a:buNone/>
            </a:pPr>
            <a:endParaRPr sz="1929">
              <a:highlight>
                <a:srgbClr val="00FFFF"/>
              </a:highlight>
              <a:latin typeface="Playfair Display"/>
              <a:ea typeface="Playfair Display"/>
              <a:cs typeface="Playfair Display"/>
              <a:sym typeface="Playfair Display"/>
            </a:endParaRPr>
          </a:p>
          <a:p>
            <a:pPr marL="0" lvl="0" indent="0" algn="l" rtl="0">
              <a:lnSpc>
                <a:spcPct val="105000"/>
              </a:lnSpc>
              <a:spcBef>
                <a:spcPts val="1200"/>
              </a:spcBef>
              <a:spcAft>
                <a:spcPts val="1200"/>
              </a:spcAft>
              <a:buSzPts val="935"/>
              <a:buNone/>
            </a:pPr>
            <a:endParaRPr sz="1530"/>
          </a:p>
        </p:txBody>
      </p:sp>
      <p:pic>
        <p:nvPicPr>
          <p:cNvPr id="270" name="Google Shape;270;p45"/>
          <p:cNvPicPr preferRelativeResize="0"/>
          <p:nvPr/>
        </p:nvPicPr>
        <p:blipFill>
          <a:blip r:embed="rId3">
            <a:alphaModFix/>
          </a:blip>
          <a:stretch>
            <a:fillRect/>
          </a:stretch>
        </p:blipFill>
        <p:spPr>
          <a:xfrm>
            <a:off x="152025" y="2371575"/>
            <a:ext cx="3651575" cy="2512700"/>
          </a:xfrm>
          <a:prstGeom prst="rect">
            <a:avLst/>
          </a:prstGeom>
          <a:noFill/>
          <a:ln w="28575" cap="flat" cmpd="sng">
            <a:solidFill>
              <a:srgbClr val="000000"/>
            </a:solidFill>
            <a:prstDash val="solid"/>
            <a:round/>
            <a:headEnd type="none" w="sm" len="sm"/>
            <a:tailEnd type="none" w="sm" len="sm"/>
          </a:ln>
          <a:effectLst>
            <a:outerShdw blurRad="328613" dist="295275" dir="5400000" algn="bl" rotWithShape="0">
              <a:srgbClr val="999999">
                <a:alpha val="50000"/>
              </a:srgbClr>
            </a:outerShdw>
          </a:effectLst>
        </p:spPr>
      </p:pic>
      <p:pic>
        <p:nvPicPr>
          <p:cNvPr id="271" name="Google Shape;271;p45"/>
          <p:cNvPicPr preferRelativeResize="0"/>
          <p:nvPr/>
        </p:nvPicPr>
        <p:blipFill>
          <a:blip r:embed="rId4">
            <a:alphaModFix/>
          </a:blip>
          <a:stretch>
            <a:fillRect/>
          </a:stretch>
        </p:blipFill>
        <p:spPr>
          <a:xfrm>
            <a:off x="152025" y="105150"/>
            <a:ext cx="3844200" cy="2149825"/>
          </a:xfrm>
          <a:prstGeom prst="rect">
            <a:avLst/>
          </a:prstGeom>
          <a:noFill/>
          <a:ln w="28575" cap="flat" cmpd="sng">
            <a:solidFill>
              <a:srgbClr val="000000"/>
            </a:solidFill>
            <a:prstDash val="solid"/>
            <a:round/>
            <a:headEnd type="none" w="sm" len="sm"/>
            <a:tailEnd type="none" w="sm" len="sm"/>
          </a:ln>
        </p:spPr>
      </p:pic>
      <p:pic>
        <p:nvPicPr>
          <p:cNvPr id="272" name="Google Shape;272;p45"/>
          <p:cNvPicPr preferRelativeResize="0"/>
          <p:nvPr/>
        </p:nvPicPr>
        <p:blipFill>
          <a:blip r:embed="rId5">
            <a:alphaModFix/>
          </a:blip>
          <a:stretch>
            <a:fillRect/>
          </a:stretch>
        </p:blipFill>
        <p:spPr>
          <a:xfrm>
            <a:off x="3912275" y="2082700"/>
            <a:ext cx="1453175" cy="2036700"/>
          </a:xfrm>
          <a:prstGeom prst="rect">
            <a:avLst/>
          </a:prstGeom>
          <a:noFill/>
          <a:ln w="9525" cap="flat" cmpd="sng">
            <a:solidFill>
              <a:schemeClr val="dk2"/>
            </a:solidFill>
            <a:prstDash val="solid"/>
            <a:round/>
            <a:headEnd type="none" w="sm" len="sm"/>
            <a:tailEnd type="none" w="sm" len="sm"/>
          </a:ln>
        </p:spPr>
      </p:pic>
      <p:cxnSp>
        <p:nvCxnSpPr>
          <p:cNvPr id="273" name="Google Shape;273;p45"/>
          <p:cNvCxnSpPr>
            <a:endCxn id="272" idx="0"/>
          </p:cNvCxnSpPr>
          <p:nvPr/>
        </p:nvCxnSpPr>
        <p:spPr>
          <a:xfrm rot="5400000">
            <a:off x="4586213" y="1191850"/>
            <a:ext cx="943500" cy="838200"/>
          </a:xfrm>
          <a:prstGeom prst="curvedConnector3">
            <a:avLst>
              <a:gd name="adj1" fmla="val 50000"/>
            </a:avLst>
          </a:prstGeom>
          <a:noFill/>
          <a:ln w="9525" cap="flat" cmpd="sng">
            <a:solidFill>
              <a:schemeClr val="dk1"/>
            </a:solidFill>
            <a:prstDash val="solid"/>
            <a:round/>
            <a:headEnd type="none" w="med" len="med"/>
            <a:tailEnd type="none" w="med" len="med"/>
          </a:ln>
        </p:spPr>
      </p:cxnSp>
      <p:cxnSp>
        <p:nvCxnSpPr>
          <p:cNvPr id="274" name="Google Shape;274;p45"/>
          <p:cNvCxnSpPr/>
          <p:nvPr/>
        </p:nvCxnSpPr>
        <p:spPr>
          <a:xfrm flipH="1">
            <a:off x="4936300" y="2531475"/>
            <a:ext cx="897600" cy="874500"/>
          </a:xfrm>
          <a:prstGeom prst="curvedConnector3">
            <a:avLst>
              <a:gd name="adj1" fmla="val 50000"/>
            </a:avLst>
          </a:prstGeom>
          <a:noFill/>
          <a:ln w="19050" cap="flat" cmpd="sng">
            <a:solidFill>
              <a:srgbClr val="0000FF"/>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txBox="1">
            <a:spLocks noGrp="1"/>
          </p:cNvSpPr>
          <p:nvPr>
            <p:ph type="title"/>
          </p:nvPr>
        </p:nvSpPr>
        <p:spPr>
          <a:xfrm>
            <a:off x="196925" y="81575"/>
            <a:ext cx="822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Alfa Slab One"/>
                <a:ea typeface="Alfa Slab One"/>
                <a:cs typeface="Alfa Slab One"/>
                <a:sym typeface="Alfa Slab One"/>
              </a:rPr>
              <a:t>Who were we fighting????</a:t>
            </a:r>
            <a:endParaRPr>
              <a:latin typeface="Alfa Slab One"/>
              <a:ea typeface="Alfa Slab One"/>
              <a:cs typeface="Alfa Slab One"/>
              <a:sym typeface="Alfa Slab One"/>
            </a:endParaRPr>
          </a:p>
        </p:txBody>
      </p:sp>
      <p:sp>
        <p:nvSpPr>
          <p:cNvPr id="280" name="Google Shape;280;p46"/>
          <p:cNvSpPr txBox="1">
            <a:spLocks noGrp="1"/>
          </p:cNvSpPr>
          <p:nvPr>
            <p:ph type="body" idx="1"/>
          </p:nvPr>
        </p:nvSpPr>
        <p:spPr>
          <a:xfrm>
            <a:off x="311700" y="612150"/>
            <a:ext cx="4805400" cy="4294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Love Ya Like A Sister"/>
              <a:buChar char="★"/>
            </a:pPr>
            <a:r>
              <a:rPr lang="en" sz="1900">
                <a:solidFill>
                  <a:schemeClr val="dk1"/>
                </a:solidFill>
                <a:latin typeface="Love Ya Like A Sister"/>
                <a:ea typeface="Love Ya Like A Sister"/>
                <a:cs typeface="Love Ya Like A Sister"/>
                <a:sym typeface="Love Ya Like A Sister"/>
              </a:rPr>
              <a:t>From the North, the U.S. fought the North Vietnamese Army (NVA). They were the official army of North Vietnam.</a:t>
            </a:r>
            <a:endParaRPr sz="1900">
              <a:solidFill>
                <a:schemeClr val="dk1"/>
              </a:solidFill>
              <a:latin typeface="Love Ya Like A Sister"/>
              <a:ea typeface="Love Ya Like A Sister"/>
              <a:cs typeface="Love Ya Like A Sister"/>
              <a:sym typeface="Love Ya Like A Sister"/>
            </a:endParaRPr>
          </a:p>
          <a:p>
            <a:pPr marL="457200" lvl="0" indent="0" algn="l" rtl="0">
              <a:spcBef>
                <a:spcPts val="1200"/>
              </a:spcBef>
              <a:spcAft>
                <a:spcPts val="0"/>
              </a:spcAft>
              <a:buNone/>
            </a:pPr>
            <a:endParaRPr sz="1900">
              <a:solidFill>
                <a:schemeClr val="dk1"/>
              </a:solidFill>
              <a:latin typeface="Love Ya Like A Sister"/>
              <a:ea typeface="Love Ya Like A Sister"/>
              <a:cs typeface="Love Ya Like A Sister"/>
              <a:sym typeface="Love Ya Like A Sister"/>
            </a:endParaRPr>
          </a:p>
          <a:p>
            <a:pPr marL="457200" lvl="0" indent="-349250" algn="l" rtl="0">
              <a:spcBef>
                <a:spcPts val="1200"/>
              </a:spcBef>
              <a:spcAft>
                <a:spcPts val="0"/>
              </a:spcAft>
              <a:buClr>
                <a:schemeClr val="dk1"/>
              </a:buClr>
              <a:buSzPts val="1900"/>
              <a:buFont typeface="Love Ya Like A Sister"/>
              <a:buChar char="★"/>
            </a:pPr>
            <a:r>
              <a:rPr lang="en" sz="1900">
                <a:solidFill>
                  <a:schemeClr val="dk1"/>
                </a:solidFill>
                <a:latin typeface="Love Ya Like A Sister"/>
                <a:ea typeface="Love Ya Like A Sister"/>
                <a:cs typeface="Love Ya Like A Sister"/>
                <a:sym typeface="Love Ya Like A Sister"/>
              </a:rPr>
              <a:t>In the South, the U.S. fought the Viet Cong, an army recruited from South Vietnamese villagers.</a:t>
            </a:r>
            <a:endParaRPr sz="1900">
              <a:solidFill>
                <a:schemeClr val="dk1"/>
              </a:solidFill>
              <a:latin typeface="Love Ya Like A Sister"/>
              <a:ea typeface="Love Ya Like A Sister"/>
              <a:cs typeface="Love Ya Like A Sister"/>
              <a:sym typeface="Love Ya Like A Sister"/>
            </a:endParaRPr>
          </a:p>
          <a:p>
            <a:pPr marL="914400" lvl="1" indent="-323850" algn="l" rtl="0">
              <a:spcBef>
                <a:spcPts val="0"/>
              </a:spcBef>
              <a:spcAft>
                <a:spcPts val="0"/>
              </a:spcAft>
              <a:buClr>
                <a:schemeClr val="dk1"/>
              </a:buClr>
              <a:buSzPts val="1500"/>
              <a:buFont typeface="Love Ya Like A Sister"/>
              <a:buChar char="○"/>
            </a:pPr>
            <a:r>
              <a:rPr lang="en" sz="1500">
                <a:solidFill>
                  <a:schemeClr val="dk1"/>
                </a:solidFill>
                <a:latin typeface="Love Ya Like A Sister"/>
                <a:ea typeface="Love Ya Like A Sister"/>
                <a:cs typeface="Love Ya Like A Sister"/>
                <a:sym typeface="Love Ya Like A Sister"/>
              </a:rPr>
              <a:t> They mostly used guerrilla warfare, which means they did not wear a uniform and attacked in hit-and-run type attacks and sabotage, using to their advantage.</a:t>
            </a:r>
            <a:endParaRPr sz="1500">
              <a:solidFill>
                <a:schemeClr val="dk1"/>
              </a:solidFill>
              <a:latin typeface="Love Ya Like A Sister"/>
              <a:ea typeface="Love Ya Like A Sister"/>
              <a:cs typeface="Love Ya Like A Sister"/>
              <a:sym typeface="Love Ya Like A Sister"/>
            </a:endParaRPr>
          </a:p>
        </p:txBody>
      </p:sp>
      <p:pic>
        <p:nvPicPr>
          <p:cNvPr id="281" name="Google Shape;281;p46"/>
          <p:cNvPicPr preferRelativeResize="0"/>
          <p:nvPr/>
        </p:nvPicPr>
        <p:blipFill>
          <a:blip r:embed="rId3">
            <a:alphaModFix/>
          </a:blip>
          <a:stretch>
            <a:fillRect/>
          </a:stretch>
        </p:blipFill>
        <p:spPr>
          <a:xfrm>
            <a:off x="5318077" y="-229550"/>
            <a:ext cx="3694175" cy="2301925"/>
          </a:xfrm>
          <a:prstGeom prst="rect">
            <a:avLst/>
          </a:prstGeom>
          <a:noFill/>
          <a:ln>
            <a:noFill/>
          </a:ln>
        </p:spPr>
      </p:pic>
      <p:pic>
        <p:nvPicPr>
          <p:cNvPr id="282" name="Google Shape;282;p46"/>
          <p:cNvPicPr preferRelativeResize="0"/>
          <p:nvPr/>
        </p:nvPicPr>
        <p:blipFill>
          <a:blip r:embed="rId4">
            <a:alphaModFix/>
          </a:blip>
          <a:stretch>
            <a:fillRect/>
          </a:stretch>
        </p:blipFill>
        <p:spPr>
          <a:xfrm>
            <a:off x="5117100" y="2217050"/>
            <a:ext cx="2372825" cy="2351825"/>
          </a:xfrm>
          <a:prstGeom prst="rect">
            <a:avLst/>
          </a:prstGeom>
          <a:noFill/>
          <a:ln>
            <a:noFill/>
          </a:ln>
        </p:spPr>
      </p:pic>
      <p:sp>
        <p:nvSpPr>
          <p:cNvPr id="283" name="Google Shape;283;p46"/>
          <p:cNvSpPr txBox="1"/>
          <p:nvPr/>
        </p:nvSpPr>
        <p:spPr>
          <a:xfrm>
            <a:off x="7489925" y="2754675"/>
            <a:ext cx="15225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i="1">
                <a:solidFill>
                  <a:schemeClr val="dk1"/>
                </a:solidFill>
                <a:highlight>
                  <a:srgbClr val="FFFFFF"/>
                </a:highlight>
              </a:rPr>
              <a:t>A young girl aligned with the Viet Cong and a captured pilot.</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7" descr="We Were Soldiers movie clips: http://j.mp/1CMeZPI&#10;BUY THE MOVIE: http://amzn.to/Ao8Pon&#10;Don't miss the HOTTEST NEW TRAILERS: http://bit.ly/1u2y6pr&#10;&#10;CLIP DESCRIPTION:&#10;Combat starts between American soldiers and the North Vietnamese when U.S. Army helicopters arrive in Vietnam.&#10;&#10;FILM DESCRIPTION:&#10;Screenwriter Randall Wallace, a specialist in sweeping historical epics, steps behind the camera for this fact-based Vietnam War drama that reunites him with his Braveheart (1995) star Mel Gibson. Gibson is Lt. Col. Hal Moore, commander of the First Battalion, Seventh Cavalry, the same regiment fatefully led by George Armstrong Custer. As part of the Pleiku Campaign of late 1965, Moore is assigned to an action at Landing Zone X-Ray in the Drang Valley, an area that would come to be known as the &quot;The Valley of Death.&quot; Moore soon finds himself and his men contained to an area about the size of a football field, surrounded by more than 2,000 enemy troops and engaged in the first major battle of the war. Heroism becomes the order of the day as men like Moore, chopper pilot Bruce Crandall (Greg Kinnear), and Lt. Henry Herrick (Marc Blucas) refuse to yield, in spite of heavy losses of life. The film co-stars Madeleine Stowe, Chris Klein, Keri Russell, and Sam Elliott. We Were Soldiers is based on the book We Were Soldiers Once...and Young by Lt. Gen. Harold G. Moore (retired) and UPI reporter Joe Galloway (played in the film by Barry Pepper).&#10;&#10;CREDITS:&#10;TM &amp; © Paramount (2002)&#10;Cast: Mel Gibson, Greg Kinnear, Duong Don&#10;Director: Randall Wallace&#10;Producers: Eveleen Bandy, Bruce Davey, William Hoy, Jim Lemley, Stephen McEveety, Randall Wallace, Danielle Lemmon Zapotoczny, Stephen Zapotoczny, Arne Schmidt&#10;Screenwriters: Harold G. Moore, Joseph L. Galloway, Randall Wallace&#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title="We Were Soldiers (5/9) Movie CLIP - Arriving in North Vietnam (2002) HD">
            <a:hlinkClick r:id="rId3"/>
          </p:cNvPr>
          <p:cNvPicPr preferRelativeResize="0"/>
          <p:nvPr/>
        </p:nvPicPr>
        <p:blipFill>
          <a:blip r:embed="rId4">
            <a:alphaModFix/>
          </a:blip>
          <a:stretch>
            <a:fillRect/>
          </a:stretch>
        </p:blipFill>
        <p:spPr>
          <a:xfrm>
            <a:off x="193050" y="96525"/>
            <a:ext cx="8680525" cy="486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a:latin typeface="Love Ya Like A Sister"/>
                <a:ea typeface="Love Ya Like A Sister"/>
                <a:cs typeface="Love Ya Like A Sister"/>
                <a:sym typeface="Love Ya Like A Sister"/>
              </a:rPr>
              <a:t>Who was this mastermind…Ho Chi Minh</a:t>
            </a:r>
            <a:endParaRPr sz="3120">
              <a:latin typeface="Love Ya Like A Sister"/>
              <a:ea typeface="Love Ya Like A Sister"/>
              <a:cs typeface="Love Ya Like A Sister"/>
              <a:sym typeface="Love Ya Like A Sister"/>
            </a:endParaRPr>
          </a:p>
        </p:txBody>
      </p:sp>
      <p:sp>
        <p:nvSpPr>
          <p:cNvPr id="294" name="Google Shape;294;p48"/>
          <p:cNvSpPr txBox="1">
            <a:spLocks noGrp="1"/>
          </p:cNvSpPr>
          <p:nvPr>
            <p:ph type="body" idx="1"/>
          </p:nvPr>
        </p:nvSpPr>
        <p:spPr>
          <a:xfrm>
            <a:off x="311700" y="1152475"/>
            <a:ext cx="55071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The leader of the Viet Minh (North Vietnam Army) was </a:t>
            </a:r>
            <a:r>
              <a:rPr lang="en" u="sng">
                <a:solidFill>
                  <a:schemeClr val="dk1"/>
                </a:solidFill>
                <a:highlight>
                  <a:srgbClr val="00FFFF"/>
                </a:highlight>
                <a:latin typeface="Times New Roman"/>
                <a:ea typeface="Times New Roman"/>
                <a:cs typeface="Times New Roman"/>
                <a:sym typeface="Times New Roman"/>
              </a:rPr>
              <a:t>Ho Chi Minh</a:t>
            </a:r>
            <a:r>
              <a:rPr lang="en">
                <a:solidFill>
                  <a:schemeClr val="dk1"/>
                </a:solidFill>
                <a:highlight>
                  <a:srgbClr val="00FFFF"/>
                </a:highlight>
                <a:latin typeface="Times New Roman"/>
                <a:ea typeface="Times New Roman"/>
                <a:cs typeface="Times New Roman"/>
                <a:sym typeface="Times New Roman"/>
              </a:rPr>
              <a:t>.</a:t>
            </a: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He had lived in the U.S., England, the Soviet Union, and China before returning to Vietnam to </a:t>
            </a:r>
            <a:r>
              <a:rPr lang="en">
                <a:solidFill>
                  <a:schemeClr val="dk1"/>
                </a:solidFill>
                <a:highlight>
                  <a:srgbClr val="00FFFF"/>
                </a:highlight>
                <a:latin typeface="Times New Roman"/>
                <a:ea typeface="Times New Roman"/>
                <a:cs typeface="Times New Roman"/>
                <a:sym typeface="Times New Roman"/>
              </a:rPr>
              <a:t>lead the resistance against the French and Japanese during World War II. </a:t>
            </a:r>
            <a:endParaRPr>
              <a:solidFill>
                <a:schemeClr val="dk1"/>
              </a:solidFill>
              <a:highlight>
                <a:srgbClr val="00FFFF"/>
              </a:highlight>
              <a:latin typeface="Times New Roman"/>
              <a:ea typeface="Times New Roman"/>
              <a:cs typeface="Times New Roman"/>
              <a:sym typeface="Times New Roman"/>
            </a:endParaRPr>
          </a:p>
          <a:p>
            <a:pPr marL="457200" lvl="0" indent="-342900" algn="l" rtl="0">
              <a:spcBef>
                <a:spcPts val="0"/>
              </a:spcBef>
              <a:spcAft>
                <a:spcPts val="0"/>
              </a:spcAft>
              <a:buClr>
                <a:schemeClr val="dk1"/>
              </a:buClr>
              <a:buSzPts val="1800"/>
              <a:buFont typeface="Times New Roman"/>
              <a:buChar char="●"/>
            </a:pPr>
            <a:r>
              <a:rPr lang="en">
                <a:solidFill>
                  <a:schemeClr val="dk1"/>
                </a:solidFill>
                <a:latin typeface="Times New Roman"/>
                <a:ea typeface="Times New Roman"/>
                <a:cs typeface="Times New Roman"/>
                <a:sym typeface="Times New Roman"/>
              </a:rPr>
              <a:t>He had asked the U.S. multiple times to recognize a democratic republic in Vietnam but was ignored. It was generally agreed that he would have won the 1956 elections if they had been held.</a:t>
            </a:r>
            <a:endParaRPr>
              <a:solidFill>
                <a:schemeClr val="dk1"/>
              </a:solidFill>
              <a:latin typeface="Times New Roman"/>
              <a:ea typeface="Times New Roman"/>
              <a:cs typeface="Times New Roman"/>
              <a:sym typeface="Times New Roman"/>
            </a:endParaRPr>
          </a:p>
        </p:txBody>
      </p:sp>
      <p:pic>
        <p:nvPicPr>
          <p:cNvPr id="295" name="Google Shape;295;p48"/>
          <p:cNvPicPr preferRelativeResize="0"/>
          <p:nvPr/>
        </p:nvPicPr>
        <p:blipFill>
          <a:blip r:embed="rId3">
            <a:alphaModFix/>
          </a:blip>
          <a:stretch>
            <a:fillRect/>
          </a:stretch>
        </p:blipFill>
        <p:spPr>
          <a:xfrm>
            <a:off x="6189400" y="1247950"/>
            <a:ext cx="2503825" cy="3320928"/>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9"/>
          <p:cNvSpPr txBox="1">
            <a:spLocks noGrp="1"/>
          </p:cNvSpPr>
          <p:nvPr>
            <p:ph type="title"/>
          </p:nvPr>
        </p:nvSpPr>
        <p:spPr>
          <a:xfrm>
            <a:off x="236525" y="90650"/>
            <a:ext cx="5713800" cy="536700"/>
          </a:xfrm>
          <a:prstGeom prst="rect">
            <a:avLst/>
          </a:prstGeom>
          <a:ln w="2857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latin typeface="Walter Turncoat"/>
                <a:ea typeface="Walter Turncoat"/>
                <a:cs typeface="Walter Turncoat"/>
                <a:sym typeface="Walter Turncoat"/>
              </a:rPr>
              <a:t>Early Protest of Diem’s Government</a:t>
            </a:r>
            <a:endParaRPr sz="2420" b="1">
              <a:latin typeface="Walter Turncoat"/>
              <a:ea typeface="Walter Turncoat"/>
              <a:cs typeface="Walter Turncoat"/>
              <a:sym typeface="Walter Turncoat"/>
            </a:endParaRPr>
          </a:p>
        </p:txBody>
      </p:sp>
      <p:sp>
        <p:nvSpPr>
          <p:cNvPr id="301" name="Google Shape;301;p49"/>
          <p:cNvSpPr txBox="1">
            <a:spLocks noGrp="1"/>
          </p:cNvSpPr>
          <p:nvPr>
            <p:ph type="body" idx="1"/>
          </p:nvPr>
        </p:nvSpPr>
        <p:spPr>
          <a:xfrm>
            <a:off x="155700" y="737750"/>
            <a:ext cx="4263000" cy="3831000"/>
          </a:xfrm>
          <a:prstGeom prst="rect">
            <a:avLst/>
          </a:prstGeom>
        </p:spPr>
        <p:txBody>
          <a:bodyPr spcFirstLastPara="1" wrap="square" lIns="91425" tIns="91425" rIns="91425" bIns="91425" anchor="t" anchorCtr="0">
            <a:noAutofit/>
          </a:bodyPr>
          <a:lstStyle/>
          <a:p>
            <a:pPr marL="457200" lvl="0" indent="-345122" algn="l" rtl="0">
              <a:lnSpc>
                <a:spcPct val="122352"/>
              </a:lnSpc>
              <a:spcBef>
                <a:spcPts val="0"/>
              </a:spcBef>
              <a:spcAft>
                <a:spcPts val="0"/>
              </a:spcAft>
              <a:buClr>
                <a:schemeClr val="dk1"/>
              </a:buClr>
              <a:buSzPts val="1835"/>
              <a:buFont typeface="Times New Roman"/>
              <a:buChar char="●"/>
            </a:pPr>
            <a:r>
              <a:rPr lang="en" sz="1835">
                <a:solidFill>
                  <a:schemeClr val="dk1"/>
                </a:solidFill>
                <a:highlight>
                  <a:srgbClr val="FFFFFF"/>
                </a:highlight>
                <a:latin typeface="Times New Roman"/>
                <a:ea typeface="Times New Roman"/>
                <a:cs typeface="Times New Roman"/>
                <a:sym typeface="Times New Roman"/>
              </a:rPr>
              <a:t>Vietcong: Communist opposition group in south begin attacks on Diem’s government in 1957 &amp; protest against his relocation of peasants</a:t>
            </a:r>
            <a:endParaRPr sz="1835">
              <a:solidFill>
                <a:schemeClr val="dk1"/>
              </a:solidFill>
              <a:highlight>
                <a:srgbClr val="FFFFFF"/>
              </a:highlight>
              <a:latin typeface="Times New Roman"/>
              <a:ea typeface="Times New Roman"/>
              <a:cs typeface="Times New Roman"/>
              <a:sym typeface="Times New Roman"/>
            </a:endParaRPr>
          </a:p>
          <a:p>
            <a:pPr marL="457200" lvl="0" indent="-345122" algn="l" rtl="0">
              <a:lnSpc>
                <a:spcPct val="122352"/>
              </a:lnSpc>
              <a:spcBef>
                <a:spcPts val="0"/>
              </a:spcBef>
              <a:spcAft>
                <a:spcPts val="0"/>
              </a:spcAft>
              <a:buClr>
                <a:schemeClr val="dk1"/>
              </a:buClr>
              <a:buSzPts val="1835"/>
              <a:buFont typeface="Times New Roman"/>
              <a:buChar char="●"/>
            </a:pPr>
            <a:r>
              <a:rPr lang="en" sz="1835">
                <a:solidFill>
                  <a:schemeClr val="dk1"/>
                </a:solidFill>
                <a:highlight>
                  <a:srgbClr val="FFFFFF"/>
                </a:highlight>
                <a:latin typeface="Times New Roman"/>
                <a:ea typeface="Times New Roman"/>
                <a:cs typeface="Times New Roman"/>
                <a:sym typeface="Times New Roman"/>
              </a:rPr>
              <a:t>Ho Chi Minh Trail: 1959 </a:t>
            </a:r>
            <a:r>
              <a:rPr lang="en" sz="1835" b="1">
                <a:solidFill>
                  <a:schemeClr val="dk1"/>
                </a:solidFill>
                <a:highlight>
                  <a:srgbClr val="00FFFF"/>
                </a:highlight>
                <a:latin typeface="Times New Roman"/>
                <a:ea typeface="Times New Roman"/>
                <a:cs typeface="Times New Roman"/>
                <a:sym typeface="Times New Roman"/>
              </a:rPr>
              <a:t>North </a:t>
            </a:r>
            <a:r>
              <a:rPr lang="en" sz="1835">
                <a:solidFill>
                  <a:schemeClr val="dk1"/>
                </a:solidFill>
                <a:highlight>
                  <a:srgbClr val="00FFFF"/>
                </a:highlight>
                <a:latin typeface="Times New Roman"/>
                <a:ea typeface="Times New Roman"/>
                <a:cs typeface="Times New Roman"/>
                <a:sym typeface="Times New Roman"/>
              </a:rPr>
              <a:t>begins </a:t>
            </a:r>
            <a:r>
              <a:rPr lang="en" sz="1835" b="1">
                <a:solidFill>
                  <a:schemeClr val="dk1"/>
                </a:solidFill>
                <a:highlight>
                  <a:srgbClr val="00FFFF"/>
                </a:highlight>
                <a:latin typeface="Times New Roman"/>
                <a:ea typeface="Times New Roman"/>
                <a:cs typeface="Times New Roman"/>
                <a:sym typeface="Times New Roman"/>
              </a:rPr>
              <a:t>supplying arms to the Vietcong</a:t>
            </a:r>
            <a:r>
              <a:rPr lang="en" sz="1835">
                <a:solidFill>
                  <a:schemeClr val="dk1"/>
                </a:solidFill>
                <a:highlight>
                  <a:srgbClr val="00FFFF"/>
                </a:highlight>
                <a:latin typeface="Times New Roman"/>
                <a:ea typeface="Times New Roman"/>
                <a:cs typeface="Times New Roman"/>
                <a:sym typeface="Times New Roman"/>
              </a:rPr>
              <a:t> via a network of trails along the borders of: Laos, Cambodia, &amp; Vietnam</a:t>
            </a:r>
            <a:endParaRPr sz="1835">
              <a:solidFill>
                <a:schemeClr val="dk1"/>
              </a:solidFill>
              <a:highlight>
                <a:srgbClr val="00FFFF"/>
              </a:highlight>
              <a:latin typeface="Times New Roman"/>
              <a:ea typeface="Times New Roman"/>
              <a:cs typeface="Times New Roman"/>
              <a:sym typeface="Times New Roman"/>
            </a:endParaRPr>
          </a:p>
          <a:p>
            <a:pPr marL="457200" lvl="0" indent="-342900" algn="l" rtl="0">
              <a:lnSpc>
                <a:spcPct val="122352"/>
              </a:lnSpc>
              <a:spcBef>
                <a:spcPts val="0"/>
              </a:spcBef>
              <a:spcAft>
                <a:spcPts val="0"/>
              </a:spcAft>
              <a:buClr>
                <a:schemeClr val="dk1"/>
              </a:buClr>
              <a:buSzPts val="1800"/>
              <a:buFont typeface="Times New Roman"/>
              <a:buChar char="●"/>
            </a:pPr>
            <a:r>
              <a:rPr lang="en" sz="1835">
                <a:solidFill>
                  <a:schemeClr val="dk1"/>
                </a:solidFill>
                <a:highlight>
                  <a:srgbClr val="FFFFFF"/>
                </a:highlight>
                <a:latin typeface="Times New Roman"/>
                <a:ea typeface="Times New Roman"/>
                <a:cs typeface="Times New Roman"/>
                <a:sym typeface="Times New Roman"/>
              </a:rPr>
              <a:t>South Vietnam </a:t>
            </a:r>
            <a:r>
              <a:rPr lang="en" sz="1835" b="1">
                <a:solidFill>
                  <a:schemeClr val="dk1"/>
                </a:solidFill>
                <a:highlight>
                  <a:srgbClr val="FFFFFF"/>
                </a:highlight>
                <a:latin typeface="Times New Roman"/>
                <a:ea typeface="Times New Roman"/>
                <a:cs typeface="Times New Roman"/>
                <a:sym typeface="Times New Roman"/>
              </a:rPr>
              <a:t>grows </a:t>
            </a:r>
            <a:r>
              <a:rPr lang="en" b="1">
                <a:solidFill>
                  <a:schemeClr val="dk1"/>
                </a:solidFill>
                <a:highlight>
                  <a:srgbClr val="FFFFFF"/>
                </a:highlight>
                <a:latin typeface="Times New Roman"/>
                <a:ea typeface="Times New Roman"/>
                <a:cs typeface="Times New Roman"/>
                <a:sym typeface="Times New Roman"/>
              </a:rPr>
              <a:t>more unstable</a:t>
            </a:r>
            <a:endParaRPr b="1">
              <a:solidFill>
                <a:schemeClr val="dk1"/>
              </a:solidFill>
              <a:highlight>
                <a:srgbClr val="FFFFFF"/>
              </a:highlight>
              <a:latin typeface="Times New Roman"/>
              <a:ea typeface="Times New Roman"/>
              <a:cs typeface="Times New Roman"/>
              <a:sym typeface="Times New Roman"/>
            </a:endParaRPr>
          </a:p>
          <a:p>
            <a:pPr marL="457200" lvl="0" indent="0" algn="l" rtl="0">
              <a:lnSpc>
                <a:spcPct val="122352"/>
              </a:lnSpc>
              <a:spcBef>
                <a:spcPts val="0"/>
              </a:spcBef>
              <a:spcAft>
                <a:spcPts val="0"/>
              </a:spcAft>
              <a:buNone/>
            </a:pPr>
            <a:endParaRPr>
              <a:solidFill>
                <a:srgbClr val="475262"/>
              </a:solidFill>
              <a:highlight>
                <a:srgbClr val="FFFFFF"/>
              </a:highlight>
              <a:latin typeface="Times New Roman"/>
              <a:ea typeface="Times New Roman"/>
              <a:cs typeface="Times New Roman"/>
              <a:sym typeface="Times New Roman"/>
            </a:endParaRPr>
          </a:p>
          <a:p>
            <a:pPr marL="0" lvl="0" indent="0" algn="l" rtl="0">
              <a:lnSpc>
                <a:spcPct val="105000"/>
              </a:lnSpc>
              <a:spcBef>
                <a:spcPts val="0"/>
              </a:spcBef>
              <a:spcAft>
                <a:spcPts val="1200"/>
              </a:spcAft>
              <a:buSzPts val="1018"/>
              <a:buNone/>
            </a:pPr>
            <a:endParaRPr sz="1865"/>
          </a:p>
        </p:txBody>
      </p:sp>
      <p:pic>
        <p:nvPicPr>
          <p:cNvPr id="302" name="Google Shape;302;p49"/>
          <p:cNvPicPr preferRelativeResize="0"/>
          <p:nvPr/>
        </p:nvPicPr>
        <p:blipFill>
          <a:blip r:embed="rId3">
            <a:alphaModFix/>
          </a:blip>
          <a:stretch>
            <a:fillRect/>
          </a:stretch>
        </p:blipFill>
        <p:spPr>
          <a:xfrm>
            <a:off x="5026300" y="1129950"/>
            <a:ext cx="3907725" cy="383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50" descr="View full lesson: http://ed.ted.com/lessons/the-infamous-and-ingenious-ho-chi-minh-trail-cameron-paterson&#10;&#10;The Ho Chi Minh Trail not only connected North and South Vietnam during a brutal war but also aided Vietnamese soldiers. The trail shaved nearly five months of time off of the trip and was used as a secret weapon of sorts. Cameron Paterson describes the history and usage of the infamous trail.&#10;&#10;Lesson by Cameron Paterson, animation by Maxwell Sørensen." title="The infamous and ingenious Ho Chi Minh Trail - Cameron Paterson">
            <a:hlinkClick r:id="rId3"/>
          </p:cNvPr>
          <p:cNvPicPr preferRelativeResize="0"/>
          <p:nvPr/>
        </p:nvPicPr>
        <p:blipFill>
          <a:blip r:embed="rId4">
            <a:alphaModFix/>
          </a:blip>
          <a:stretch>
            <a:fillRect/>
          </a:stretch>
        </p:blipFill>
        <p:spPr>
          <a:xfrm>
            <a:off x="236225" y="215450"/>
            <a:ext cx="8644100" cy="465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51" descr="A Vietnamese Guide explains simple but horrible traps the Viet Cong / FNL built in Vietnam War. Recorded December 2004 in Tay Ninh Province north west of Saigon / Ho Chi Minh City." title="Vietnam - Traps of the Viet Cong / FNL">
            <a:hlinkClick r:id="rId3"/>
          </p:cNvPr>
          <p:cNvPicPr preferRelativeResize="0"/>
          <p:nvPr/>
        </p:nvPicPr>
        <p:blipFill>
          <a:blip r:embed="rId4">
            <a:alphaModFix/>
          </a:blip>
          <a:stretch>
            <a:fillRect/>
          </a:stretch>
        </p:blipFill>
        <p:spPr>
          <a:xfrm>
            <a:off x="152400" y="152400"/>
            <a:ext cx="8674225" cy="4776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7"/>
        <p:cNvGrpSpPr/>
        <p:nvPr/>
      </p:nvGrpSpPr>
      <p:grpSpPr>
        <a:xfrm>
          <a:off x="0" y="0"/>
          <a:ext cx="0" cy="0"/>
          <a:chOff x="0" y="0"/>
          <a:chExt cx="0" cy="0"/>
        </a:xfrm>
      </p:grpSpPr>
      <p:sp>
        <p:nvSpPr>
          <p:cNvPr id="318" name="Google Shape;318;p52"/>
          <p:cNvSpPr txBox="1">
            <a:spLocks noGrp="1"/>
          </p:cNvSpPr>
          <p:nvPr>
            <p:ph type="ctrTitle"/>
          </p:nvPr>
        </p:nvSpPr>
        <p:spPr>
          <a:xfrm>
            <a:off x="283400" y="166375"/>
            <a:ext cx="8434200" cy="852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Arial Black"/>
              <a:buNone/>
            </a:pPr>
            <a:r>
              <a:rPr lang="en" sz="5200">
                <a:solidFill>
                  <a:srgbClr val="000000"/>
                </a:solidFill>
                <a:latin typeface="Arial Black"/>
                <a:ea typeface="Arial Black"/>
                <a:cs typeface="Arial Black"/>
                <a:sym typeface="Arial Black"/>
              </a:rPr>
              <a:t>Weapons of Vietnam</a:t>
            </a:r>
            <a:endParaRPr sz="5200">
              <a:solidFill>
                <a:srgbClr val="000000"/>
              </a:solidFill>
              <a:latin typeface="Arial Black"/>
              <a:ea typeface="Arial Black"/>
              <a:cs typeface="Arial Black"/>
              <a:sym typeface="Arial Black"/>
            </a:endParaRPr>
          </a:p>
        </p:txBody>
      </p:sp>
      <p:sp>
        <p:nvSpPr>
          <p:cNvPr id="319" name="Google Shape;319;p52" descr="Image result for my lai massacre charlie company"/>
          <p:cNvSpPr/>
          <p:nvPr/>
        </p:nvSpPr>
        <p:spPr>
          <a:xfrm>
            <a:off x="1244146" y="3110455"/>
            <a:ext cx="432600" cy="32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52" descr="Image result for my lai massacre time magazine"/>
          <p:cNvSpPr/>
          <p:nvPr/>
        </p:nvSpPr>
        <p:spPr>
          <a:xfrm>
            <a:off x="685801" y="3566301"/>
            <a:ext cx="490500" cy="36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1" name="Google Shape;321;p52" descr="Image result for Agent Orange"/>
          <p:cNvPicPr preferRelativeResize="0"/>
          <p:nvPr/>
        </p:nvPicPr>
        <p:blipFill rotWithShape="1">
          <a:blip r:embed="rId3">
            <a:alphaModFix/>
          </a:blip>
          <a:srcRect/>
          <a:stretch/>
        </p:blipFill>
        <p:spPr>
          <a:xfrm>
            <a:off x="184650" y="1179575"/>
            <a:ext cx="4627649" cy="2499800"/>
          </a:xfrm>
          <a:prstGeom prst="rect">
            <a:avLst/>
          </a:prstGeom>
          <a:noFill/>
          <a:ln w="28575" cap="flat" cmpd="sng">
            <a:solidFill>
              <a:srgbClr val="000000"/>
            </a:solidFill>
            <a:prstDash val="solid"/>
            <a:round/>
            <a:headEnd type="none" w="sm" len="sm"/>
            <a:tailEnd type="none" w="sm" len="sm"/>
          </a:ln>
        </p:spPr>
      </p:pic>
      <p:pic>
        <p:nvPicPr>
          <p:cNvPr id="322" name="Google Shape;322;p52" descr="Image result for Agent Orange"/>
          <p:cNvPicPr preferRelativeResize="0"/>
          <p:nvPr/>
        </p:nvPicPr>
        <p:blipFill rotWithShape="1">
          <a:blip r:embed="rId4">
            <a:alphaModFix/>
          </a:blip>
          <a:srcRect/>
          <a:stretch/>
        </p:blipFill>
        <p:spPr>
          <a:xfrm>
            <a:off x="5237775" y="1018975"/>
            <a:ext cx="3704000" cy="2698650"/>
          </a:xfrm>
          <a:prstGeom prst="rect">
            <a:avLst/>
          </a:prstGeom>
          <a:noFill/>
          <a:ln w="28575" cap="flat" cmpd="sng">
            <a:solidFill>
              <a:srgbClr val="000000"/>
            </a:solidFill>
            <a:prstDash val="solid"/>
            <a:round/>
            <a:headEnd type="none" w="sm" len="sm"/>
            <a:tailEnd type="none" w="sm" len="sm"/>
          </a:ln>
        </p:spPr>
      </p:pic>
      <p:sp>
        <p:nvSpPr>
          <p:cNvPr id="323" name="Google Shape;323;p52"/>
          <p:cNvSpPr txBox="1"/>
          <p:nvPr/>
        </p:nvSpPr>
        <p:spPr>
          <a:xfrm>
            <a:off x="-928548" y="3507743"/>
            <a:ext cx="7772400" cy="852600"/>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chemeClr val="lt1"/>
              </a:buClr>
              <a:buSzPts val="6000"/>
              <a:buFont typeface="Stardos Stencil"/>
              <a:buNone/>
            </a:pPr>
            <a:r>
              <a:rPr lang="en" sz="6000">
                <a:latin typeface="Stardos Stencil"/>
                <a:ea typeface="Stardos Stencil"/>
                <a:cs typeface="Stardos Stencil"/>
                <a:sym typeface="Stardos Stencil"/>
              </a:rPr>
              <a:t>Agent Orange</a:t>
            </a:r>
            <a:endParaRPr sz="6000">
              <a:latin typeface="Stardos Stencil"/>
              <a:ea typeface="Stardos Stencil"/>
              <a:cs typeface="Stardos Stencil"/>
              <a:sym typeface="Stardos Stencil"/>
            </a:endParaRPr>
          </a:p>
        </p:txBody>
      </p:sp>
      <p:sp>
        <p:nvSpPr>
          <p:cNvPr id="324" name="Google Shape;324;p52"/>
          <p:cNvSpPr txBox="1"/>
          <p:nvPr/>
        </p:nvSpPr>
        <p:spPr>
          <a:xfrm>
            <a:off x="283400" y="4290849"/>
            <a:ext cx="7772400" cy="747300"/>
          </a:xfrm>
          <a:prstGeom prst="rect">
            <a:avLst/>
          </a:prstGeom>
          <a:noFill/>
          <a:ln>
            <a:noFill/>
          </a:ln>
        </p:spPr>
        <p:txBody>
          <a:bodyPr spcFirstLastPara="1" wrap="square" lIns="91425" tIns="45700" rIns="91425" bIns="45700" anchor="b" anchorCtr="0">
            <a:normAutofit fontScale="62500" lnSpcReduction="10000"/>
          </a:bodyPr>
          <a:lstStyle/>
          <a:p>
            <a:pPr marL="0" marR="0" lvl="0" indent="0" algn="ctr" rtl="0">
              <a:lnSpc>
                <a:spcPct val="90000"/>
              </a:lnSpc>
              <a:spcBef>
                <a:spcPts val="0"/>
              </a:spcBef>
              <a:spcAft>
                <a:spcPts val="0"/>
              </a:spcAft>
              <a:buClr>
                <a:srgbClr val="FFFF00"/>
              </a:buClr>
              <a:buSzPct val="100000"/>
              <a:buFont typeface="Stardos Stencil"/>
              <a:buNone/>
            </a:pPr>
            <a:r>
              <a:rPr lang="en" sz="4000">
                <a:latin typeface="Stardos Stencil"/>
                <a:ea typeface="Stardos Stencil"/>
                <a:cs typeface="Stardos Stencil"/>
                <a:sym typeface="Stardos Stencil"/>
              </a:rPr>
              <a:t>Herbicide – remove forest cover and food from Vietcong – Force people to move to city – </a:t>
            </a:r>
            <a:r>
              <a:rPr lang="en" sz="4000" u="sng">
                <a:latin typeface="Stardos Stencil"/>
                <a:ea typeface="Stardos Stencil"/>
                <a:cs typeface="Stardos Stencil"/>
                <a:sym typeface="Stardos Stencil"/>
              </a:rPr>
              <a:t>Huge Health problems</a:t>
            </a:r>
            <a:endParaRPr sz="4000">
              <a:latin typeface="Stardos Stencil"/>
              <a:ea typeface="Stardos Stencil"/>
              <a:cs typeface="Stardos Stencil"/>
              <a:sym typeface="Stardos Stenci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29"/>
        <p:cNvGrpSpPr/>
        <p:nvPr/>
      </p:nvGrpSpPr>
      <p:grpSpPr>
        <a:xfrm>
          <a:off x="0" y="0"/>
          <a:ext cx="0" cy="0"/>
          <a:chOff x="0" y="0"/>
          <a:chExt cx="0" cy="0"/>
        </a:xfrm>
      </p:grpSpPr>
      <p:sp>
        <p:nvSpPr>
          <p:cNvPr id="330" name="Google Shape;330;p53" descr="Image result for my lai massacre charlie company"/>
          <p:cNvSpPr/>
          <p:nvPr/>
        </p:nvSpPr>
        <p:spPr>
          <a:xfrm>
            <a:off x="1244146" y="3110455"/>
            <a:ext cx="432600" cy="32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53" descr="Image result for my lai massacre time magazine"/>
          <p:cNvSpPr/>
          <p:nvPr/>
        </p:nvSpPr>
        <p:spPr>
          <a:xfrm>
            <a:off x="685801" y="3566301"/>
            <a:ext cx="490500" cy="36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53"/>
          <p:cNvSpPr txBox="1"/>
          <p:nvPr/>
        </p:nvSpPr>
        <p:spPr>
          <a:xfrm>
            <a:off x="546525" y="3730576"/>
            <a:ext cx="7911600" cy="1108800"/>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ctr" rtl="0">
              <a:lnSpc>
                <a:spcPct val="90000"/>
              </a:lnSpc>
              <a:spcBef>
                <a:spcPts val="0"/>
              </a:spcBef>
              <a:spcAft>
                <a:spcPts val="0"/>
              </a:spcAft>
              <a:buClr>
                <a:schemeClr val="lt1"/>
              </a:buClr>
              <a:buSzPct val="100000"/>
              <a:buFont typeface="Stardos Stencil"/>
              <a:buNone/>
            </a:pPr>
            <a:r>
              <a:rPr lang="en" sz="6000">
                <a:latin typeface="Stardos Stencil"/>
                <a:ea typeface="Stardos Stencil"/>
                <a:cs typeface="Stardos Stencil"/>
                <a:sym typeface="Stardos Stencil"/>
              </a:rPr>
              <a:t>Napalm: Used for fire bombing Vietcongs strongholds</a:t>
            </a:r>
            <a:endParaRPr sz="6000">
              <a:latin typeface="Stardos Stencil"/>
              <a:ea typeface="Stardos Stencil"/>
              <a:cs typeface="Stardos Stencil"/>
              <a:sym typeface="Stardos Stencil"/>
            </a:endParaRPr>
          </a:p>
        </p:txBody>
      </p:sp>
      <p:sp>
        <p:nvSpPr>
          <p:cNvPr id="333" name="Google Shape;333;p53"/>
          <p:cNvSpPr txBox="1"/>
          <p:nvPr/>
        </p:nvSpPr>
        <p:spPr>
          <a:xfrm>
            <a:off x="283394" y="4290841"/>
            <a:ext cx="7772400" cy="8526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lt1"/>
              </a:solidFill>
              <a:latin typeface="Stardos Stencil"/>
              <a:ea typeface="Stardos Stencil"/>
              <a:cs typeface="Stardos Stencil"/>
              <a:sym typeface="Stardos Stencil"/>
            </a:endParaRPr>
          </a:p>
        </p:txBody>
      </p:sp>
      <p:pic>
        <p:nvPicPr>
          <p:cNvPr id="334" name="Google Shape;334;p53" descr="Image result for napalm strike vietnam"/>
          <p:cNvPicPr preferRelativeResize="0"/>
          <p:nvPr/>
        </p:nvPicPr>
        <p:blipFill rotWithShape="1">
          <a:blip r:embed="rId3">
            <a:alphaModFix/>
          </a:blip>
          <a:srcRect/>
          <a:stretch/>
        </p:blipFill>
        <p:spPr>
          <a:xfrm>
            <a:off x="3822050" y="324525"/>
            <a:ext cx="4904925" cy="3196325"/>
          </a:xfrm>
          <a:prstGeom prst="rect">
            <a:avLst/>
          </a:prstGeom>
          <a:noFill/>
          <a:ln w="19050" cap="flat" cmpd="sng">
            <a:solidFill>
              <a:srgbClr val="000000"/>
            </a:solidFill>
            <a:prstDash val="solid"/>
            <a:round/>
            <a:headEnd type="none" w="sm" len="sm"/>
            <a:tailEnd type="none" w="sm" len="sm"/>
          </a:ln>
        </p:spPr>
      </p:pic>
      <p:sp>
        <p:nvSpPr>
          <p:cNvPr id="335" name="Google Shape;335;p53"/>
          <p:cNvSpPr/>
          <p:nvPr/>
        </p:nvSpPr>
        <p:spPr>
          <a:xfrm>
            <a:off x="6734629" y="2438400"/>
            <a:ext cx="566100" cy="2862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6" name="Google Shape;336;p53" descr="File:US riverboat using napalm in Vietnam.jpg"/>
          <p:cNvPicPr preferRelativeResize="0"/>
          <p:nvPr/>
        </p:nvPicPr>
        <p:blipFill rotWithShape="1">
          <a:blip r:embed="rId4">
            <a:alphaModFix/>
          </a:blip>
          <a:srcRect/>
          <a:stretch/>
        </p:blipFill>
        <p:spPr>
          <a:xfrm>
            <a:off x="283400" y="324525"/>
            <a:ext cx="3660750" cy="3196325"/>
          </a:xfrm>
          <a:prstGeom prst="rect">
            <a:avLst/>
          </a:prstGeom>
          <a:noFill/>
          <a:ln w="28575" cap="flat" cmpd="sng">
            <a:solidFill>
              <a:srgbClr val="0000CC"/>
            </a:solidFill>
            <a:prstDash val="solid"/>
            <a:miter lim="800000"/>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311700" y="112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20" u="sng">
                <a:latin typeface="Anton"/>
                <a:ea typeface="Anton"/>
                <a:cs typeface="Anton"/>
                <a:sym typeface="Anton"/>
              </a:rPr>
              <a:t>Making the Connection</a:t>
            </a:r>
            <a:endParaRPr sz="4020" u="sng">
              <a:latin typeface="Anton"/>
              <a:ea typeface="Anton"/>
              <a:cs typeface="Anton"/>
              <a:sym typeface="Anton"/>
            </a:endParaRPr>
          </a:p>
        </p:txBody>
      </p:sp>
      <p:sp>
        <p:nvSpPr>
          <p:cNvPr id="342" name="Google Shape;342;p54"/>
          <p:cNvSpPr txBox="1">
            <a:spLocks noGrp="1"/>
          </p:cNvSpPr>
          <p:nvPr>
            <p:ph type="body" idx="1"/>
          </p:nvPr>
        </p:nvSpPr>
        <p:spPr>
          <a:xfrm>
            <a:off x="311700" y="1152475"/>
            <a:ext cx="8520600" cy="3776400"/>
          </a:xfrm>
          <a:prstGeom prst="rect">
            <a:avLst/>
          </a:prstGeom>
        </p:spPr>
        <p:txBody>
          <a:bodyPr spcFirstLastPara="1" wrap="square" lIns="91425" tIns="91425" rIns="91425" bIns="91425" anchor="t" anchorCtr="0">
            <a:normAutofit/>
          </a:bodyPr>
          <a:lstStyle/>
          <a:p>
            <a:pPr marL="457200" lvl="0" indent="0" algn="ctr" rtl="0">
              <a:spcBef>
                <a:spcPts val="0"/>
              </a:spcBef>
              <a:spcAft>
                <a:spcPts val="0"/>
              </a:spcAft>
              <a:buNone/>
            </a:pPr>
            <a:r>
              <a:rPr lang="en" sz="2800">
                <a:solidFill>
                  <a:srgbClr val="000000"/>
                </a:solidFill>
                <a:latin typeface="Playfair Display"/>
                <a:ea typeface="Playfair Display"/>
                <a:cs typeface="Playfair Display"/>
                <a:sym typeface="Playfair Display"/>
              </a:rPr>
              <a:t>Think back to the Korean War. </a:t>
            </a:r>
            <a:endParaRPr sz="2800">
              <a:solidFill>
                <a:srgbClr val="000000"/>
              </a:solidFill>
              <a:latin typeface="Playfair Display"/>
              <a:ea typeface="Playfair Display"/>
              <a:cs typeface="Playfair Display"/>
              <a:sym typeface="Playfair Display"/>
            </a:endParaRPr>
          </a:p>
          <a:p>
            <a:pPr marL="457200" lvl="0" indent="0" algn="ctr" rtl="0">
              <a:spcBef>
                <a:spcPts val="1200"/>
              </a:spcBef>
              <a:spcAft>
                <a:spcPts val="0"/>
              </a:spcAft>
              <a:buNone/>
            </a:pPr>
            <a:endParaRPr sz="2800">
              <a:solidFill>
                <a:srgbClr val="000000"/>
              </a:solidFill>
              <a:latin typeface="Playfair Display"/>
              <a:ea typeface="Playfair Display"/>
              <a:cs typeface="Playfair Display"/>
              <a:sym typeface="Playfair Display"/>
            </a:endParaRPr>
          </a:p>
          <a:p>
            <a:pPr marL="457200" lvl="0" indent="-406400" algn="ctr" rtl="0">
              <a:spcBef>
                <a:spcPts val="1200"/>
              </a:spcBef>
              <a:spcAft>
                <a:spcPts val="0"/>
              </a:spcAft>
              <a:buClr>
                <a:srgbClr val="000000"/>
              </a:buClr>
              <a:buSzPts val="2800"/>
              <a:buFont typeface="Playfair Display"/>
              <a:buAutoNum type="arabicPeriod"/>
            </a:pPr>
            <a:r>
              <a:rPr lang="en" sz="2800">
                <a:solidFill>
                  <a:srgbClr val="000000"/>
                </a:solidFill>
                <a:latin typeface="Playfair Display"/>
                <a:ea typeface="Playfair Display"/>
                <a:cs typeface="Playfair Display"/>
                <a:sym typeface="Playfair Display"/>
              </a:rPr>
              <a:t>What similarities can you think of between the Korean War and the Vietnam War? </a:t>
            </a:r>
            <a:endParaRPr sz="2800">
              <a:solidFill>
                <a:srgbClr val="000000"/>
              </a:solidFill>
              <a:latin typeface="Playfair Display"/>
              <a:ea typeface="Playfair Display"/>
              <a:cs typeface="Playfair Display"/>
              <a:sym typeface="Playfair Display"/>
            </a:endParaRPr>
          </a:p>
          <a:p>
            <a:pPr marL="457200" lvl="0" indent="0" algn="ctr" rtl="0">
              <a:spcBef>
                <a:spcPts val="1200"/>
              </a:spcBef>
              <a:spcAft>
                <a:spcPts val="0"/>
              </a:spcAft>
              <a:buNone/>
            </a:pPr>
            <a:endParaRPr sz="2800">
              <a:solidFill>
                <a:srgbClr val="000000"/>
              </a:solidFill>
              <a:latin typeface="Playfair Display"/>
              <a:ea typeface="Playfair Display"/>
              <a:cs typeface="Playfair Display"/>
              <a:sym typeface="Playfair Display"/>
            </a:endParaRPr>
          </a:p>
          <a:p>
            <a:pPr marL="457200" lvl="0" indent="-406400" algn="ctr" rtl="0">
              <a:spcBef>
                <a:spcPts val="1200"/>
              </a:spcBef>
              <a:spcAft>
                <a:spcPts val="0"/>
              </a:spcAft>
              <a:buClr>
                <a:srgbClr val="000000"/>
              </a:buClr>
              <a:buSzPts val="2800"/>
              <a:buFont typeface="Playfair Display"/>
              <a:buAutoNum type="arabicPeriod"/>
            </a:pPr>
            <a:r>
              <a:rPr lang="en" sz="2800">
                <a:solidFill>
                  <a:srgbClr val="000000"/>
                </a:solidFill>
                <a:latin typeface="Playfair Display"/>
                <a:ea typeface="Playfair Display"/>
                <a:cs typeface="Playfair Display"/>
                <a:sym typeface="Playfair Display"/>
              </a:rPr>
              <a:t>What differences can you think of?</a:t>
            </a:r>
            <a:endParaRPr sz="2800">
              <a:solidFill>
                <a:srgbClr val="000000"/>
              </a:solidFill>
              <a:latin typeface="Playfair Display"/>
              <a:ea typeface="Playfair Display"/>
              <a:cs typeface="Playfair Display"/>
              <a:sym typeface="Playfair Display"/>
            </a:endParaRPr>
          </a:p>
        </p:txBody>
      </p:sp>
      <p:pic>
        <p:nvPicPr>
          <p:cNvPr id="343" name="Google Shape;343;p54" descr="By far the best recorded and arranged version of the M*A*S*H theme, from the album &quot;TV Themes: Comedy&quot;. This was the first time I was exposed to the song, and when seeing the actual show for the first time, I was surprised at how much more jazzy it is, here. Recently, I was ashamed that this recording of the song was not on YouTube, so &quot;everybody thank me at once&quot;, to quote Hon Solo." title="M*A*S*H Theme Instrumental (Best Version) [HD Quality]">
            <a:hlinkClick r:id="rId3"/>
          </p:cNvPr>
          <p:cNvPicPr preferRelativeResize="0"/>
          <p:nvPr/>
        </p:nvPicPr>
        <p:blipFill>
          <a:blip r:embed="rId4">
            <a:alphaModFix/>
          </a:blip>
          <a:stretch>
            <a:fillRect/>
          </a:stretch>
        </p:blipFill>
        <p:spPr>
          <a:xfrm>
            <a:off x="207125" y="462500"/>
            <a:ext cx="1611725" cy="141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8"/>
          <p:cNvPicPr preferRelativeResize="0"/>
          <p:nvPr/>
        </p:nvPicPr>
        <p:blipFill>
          <a:blip r:embed="rId3">
            <a:alphaModFix/>
          </a:blip>
          <a:stretch>
            <a:fillRect/>
          </a:stretch>
        </p:blipFill>
        <p:spPr>
          <a:xfrm>
            <a:off x="414250" y="115075"/>
            <a:ext cx="8411400" cy="4798300"/>
          </a:xfrm>
          <a:prstGeom prst="rect">
            <a:avLst/>
          </a:prstGeom>
          <a:noFill/>
          <a:ln w="19050" cap="flat" cmpd="sng">
            <a:solidFill>
              <a:schemeClr val="dk2"/>
            </a:solidFill>
            <a:prstDash val="solid"/>
            <a:round/>
            <a:headEnd type="none" w="sm" len="sm"/>
            <a:tailEnd type="none" w="sm" len="sm"/>
          </a:ln>
        </p:spPr>
      </p:pic>
      <p:pic>
        <p:nvPicPr>
          <p:cNvPr id="157" name="Google Shape;157;p28" descr="By far the best recorded and arranged version of the M*A*S*H theme, from the album &quot;TV Themes: Comedy&quot;. This was the first time I was exposed to the song, and when seeing the actual show for the first time, I was surprised at how much more jazzy it is, here. Recently, I was ashamed that this recording of the song was not on YouTube, so &quot;everybody thank me at once&quot;, to quote Hon Solo." title="M*A*S*H Theme Instrumental (Best Version) [HD Quality]">
            <a:hlinkClick r:id="rId4"/>
          </p:cNvPr>
          <p:cNvPicPr preferRelativeResize="0"/>
          <p:nvPr/>
        </p:nvPicPr>
        <p:blipFill>
          <a:blip r:embed="rId5">
            <a:alphaModFix/>
          </a:blip>
          <a:stretch>
            <a:fillRect/>
          </a:stretch>
        </p:blipFill>
        <p:spPr>
          <a:xfrm>
            <a:off x="4188450" y="2922700"/>
            <a:ext cx="1611725" cy="15073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body" idx="1"/>
          </p:nvPr>
        </p:nvSpPr>
        <p:spPr>
          <a:xfrm>
            <a:off x="311700" y="284825"/>
            <a:ext cx="8520600" cy="4485000"/>
          </a:xfrm>
          <a:prstGeom prst="rect">
            <a:avLst/>
          </a:prstGeom>
        </p:spPr>
        <p:txBody>
          <a:bodyPr spcFirstLastPara="1" wrap="square" lIns="91425" tIns="91425" rIns="91425" bIns="91425" anchor="t" anchorCtr="0">
            <a:normAutofit fontScale="92500"/>
          </a:bodyPr>
          <a:lstStyle/>
          <a:p>
            <a:pPr marL="0" lvl="0" indent="0" algn="l" rtl="0">
              <a:lnSpc>
                <a:spcPct val="125000"/>
              </a:lnSpc>
              <a:spcBef>
                <a:spcPts val="0"/>
              </a:spcBef>
              <a:spcAft>
                <a:spcPts val="0"/>
              </a:spcAft>
              <a:buClr>
                <a:schemeClr val="dk1"/>
              </a:buClr>
              <a:buSzPts val="1100"/>
              <a:buFont typeface="Arial"/>
              <a:buNone/>
            </a:pPr>
            <a:r>
              <a:rPr lang="en" sz="2500" b="1">
                <a:solidFill>
                  <a:schemeClr val="dk1"/>
                </a:solidFill>
                <a:latin typeface="Lora"/>
                <a:ea typeface="Lora"/>
                <a:cs typeface="Lora"/>
                <a:sym typeface="Lora"/>
              </a:rPr>
              <a:t>Let’s respond to this question on a sticky note be ready to share.  </a:t>
            </a: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r>
              <a:rPr lang="en" sz="2500" b="1">
                <a:solidFill>
                  <a:schemeClr val="dk1"/>
                </a:solidFill>
                <a:latin typeface="Lora"/>
                <a:ea typeface="Lora"/>
                <a:cs typeface="Lora"/>
                <a:sym typeface="Lora"/>
              </a:rPr>
              <a:t>Write a sentence answering the question</a:t>
            </a: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r>
              <a:rPr lang="en" sz="2500" b="1">
                <a:solidFill>
                  <a:schemeClr val="dk1"/>
                </a:solidFill>
                <a:latin typeface="Lora"/>
                <a:ea typeface="Lora"/>
                <a:cs typeface="Lora"/>
                <a:sym typeface="Lora"/>
              </a:rPr>
              <a:t>The actions of a government can divide its people….</a:t>
            </a: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endParaRPr sz="2500" b="1">
              <a:solidFill>
                <a:schemeClr val="dk1"/>
              </a:solidFill>
              <a:latin typeface="Lora"/>
              <a:ea typeface="Lora"/>
              <a:cs typeface="Lora"/>
              <a:sym typeface="Lora"/>
            </a:endParaRPr>
          </a:p>
          <a:p>
            <a:pPr marL="0" lvl="0" indent="0" algn="l" rtl="0">
              <a:lnSpc>
                <a:spcPct val="125000"/>
              </a:lnSpc>
              <a:spcBef>
                <a:spcPts val="0"/>
              </a:spcBef>
              <a:spcAft>
                <a:spcPts val="0"/>
              </a:spcAft>
              <a:buClr>
                <a:schemeClr val="dk1"/>
              </a:buClr>
              <a:buSzPts val="1100"/>
              <a:buFont typeface="Arial"/>
              <a:buNone/>
            </a:pPr>
            <a:r>
              <a:rPr lang="en" sz="2500" b="1">
                <a:solidFill>
                  <a:schemeClr val="dk1"/>
                </a:solidFill>
                <a:latin typeface="Lora"/>
                <a:ea typeface="Lora"/>
                <a:cs typeface="Lora"/>
                <a:sym typeface="Lora"/>
              </a:rPr>
              <a:t>Do you agree or disagree with the statement above?</a:t>
            </a:r>
            <a:endParaRPr sz="2500" b="1">
              <a:solidFill>
                <a:schemeClr val="dk1"/>
              </a:solidFill>
              <a:latin typeface="Lora"/>
              <a:ea typeface="Lora"/>
              <a:cs typeface="Lora"/>
              <a:sym typeface="Lora"/>
            </a:endParaRPr>
          </a:p>
        </p:txBody>
      </p:sp>
      <p:cxnSp>
        <p:nvCxnSpPr>
          <p:cNvPr id="349" name="Google Shape;349;p55"/>
          <p:cNvCxnSpPr/>
          <p:nvPr/>
        </p:nvCxnSpPr>
        <p:spPr>
          <a:xfrm flipH="1">
            <a:off x="3819800" y="1290075"/>
            <a:ext cx="268200" cy="938100"/>
          </a:xfrm>
          <a:prstGeom prst="straightConnector1">
            <a:avLst/>
          </a:prstGeom>
          <a:noFill/>
          <a:ln w="28575" cap="flat" cmpd="sng">
            <a:solidFill>
              <a:schemeClr val="dk1"/>
            </a:solidFill>
            <a:prstDash val="dash"/>
            <a:round/>
            <a:headEnd type="none" w="med" len="med"/>
            <a:tailEnd type="triangle" w="med" len="med"/>
          </a:ln>
        </p:spPr>
      </p:cxnSp>
      <p:cxnSp>
        <p:nvCxnSpPr>
          <p:cNvPr id="350" name="Google Shape;350;p55"/>
          <p:cNvCxnSpPr/>
          <p:nvPr/>
        </p:nvCxnSpPr>
        <p:spPr>
          <a:xfrm flipH="1">
            <a:off x="3334175" y="2697400"/>
            <a:ext cx="837600" cy="1440900"/>
          </a:xfrm>
          <a:prstGeom prst="straightConnector1">
            <a:avLst/>
          </a:prstGeom>
          <a:noFill/>
          <a:ln w="28575" cap="flat" cmpd="sng">
            <a:solidFill>
              <a:schemeClr val="dk1"/>
            </a:solidFill>
            <a:prstDash val="dash"/>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279450" y="88950"/>
            <a:ext cx="3962100" cy="4902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u="sng">
                <a:latin typeface="Cherry Cream Soda"/>
                <a:ea typeface="Cherry Cream Soda"/>
                <a:cs typeface="Cherry Cream Soda"/>
                <a:sym typeface="Cherry Cream Soda"/>
              </a:rPr>
              <a:t>French Indochina</a:t>
            </a:r>
            <a:endParaRPr u="sng">
              <a:latin typeface="Cherry Cream Soda"/>
              <a:ea typeface="Cherry Cream Soda"/>
              <a:cs typeface="Cherry Cream Soda"/>
              <a:sym typeface="Cherry Cream Soda"/>
            </a:endParaRPr>
          </a:p>
        </p:txBody>
      </p:sp>
      <p:sp>
        <p:nvSpPr>
          <p:cNvPr id="163" name="Google Shape;163;p29"/>
          <p:cNvSpPr txBox="1">
            <a:spLocks noGrp="1"/>
          </p:cNvSpPr>
          <p:nvPr>
            <p:ph type="body" idx="1"/>
          </p:nvPr>
        </p:nvSpPr>
        <p:spPr>
          <a:xfrm>
            <a:off x="311700" y="869775"/>
            <a:ext cx="3897600" cy="4059000"/>
          </a:xfrm>
          <a:prstGeom prst="rect">
            <a:avLst/>
          </a:prstGeom>
        </p:spPr>
        <p:txBody>
          <a:bodyPr spcFirstLastPara="1" wrap="square" lIns="91425" tIns="91425" rIns="91425" bIns="91425" anchor="t" anchorCtr="0">
            <a:noAutofit/>
          </a:bodyPr>
          <a:lstStyle/>
          <a:p>
            <a:pPr marL="457200" lvl="0" indent="-317858" algn="l" rtl="0">
              <a:lnSpc>
                <a:spcPct val="122352"/>
              </a:lnSpc>
              <a:spcBef>
                <a:spcPts val="0"/>
              </a:spcBef>
              <a:spcAft>
                <a:spcPts val="0"/>
              </a:spcAft>
              <a:buClr>
                <a:srgbClr val="475262"/>
              </a:buClr>
              <a:buSzPts val="1406"/>
              <a:buChar char="●"/>
            </a:pPr>
            <a:r>
              <a:rPr lang="en" sz="1405">
                <a:solidFill>
                  <a:srgbClr val="475262"/>
                </a:solidFill>
                <a:highlight>
                  <a:srgbClr val="FFFFFF"/>
                </a:highlight>
              </a:rPr>
              <a:t>In the late 1800s, France colonized what is today </a:t>
            </a:r>
            <a:r>
              <a:rPr lang="en" sz="1405" b="1">
                <a:solidFill>
                  <a:srgbClr val="FF9900"/>
                </a:solidFill>
              </a:rPr>
              <a:t>Vietnam,</a:t>
            </a:r>
            <a:r>
              <a:rPr lang="en" sz="1405">
                <a:solidFill>
                  <a:srgbClr val="475262"/>
                </a:solidFill>
              </a:rPr>
              <a:t> </a:t>
            </a:r>
            <a:r>
              <a:rPr lang="en" sz="1405" b="1">
                <a:solidFill>
                  <a:srgbClr val="CC3300"/>
                </a:solidFill>
              </a:rPr>
              <a:t>Laos</a:t>
            </a:r>
            <a:r>
              <a:rPr lang="en" sz="1405">
                <a:solidFill>
                  <a:srgbClr val="CC3300"/>
                </a:solidFill>
              </a:rPr>
              <a:t>,</a:t>
            </a:r>
            <a:r>
              <a:rPr lang="en" sz="1405">
                <a:solidFill>
                  <a:srgbClr val="475262"/>
                </a:solidFill>
              </a:rPr>
              <a:t> and </a:t>
            </a:r>
            <a:r>
              <a:rPr lang="en" sz="1405" b="1">
                <a:solidFill>
                  <a:srgbClr val="000000"/>
                </a:solidFill>
              </a:rPr>
              <a:t>Cambodia, </a:t>
            </a:r>
            <a:r>
              <a:rPr lang="en" sz="1405">
                <a:solidFill>
                  <a:srgbClr val="475262"/>
                </a:solidFill>
                <a:highlight>
                  <a:srgbClr val="FFFFFF"/>
                </a:highlight>
              </a:rPr>
              <a:t>naming it French Indochina.</a:t>
            </a:r>
            <a:endParaRPr sz="1405">
              <a:solidFill>
                <a:srgbClr val="475262"/>
              </a:solidFill>
              <a:highlight>
                <a:srgbClr val="FFFFFF"/>
              </a:highlight>
            </a:endParaRPr>
          </a:p>
          <a:p>
            <a:pPr marL="457200" lvl="0" indent="-318407" algn="l" rtl="0">
              <a:lnSpc>
                <a:spcPct val="122352"/>
              </a:lnSpc>
              <a:spcBef>
                <a:spcPts val="0"/>
              </a:spcBef>
              <a:spcAft>
                <a:spcPts val="0"/>
              </a:spcAft>
              <a:buClr>
                <a:srgbClr val="475262"/>
              </a:buClr>
              <a:buSzPts val="1414"/>
              <a:buChar char="●"/>
            </a:pPr>
            <a:r>
              <a:rPr lang="en" sz="1414">
                <a:solidFill>
                  <a:srgbClr val="475262"/>
                </a:solidFill>
                <a:highlight>
                  <a:srgbClr val="FFFFFF"/>
                </a:highlight>
              </a:rPr>
              <a:t>France surrendered to the Nazis in 1940:</a:t>
            </a:r>
            <a:endParaRPr sz="1414">
              <a:solidFill>
                <a:srgbClr val="475262"/>
              </a:solidFill>
              <a:highlight>
                <a:srgbClr val="FFFFFF"/>
              </a:highlight>
            </a:endParaRPr>
          </a:p>
          <a:p>
            <a:pPr marL="914400" lvl="1" indent="-318407" algn="l" rtl="0">
              <a:lnSpc>
                <a:spcPct val="122352"/>
              </a:lnSpc>
              <a:spcBef>
                <a:spcPts val="0"/>
              </a:spcBef>
              <a:spcAft>
                <a:spcPts val="0"/>
              </a:spcAft>
              <a:buClr>
                <a:srgbClr val="475262"/>
              </a:buClr>
              <a:buSzPts val="1414"/>
              <a:buChar char="○"/>
            </a:pPr>
            <a:r>
              <a:rPr lang="en" sz="1414">
                <a:solidFill>
                  <a:srgbClr val="475262"/>
                </a:solidFill>
                <a:highlight>
                  <a:srgbClr val="FFFFFF"/>
                </a:highlight>
              </a:rPr>
              <a:t>a group of Communist rebels rose up in revolution against them in Vietnam. </a:t>
            </a:r>
            <a:endParaRPr sz="1414">
              <a:solidFill>
                <a:srgbClr val="475262"/>
              </a:solidFill>
              <a:highlight>
                <a:srgbClr val="FFFFFF"/>
              </a:highlight>
            </a:endParaRPr>
          </a:p>
          <a:p>
            <a:pPr marL="1371600" lvl="2" indent="-318407" algn="l" rtl="0">
              <a:lnSpc>
                <a:spcPct val="122352"/>
              </a:lnSpc>
              <a:spcBef>
                <a:spcPts val="0"/>
              </a:spcBef>
              <a:spcAft>
                <a:spcPts val="0"/>
              </a:spcAft>
              <a:buClr>
                <a:srgbClr val="475262"/>
              </a:buClr>
              <a:buSzPts val="1414"/>
              <a:buChar char="■"/>
            </a:pPr>
            <a:r>
              <a:rPr lang="en" sz="1414">
                <a:solidFill>
                  <a:srgbClr val="475262"/>
                </a:solidFill>
                <a:highlight>
                  <a:srgbClr val="00FFFF"/>
                </a:highlight>
              </a:rPr>
              <a:t>This group was called the</a:t>
            </a:r>
            <a:r>
              <a:rPr lang="en" sz="1414">
                <a:solidFill>
                  <a:srgbClr val="475262"/>
                </a:solidFill>
                <a:highlight>
                  <a:srgbClr val="FFFFFF"/>
                </a:highlight>
              </a:rPr>
              <a:t> </a:t>
            </a:r>
            <a:r>
              <a:rPr lang="en" sz="1414" b="1">
                <a:solidFill>
                  <a:schemeClr val="dk1"/>
                </a:solidFill>
                <a:highlight>
                  <a:srgbClr val="00FFFF"/>
                </a:highlight>
              </a:rPr>
              <a:t>Vietminh</a:t>
            </a:r>
            <a:r>
              <a:rPr lang="en" sz="1414">
                <a:solidFill>
                  <a:srgbClr val="475262"/>
                </a:solidFill>
                <a:highlight>
                  <a:srgbClr val="FFFFFF"/>
                </a:highlight>
              </a:rPr>
              <a:t> and were </a:t>
            </a:r>
            <a:r>
              <a:rPr lang="en" sz="1414">
                <a:solidFill>
                  <a:srgbClr val="475262"/>
                </a:solidFill>
                <a:highlight>
                  <a:srgbClr val="00FFFF"/>
                </a:highlight>
              </a:rPr>
              <a:t>led by a man named</a:t>
            </a:r>
            <a:r>
              <a:rPr lang="en" sz="1414" b="1">
                <a:solidFill>
                  <a:schemeClr val="dk1"/>
                </a:solidFill>
                <a:highlight>
                  <a:srgbClr val="00FFFF"/>
                </a:highlight>
              </a:rPr>
              <a:t> Ho Chi Minh</a:t>
            </a:r>
            <a:r>
              <a:rPr lang="en" sz="1414" b="1">
                <a:solidFill>
                  <a:schemeClr val="dk1"/>
                </a:solidFill>
                <a:highlight>
                  <a:srgbClr val="FFFFFF"/>
                </a:highlight>
              </a:rPr>
              <a:t>.</a:t>
            </a:r>
            <a:endParaRPr sz="1325" b="1">
              <a:solidFill>
                <a:schemeClr val="dk1"/>
              </a:solidFill>
              <a:highlight>
                <a:srgbClr val="FFFFFF"/>
              </a:highlight>
            </a:endParaRPr>
          </a:p>
          <a:p>
            <a:pPr marL="457200" lvl="0" indent="-319087" algn="l" rtl="0">
              <a:lnSpc>
                <a:spcPct val="122352"/>
              </a:lnSpc>
              <a:spcBef>
                <a:spcPts val="0"/>
              </a:spcBef>
              <a:spcAft>
                <a:spcPts val="0"/>
              </a:spcAft>
              <a:buClr>
                <a:srgbClr val="475262"/>
              </a:buClr>
              <a:buSzPts val="1425"/>
              <a:buChar char="●"/>
            </a:pPr>
            <a:r>
              <a:rPr lang="en" sz="1425">
                <a:solidFill>
                  <a:srgbClr val="475262"/>
                </a:solidFill>
                <a:highlight>
                  <a:srgbClr val="FFFFFF"/>
                </a:highlight>
              </a:rPr>
              <a:t>In 1954, the Vietminh succeeded in getting the French to retreat from Vietnam and give up their claims to French Indochina.</a:t>
            </a:r>
            <a:endParaRPr sz="1425">
              <a:solidFill>
                <a:srgbClr val="475262"/>
              </a:solidFill>
              <a:highlight>
                <a:srgbClr val="FFFFFF"/>
              </a:highlight>
            </a:endParaRPr>
          </a:p>
          <a:p>
            <a:pPr marL="0" lvl="0" indent="0" algn="l" rtl="0">
              <a:lnSpc>
                <a:spcPct val="105000"/>
              </a:lnSpc>
              <a:spcBef>
                <a:spcPts val="0"/>
              </a:spcBef>
              <a:spcAft>
                <a:spcPts val="1200"/>
              </a:spcAft>
              <a:buSzPts val="688"/>
              <a:buNone/>
            </a:pPr>
            <a:endParaRPr sz="1425"/>
          </a:p>
        </p:txBody>
      </p:sp>
      <p:pic>
        <p:nvPicPr>
          <p:cNvPr id="164" name="Google Shape;164;p29"/>
          <p:cNvPicPr preferRelativeResize="0"/>
          <p:nvPr/>
        </p:nvPicPr>
        <p:blipFill>
          <a:blip r:embed="rId3">
            <a:alphaModFix/>
          </a:blip>
          <a:stretch>
            <a:fillRect/>
          </a:stretch>
        </p:blipFill>
        <p:spPr>
          <a:xfrm>
            <a:off x="5524500" y="311400"/>
            <a:ext cx="3420250" cy="4542175"/>
          </a:xfrm>
          <a:prstGeom prst="rect">
            <a:avLst/>
          </a:prstGeom>
          <a:noFill/>
          <a:ln>
            <a:noFill/>
          </a:ln>
        </p:spPr>
      </p:pic>
      <p:cxnSp>
        <p:nvCxnSpPr>
          <p:cNvPr id="165" name="Google Shape;165;p29"/>
          <p:cNvCxnSpPr/>
          <p:nvPr/>
        </p:nvCxnSpPr>
        <p:spPr>
          <a:xfrm>
            <a:off x="3242875" y="1385200"/>
            <a:ext cx="4048200" cy="1278000"/>
          </a:xfrm>
          <a:prstGeom prst="straightConnector1">
            <a:avLst/>
          </a:prstGeom>
          <a:noFill/>
          <a:ln w="28575" cap="flat" cmpd="sng">
            <a:solidFill>
              <a:schemeClr val="dk1"/>
            </a:solidFill>
            <a:prstDash val="solid"/>
            <a:round/>
            <a:headEnd type="none" w="med" len="med"/>
            <a:tailEnd type="triangle" w="med" len="med"/>
          </a:ln>
        </p:spPr>
      </p:cxnSp>
      <p:cxnSp>
        <p:nvCxnSpPr>
          <p:cNvPr id="166" name="Google Shape;166;p29"/>
          <p:cNvCxnSpPr/>
          <p:nvPr/>
        </p:nvCxnSpPr>
        <p:spPr>
          <a:xfrm>
            <a:off x="2383850" y="1406675"/>
            <a:ext cx="3962400" cy="129000"/>
          </a:xfrm>
          <a:prstGeom prst="straightConnector1">
            <a:avLst/>
          </a:prstGeom>
          <a:noFill/>
          <a:ln w="19050" cap="flat" cmpd="sng">
            <a:solidFill>
              <a:srgbClr val="FF0000"/>
            </a:solidFill>
            <a:prstDash val="solid"/>
            <a:round/>
            <a:headEnd type="none" w="med" len="med"/>
            <a:tailEnd type="triangle" w="med" len="med"/>
          </a:ln>
        </p:spPr>
      </p:cxnSp>
      <p:cxnSp>
        <p:nvCxnSpPr>
          <p:cNvPr id="167" name="Google Shape;167;p29"/>
          <p:cNvCxnSpPr/>
          <p:nvPr/>
        </p:nvCxnSpPr>
        <p:spPr>
          <a:xfrm>
            <a:off x="1536650" y="1488050"/>
            <a:ext cx="7140900" cy="1342200"/>
          </a:xfrm>
          <a:prstGeom prst="curvedConnector3">
            <a:avLst>
              <a:gd name="adj1" fmla="val 50000"/>
            </a:avLst>
          </a:prstGeom>
          <a:noFill/>
          <a:ln w="19050" cap="flat" cmpd="sng">
            <a:solidFill>
              <a:srgbClr val="FF9900"/>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300" b="1">
                <a:latin typeface="Love Ya Like A Sister"/>
                <a:ea typeface="Love Ya Like A Sister"/>
                <a:cs typeface="Love Ya Like A Sister"/>
                <a:sym typeface="Love Ya Like A Sister"/>
              </a:rPr>
              <a:t>WHAT DOES VIETNAM LOOK LIKE?</a:t>
            </a:r>
            <a:endParaRPr sz="4300" b="1">
              <a:latin typeface="Love Ya Like A Sister"/>
              <a:ea typeface="Love Ya Like A Sister"/>
              <a:cs typeface="Love Ya Like A Sister"/>
              <a:sym typeface="Love Ya Like A Sis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1"/>
          <p:cNvPicPr preferRelativeResize="0"/>
          <p:nvPr/>
        </p:nvPicPr>
        <p:blipFill>
          <a:blip r:embed="rId3">
            <a:alphaModFix/>
          </a:blip>
          <a:stretch>
            <a:fillRect/>
          </a:stretch>
        </p:blipFill>
        <p:spPr>
          <a:xfrm>
            <a:off x="152400" y="152400"/>
            <a:ext cx="8661749" cy="473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2"/>
          <p:cNvPicPr preferRelativeResize="0"/>
          <p:nvPr/>
        </p:nvPicPr>
        <p:blipFill>
          <a:blip r:embed="rId3">
            <a:alphaModFix/>
          </a:blip>
          <a:stretch>
            <a:fillRect/>
          </a:stretch>
        </p:blipFill>
        <p:spPr>
          <a:xfrm>
            <a:off x="152400" y="152400"/>
            <a:ext cx="8788324"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3"/>
          <p:cNvPicPr preferRelativeResize="0"/>
          <p:nvPr/>
        </p:nvPicPr>
        <p:blipFill>
          <a:blip r:embed="rId3">
            <a:alphaModFix/>
          </a:blip>
          <a:stretch>
            <a:fillRect/>
          </a:stretch>
        </p:blipFill>
        <p:spPr>
          <a:xfrm>
            <a:off x="566075" y="117925"/>
            <a:ext cx="3874150" cy="2944075"/>
          </a:xfrm>
          <a:prstGeom prst="rect">
            <a:avLst/>
          </a:prstGeom>
          <a:noFill/>
          <a:ln w="19050" cap="flat" cmpd="sng">
            <a:solidFill>
              <a:schemeClr val="dk2"/>
            </a:solidFill>
            <a:prstDash val="solid"/>
            <a:round/>
            <a:headEnd type="none" w="sm" len="sm"/>
            <a:tailEnd type="none" w="sm" len="sm"/>
          </a:ln>
        </p:spPr>
      </p:pic>
      <p:pic>
        <p:nvPicPr>
          <p:cNvPr id="188" name="Google Shape;188;p33"/>
          <p:cNvPicPr preferRelativeResize="0"/>
          <p:nvPr/>
        </p:nvPicPr>
        <p:blipFill>
          <a:blip r:embed="rId4">
            <a:alphaModFix/>
          </a:blip>
          <a:stretch>
            <a:fillRect/>
          </a:stretch>
        </p:blipFill>
        <p:spPr>
          <a:xfrm>
            <a:off x="4716725" y="117925"/>
            <a:ext cx="3460475" cy="2592016"/>
          </a:xfrm>
          <a:prstGeom prst="rect">
            <a:avLst/>
          </a:prstGeom>
          <a:noFill/>
          <a:ln>
            <a:noFill/>
          </a:ln>
        </p:spPr>
      </p:pic>
      <p:pic>
        <p:nvPicPr>
          <p:cNvPr id="189" name="Google Shape;189;p33"/>
          <p:cNvPicPr preferRelativeResize="0"/>
          <p:nvPr/>
        </p:nvPicPr>
        <p:blipFill>
          <a:blip r:embed="rId5">
            <a:alphaModFix/>
          </a:blip>
          <a:stretch>
            <a:fillRect/>
          </a:stretch>
        </p:blipFill>
        <p:spPr>
          <a:xfrm>
            <a:off x="4619500" y="2862350"/>
            <a:ext cx="4309225" cy="219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4"/>
          <p:cNvPicPr preferRelativeResize="0"/>
          <p:nvPr/>
        </p:nvPicPr>
        <p:blipFill>
          <a:blip r:embed="rId3">
            <a:alphaModFix/>
          </a:blip>
          <a:stretch>
            <a:fillRect/>
          </a:stretch>
        </p:blipFill>
        <p:spPr>
          <a:xfrm>
            <a:off x="152400" y="152400"/>
            <a:ext cx="8788324" cy="4838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1919</Words>
  <Application>Microsoft Office PowerPoint</Application>
  <PresentationFormat>On-screen Show (16:9)</PresentationFormat>
  <Paragraphs>141</Paragraphs>
  <Slides>30</Slides>
  <Notes>30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30</vt:i4>
      </vt:variant>
    </vt:vector>
  </HeadingPairs>
  <TitlesOfParts>
    <vt:vector size="48" baseType="lpstr">
      <vt:lpstr>Love Ya Like A Sister</vt:lpstr>
      <vt:lpstr>Roboto</vt:lpstr>
      <vt:lpstr>Calibri</vt:lpstr>
      <vt:lpstr>Playfair Display</vt:lpstr>
      <vt:lpstr>Arial</vt:lpstr>
      <vt:lpstr>Times New Roman</vt:lpstr>
      <vt:lpstr>Alfa Slab One</vt:lpstr>
      <vt:lpstr>Anton</vt:lpstr>
      <vt:lpstr>Arial Black</vt:lpstr>
      <vt:lpstr>Lora</vt:lpstr>
      <vt:lpstr>Walter Turncoat</vt:lpstr>
      <vt:lpstr>Stardos Stencil</vt:lpstr>
      <vt:lpstr>Caveat</vt:lpstr>
      <vt:lpstr>Bookman Old Style</vt:lpstr>
      <vt:lpstr>Cherry Cream Soda</vt:lpstr>
      <vt:lpstr>Georgia</vt:lpstr>
      <vt:lpstr>Simple Light</vt:lpstr>
      <vt:lpstr>Office Theme</vt:lpstr>
      <vt:lpstr>PowerPoint Presentation</vt:lpstr>
      <vt:lpstr>Warm Up</vt:lpstr>
      <vt:lpstr>PowerPoint Presentation</vt:lpstr>
      <vt:lpstr>French Indochina</vt:lpstr>
      <vt:lpstr>WHAT DOES VIETNAM LOOK LIKE?</vt:lpstr>
      <vt:lpstr>PowerPoint Presentation</vt:lpstr>
      <vt:lpstr>PowerPoint Presentation</vt:lpstr>
      <vt:lpstr>PowerPoint Presentation</vt:lpstr>
      <vt:lpstr>PowerPoint Presentation</vt:lpstr>
      <vt:lpstr>PowerPoint Presentation</vt:lpstr>
      <vt:lpstr>Republic of Vietnam:</vt:lpstr>
      <vt:lpstr>PowerPoint Presentation</vt:lpstr>
      <vt:lpstr>PowerPoint Presentation</vt:lpstr>
      <vt:lpstr>PowerPoint Presentation</vt:lpstr>
      <vt:lpstr>LBJ &amp; Escalation in Vietnam (1963-1968)</vt:lpstr>
      <vt:lpstr>Domino Theory….</vt:lpstr>
      <vt:lpstr>Gulf of Tonkin </vt:lpstr>
      <vt:lpstr>PowerPoint Presentation</vt:lpstr>
      <vt:lpstr>Vietnam War Background </vt:lpstr>
      <vt:lpstr>Fighting Two Enemies</vt:lpstr>
      <vt:lpstr>Who were we fighting????</vt:lpstr>
      <vt:lpstr>PowerPoint Presentation</vt:lpstr>
      <vt:lpstr>Who was this mastermind…Ho Chi Minh</vt:lpstr>
      <vt:lpstr>Early Protest of Diem’s Government</vt:lpstr>
      <vt:lpstr>PowerPoint Presentation</vt:lpstr>
      <vt:lpstr>PowerPoint Presentation</vt:lpstr>
      <vt:lpstr>Weapons of Vietnam</vt:lpstr>
      <vt:lpstr>PowerPoint Presentation</vt:lpstr>
      <vt:lpstr>Making the Connection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Scott</dc:creator>
  <cp:lastModifiedBy>Greg Scott</cp:lastModifiedBy>
  <cp:revision>1</cp:revision>
  <dcterms:modified xsi:type="dcterms:W3CDTF">2024-02-11T00:22:09Z</dcterms:modified>
</cp:coreProperties>
</file>