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7010400" cy="9296400"/>
  <p:embeddedFontLst>
    <p:embeddedFont>
      <p:font typeface="Anton" pitchFamily="2" charset="0"/>
      <p:regular r:id="rId40"/>
    </p:embeddedFont>
    <p:embeddedFont>
      <p:font typeface="Garamond" panose="02020404030301010803" pitchFamily="18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C8D9DC-3D03-6667-D940-53CC8103D1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E62B32-6BCF-D51C-FFD6-30A8C92965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34AB7-B61F-41C5-9C49-79173EFF27D9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838E9-44BF-7558-17AB-EADFB292B5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www.glscott.org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DD152-976D-17E4-5D23-0D7E337FDF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AF2C9-B36A-4653-9493-4E903E364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947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68625" y="697225"/>
            <a:ext cx="46738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44606167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744606167b_0_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8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2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3be9d86dc0_0_146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23be9d86dc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3be9d86dc0_0_29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23be9d86dc0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8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9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3be9d86dc0_0_442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23be9d86dc0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3be9d86dc0_0_590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23be9d86dc0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7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3be9d86dc0_0_738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23be9d86dc0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417f2d90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417f2d90b6_0_0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1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3be9d86d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3be9d86dc0_0_0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200" cy="4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:notes"/>
          <p:cNvSpPr txBox="1">
            <a:spLocks noGrp="1"/>
          </p:cNvSpPr>
          <p:nvPr>
            <p:ph type="body" idx="1"/>
          </p:nvPr>
        </p:nvSpPr>
        <p:spPr>
          <a:xfrm>
            <a:off x="701025" y="4415775"/>
            <a:ext cx="5608300" cy="4183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2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8" name="Google Shape;18;p2" descr="HD-PanelTitleR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2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" name="Google Shape;20;p2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" name="Google Shape;27;p2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>
            <a:spLocks noGrp="1"/>
          </p:cNvSpPr>
          <p:nvPr>
            <p:ph type="pic" idx="2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8" name="Google Shape;98;p12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2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07" name="Google Shape;107;p13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08" name="Google Shape;108;p13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2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/>
          </a:p>
        </p:txBody>
      </p:sp>
      <p:cxnSp>
        <p:nvCxnSpPr>
          <p:cNvPr id="124" name="Google Shape;124;p15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1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2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2" name="Google Shape;132;p16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9" name="Google Shape;139;p17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body" idx="1"/>
          </p:nvPr>
        </p:nvSpPr>
        <p:spPr>
          <a:xfrm rot="5400000">
            <a:off x="2565043" y="-287514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6" name="Google Shape;146;p18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oogle Shape;41;p5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" name="Google Shape;54;p6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1" name="Google Shape;61;p7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2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3"/>
          </p:nvPr>
        </p:nvSpPr>
        <p:spPr>
          <a:xfrm>
            <a:off x="618067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4"/>
          </p:nvPr>
        </p:nvSpPr>
        <p:spPr>
          <a:xfrm>
            <a:off x="618067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8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7" name="Google Shape;77;p9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>
            <a:spLocks noGrp="1"/>
          </p:cNvSpPr>
          <p:nvPr>
            <p:ph type="pic" idx="2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" name="Google Shape;7;p1" descr="HD-PanelContent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;p1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" name="Google Shape;9;p1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0;p1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386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7465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6004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5439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3083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30834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30834" algn="l" rtl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Tf-1tPvBt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rjRMmQ1n-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1y_0NfhF9c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UmA-Ehik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938817" y="2081860"/>
            <a:ext cx="6241800" cy="1828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23544" algn="ctr" rtl="0">
              <a:spcBef>
                <a:spcPts val="360"/>
              </a:spcBef>
              <a:spcAft>
                <a:spcPts val="0"/>
              </a:spcAft>
              <a:buSzPts val="3070"/>
              <a:buAutoNum type="arabicPeriod"/>
            </a:pPr>
            <a:r>
              <a:rPr lang="en-US" sz="2800" dirty="0"/>
              <a:t>15 minutes to complete Constitution Pamphlet</a:t>
            </a:r>
            <a:endParaRPr sz="2800" dirty="0"/>
          </a:p>
          <a:p>
            <a:pPr marL="457200" lvl="0" indent="-423544" algn="ctr" rtl="0">
              <a:spcBef>
                <a:spcPts val="0"/>
              </a:spcBef>
              <a:spcAft>
                <a:spcPts val="0"/>
              </a:spcAft>
              <a:buSzPts val="3070"/>
              <a:buAutoNum type="arabicPeriod"/>
            </a:pPr>
            <a:r>
              <a:rPr lang="en-US" sz="2800" dirty="0"/>
              <a:t>Westward Expansion Notes</a:t>
            </a:r>
            <a:endParaRPr sz="2800" dirty="0"/>
          </a:p>
          <a:p>
            <a:pPr marL="457200" lvl="0" indent="-423544" algn="ctr" rtl="0">
              <a:spcBef>
                <a:spcPts val="0"/>
              </a:spcBef>
              <a:spcAft>
                <a:spcPts val="0"/>
              </a:spcAft>
              <a:buSzPts val="3070"/>
              <a:buAutoNum type="arabicPeriod"/>
            </a:pPr>
            <a:r>
              <a:rPr lang="en-US" sz="2800" dirty="0"/>
              <a:t>Westward Expansion Map Activity</a:t>
            </a:r>
            <a:endParaRPr sz="2800" dirty="0"/>
          </a:p>
        </p:txBody>
      </p:sp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3250" y="2148050"/>
            <a:ext cx="3931825" cy="256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 u="sng">
                <a:solidFill>
                  <a:schemeClr val="hlink"/>
                </a:solidFill>
                <a:latin typeface="Anton"/>
                <a:ea typeface="Anton"/>
                <a:cs typeface="Anton"/>
                <a:sym typeface="Anton"/>
                <a:hlinkClick r:id="rId3"/>
              </a:rPr>
              <a:t>SODDIES</a:t>
            </a:r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2"/>
          </p:nvPr>
        </p:nvSpPr>
        <p:spPr>
          <a:xfrm>
            <a:off x="6181344" y="2560319"/>
            <a:ext cx="5187834" cy="3613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On the Great Plains, </a:t>
            </a:r>
            <a:r>
              <a:rPr lang="en-US" b="1">
                <a:solidFill>
                  <a:schemeClr val="dk1"/>
                </a:solidFill>
              </a:rPr>
              <a:t>there were few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i="1" u="sng">
                <a:solidFill>
                  <a:srgbClr val="FF0000"/>
                </a:solidFill>
              </a:rPr>
              <a:t>trees</a:t>
            </a:r>
            <a:endParaRPr i="1" u="sng"/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760"/>
              <a:buChar char="•"/>
            </a:pPr>
            <a:r>
              <a:rPr lang="en-US" b="1">
                <a:solidFill>
                  <a:schemeClr val="dk1"/>
                </a:solidFill>
              </a:rPr>
              <a:t>Bringing building </a:t>
            </a:r>
            <a:r>
              <a:rPr lang="en-US" b="1" i="1" u="sng">
                <a:solidFill>
                  <a:srgbClr val="FF0000"/>
                </a:solidFill>
              </a:rPr>
              <a:t>materials</a:t>
            </a:r>
            <a:r>
              <a:rPr lang="en-US" b="1">
                <a:solidFill>
                  <a:schemeClr val="dk1"/>
                </a:solidFill>
              </a:rPr>
              <a:t> during the move west was </a:t>
            </a:r>
            <a:r>
              <a:rPr lang="en-US" b="1" i="1" u="sng">
                <a:solidFill>
                  <a:srgbClr val="FF0000"/>
                </a:solidFill>
              </a:rPr>
              <a:t>expensive</a:t>
            </a:r>
            <a:endParaRPr i="1" u="sng">
              <a:solidFill>
                <a:srgbClr val="FF0000"/>
              </a:solidFill>
            </a:endParaRPr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Most homesteaders built sod houses or “</a:t>
            </a:r>
            <a:r>
              <a:rPr lang="en-US" b="1" i="1" u="sng">
                <a:solidFill>
                  <a:srgbClr val="FF0000"/>
                </a:solidFill>
              </a:rPr>
              <a:t>soddies</a:t>
            </a:r>
            <a:r>
              <a:rPr lang="en-US"/>
              <a:t>” – </a:t>
            </a:r>
            <a:r>
              <a:rPr lang="en-US" b="1">
                <a:solidFill>
                  <a:schemeClr val="dk2"/>
                </a:solidFill>
              </a:rPr>
              <a:t>made out of bricks made from mud and grass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19" name="Google Shape;219;p28" descr="Life In A Soddy - True West Magaz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822" y="2536970"/>
            <a:ext cx="5195332" cy="3637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BARBED WIRE</a:t>
            </a:r>
            <a:endParaRPr/>
          </a:p>
        </p:txBody>
      </p:sp>
      <p:sp>
        <p:nvSpPr>
          <p:cNvPr id="225" name="Google Shape;225;p29"/>
          <p:cNvSpPr txBox="1">
            <a:spLocks noGrp="1"/>
          </p:cNvSpPr>
          <p:nvPr>
            <p:ph type="body" idx="2"/>
          </p:nvPr>
        </p:nvSpPr>
        <p:spPr>
          <a:xfrm>
            <a:off x="6181343" y="2560320"/>
            <a:ext cx="5162917" cy="355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990"/>
              <a:buChar char="•"/>
            </a:pPr>
            <a:r>
              <a:rPr lang="en-US" sz="2600"/>
              <a:t>Barbed wire was </a:t>
            </a:r>
            <a:r>
              <a:rPr lang="en-US" sz="2600" b="1">
                <a:solidFill>
                  <a:schemeClr val="dk1"/>
                </a:solidFill>
              </a:rPr>
              <a:t>an adaptation</a:t>
            </a:r>
            <a:r>
              <a:rPr lang="en-US" sz="2600">
                <a:solidFill>
                  <a:schemeClr val="dk1"/>
                </a:solidFill>
              </a:rPr>
              <a:t> </a:t>
            </a:r>
            <a:r>
              <a:rPr lang="en-US" sz="2600" b="1">
                <a:solidFill>
                  <a:schemeClr val="dk1"/>
                </a:solidFill>
              </a:rPr>
              <a:t>to the </a:t>
            </a:r>
            <a:r>
              <a:rPr lang="en-US" sz="2600" b="1" i="1" u="sng">
                <a:solidFill>
                  <a:srgbClr val="FF0000"/>
                </a:solidFill>
              </a:rPr>
              <a:t>lack of materials</a:t>
            </a:r>
            <a:r>
              <a:rPr lang="en-US" sz="2600"/>
              <a:t> on the Great Plains</a:t>
            </a:r>
            <a:endParaRPr/>
          </a:p>
          <a:p>
            <a:pPr marL="285750" lvl="0" indent="-285750" algn="l" rtl="0">
              <a:spcBef>
                <a:spcPts val="1120"/>
              </a:spcBef>
              <a:spcAft>
                <a:spcPts val="0"/>
              </a:spcAft>
              <a:buSzPts val="2990"/>
              <a:buChar char="•"/>
            </a:pPr>
            <a:r>
              <a:rPr lang="en-US" sz="2600"/>
              <a:t>Allowed ranchers to </a:t>
            </a:r>
            <a:r>
              <a:rPr lang="en-US" sz="2600">
                <a:solidFill>
                  <a:schemeClr val="dk1"/>
                </a:solidFill>
              </a:rPr>
              <a:t>keep their</a:t>
            </a:r>
            <a:r>
              <a:rPr lang="en-US" sz="2600">
                <a:solidFill>
                  <a:srgbClr val="FF0000"/>
                </a:solidFill>
              </a:rPr>
              <a:t> </a:t>
            </a:r>
            <a:r>
              <a:rPr lang="en-US" sz="2600" b="1" i="1" u="sng">
                <a:solidFill>
                  <a:srgbClr val="FF0000"/>
                </a:solidFill>
              </a:rPr>
              <a:t>cattle secure</a:t>
            </a:r>
            <a:r>
              <a:rPr lang="en-US" sz="2600"/>
              <a:t> and farmers </a:t>
            </a:r>
            <a:r>
              <a:rPr lang="en-US" sz="2600" b="1"/>
              <a:t>to </a:t>
            </a:r>
            <a:r>
              <a:rPr lang="en-US" sz="2600" b="1">
                <a:solidFill>
                  <a:schemeClr val="dk1"/>
                </a:solidFill>
              </a:rPr>
              <a:t>keep</a:t>
            </a:r>
            <a:r>
              <a:rPr lang="en-US" sz="2600">
                <a:solidFill>
                  <a:schemeClr val="dk1"/>
                </a:solidFill>
              </a:rPr>
              <a:t> </a:t>
            </a:r>
            <a:r>
              <a:rPr lang="en-US" sz="2600" b="1" i="1" u="sng">
                <a:solidFill>
                  <a:srgbClr val="FF0000"/>
                </a:solidFill>
              </a:rPr>
              <a:t>roaming</a:t>
            </a:r>
            <a:r>
              <a:rPr lang="en-US" sz="2600" i="1">
                <a:solidFill>
                  <a:schemeClr val="dk1"/>
                </a:solidFill>
              </a:rPr>
              <a:t> </a:t>
            </a:r>
            <a:r>
              <a:rPr lang="en-US" sz="2600">
                <a:solidFill>
                  <a:schemeClr val="dk1"/>
                </a:solidFill>
              </a:rPr>
              <a:t>cattle off their land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6" name="Google Shape;226;p29" descr="barbed wire f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739" y="2544660"/>
            <a:ext cx="2935696" cy="230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 descr="Different Types of Barbed Wire | Barbed wire, Barbed wire art, Barb wire  craf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0753" y="3258174"/>
            <a:ext cx="2139904" cy="285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CATTLE BOOM</a:t>
            </a:r>
            <a:endParaRPr/>
          </a:p>
        </p:txBody>
      </p:sp>
      <p:sp>
        <p:nvSpPr>
          <p:cNvPr id="233" name="Google Shape;233;p30"/>
          <p:cNvSpPr txBox="1">
            <a:spLocks noGrp="1"/>
          </p:cNvSpPr>
          <p:nvPr>
            <p:ph type="body" idx="1"/>
          </p:nvPr>
        </p:nvSpPr>
        <p:spPr>
          <a:xfrm>
            <a:off x="770525" y="2483150"/>
            <a:ext cx="6376500" cy="3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The cattle boom began with the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i="1" u="sng">
                <a:solidFill>
                  <a:srgbClr val="FF0000"/>
                </a:solidFill>
              </a:rPr>
              <a:t>increased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>
                <a:solidFill>
                  <a:schemeClr val="dk1"/>
                </a:solidFill>
              </a:rPr>
              <a:t>demand for </a:t>
            </a:r>
            <a:r>
              <a:rPr lang="en-US" b="1" i="1" u="sng">
                <a:solidFill>
                  <a:srgbClr val="FF0000"/>
                </a:solidFill>
              </a:rPr>
              <a:t>beef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>
                <a:solidFill>
                  <a:schemeClr val="dk1"/>
                </a:solidFill>
              </a:rPr>
              <a:t>in the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u="sng">
                <a:solidFill>
                  <a:schemeClr val="dk1"/>
                </a:solidFill>
              </a:rPr>
              <a:t>East</a:t>
            </a:r>
            <a:r>
              <a:rPr lang="en-US" b="1">
                <a:solidFill>
                  <a:schemeClr val="dk1"/>
                </a:solidFill>
              </a:rPr>
              <a:t> after Civil War due to growing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i="1" u="sng">
                <a:solidFill>
                  <a:srgbClr val="FF0000"/>
                </a:solidFill>
              </a:rPr>
              <a:t>economy</a:t>
            </a:r>
            <a:r>
              <a:rPr lang="en-US" b="1" i="1">
                <a:solidFill>
                  <a:srgbClr val="FF0000"/>
                </a:solidFill>
              </a:rPr>
              <a:t> </a:t>
            </a:r>
            <a:r>
              <a:rPr lang="en-US" b="1">
                <a:solidFill>
                  <a:schemeClr val="dk1"/>
                </a:solidFill>
              </a:rPr>
              <a:t>and population</a:t>
            </a:r>
            <a:endParaRPr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Ranchers allowed their </a:t>
            </a:r>
            <a:r>
              <a:rPr lang="en-US">
                <a:solidFill>
                  <a:schemeClr val="dk1"/>
                </a:solidFill>
              </a:rPr>
              <a:t>cattle to </a:t>
            </a:r>
            <a:r>
              <a:rPr lang="en-US" b="1" i="1" u="sng">
                <a:solidFill>
                  <a:srgbClr val="FF0000"/>
                </a:solidFill>
              </a:rPr>
              <a:t>graze</a:t>
            </a:r>
            <a:r>
              <a:rPr lang="en-US" i="1">
                <a:solidFill>
                  <a:schemeClr val="dk1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(eat) </a:t>
            </a:r>
            <a:r>
              <a:rPr lang="en-US"/>
              <a:t>in the </a:t>
            </a:r>
            <a:r>
              <a:rPr lang="en-US" b="1" i="1" u="sng">
                <a:solidFill>
                  <a:srgbClr val="FF0000"/>
                </a:solidFill>
              </a:rPr>
              <a:t>open ranges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(areas without fences or borders)</a:t>
            </a:r>
            <a:endParaRPr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Later, </a:t>
            </a:r>
            <a:r>
              <a:rPr lang="en-US" b="1">
                <a:solidFill>
                  <a:schemeClr val="dk1"/>
                </a:solidFill>
              </a:rPr>
              <a:t>as the industry grew and there was more competition for land</a:t>
            </a:r>
            <a:r>
              <a:rPr lang="en-US"/>
              <a:t>, ranchers began to fence their land with </a:t>
            </a:r>
            <a:r>
              <a:rPr lang="en-US" b="1"/>
              <a:t>barbed wire</a:t>
            </a:r>
            <a:r>
              <a:rPr lang="en-US"/>
              <a:t>.</a:t>
            </a:r>
            <a:endParaRPr/>
          </a:p>
        </p:txBody>
      </p:sp>
      <p:pic>
        <p:nvPicPr>
          <p:cNvPr id="234" name="Google Shape;234;p30" descr="TSHA | Longhorn Catt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4958" y="2843867"/>
            <a:ext cx="3962400" cy="263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CATTLE BOOM #2</a:t>
            </a:r>
            <a:endParaRPr/>
          </a:p>
        </p:txBody>
      </p:sp>
      <p:sp>
        <p:nvSpPr>
          <p:cNvPr id="240" name="Google Shape;240;p31"/>
          <p:cNvSpPr txBox="1">
            <a:spLocks noGrp="1"/>
          </p:cNvSpPr>
          <p:nvPr>
            <p:ph type="body" idx="2"/>
          </p:nvPr>
        </p:nvSpPr>
        <p:spPr>
          <a:xfrm>
            <a:off x="6568580" y="2466363"/>
            <a:ext cx="4824369" cy="374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85750" lvl="0" indent="-299989" algn="l" rtl="0">
              <a:spcBef>
                <a:spcPts val="0"/>
              </a:spcBef>
              <a:spcAft>
                <a:spcPts val="0"/>
              </a:spcAft>
              <a:buSzPts val="2990"/>
              <a:buChar char="•"/>
            </a:pPr>
            <a:r>
              <a:rPr lang="en-US" sz="2600"/>
              <a:t>Towns like Abilene, KS (</a:t>
            </a:r>
            <a:r>
              <a:rPr lang="en-US" sz="2600" b="1" i="1" u="sng">
                <a:solidFill>
                  <a:srgbClr val="FF0000"/>
                </a:solidFill>
              </a:rPr>
              <a:t>boom town</a:t>
            </a:r>
            <a:r>
              <a:rPr lang="en-US" sz="2600"/>
              <a:t>) grew because it became a </a:t>
            </a:r>
            <a:r>
              <a:rPr lang="en-US" sz="2600" b="1" i="1" u="sng">
                <a:solidFill>
                  <a:srgbClr val="FF0000"/>
                </a:solidFill>
              </a:rPr>
              <a:t>central market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>
                <a:solidFill>
                  <a:schemeClr val="dk1"/>
                </a:solidFill>
              </a:rPr>
              <a:t>for buyers to all meet in one location</a:t>
            </a:r>
            <a:endParaRPr>
              <a:solidFill>
                <a:schemeClr val="dk1"/>
              </a:solidFill>
            </a:endParaRPr>
          </a:p>
          <a:p>
            <a:pPr marL="742950" lvl="1" indent="-297799" algn="l" rtl="0">
              <a:spcBef>
                <a:spcPts val="1007"/>
              </a:spcBef>
              <a:spcAft>
                <a:spcPts val="0"/>
              </a:spcAft>
              <a:buSzPts val="2530"/>
              <a:buChar char="•"/>
            </a:pPr>
            <a:r>
              <a:rPr lang="en-US" sz="2200"/>
              <a:t>It was </a:t>
            </a:r>
            <a:r>
              <a:rPr lang="en-US" sz="2200" b="1">
                <a:solidFill>
                  <a:schemeClr val="dk1"/>
                </a:solidFill>
              </a:rPr>
              <a:t>a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 b="1" u="sng">
                <a:solidFill>
                  <a:srgbClr val="FF0000"/>
                </a:solidFill>
              </a:rPr>
              <a:t>stop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 b="1">
                <a:solidFill>
                  <a:schemeClr val="dk2"/>
                </a:solidFill>
              </a:rPr>
              <a:t>on the new railroad lines</a:t>
            </a:r>
            <a:r>
              <a:rPr lang="en-US" sz="2200" b="1"/>
              <a:t> </a:t>
            </a:r>
            <a:r>
              <a:rPr lang="en-US" sz="2200"/>
              <a:t>which allowed ranchers to get their product to market</a:t>
            </a:r>
            <a:endParaRPr/>
          </a:p>
          <a:p>
            <a:pPr marL="285750" lvl="0" indent="-299989" algn="l" rtl="0">
              <a:spcBef>
                <a:spcPts val="1081"/>
              </a:spcBef>
              <a:spcAft>
                <a:spcPts val="0"/>
              </a:spcAft>
              <a:buSzPts val="2990"/>
              <a:buChar char="•"/>
            </a:pPr>
            <a:r>
              <a:rPr lang="en-US" sz="2600" b="1" i="1" u="sng">
                <a:solidFill>
                  <a:srgbClr val="FF0000"/>
                </a:solidFill>
              </a:rPr>
              <a:t>Vaqueros</a:t>
            </a:r>
            <a:r>
              <a:rPr lang="en-US" sz="2600" b="1" i="1">
                <a:solidFill>
                  <a:srgbClr val="FF0000"/>
                </a:solidFill>
              </a:rPr>
              <a:t> </a:t>
            </a:r>
            <a:r>
              <a:rPr lang="en-US" sz="2600" b="1">
                <a:solidFill>
                  <a:schemeClr val="dk1"/>
                </a:solidFill>
              </a:rPr>
              <a:t>(cowboys)</a:t>
            </a:r>
            <a:r>
              <a:rPr lang="en-US" sz="2600">
                <a:solidFill>
                  <a:schemeClr val="dk1"/>
                </a:solidFill>
              </a:rPr>
              <a:t>: </a:t>
            </a:r>
            <a:r>
              <a:rPr lang="en-US" sz="2600" b="1">
                <a:solidFill>
                  <a:schemeClr val="dk1"/>
                </a:solidFill>
              </a:rPr>
              <a:t>those who would take the large herds of cattle to market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1" name="Google Shape;24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50" y="2525383"/>
            <a:ext cx="2799827" cy="354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 descr="Common usage of Caballero? | SpanishDict Answer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7600" y="2525383"/>
            <a:ext cx="2910980" cy="3548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2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STEEL PLOW</a:t>
            </a:r>
            <a:endParaRPr/>
          </a:p>
        </p:txBody>
      </p:sp>
      <p:sp>
        <p:nvSpPr>
          <p:cNvPr id="248" name="Google Shape;248;p32"/>
          <p:cNvSpPr txBox="1">
            <a:spLocks noGrp="1"/>
          </p:cNvSpPr>
          <p:nvPr>
            <p:ph type="body" idx="1"/>
          </p:nvPr>
        </p:nvSpPr>
        <p:spPr>
          <a:xfrm>
            <a:off x="780175" y="2499925"/>
            <a:ext cx="64527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990"/>
              <a:buChar char="•"/>
            </a:pPr>
            <a:r>
              <a:rPr lang="en-US" sz="2600"/>
              <a:t>When farmers moved to the Great Plains, they </a:t>
            </a:r>
            <a:r>
              <a:rPr lang="en-US" sz="2600">
                <a:solidFill>
                  <a:schemeClr val="dk1"/>
                </a:solidFill>
              </a:rPr>
              <a:t>brought the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 b="1" i="1" u="sng">
                <a:solidFill>
                  <a:srgbClr val="FF0000"/>
                </a:solidFill>
              </a:rPr>
              <a:t>cast iron plows</a:t>
            </a:r>
            <a:r>
              <a:rPr lang="en-US" sz="2600"/>
              <a:t> they had used in the East</a:t>
            </a:r>
            <a:endParaRPr/>
          </a:p>
          <a:p>
            <a:pPr marL="742950" lvl="1" indent="-292100" algn="l" rtl="0">
              <a:spcBef>
                <a:spcPts val="1040"/>
              </a:spcBef>
              <a:spcAft>
                <a:spcPts val="0"/>
              </a:spcAft>
              <a:buSzPts val="2630"/>
              <a:buChar char="•"/>
            </a:pPr>
            <a:r>
              <a:rPr lang="en-US" sz="2300"/>
              <a:t>The thick sod of the Great Plains </a:t>
            </a:r>
            <a:r>
              <a:rPr lang="en-US" sz="2300" b="1" i="1" u="sng">
                <a:solidFill>
                  <a:srgbClr val="FF0000"/>
                </a:solidFill>
              </a:rPr>
              <a:t>stuck</a:t>
            </a:r>
            <a:r>
              <a:rPr lang="en-US" sz="2300" i="1">
                <a:solidFill>
                  <a:schemeClr val="dk1"/>
                </a:solidFill>
              </a:rPr>
              <a:t> </a:t>
            </a:r>
            <a:r>
              <a:rPr lang="en-US" sz="2300">
                <a:solidFill>
                  <a:schemeClr val="dk1"/>
                </a:solidFill>
              </a:rPr>
              <a:t>to the plow, making it </a:t>
            </a:r>
            <a:r>
              <a:rPr lang="en-US" sz="2300" b="1" i="1" u="sng">
                <a:solidFill>
                  <a:srgbClr val="FF0000"/>
                </a:solidFill>
              </a:rPr>
              <a:t>difficult</a:t>
            </a:r>
            <a:r>
              <a:rPr lang="en-US" sz="2300" i="1">
                <a:solidFill>
                  <a:schemeClr val="dk1"/>
                </a:solidFill>
              </a:rPr>
              <a:t> </a:t>
            </a:r>
            <a:r>
              <a:rPr lang="en-US" sz="2300">
                <a:solidFill>
                  <a:schemeClr val="dk1"/>
                </a:solidFill>
              </a:rPr>
              <a:t>to plow a field</a:t>
            </a:r>
            <a:endParaRPr sz="2100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1120"/>
              </a:spcBef>
              <a:spcAft>
                <a:spcPts val="0"/>
              </a:spcAft>
              <a:buSzPts val="2990"/>
              <a:buChar char="•"/>
            </a:pPr>
            <a:r>
              <a:rPr lang="en-US" sz="2600"/>
              <a:t>Blacksmith, </a:t>
            </a:r>
            <a:r>
              <a:rPr lang="en-US" sz="2600" b="1" i="1" u="sng">
                <a:solidFill>
                  <a:srgbClr val="FF0000"/>
                </a:solidFill>
              </a:rPr>
              <a:t>John Deere</a:t>
            </a:r>
            <a:r>
              <a:rPr lang="en-US" sz="2600"/>
              <a:t>, came up with a solution – </a:t>
            </a:r>
            <a:r>
              <a:rPr lang="en-US" sz="2600" b="1" i="1"/>
              <a:t>a steel plow</a:t>
            </a:r>
            <a:endParaRPr b="1" i="1"/>
          </a:p>
          <a:p>
            <a:pPr marL="742950" lvl="1" indent="-292100" algn="l" rtl="0">
              <a:spcBef>
                <a:spcPts val="1040"/>
              </a:spcBef>
              <a:spcAft>
                <a:spcPts val="0"/>
              </a:spcAft>
              <a:buClr>
                <a:srgbClr val="000000"/>
              </a:buClr>
              <a:buSzPts val="2630"/>
              <a:buChar char="•"/>
            </a:pPr>
            <a:r>
              <a:rPr lang="en-US" sz="2300">
                <a:solidFill>
                  <a:srgbClr val="000000"/>
                </a:solidFill>
              </a:rPr>
              <a:t>The sod </a:t>
            </a:r>
            <a:r>
              <a:rPr lang="en-US" sz="2300" b="1" i="1" u="sng">
                <a:solidFill>
                  <a:srgbClr val="FF0000"/>
                </a:solidFill>
              </a:rPr>
              <a:t>slid</a:t>
            </a:r>
            <a:r>
              <a:rPr lang="en-US" sz="2300">
                <a:solidFill>
                  <a:srgbClr val="000000"/>
                </a:solidFill>
              </a:rPr>
              <a:t> right off of the polished surface</a:t>
            </a:r>
            <a:endParaRPr sz="2100">
              <a:solidFill>
                <a:srgbClr val="000000"/>
              </a:solidFill>
            </a:endParaRPr>
          </a:p>
        </p:txBody>
      </p:sp>
      <p:pic>
        <p:nvPicPr>
          <p:cNvPr id="249" name="Google Shape;249;p32" descr="5. Steel Plow - Inventions that Changed America - The Industrial Revolu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2975" y="3103350"/>
            <a:ext cx="4178851" cy="21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CAN YOU HEAR ME NOW?</a:t>
            </a:r>
            <a:endParaRPr/>
          </a:p>
        </p:txBody>
      </p:sp>
      <p:sp>
        <p:nvSpPr>
          <p:cNvPr id="255" name="Google Shape;255;p33"/>
          <p:cNvSpPr txBox="1">
            <a:spLocks noGrp="1"/>
          </p:cNvSpPr>
          <p:nvPr>
            <p:ph type="body" idx="2"/>
          </p:nvPr>
        </p:nvSpPr>
        <p:spPr>
          <a:xfrm>
            <a:off x="5621825" y="2441250"/>
            <a:ext cx="5787300" cy="37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92100" algn="l" rtl="0">
              <a:spcBef>
                <a:spcPts val="0"/>
              </a:spcBef>
              <a:spcAft>
                <a:spcPts val="0"/>
              </a:spcAft>
              <a:buSzPts val="2860"/>
              <a:buChar char="•"/>
            </a:pPr>
            <a:r>
              <a:rPr lang="en-US" sz="2500"/>
              <a:t>Living on the plains was </a:t>
            </a:r>
            <a:r>
              <a:rPr lang="en-US" sz="2500">
                <a:solidFill>
                  <a:schemeClr val="dk1"/>
                </a:solidFill>
              </a:rPr>
              <a:t>extremely </a:t>
            </a:r>
            <a:r>
              <a:rPr lang="en-US" sz="2500" b="1" i="1" u="sng">
                <a:solidFill>
                  <a:srgbClr val="FF0000"/>
                </a:solidFill>
              </a:rPr>
              <a:t>isolated</a:t>
            </a:r>
            <a:endParaRPr sz="2500" i="1" u="sng"/>
          </a:p>
          <a:p>
            <a:pPr marL="285750" lvl="0" indent="-292100" algn="l" rtl="0">
              <a:spcBef>
                <a:spcPts val="1080"/>
              </a:spcBef>
              <a:spcAft>
                <a:spcPts val="0"/>
              </a:spcAft>
              <a:buSzPts val="2860"/>
              <a:buChar char="•"/>
            </a:pPr>
            <a:r>
              <a:rPr lang="en-US" sz="2500" b="1"/>
              <a:t>Two inventions</a:t>
            </a:r>
            <a:r>
              <a:rPr lang="en-US" sz="2500"/>
              <a:t>:</a:t>
            </a:r>
            <a:endParaRPr sz="2500"/>
          </a:p>
          <a:p>
            <a:pPr marL="742950" lvl="1" indent="-298450" algn="l" rtl="0"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200" b="1" i="1" u="sng">
                <a:solidFill>
                  <a:srgbClr val="FF0000"/>
                </a:solidFill>
              </a:rPr>
              <a:t>Telegraph</a:t>
            </a:r>
            <a:r>
              <a:rPr lang="en-US" sz="2200"/>
              <a:t>: invented by </a:t>
            </a:r>
            <a:r>
              <a:rPr lang="en-US" sz="2200">
                <a:solidFill>
                  <a:schemeClr val="dk1"/>
                </a:solidFill>
              </a:rPr>
              <a:t>Samuel </a:t>
            </a:r>
            <a:r>
              <a:rPr lang="en-US" sz="2200" b="1" i="1" u="sng">
                <a:solidFill>
                  <a:srgbClr val="FF0000"/>
                </a:solidFill>
              </a:rPr>
              <a:t>Morse</a:t>
            </a:r>
            <a:r>
              <a:rPr lang="en-US" sz="2200"/>
              <a:t>; allowed people to </a:t>
            </a:r>
            <a:r>
              <a:rPr lang="en-US" sz="2200" b="1">
                <a:solidFill>
                  <a:schemeClr val="dk1"/>
                </a:solidFill>
              </a:rPr>
              <a:t>send messages along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 b="1" i="1" u="sng">
                <a:solidFill>
                  <a:srgbClr val="FF0000"/>
                </a:solidFill>
              </a:rPr>
              <a:t>wire</a:t>
            </a:r>
            <a:endParaRPr sz="2200" i="1" u="sng"/>
          </a:p>
          <a:p>
            <a:pPr marL="742950" lvl="1" indent="-298450" algn="l" rtl="0"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200" b="1" i="1" u="sng">
                <a:solidFill>
                  <a:srgbClr val="FF0000"/>
                </a:solidFill>
              </a:rPr>
              <a:t>Telephone</a:t>
            </a:r>
            <a:r>
              <a:rPr lang="en-US" sz="2200"/>
              <a:t>: invented by </a:t>
            </a:r>
            <a:r>
              <a:rPr lang="en-US" sz="2200">
                <a:solidFill>
                  <a:schemeClr val="dk1"/>
                </a:solidFill>
              </a:rPr>
              <a:t>Alexander Graham </a:t>
            </a:r>
            <a:r>
              <a:rPr lang="en-US" sz="2200" b="1" i="1" u="sng">
                <a:solidFill>
                  <a:srgbClr val="FF0000"/>
                </a:solidFill>
              </a:rPr>
              <a:t>Bell</a:t>
            </a:r>
            <a:r>
              <a:rPr lang="en-US" sz="2200"/>
              <a:t>; </a:t>
            </a:r>
            <a:r>
              <a:rPr lang="en-US" sz="2200" b="1">
                <a:solidFill>
                  <a:schemeClr val="dk1"/>
                </a:solidFill>
              </a:rPr>
              <a:t>allowed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 b="1" i="1" u="sng">
                <a:solidFill>
                  <a:srgbClr val="FF0000"/>
                </a:solidFill>
              </a:rPr>
              <a:t>instant voice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 b="1">
                <a:solidFill>
                  <a:schemeClr val="dk1"/>
                </a:solidFill>
              </a:rPr>
              <a:t>communication</a:t>
            </a:r>
            <a:r>
              <a:rPr lang="en-US" sz="2200"/>
              <a:t>, helping to bring the frontier closer</a:t>
            </a:r>
            <a:endParaRPr sz="2200"/>
          </a:p>
        </p:txBody>
      </p:sp>
      <p:pic>
        <p:nvPicPr>
          <p:cNvPr id="256" name="Google Shape;256;p33" descr="telephone | History, Definition, Invention, Uses, &amp;amp; Facts | Britannic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3606" y="2899337"/>
            <a:ext cx="2719378" cy="3189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 descr="Letter: Early telegraph lines a part of our heritage - Tri-City New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483" y="1232991"/>
            <a:ext cx="2376437" cy="227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EXODUSTERS</a:t>
            </a:r>
            <a:endParaRPr/>
          </a:p>
        </p:txBody>
      </p:sp>
      <p:sp>
        <p:nvSpPr>
          <p:cNvPr id="263" name="Google Shape;263;p34"/>
          <p:cNvSpPr txBox="1">
            <a:spLocks noGrp="1"/>
          </p:cNvSpPr>
          <p:nvPr>
            <p:ph type="body" idx="1"/>
          </p:nvPr>
        </p:nvSpPr>
        <p:spPr>
          <a:xfrm>
            <a:off x="813732" y="2560320"/>
            <a:ext cx="5402510" cy="360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990"/>
              <a:buChar char="•"/>
            </a:pPr>
            <a:r>
              <a:rPr lang="en-US" sz="2600" b="1" i="1">
                <a:solidFill>
                  <a:schemeClr val="dk1"/>
                </a:solidFill>
              </a:rPr>
              <a:t>Exoduster Movement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 b="1">
                <a:solidFill>
                  <a:schemeClr val="dk1"/>
                </a:solidFill>
              </a:rPr>
              <a:t>or Exodus of 1879: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 b="1" i="1" u="sng">
                <a:solidFill>
                  <a:srgbClr val="FF0000"/>
                </a:solidFill>
              </a:rPr>
              <a:t>African Americans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 b="1">
                <a:solidFill>
                  <a:schemeClr val="dk1"/>
                </a:solidFill>
              </a:rPr>
              <a:t>who migrated from states along the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 b="1">
                <a:solidFill>
                  <a:schemeClr val="dk1"/>
                </a:solidFill>
              </a:rPr>
              <a:t>Mississippi River to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 b="1" i="1" u="sng">
                <a:solidFill>
                  <a:srgbClr val="FF0000"/>
                </a:solidFill>
              </a:rPr>
              <a:t>Kansas</a:t>
            </a:r>
            <a:r>
              <a:rPr lang="en-US" sz="2600"/>
              <a:t> in the late 1800’s</a:t>
            </a:r>
            <a:endParaRPr/>
          </a:p>
          <a:p>
            <a:pPr marL="285750" lvl="0" indent="-285750" algn="l" rtl="0">
              <a:spcBef>
                <a:spcPts val="1120"/>
              </a:spcBef>
              <a:spcAft>
                <a:spcPts val="0"/>
              </a:spcAft>
              <a:buSzPts val="2990"/>
              <a:buChar char="•"/>
            </a:pPr>
            <a:r>
              <a:rPr lang="en-US" sz="2600"/>
              <a:t>It was the </a:t>
            </a:r>
            <a:r>
              <a:rPr lang="en-US" sz="2600" b="1" i="1" u="sng">
                <a:solidFill>
                  <a:srgbClr val="FF0000"/>
                </a:solidFill>
              </a:rPr>
              <a:t>first</a:t>
            </a:r>
            <a:r>
              <a:rPr lang="en-US" sz="2600" i="1"/>
              <a:t> </a:t>
            </a:r>
            <a:r>
              <a:rPr lang="en-US" sz="2600"/>
              <a:t>general migration of </a:t>
            </a:r>
            <a:r>
              <a:rPr lang="en-US" sz="2600" b="1" i="1" u="sng">
                <a:solidFill>
                  <a:srgbClr val="FF0000"/>
                </a:solidFill>
              </a:rPr>
              <a:t>black</a:t>
            </a:r>
            <a:r>
              <a:rPr lang="en-US" sz="2600" i="1"/>
              <a:t> </a:t>
            </a:r>
            <a:r>
              <a:rPr lang="en-US" sz="2600"/>
              <a:t>people following the Civil War</a:t>
            </a:r>
            <a:endParaRPr/>
          </a:p>
        </p:txBody>
      </p:sp>
      <p:pic>
        <p:nvPicPr>
          <p:cNvPr id="264" name="Google Shape;264;p34" descr="Exodusters Wanted Better Lives | | communityvoiceks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560320"/>
            <a:ext cx="2488230" cy="193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4" descr="The impact of Black entrepreneurs moving west | Keller Center at Princeton  Universit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1" y="4572002"/>
            <a:ext cx="5282268" cy="16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4" descr="African American Homesteaders, 1887&amp;#39; Photographic Print - Solomon D.  Butcher | Art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1186" y="2560320"/>
            <a:ext cx="2657082" cy="1930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Anton"/>
              <a:buNone/>
            </a:pPr>
            <a:r>
              <a:rPr lang="en-US" sz="4500">
                <a:latin typeface="Anton"/>
                <a:ea typeface="Anton"/>
                <a:cs typeface="Anton"/>
                <a:sym typeface="Anton"/>
              </a:rPr>
              <a:t>AMERICAN CONFLICT WITH THE NATIVE AMERICANS</a:t>
            </a:r>
            <a:endParaRPr/>
          </a:p>
        </p:txBody>
      </p:sp>
      <p:sp>
        <p:nvSpPr>
          <p:cNvPr id="272" name="Google Shape;272;p35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15"/>
              <a:buNone/>
            </a:pPr>
            <a:endParaRPr/>
          </a:p>
          <a:p>
            <a:pPr marL="0" lvl="0" indent="0" algn="ctr" rtl="0">
              <a:spcBef>
                <a:spcPts val="1320"/>
              </a:spcBef>
              <a:spcAft>
                <a:spcPts val="0"/>
              </a:spcAft>
              <a:buSzPts val="4140"/>
              <a:buNone/>
            </a:pPr>
            <a:r>
              <a:rPr lang="en-US" sz="3600">
                <a:latin typeface="Anton"/>
                <a:ea typeface="Anton"/>
                <a:cs typeface="Anton"/>
                <a:sym typeface="Anton"/>
              </a:rPr>
              <a:t>POLITICAL ISSUES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 u="sng">
                <a:solidFill>
                  <a:schemeClr val="hlink"/>
                </a:solidFill>
                <a:latin typeface="Anton"/>
                <a:ea typeface="Anton"/>
                <a:cs typeface="Anton"/>
                <a:sym typeface="Anton"/>
                <a:hlinkClick r:id="rId3"/>
              </a:rPr>
              <a:t>LAND IN CONFLICT</a:t>
            </a:r>
            <a:endParaRPr/>
          </a:p>
        </p:txBody>
      </p:sp>
      <p:sp>
        <p:nvSpPr>
          <p:cNvPr id="278" name="Google Shape;278;p36"/>
          <p:cNvSpPr txBox="1">
            <a:spLocks noGrp="1"/>
          </p:cNvSpPr>
          <p:nvPr>
            <p:ph type="body" idx="1"/>
          </p:nvPr>
        </p:nvSpPr>
        <p:spPr>
          <a:xfrm>
            <a:off x="813433" y="2487335"/>
            <a:ext cx="5361817" cy="369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990"/>
              <a:buChar char="•"/>
            </a:pPr>
            <a:r>
              <a:rPr lang="en-US" sz="2600"/>
              <a:t>Most Indians </a:t>
            </a:r>
            <a:r>
              <a:rPr lang="en-US" sz="2600" b="1">
                <a:solidFill>
                  <a:schemeClr val="dk1"/>
                </a:solidFill>
              </a:rPr>
              <a:t>did not </a:t>
            </a:r>
            <a:r>
              <a:rPr lang="en-US" sz="2600" b="1" i="1" u="sng">
                <a:solidFill>
                  <a:srgbClr val="FF0000"/>
                </a:solidFill>
              </a:rPr>
              <a:t>believe in owning land</a:t>
            </a:r>
            <a:r>
              <a:rPr lang="en-US" sz="2600"/>
              <a:t>, like Americans did</a:t>
            </a:r>
            <a:endParaRPr/>
          </a:p>
          <a:p>
            <a:pPr marL="285750" lvl="0" indent="-285750" algn="l" rtl="0">
              <a:spcBef>
                <a:spcPts val="1120"/>
              </a:spcBef>
              <a:spcAft>
                <a:spcPts val="0"/>
              </a:spcAft>
              <a:buSzPts val="2990"/>
              <a:buChar char="•"/>
            </a:pPr>
            <a:r>
              <a:rPr lang="en-US" sz="2600"/>
              <a:t>Indians </a:t>
            </a:r>
            <a:r>
              <a:rPr lang="en-US" sz="2600">
                <a:solidFill>
                  <a:schemeClr val="dk1"/>
                </a:solidFill>
              </a:rPr>
              <a:t>believed in having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 b="1" i="1" u="sng">
                <a:solidFill>
                  <a:srgbClr val="FF0000"/>
                </a:solidFill>
              </a:rPr>
              <a:t>rights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>
                <a:solidFill>
                  <a:schemeClr val="dk1"/>
                </a:solidFill>
              </a:rPr>
              <a:t>to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 b="1" i="1" u="sng">
                <a:solidFill>
                  <a:srgbClr val="FF0000"/>
                </a:solidFill>
              </a:rPr>
              <a:t>use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>
                <a:solidFill>
                  <a:schemeClr val="dk1"/>
                </a:solidFill>
              </a:rPr>
              <a:t>the land</a:t>
            </a:r>
            <a:r>
              <a:rPr lang="en-US" sz="2600"/>
              <a:t> for hunting &amp; farming</a:t>
            </a:r>
            <a:endParaRPr/>
          </a:p>
          <a:p>
            <a:pPr marL="285750" lvl="0" indent="-285750" algn="l" rtl="0">
              <a:spcBef>
                <a:spcPts val="1120"/>
              </a:spcBef>
              <a:spcAft>
                <a:spcPts val="0"/>
              </a:spcAft>
              <a:buSzPts val="2990"/>
              <a:buChar char="•"/>
            </a:pPr>
            <a:r>
              <a:rPr lang="en-US" sz="2600" b="1">
                <a:solidFill>
                  <a:schemeClr val="dk1"/>
                </a:solidFill>
              </a:rPr>
              <a:t>To Americans, Indians </a:t>
            </a:r>
            <a:r>
              <a:rPr lang="en-US" sz="2600" b="1" i="1" u="sng">
                <a:solidFill>
                  <a:srgbClr val="FF0000"/>
                </a:solidFill>
              </a:rPr>
              <a:t>not</a:t>
            </a:r>
            <a:r>
              <a:rPr lang="en-US" sz="2600" b="1">
                <a:solidFill>
                  <a:srgbClr val="FF0000"/>
                </a:solidFill>
              </a:rPr>
              <a:t> </a:t>
            </a:r>
            <a:r>
              <a:rPr lang="en-US" sz="2600" b="1">
                <a:solidFill>
                  <a:schemeClr val="dk1"/>
                </a:solidFill>
              </a:rPr>
              <a:t>owning the land meant that it was </a:t>
            </a:r>
            <a:r>
              <a:rPr lang="en-US" sz="2600" b="1" i="1" u="sng">
                <a:solidFill>
                  <a:srgbClr val="FF0000"/>
                </a:solidFill>
              </a:rPr>
              <a:t>free</a:t>
            </a:r>
            <a:r>
              <a:rPr lang="en-US" sz="2600" b="1" i="1">
                <a:solidFill>
                  <a:srgbClr val="FF0000"/>
                </a:solidFill>
              </a:rPr>
              <a:t> </a:t>
            </a:r>
            <a:r>
              <a:rPr lang="en-US" sz="2600" b="1">
                <a:solidFill>
                  <a:schemeClr val="dk1"/>
                </a:solidFill>
              </a:rPr>
              <a:t>for the taking</a:t>
            </a:r>
            <a:r>
              <a:rPr lang="en-US" sz="2600"/>
              <a:t> 🡪 </a:t>
            </a:r>
            <a:r>
              <a:rPr lang="en-US" sz="2600" b="1"/>
              <a:t>lead to large conflict</a:t>
            </a:r>
            <a:endParaRPr sz="2600" b="1"/>
          </a:p>
        </p:txBody>
      </p:sp>
      <p:pic>
        <p:nvPicPr>
          <p:cNvPr id="279" name="Google Shape;279;p36" descr="Amazon.com: Native American Tribes Map - US History Classroom School Poster  by PosterEnvy: Prints: Posters &amp;amp; Pri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5250" y="2487335"/>
            <a:ext cx="5361817" cy="36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BUFFALO: THE INDIAN SURVIVAL</a:t>
            </a:r>
            <a:endParaRPr/>
          </a:p>
        </p:txBody>
      </p:sp>
      <p:sp>
        <p:nvSpPr>
          <p:cNvPr id="285" name="Google Shape;285;p37"/>
          <p:cNvSpPr txBox="1">
            <a:spLocks noGrp="1"/>
          </p:cNvSpPr>
          <p:nvPr>
            <p:ph type="body" idx="2"/>
          </p:nvPr>
        </p:nvSpPr>
        <p:spPr>
          <a:xfrm>
            <a:off x="6010650" y="2560325"/>
            <a:ext cx="5408100" cy="3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A tactic that the U.S. </a:t>
            </a:r>
            <a:r>
              <a:rPr lang="en-US" b="1">
                <a:solidFill>
                  <a:schemeClr val="dk1"/>
                </a:solidFill>
              </a:rPr>
              <a:t>used to </a:t>
            </a:r>
            <a:r>
              <a:rPr lang="en-US" b="1" i="1" u="sng">
                <a:solidFill>
                  <a:srgbClr val="FF0000"/>
                </a:solidFill>
              </a:rPr>
              <a:t>remove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>
                <a:solidFill>
                  <a:schemeClr val="dk1"/>
                </a:solidFill>
              </a:rPr>
              <a:t>or control the Indians was the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 b="1" i="1" u="sng">
                <a:solidFill>
                  <a:srgbClr val="FF0000"/>
                </a:solidFill>
              </a:rPr>
              <a:t>destruction of the buffalo</a:t>
            </a:r>
            <a:endParaRPr i="1" u="sng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300"/>
              <a:buChar char="•"/>
            </a:pPr>
            <a:r>
              <a:rPr lang="en-US" b="1">
                <a:solidFill>
                  <a:schemeClr val="dk1"/>
                </a:solidFill>
              </a:rPr>
              <a:t>Hired hunters to wipe out the buffalo</a:t>
            </a:r>
            <a:r>
              <a:rPr lang="en-US"/>
              <a:t> in order to take away the Indians’ main means of survival</a:t>
            </a:r>
            <a:endParaRPr/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Indians were also </a:t>
            </a:r>
            <a:r>
              <a:rPr lang="en-US">
                <a:solidFill>
                  <a:schemeClr val="dk1"/>
                </a:solidFill>
              </a:rPr>
              <a:t>removed, either by</a:t>
            </a:r>
            <a:r>
              <a:rPr lang="en-US" b="1" u="sng">
                <a:solidFill>
                  <a:srgbClr val="FF0000"/>
                </a:solidFill>
              </a:rPr>
              <a:t> </a:t>
            </a:r>
            <a:r>
              <a:rPr lang="en-US" b="1" i="1" u="sng">
                <a:solidFill>
                  <a:srgbClr val="FF0000"/>
                </a:solidFill>
              </a:rPr>
              <a:t>force or a treaty</a:t>
            </a:r>
            <a:r>
              <a:rPr lang="en-US" b="1" i="1">
                <a:solidFill>
                  <a:srgbClr val="FF0000"/>
                </a:solidFill>
              </a:rPr>
              <a:t>,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onto land called </a:t>
            </a:r>
            <a:r>
              <a:rPr lang="en-US" b="1" i="1" u="sng">
                <a:solidFill>
                  <a:srgbClr val="FF0000"/>
                </a:solidFill>
              </a:rPr>
              <a:t>reservations</a:t>
            </a:r>
            <a:r>
              <a:rPr lang="en-US"/>
              <a:t> – the land that was reserved for them, usually </a:t>
            </a:r>
            <a:r>
              <a:rPr lang="en-US" b="1">
                <a:solidFill>
                  <a:schemeClr val="dk1"/>
                </a:solidFill>
              </a:rPr>
              <a:t>undesirable land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86" name="Google Shape;286;p37" descr="Plains Indians reservations | ... crow reservation montana collection mor  photo archive da… | Native american photos, Native american artifacts,  Aboriginal americ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186" y="2476430"/>
            <a:ext cx="2763409" cy="219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 descr="K Skinning Buffalo - Fort PhantomFort Phant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7588" y="4346914"/>
            <a:ext cx="3343069" cy="179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ctrTitle"/>
          </p:nvPr>
        </p:nvSpPr>
        <p:spPr>
          <a:xfrm>
            <a:off x="2503750" y="1871125"/>
            <a:ext cx="7221900" cy="1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600"/>
              <a:buFont typeface="Anton"/>
              <a:buNone/>
            </a:pPr>
            <a:r>
              <a:rPr lang="en-US" sz="6600">
                <a:latin typeface="Anton"/>
                <a:ea typeface="Anton"/>
                <a:cs typeface="Anton"/>
                <a:sym typeface="Anton"/>
              </a:rPr>
              <a:t>Westward Expansion</a:t>
            </a:r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680"/>
              <a:buNone/>
            </a:pPr>
            <a:r>
              <a:rPr lang="en-US" sz="3200"/>
              <a:t>Unit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8" descr="https://attachments.office.net/owa/swebb%40conroeisd.net/service.svc/s/GetAttachmentThumbnail?id=AQMkAGZlZDZhMjlmLTMxZDMtNGVjZC1hOTNmLWVmNjljOGQyOTdkZgBGAAADphNAiaYGskq%2FVgiF5gTmiwcAYIhIwZHZ1kKMPZC5kgjFCAAAAgEMAAAAYIhIwZHZ1kKMPZC5kgjFCAACT%2FACZAAAAAESABAAX1VKomsXc0e8kUis7u9RwQ%3D%3D&amp;thumbnailType=2&amp;owa=outlook.office.com&amp;scriptVer=2019081802.09&amp;X-OWA-CANARY=eSyQpwG6y06jwgCNEi-iyIC0D2swKtcYlS-QVqxw0Cg_cbJ7QplTPlUYmumPqy4MZNBhPWuVH5U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MDFlZTg4NWYtYWRhOC00OWQzLWEwMTctNmI1ZmI2MDJiMGYyIiwiYXBwY3R4Ijoie1wibXNleGNocHJvdFwiOlwib3dhXCIsXCJwcmltYXJ5c2lkXCI6XCJTLTEtNS0yMS0zNzcxNjU1ODYxLTI1NTQyOTg3MDUtNTg0OTgyNzQwLTgxMDQ2NTFcIixcInB1aWRcIjpcIjExNTM5NzcwMjUzMDk3ODYxNTZcIixcIm9pZFwiOlwiOWY4MjdlYWQtODY3My00MzU0LTk2NjUtNzUyOWQ0YjViZTI3XCIsXCJzY29wZVwiOlwiT3dhRG93bmxvYWRcIn0iLCJuYmYiOjE1NjY4MjkxNzIsImV4cCI6MTU2NjgyOTc3MiwiaXNzIjoiMDAwMDAwMDItMDAwMC0wZmYxLWNlMDAtMDAwMDAwMDAwMDAwQDAxZWU4ODVmLWFkYTgtNDlkMy1hMDE3LTZiNWZiNjAyYjBmMiIsImF1ZCI6IjAwMDAwMDAyLTAwMDAtMGZmMS1jZTAwLTAwMDAwMDAwMDAwMC9hdHRhY2htZW50cy5vZmZpY2UubmV0QDAxZWU4ODVmLWFkYTgtNDlkMy1hMDE3LTZiNWZiNjAyYjBmMiJ9.QFDpLEQQ6D8Utf-3gazZT5sjQyOzOI87avtzixEO4ujqqsr1EH6b8sw4wn_D2WR4obAQURmMkrbQwYctsrxQo1sc5eBNhQdHgNFpK2o6RIRrJHqtPeOqMk3I4xazqoHiHjxuyDfRWdSgvJgMQMPBUKjadp4mUc8fShhnJmY4_XcN9VpWlSEYH87cX1MB4mqYVgDJFpEHx9Q3CXag7P7dk2BRJlmVzfpa7lK_XrwRAAFZe7BPo4piYbACyYHoTPHCMhclbdYv5JDLZvpn5I0gBirNrWK815jhUtKjO0BrSd8qipgh0TQ0fzFwfA7I7-afR3TnwlcTOcXASs-tBfegbQ&amp;animation=tru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425" y="627250"/>
            <a:ext cx="10853650" cy="55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8"/>
          <p:cNvSpPr txBox="1"/>
          <p:nvPr/>
        </p:nvSpPr>
        <p:spPr>
          <a:xfrm>
            <a:off x="874211" y="814105"/>
            <a:ext cx="4031400" cy="36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9" descr="The Buffalo Hunters&amp;#39; War - True West Magaz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469" y="679508"/>
            <a:ext cx="5690533" cy="341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9" descr="Bison Slaughter of the Late 1800s Has Done Lasting Damage to Plains Indian  Nations Today, Study Says |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1134" y="2230873"/>
            <a:ext cx="5057397" cy="3956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0" descr="Pin on American Histo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730" y="671119"/>
            <a:ext cx="5223499" cy="299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0" descr="Image result for images of buffalo bones in the w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864" y="671119"/>
            <a:ext cx="4415406" cy="3242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0" descr="25 Photos of the Wanton North American Bison Hu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8208" y="3331043"/>
            <a:ext cx="5457737" cy="2855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BATTLE OF LITTLE BIGHORN - CUSTER’S LAST STAND</a:t>
            </a:r>
            <a:endParaRPr/>
          </a:p>
        </p:txBody>
      </p:sp>
      <p:sp>
        <p:nvSpPr>
          <p:cNvPr id="312" name="Google Shape;312;p41"/>
          <p:cNvSpPr txBox="1">
            <a:spLocks noGrp="1"/>
          </p:cNvSpPr>
          <p:nvPr>
            <p:ph type="body" idx="2"/>
          </p:nvPr>
        </p:nvSpPr>
        <p:spPr>
          <a:xfrm>
            <a:off x="5985800" y="2441200"/>
            <a:ext cx="5553900" cy="3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98450" algn="l" rtl="0">
              <a:spcBef>
                <a:spcPts val="0"/>
              </a:spcBef>
              <a:spcAft>
                <a:spcPts val="0"/>
              </a:spcAft>
              <a:buSzPts val="2730"/>
              <a:buChar char="•"/>
            </a:pPr>
            <a:r>
              <a:rPr lang="en-US" b="1"/>
              <a:t>Indians did not move quickly enough</a:t>
            </a:r>
            <a:r>
              <a:rPr lang="en-US"/>
              <a:t> from the </a:t>
            </a:r>
            <a:r>
              <a:rPr lang="en-US" b="1" i="1" u="sng">
                <a:solidFill>
                  <a:srgbClr val="FF0000"/>
                </a:solidFill>
              </a:rPr>
              <a:t>Montana</a:t>
            </a:r>
            <a:r>
              <a:rPr lang="en-US"/>
              <a:t> Territory for the U.S. government</a:t>
            </a:r>
            <a:endParaRPr/>
          </a:p>
          <a:p>
            <a:pPr marL="285750" lvl="0" indent="-277495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b="1" i="1" u="sng">
                <a:solidFill>
                  <a:srgbClr val="FF0000"/>
                </a:solidFill>
              </a:rPr>
              <a:t>Gold</a:t>
            </a:r>
            <a:r>
              <a:rPr lang="en-US"/>
              <a:t> had been discovered; miners were on the way</a:t>
            </a:r>
            <a:endParaRPr/>
          </a:p>
          <a:p>
            <a:pPr marL="285750" lvl="0" indent="-277495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b="1"/>
              <a:t>Sitting Bull</a:t>
            </a:r>
            <a:r>
              <a:rPr lang="en-US"/>
              <a:t> and </a:t>
            </a:r>
            <a:r>
              <a:rPr lang="en-US" b="1"/>
              <a:t>Crazy Horse</a:t>
            </a:r>
            <a:r>
              <a:rPr lang="en-US"/>
              <a:t> joined forces and </a:t>
            </a:r>
            <a:r>
              <a:rPr lang="en-US" b="1" i="1" u="sng">
                <a:solidFill>
                  <a:srgbClr val="FF0000"/>
                </a:solidFill>
              </a:rPr>
              <a:t>defeated</a:t>
            </a:r>
            <a:r>
              <a:rPr lang="en-US"/>
              <a:t> U.S. General </a:t>
            </a:r>
            <a:r>
              <a:rPr lang="en-US" b="1" i="1" u="sng">
                <a:solidFill>
                  <a:srgbClr val="FF0000"/>
                </a:solidFill>
              </a:rPr>
              <a:t>Custer</a:t>
            </a:r>
            <a:endParaRPr b="1" i="1" u="sng">
              <a:solidFill>
                <a:srgbClr val="FF0000"/>
              </a:solidFill>
            </a:endParaRPr>
          </a:p>
          <a:p>
            <a:pPr marL="742950" lvl="1" indent="-306705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/>
              <a:t>This defeat fueled the U.S. to remove Plains Indians</a:t>
            </a:r>
            <a:endParaRPr sz="2400" b="1"/>
          </a:p>
        </p:txBody>
      </p:sp>
      <p:pic>
        <p:nvPicPr>
          <p:cNvPr id="313" name="Google Shape;313;p41" descr="Image result for little bighorn batt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503" y="1990287"/>
            <a:ext cx="3696749" cy="28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1" descr="Image result for sitting bull and crazy hors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4675" y="3883300"/>
            <a:ext cx="3521125" cy="220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2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 u="sng">
                <a:solidFill>
                  <a:schemeClr val="hlink"/>
                </a:solidFill>
                <a:latin typeface="Anton"/>
                <a:ea typeface="Anton"/>
                <a:cs typeface="Anton"/>
                <a:sym typeface="Anton"/>
                <a:hlinkClick r:id="rId3"/>
              </a:rPr>
              <a:t>WOUNDED KNEE</a:t>
            </a:r>
            <a:endParaRPr/>
          </a:p>
        </p:txBody>
      </p:sp>
      <p:sp>
        <p:nvSpPr>
          <p:cNvPr id="320" name="Google Shape;320;p42"/>
          <p:cNvSpPr txBox="1">
            <a:spLocks noGrp="1"/>
          </p:cNvSpPr>
          <p:nvPr>
            <p:ph type="body" idx="1"/>
          </p:nvPr>
        </p:nvSpPr>
        <p:spPr>
          <a:xfrm>
            <a:off x="771787" y="2474751"/>
            <a:ext cx="5324213" cy="3699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990"/>
              <a:buChar char="•"/>
            </a:pPr>
            <a:r>
              <a:rPr lang="en-US" sz="2600"/>
              <a:t>Indians often fought back against tactics, </a:t>
            </a:r>
            <a:r>
              <a:rPr lang="en-US" sz="2600" b="1">
                <a:solidFill>
                  <a:schemeClr val="dk1"/>
                </a:solidFill>
              </a:rPr>
              <a:t>culminated in the last violent conflict with Indians and the U.S.</a:t>
            </a:r>
            <a:endParaRPr b="1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1120"/>
              </a:spcBef>
              <a:spcAft>
                <a:spcPts val="0"/>
              </a:spcAft>
              <a:buSzPts val="2990"/>
              <a:buChar char="•"/>
            </a:pPr>
            <a:r>
              <a:rPr lang="en-US" sz="2600"/>
              <a:t>Often called the </a:t>
            </a:r>
            <a:r>
              <a:rPr lang="en-US" sz="2600" b="1" i="1" u="sng">
                <a:solidFill>
                  <a:srgbClr val="FF0000"/>
                </a:solidFill>
              </a:rPr>
              <a:t>Massacre</a:t>
            </a:r>
            <a:r>
              <a:rPr lang="en-US" sz="2600" b="1">
                <a:solidFill>
                  <a:schemeClr val="dk1"/>
                </a:solidFill>
              </a:rPr>
              <a:t> at Wounded Knee</a:t>
            </a:r>
            <a:r>
              <a:rPr lang="en-US" sz="2600"/>
              <a:t> because the U.S. Army </a:t>
            </a:r>
            <a:r>
              <a:rPr lang="en-US" sz="2600" b="1" i="1" u="sng">
                <a:solidFill>
                  <a:srgbClr val="FF0000"/>
                </a:solidFill>
              </a:rPr>
              <a:t>slaughtered</a:t>
            </a:r>
            <a:r>
              <a:rPr lang="en-US" sz="2600" b="1" i="1">
                <a:solidFill>
                  <a:schemeClr val="dk1"/>
                </a:solidFill>
              </a:rPr>
              <a:t> </a:t>
            </a:r>
            <a:r>
              <a:rPr lang="en-US" sz="2600" b="1">
                <a:solidFill>
                  <a:schemeClr val="dk1"/>
                </a:solidFill>
              </a:rPr>
              <a:t>around 300 Indians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21" name="Google Shape;321;p42" descr="Grief, hope mix on Wounded Knee anniversary | MPR New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2930" y="2474751"/>
            <a:ext cx="3202013" cy="225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2" descr="Wounded Knee Massacre | Facts, History, &amp;amp; Legacy | Britannic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5217" y="4167956"/>
            <a:ext cx="2698859" cy="200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3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ASSIMILATION – A LESS VIOLENT APPROACH</a:t>
            </a:r>
            <a:endParaRPr/>
          </a:p>
        </p:txBody>
      </p:sp>
      <p:sp>
        <p:nvSpPr>
          <p:cNvPr id="328" name="Google Shape;328;p43"/>
          <p:cNvSpPr txBox="1">
            <a:spLocks noGrp="1"/>
          </p:cNvSpPr>
          <p:nvPr>
            <p:ph type="body" idx="2"/>
          </p:nvPr>
        </p:nvSpPr>
        <p:spPr>
          <a:xfrm>
            <a:off x="5763236" y="2515926"/>
            <a:ext cx="5581028" cy="354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92100" algn="l" rtl="0">
              <a:spcBef>
                <a:spcPts val="0"/>
              </a:spcBef>
              <a:spcAft>
                <a:spcPts val="0"/>
              </a:spcAft>
              <a:buSzPts val="3090"/>
              <a:buChar char="•"/>
            </a:pPr>
            <a:r>
              <a:rPr lang="en-US" sz="2700"/>
              <a:t>AKA </a:t>
            </a:r>
            <a:r>
              <a:rPr lang="en-US" sz="2700" b="1" i="1" u="sng">
                <a:solidFill>
                  <a:srgbClr val="FF0000"/>
                </a:solidFill>
              </a:rPr>
              <a:t>Americanization</a:t>
            </a:r>
            <a:r>
              <a:rPr lang="en-US" sz="2700"/>
              <a:t>: </a:t>
            </a:r>
            <a:r>
              <a:rPr lang="en-US" sz="2700" b="1"/>
              <a:t>making Indians change their culture to the American culture</a:t>
            </a:r>
            <a:endParaRPr sz="2100" b="1" i="1" u="sng"/>
          </a:p>
        </p:txBody>
      </p:sp>
      <p:pic>
        <p:nvPicPr>
          <p:cNvPr id="329" name="Google Shape;329;p43" descr="Wanna Know About One Of The Biggest Race-Related Scandals You&amp;#39;ve Never  Heard Of? | Indian boarding schools, Native american history, Native  american childr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146" y="2515926"/>
            <a:ext cx="5113090" cy="182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3" descr="Incredible 140-year-old pics show Native American Indian families before  and after they were forced into school and banned from wearing traditional  cloth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145" y="4379888"/>
            <a:ext cx="5113089" cy="1826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THE DAWES ACT</a:t>
            </a:r>
            <a:endParaRPr/>
          </a:p>
        </p:txBody>
      </p:sp>
      <p:sp>
        <p:nvSpPr>
          <p:cNvPr id="336" name="Google Shape;336;p44"/>
          <p:cNvSpPr txBox="1">
            <a:spLocks noGrp="1"/>
          </p:cNvSpPr>
          <p:nvPr>
            <p:ph type="body" idx="2"/>
          </p:nvPr>
        </p:nvSpPr>
        <p:spPr>
          <a:xfrm>
            <a:off x="5335400" y="2394775"/>
            <a:ext cx="6031800" cy="3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90"/>
              <a:buChar char="•"/>
            </a:pPr>
            <a:r>
              <a:rPr lang="en-US" sz="2600" b="1" i="1" u="sng">
                <a:solidFill>
                  <a:srgbClr val="FF0000"/>
                </a:solidFill>
              </a:rPr>
              <a:t>Broke up</a:t>
            </a:r>
            <a:r>
              <a:rPr lang="en-US" sz="2600">
                <a:solidFill>
                  <a:schemeClr val="dk1"/>
                </a:solidFill>
              </a:rPr>
              <a:t> </a:t>
            </a:r>
            <a:r>
              <a:rPr lang="en-US" sz="2600" b="1">
                <a:solidFill>
                  <a:schemeClr val="dk1"/>
                </a:solidFill>
              </a:rPr>
              <a:t>reservations into family farms</a:t>
            </a:r>
            <a:r>
              <a:rPr lang="en-US" sz="2600">
                <a:solidFill>
                  <a:schemeClr val="dk1"/>
                </a:solidFill>
              </a:rPr>
              <a:t>, owned by U.S.</a:t>
            </a:r>
            <a:endParaRPr sz="2600">
              <a:solidFill>
                <a:schemeClr val="dk1"/>
              </a:solidFill>
            </a:endParaRPr>
          </a:p>
          <a:p>
            <a:pPr marL="285750" lvl="0" indent="-26098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solidFill>
                  <a:schemeClr val="dk1"/>
                </a:solidFill>
              </a:rPr>
              <a:t>U.S. gave farms to Indians who </a:t>
            </a:r>
            <a:r>
              <a:rPr lang="en-US" sz="2600" b="1" i="1" u="sng">
                <a:solidFill>
                  <a:srgbClr val="FF0000"/>
                </a:solidFill>
              </a:rPr>
              <a:t>agreed</a:t>
            </a:r>
            <a:r>
              <a:rPr lang="en-US" sz="2600">
                <a:solidFill>
                  <a:schemeClr val="dk1"/>
                </a:solidFill>
              </a:rPr>
              <a:t> to </a:t>
            </a:r>
            <a:r>
              <a:rPr lang="en-US" sz="2600" b="1">
                <a:solidFill>
                  <a:schemeClr val="dk1"/>
                </a:solidFill>
              </a:rPr>
              <a:t>assimilate</a:t>
            </a:r>
            <a:r>
              <a:rPr lang="en-US" sz="2600">
                <a:solidFill>
                  <a:schemeClr val="dk1"/>
                </a:solidFill>
              </a:rPr>
              <a:t> (house, farm, English, Christianity, children to English School)</a:t>
            </a:r>
            <a:endParaRPr sz="2600">
              <a:solidFill>
                <a:schemeClr val="dk1"/>
              </a:solidFill>
            </a:endParaRPr>
          </a:p>
          <a:p>
            <a:pPr marL="285750" lvl="0" indent="-26098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Effects</a:t>
            </a:r>
            <a:r>
              <a:rPr lang="en-US" sz="2600">
                <a:solidFill>
                  <a:schemeClr val="dk1"/>
                </a:solidFill>
              </a:rPr>
              <a:t>: </a:t>
            </a:r>
            <a:endParaRPr sz="2600">
              <a:solidFill>
                <a:schemeClr val="dk1"/>
              </a:solidFill>
            </a:endParaRPr>
          </a:p>
          <a:p>
            <a:pPr marL="742950" lvl="1" indent="-31940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Increase assimilation</a:t>
            </a:r>
            <a:endParaRPr sz="2600" b="1">
              <a:solidFill>
                <a:schemeClr val="dk1"/>
              </a:solidFill>
            </a:endParaRPr>
          </a:p>
          <a:p>
            <a:pPr marL="742950" lvl="1" indent="-31940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Destroy tribal authority</a:t>
            </a:r>
            <a:endParaRPr sz="2600" b="1">
              <a:solidFill>
                <a:schemeClr val="dk1"/>
              </a:solidFill>
            </a:endParaRPr>
          </a:p>
          <a:p>
            <a:pPr marL="742950" lvl="1" indent="-31940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>
                <a:solidFill>
                  <a:schemeClr val="dk1"/>
                </a:solidFill>
              </a:rPr>
              <a:t>Make $$$ (sold land to highest white bidder instead of giving it away)</a:t>
            </a:r>
            <a:endParaRPr sz="2600" b="1">
              <a:solidFill>
                <a:schemeClr val="dk1"/>
              </a:solidFill>
            </a:endParaRPr>
          </a:p>
        </p:txBody>
      </p:sp>
      <p:pic>
        <p:nvPicPr>
          <p:cNvPr id="337" name="Google Shape;337;p44" descr="Dawes Act of 18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211" y="2474751"/>
            <a:ext cx="4419600" cy="37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5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500"/>
              <a:buFont typeface="Anton"/>
              <a:buNone/>
            </a:pPr>
            <a:r>
              <a:rPr lang="en-US" sz="4500">
                <a:latin typeface="Anton"/>
                <a:ea typeface="Anton"/>
                <a:cs typeface="Anton"/>
                <a:sym typeface="Anton"/>
              </a:rPr>
              <a:t>FARMERS AND THE RAILROADS</a:t>
            </a:r>
            <a:endParaRPr/>
          </a:p>
        </p:txBody>
      </p:sp>
      <p:sp>
        <p:nvSpPr>
          <p:cNvPr id="343" name="Google Shape;343;p45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415"/>
              <a:buNone/>
            </a:pPr>
            <a:endParaRPr/>
          </a:p>
          <a:p>
            <a:pPr marL="0" lvl="0" indent="0" algn="ctr" rtl="0">
              <a:spcBef>
                <a:spcPts val="1320"/>
              </a:spcBef>
              <a:spcAft>
                <a:spcPts val="0"/>
              </a:spcAft>
              <a:buSzPts val="4140"/>
              <a:buNone/>
            </a:pPr>
            <a:r>
              <a:rPr lang="en-US" sz="3600">
                <a:latin typeface="Anton"/>
                <a:ea typeface="Anton"/>
                <a:cs typeface="Anton"/>
                <a:sym typeface="Anton"/>
              </a:rPr>
              <a:t>ECONOMIC ISSUES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TRANSCONTINENTAL RAILROAD</a:t>
            </a:r>
            <a:endParaRPr/>
          </a:p>
        </p:txBody>
      </p:sp>
      <p:sp>
        <p:nvSpPr>
          <p:cNvPr id="349" name="Google Shape;349;p46"/>
          <p:cNvSpPr txBox="1">
            <a:spLocks noGrp="1"/>
          </p:cNvSpPr>
          <p:nvPr>
            <p:ph type="body" idx="2"/>
          </p:nvPr>
        </p:nvSpPr>
        <p:spPr>
          <a:xfrm>
            <a:off x="5685574" y="2560325"/>
            <a:ext cx="5707200" cy="3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636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42"/>
              <a:buChar char="•"/>
            </a:pPr>
            <a:r>
              <a:rPr lang="en-US" sz="2310"/>
              <a:t>Making </a:t>
            </a:r>
            <a:r>
              <a:rPr lang="en-US" sz="2310" b="1">
                <a:solidFill>
                  <a:schemeClr val="dk1"/>
                </a:solidFill>
              </a:rPr>
              <a:t>the journey west over land was </a:t>
            </a:r>
            <a:r>
              <a:rPr lang="en-US" sz="2310" b="1" i="1" u="sng">
                <a:solidFill>
                  <a:srgbClr val="FF0000"/>
                </a:solidFill>
              </a:rPr>
              <a:t>difficult</a:t>
            </a:r>
            <a:r>
              <a:rPr lang="en-US" sz="2310" b="1" u="sng">
                <a:solidFill>
                  <a:srgbClr val="FF0000"/>
                </a:solidFill>
              </a:rPr>
              <a:t>, </a:t>
            </a:r>
            <a:r>
              <a:rPr lang="en-US" sz="2310" b="1">
                <a:solidFill>
                  <a:schemeClr val="dk1"/>
                </a:solidFill>
              </a:rPr>
              <a:t>dangerous, and time consuming</a:t>
            </a:r>
            <a:endParaRPr sz="1970" b="1">
              <a:solidFill>
                <a:schemeClr val="dk1"/>
              </a:solidFill>
            </a:endParaRPr>
          </a:p>
          <a:p>
            <a:pPr marL="285750" lvl="0" indent="-263620" algn="l" rtl="0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SzPts val="2642"/>
              <a:buChar char="•"/>
            </a:pPr>
            <a:r>
              <a:rPr lang="en-US" sz="2310"/>
              <a:t>U.S. needed a </a:t>
            </a:r>
            <a:r>
              <a:rPr lang="en-US" sz="2310">
                <a:solidFill>
                  <a:schemeClr val="dk1"/>
                </a:solidFill>
              </a:rPr>
              <a:t>transcontinental railroad</a:t>
            </a:r>
            <a:r>
              <a:rPr lang="en-US" sz="2310" b="1">
                <a:solidFill>
                  <a:schemeClr val="dk1"/>
                </a:solidFill>
              </a:rPr>
              <a:t> to link the east and west</a:t>
            </a:r>
            <a:endParaRPr sz="2140" b="1">
              <a:solidFill>
                <a:schemeClr val="dk1"/>
              </a:solidFill>
            </a:endParaRPr>
          </a:p>
          <a:p>
            <a:pPr marL="285750" lvl="0" indent="-213963" algn="l" rtl="0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SzPts val="1859"/>
              <a:buChar char="•"/>
            </a:pPr>
            <a:r>
              <a:rPr lang="en-US" sz="2140">
                <a:solidFill>
                  <a:schemeClr val="dk1"/>
                </a:solidFill>
              </a:rPr>
              <a:t>Big/profitable business (railroads were granted huge amounts of land on each side of the tracks, then sold for big profits)</a:t>
            </a:r>
            <a:endParaRPr sz="2140">
              <a:solidFill>
                <a:schemeClr val="dk1"/>
              </a:solidFill>
            </a:endParaRPr>
          </a:p>
          <a:p>
            <a:pPr marL="285750" lvl="0" indent="-213963" algn="l" rtl="0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Clr>
                <a:schemeClr val="dk1"/>
              </a:buClr>
              <a:buSzPts val="1859"/>
              <a:buChar char="•"/>
            </a:pPr>
            <a:r>
              <a:rPr lang="en-US" sz="2140">
                <a:solidFill>
                  <a:schemeClr val="dk1"/>
                </a:solidFill>
              </a:rPr>
              <a:t>A few companies controlled the industry (</a:t>
            </a:r>
            <a:r>
              <a:rPr lang="en-US" sz="2140" b="1" i="1" u="sng">
                <a:solidFill>
                  <a:srgbClr val="FF0000"/>
                </a:solidFill>
              </a:rPr>
              <a:t>monopoly</a:t>
            </a:r>
            <a:r>
              <a:rPr lang="en-US" sz="2140">
                <a:solidFill>
                  <a:schemeClr val="dk1"/>
                </a:solidFill>
              </a:rPr>
              <a:t>) and offered special rates (</a:t>
            </a:r>
            <a:r>
              <a:rPr lang="en-US" sz="2140" b="1" i="1" u="sng">
                <a:solidFill>
                  <a:srgbClr val="FF0000"/>
                </a:solidFill>
              </a:rPr>
              <a:t>rebates</a:t>
            </a:r>
            <a:r>
              <a:rPr lang="en-US" sz="2140">
                <a:solidFill>
                  <a:schemeClr val="dk1"/>
                </a:solidFill>
              </a:rPr>
              <a:t>) to big businesses</a:t>
            </a:r>
            <a:endParaRPr sz="2140">
              <a:solidFill>
                <a:schemeClr val="dk1"/>
              </a:solidFill>
            </a:endParaRPr>
          </a:p>
        </p:txBody>
      </p:sp>
      <p:pic>
        <p:nvPicPr>
          <p:cNvPr id="350" name="Google Shape;350;p46" descr="A Record-Breaking Railw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299" y="2494325"/>
            <a:ext cx="4686150" cy="370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7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RAILROAD SUCCESS</a:t>
            </a:r>
            <a:endParaRPr/>
          </a:p>
        </p:txBody>
      </p:sp>
      <p:sp>
        <p:nvSpPr>
          <p:cNvPr id="356" name="Google Shape;356;p47"/>
          <p:cNvSpPr txBox="1">
            <a:spLocks noGrp="1"/>
          </p:cNvSpPr>
          <p:nvPr>
            <p:ph type="body" idx="1"/>
          </p:nvPr>
        </p:nvSpPr>
        <p:spPr>
          <a:xfrm>
            <a:off x="654350" y="2407950"/>
            <a:ext cx="6492900" cy="37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85750" lvl="0" indent="-279399" algn="l" rtl="0">
              <a:spcBef>
                <a:spcPts val="0"/>
              </a:spcBef>
              <a:spcAft>
                <a:spcPts val="0"/>
              </a:spcAft>
              <a:buSzPct val="115650"/>
              <a:buChar char="•"/>
            </a:pPr>
            <a:r>
              <a:rPr lang="en-US" sz="2491" b="1"/>
              <a:t>Completion of first transcontinental railroad</a:t>
            </a:r>
            <a:r>
              <a:rPr lang="en-US" sz="2491"/>
              <a:t> was </a:t>
            </a:r>
            <a:r>
              <a:rPr lang="en-US" sz="2491" b="1"/>
              <a:t>a huge success </a:t>
            </a:r>
            <a:r>
              <a:rPr lang="en-US" sz="2491"/>
              <a:t>for the U.S.</a:t>
            </a:r>
            <a:endParaRPr sz="2291"/>
          </a:p>
          <a:p>
            <a:pPr marL="742950" lvl="1" indent="-298450" algn="l" rtl="0">
              <a:spcBef>
                <a:spcPts val="1007"/>
              </a:spcBef>
              <a:spcAft>
                <a:spcPts val="0"/>
              </a:spcAft>
              <a:buSzPct val="113657"/>
              <a:buChar char="•"/>
            </a:pPr>
            <a:r>
              <a:rPr lang="en-US" sz="2416"/>
              <a:t>Bigger success for R.R. industry as companies were </a:t>
            </a:r>
            <a:r>
              <a:rPr lang="en-US" sz="2416" b="1" i="1" u="sng">
                <a:solidFill>
                  <a:srgbClr val="FF0000"/>
                </a:solidFill>
              </a:rPr>
              <a:t>granted large amounts</a:t>
            </a:r>
            <a:r>
              <a:rPr lang="en-US" sz="2416" b="1">
                <a:solidFill>
                  <a:srgbClr val="FF0000"/>
                </a:solidFill>
              </a:rPr>
              <a:t> </a:t>
            </a:r>
            <a:r>
              <a:rPr lang="en-US" sz="2416" b="1">
                <a:solidFill>
                  <a:schemeClr val="dk1"/>
                </a:solidFill>
              </a:rPr>
              <a:t>of land on</a:t>
            </a:r>
            <a:r>
              <a:rPr lang="en-US" sz="2416" b="1">
                <a:solidFill>
                  <a:srgbClr val="FF0000"/>
                </a:solidFill>
              </a:rPr>
              <a:t> </a:t>
            </a:r>
            <a:r>
              <a:rPr lang="en-US" sz="2416" b="1" i="1" u="sng">
                <a:solidFill>
                  <a:srgbClr val="FF0000"/>
                </a:solidFill>
              </a:rPr>
              <a:t>both</a:t>
            </a:r>
            <a:r>
              <a:rPr lang="en-US" sz="2416" b="1" i="1">
                <a:solidFill>
                  <a:srgbClr val="FF0000"/>
                </a:solidFill>
              </a:rPr>
              <a:t> </a:t>
            </a:r>
            <a:r>
              <a:rPr lang="en-US" sz="2416" b="1">
                <a:solidFill>
                  <a:schemeClr val="dk1"/>
                </a:solidFill>
              </a:rPr>
              <a:t>sides of tracks</a:t>
            </a:r>
            <a:r>
              <a:rPr lang="en-US" sz="2416">
                <a:solidFill>
                  <a:schemeClr val="dk1"/>
                </a:solidFill>
              </a:rPr>
              <a:t> 🡪 sold for </a:t>
            </a:r>
            <a:r>
              <a:rPr lang="en-US" sz="2416" b="1">
                <a:solidFill>
                  <a:schemeClr val="dk1"/>
                </a:solidFill>
              </a:rPr>
              <a:t>big profit ($$)</a:t>
            </a:r>
            <a:endParaRPr sz="2216" b="1">
              <a:solidFill>
                <a:schemeClr val="dk1"/>
              </a:solidFill>
            </a:endParaRPr>
          </a:p>
          <a:p>
            <a:pPr marL="742950" lvl="1" indent="-298450" algn="l" rtl="0">
              <a:spcBef>
                <a:spcPts val="1007"/>
              </a:spcBef>
              <a:spcAft>
                <a:spcPts val="0"/>
              </a:spcAft>
              <a:buSzPct val="113657"/>
              <a:buChar char="•"/>
            </a:pPr>
            <a:r>
              <a:rPr lang="en-US" sz="2416"/>
              <a:t>Benefitted the U.S. by </a:t>
            </a:r>
            <a:r>
              <a:rPr lang="en-US" sz="2416">
                <a:solidFill>
                  <a:schemeClr val="dk1"/>
                </a:solidFill>
              </a:rPr>
              <a:t>allowing</a:t>
            </a:r>
            <a:r>
              <a:rPr lang="en-US" sz="2416" b="1">
                <a:solidFill>
                  <a:srgbClr val="FF0000"/>
                </a:solidFill>
              </a:rPr>
              <a:t> </a:t>
            </a:r>
            <a:r>
              <a:rPr lang="en-US" sz="2416" b="1" i="1" u="sng">
                <a:solidFill>
                  <a:srgbClr val="FF0000"/>
                </a:solidFill>
              </a:rPr>
              <a:t>people</a:t>
            </a:r>
            <a:r>
              <a:rPr lang="en-US" sz="2416" b="1" i="1">
                <a:solidFill>
                  <a:srgbClr val="FF0000"/>
                </a:solidFill>
              </a:rPr>
              <a:t> </a:t>
            </a:r>
            <a:r>
              <a:rPr lang="en-US" sz="2416" b="1">
                <a:solidFill>
                  <a:schemeClr val="dk1"/>
                </a:solidFill>
              </a:rPr>
              <a:t>and goods</a:t>
            </a:r>
            <a:r>
              <a:rPr lang="en-US" sz="2416" b="1" i="1">
                <a:solidFill>
                  <a:srgbClr val="FF0000"/>
                </a:solidFill>
              </a:rPr>
              <a:t> </a:t>
            </a:r>
            <a:r>
              <a:rPr lang="en-US" sz="2416">
                <a:solidFill>
                  <a:schemeClr val="dk1"/>
                </a:solidFill>
              </a:rPr>
              <a:t>to be taken across the country</a:t>
            </a:r>
            <a:r>
              <a:rPr lang="en-US" sz="2416" b="1">
                <a:solidFill>
                  <a:srgbClr val="FF0000"/>
                </a:solidFill>
              </a:rPr>
              <a:t> </a:t>
            </a:r>
            <a:r>
              <a:rPr lang="en-US" sz="2416" b="1" i="1" u="sng">
                <a:solidFill>
                  <a:srgbClr val="FF0000"/>
                </a:solidFill>
              </a:rPr>
              <a:t>faster</a:t>
            </a:r>
            <a:r>
              <a:rPr lang="en-US" sz="2416" b="1" i="1">
                <a:solidFill>
                  <a:srgbClr val="FF0000"/>
                </a:solidFill>
              </a:rPr>
              <a:t> </a:t>
            </a:r>
            <a:r>
              <a:rPr lang="en-US" sz="2416" b="1">
                <a:solidFill>
                  <a:schemeClr val="dk1"/>
                </a:solidFill>
              </a:rPr>
              <a:t>and</a:t>
            </a:r>
            <a:r>
              <a:rPr lang="en-US" sz="2416" b="1">
                <a:solidFill>
                  <a:srgbClr val="FF0000"/>
                </a:solidFill>
              </a:rPr>
              <a:t> </a:t>
            </a:r>
            <a:r>
              <a:rPr lang="en-US" sz="2416" b="1">
                <a:solidFill>
                  <a:schemeClr val="dk1"/>
                </a:solidFill>
              </a:rPr>
              <a:t>safer</a:t>
            </a:r>
            <a:endParaRPr sz="2216" b="1">
              <a:solidFill>
                <a:schemeClr val="dk1"/>
              </a:solidFill>
            </a:endParaRPr>
          </a:p>
          <a:p>
            <a:pPr marL="742950" lvl="1" indent="-298450" algn="l" rtl="0">
              <a:spcBef>
                <a:spcPts val="1007"/>
              </a:spcBef>
              <a:spcAft>
                <a:spcPts val="0"/>
              </a:spcAft>
              <a:buSzPct val="113657"/>
              <a:buChar char="•"/>
            </a:pPr>
            <a:r>
              <a:rPr lang="en-US" sz="2416" b="1" i="1" u="sng">
                <a:solidFill>
                  <a:srgbClr val="FF0000"/>
                </a:solidFill>
              </a:rPr>
              <a:t>Increased</a:t>
            </a:r>
            <a:r>
              <a:rPr lang="en-US" sz="2416" b="1" i="1">
                <a:solidFill>
                  <a:srgbClr val="FF0000"/>
                </a:solidFill>
              </a:rPr>
              <a:t> </a:t>
            </a:r>
            <a:r>
              <a:rPr lang="en-US" sz="2416">
                <a:solidFill>
                  <a:schemeClr val="dk1"/>
                </a:solidFill>
              </a:rPr>
              <a:t>farmers’ ability to get their products to </a:t>
            </a:r>
            <a:r>
              <a:rPr lang="en-US" sz="2416" b="1" i="1" u="sng">
                <a:solidFill>
                  <a:srgbClr val="FF0000"/>
                </a:solidFill>
              </a:rPr>
              <a:t>market</a:t>
            </a:r>
            <a:r>
              <a:rPr lang="en-US" sz="2416" i="1">
                <a:solidFill>
                  <a:srgbClr val="FF0000"/>
                </a:solidFill>
              </a:rPr>
              <a:t> </a:t>
            </a:r>
            <a:r>
              <a:rPr lang="en-US" sz="2416">
                <a:solidFill>
                  <a:schemeClr val="dk1"/>
                </a:solidFill>
              </a:rPr>
              <a:t>and allowed more settlers to</a:t>
            </a:r>
            <a:r>
              <a:rPr lang="en-US" sz="2416" b="1">
                <a:solidFill>
                  <a:srgbClr val="FF0000"/>
                </a:solidFill>
              </a:rPr>
              <a:t> </a:t>
            </a:r>
            <a:r>
              <a:rPr lang="en-US" sz="2416" b="1" i="1" u="sng">
                <a:solidFill>
                  <a:srgbClr val="FF0000"/>
                </a:solidFill>
              </a:rPr>
              <a:t>travel</a:t>
            </a:r>
            <a:r>
              <a:rPr lang="en-US" sz="2416" b="1" i="1">
                <a:solidFill>
                  <a:srgbClr val="FF0000"/>
                </a:solidFill>
              </a:rPr>
              <a:t> </a:t>
            </a:r>
            <a:r>
              <a:rPr lang="en-US" sz="2416">
                <a:solidFill>
                  <a:schemeClr val="dk1"/>
                </a:solidFill>
              </a:rPr>
              <a:t>westward</a:t>
            </a:r>
            <a:endParaRPr sz="2216">
              <a:solidFill>
                <a:schemeClr val="dk1"/>
              </a:solidFill>
            </a:endParaRPr>
          </a:p>
        </p:txBody>
      </p:sp>
      <p:pic>
        <p:nvPicPr>
          <p:cNvPr id="357" name="Google Shape;357;p47" descr="The Transcontinental Railroad: Map, facts and history for kids *** |  History for kids, Social studies middle school, Histo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7121" y="2472582"/>
            <a:ext cx="4314534" cy="1822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7" descr="First transcontinental railroad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7121" y="4376280"/>
            <a:ext cx="4314534" cy="1747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>
            <a:spLocks noGrp="1"/>
          </p:cNvSpPr>
          <p:nvPr>
            <p:ph type="title"/>
          </p:nvPr>
        </p:nvSpPr>
        <p:spPr>
          <a:xfrm>
            <a:off x="872455" y="982132"/>
            <a:ext cx="10368793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100000"/>
              <a:buFont typeface="Anton"/>
              <a:buNone/>
            </a:pPr>
            <a:r>
              <a:rPr lang="en-US">
                <a:latin typeface="Anton"/>
                <a:ea typeface="Anton"/>
                <a:cs typeface="Anton"/>
                <a:sym typeface="Anton"/>
              </a:rPr>
              <a:t>THREE FACTORS AFFECTING WESTWARD EXPANSION</a:t>
            </a:r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body" idx="1"/>
          </p:nvPr>
        </p:nvSpPr>
        <p:spPr>
          <a:xfrm>
            <a:off x="872455" y="2560320"/>
            <a:ext cx="5788404" cy="3572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60"/>
              <a:buChar char="•"/>
            </a:pPr>
            <a:r>
              <a:rPr lang="en-US" b="1">
                <a:solidFill>
                  <a:schemeClr val="dk1"/>
                </a:solidFill>
              </a:rPr>
              <a:t>Political</a:t>
            </a:r>
            <a:r>
              <a:rPr lang="en-US">
                <a:solidFill>
                  <a:schemeClr val="dk1"/>
                </a:solidFill>
              </a:rPr>
              <a:t>: include laws and regulations that either force a business to take certain actions or prohibit it from taking certain actions</a:t>
            </a:r>
            <a:endParaRPr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60"/>
              <a:buChar char="•"/>
            </a:pPr>
            <a:r>
              <a:rPr lang="en-US" b="1">
                <a:solidFill>
                  <a:schemeClr val="dk1"/>
                </a:solidFill>
              </a:rPr>
              <a:t>Economic</a:t>
            </a:r>
            <a:r>
              <a:rPr lang="en-US">
                <a:solidFill>
                  <a:schemeClr val="dk1"/>
                </a:solidFill>
              </a:rPr>
              <a:t>: financial (money) factors that influence individuals and businesses</a:t>
            </a:r>
            <a:endParaRPr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60"/>
              <a:buChar char="•"/>
            </a:pPr>
            <a:r>
              <a:rPr lang="en-US" b="1">
                <a:solidFill>
                  <a:schemeClr val="dk1"/>
                </a:solidFill>
              </a:rPr>
              <a:t>Social</a:t>
            </a:r>
            <a:r>
              <a:rPr lang="en-US">
                <a:solidFill>
                  <a:schemeClr val="dk1"/>
                </a:solidFill>
              </a:rPr>
              <a:t>: the interaction of people within a community and the factors that influence the movement of those people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6" name="Google Shape;166;p21" descr="Westward Expansion | Kids Discover On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5224" y="2541445"/>
            <a:ext cx="3558068" cy="172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 descr="The Westward Expansion Quiz | HowStuffWork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1486" y="4328719"/>
            <a:ext cx="3449710" cy="1870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8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BIG BUSINESS = BIG PROBLEMS</a:t>
            </a:r>
            <a:endParaRPr/>
          </a:p>
        </p:txBody>
      </p:sp>
      <p:sp>
        <p:nvSpPr>
          <p:cNvPr id="364" name="Google Shape;364;p48"/>
          <p:cNvSpPr txBox="1">
            <a:spLocks noGrp="1"/>
          </p:cNvSpPr>
          <p:nvPr>
            <p:ph type="body" idx="2"/>
          </p:nvPr>
        </p:nvSpPr>
        <p:spPr>
          <a:xfrm>
            <a:off x="6095999" y="2482667"/>
            <a:ext cx="5313029" cy="369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ct val="115000"/>
              <a:buChar char="•"/>
            </a:pPr>
            <a:r>
              <a:rPr lang="en-US" sz="2600" b="1"/>
              <a:t>R.R. industry</a:t>
            </a:r>
            <a:r>
              <a:rPr lang="en-US" sz="2600"/>
              <a:t> </a:t>
            </a:r>
            <a:r>
              <a:rPr lang="en-US" sz="2600" b="1"/>
              <a:t>quickly became the biggest, most </a:t>
            </a:r>
            <a:r>
              <a:rPr lang="en-US" sz="2600" b="1" i="1" u="sng">
                <a:solidFill>
                  <a:srgbClr val="FF0000"/>
                </a:solidFill>
              </a:rPr>
              <a:t>profitable</a:t>
            </a:r>
            <a:r>
              <a:rPr lang="en-US" sz="2600" b="1"/>
              <a:t> business in the world</a:t>
            </a:r>
            <a:endParaRPr/>
          </a:p>
          <a:p>
            <a:pPr marL="285750" lvl="0" indent="-285750" algn="l" rtl="0">
              <a:spcBef>
                <a:spcPts val="1081"/>
              </a:spcBef>
              <a:spcAft>
                <a:spcPts val="0"/>
              </a:spcAft>
              <a:buSzPct val="115000"/>
              <a:buChar char="•"/>
            </a:pPr>
            <a:r>
              <a:rPr lang="en-US" sz="2600"/>
              <a:t>A few large companies dominated the market:</a:t>
            </a:r>
            <a:endParaRPr/>
          </a:p>
          <a:p>
            <a:pPr marL="742950" lvl="1" indent="-285750" algn="l" rtl="0">
              <a:spcBef>
                <a:spcPts val="1007"/>
              </a:spcBef>
              <a:spcAft>
                <a:spcPts val="0"/>
              </a:spcAft>
              <a:buSzPct val="115000"/>
              <a:buChar char="•"/>
            </a:pPr>
            <a:r>
              <a:rPr lang="en-US" sz="2200" b="1"/>
              <a:t>Companies made so much money</a:t>
            </a:r>
            <a:r>
              <a:rPr lang="en-US" sz="2200"/>
              <a:t> partly because </a:t>
            </a:r>
            <a:r>
              <a:rPr lang="en-US" sz="2200">
                <a:solidFill>
                  <a:schemeClr val="dk1"/>
                </a:solidFill>
              </a:rPr>
              <a:t>they were given the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 b="1" i="1" u="sng">
                <a:solidFill>
                  <a:srgbClr val="FF0000"/>
                </a:solidFill>
              </a:rPr>
              <a:t>amount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>
                <a:solidFill>
                  <a:schemeClr val="dk1"/>
                </a:solidFill>
              </a:rPr>
              <a:t>of land from government 🡪 </a:t>
            </a:r>
            <a:r>
              <a:rPr lang="en-US" sz="2200" b="1" i="1" u="sng">
                <a:solidFill>
                  <a:srgbClr val="FF0000"/>
                </a:solidFill>
              </a:rPr>
              <a:t>sell</a:t>
            </a:r>
            <a:r>
              <a:rPr lang="en-US" sz="2200" b="1" i="1">
                <a:solidFill>
                  <a:srgbClr val="FF0000"/>
                </a:solidFill>
              </a:rPr>
              <a:t> </a:t>
            </a:r>
            <a:r>
              <a:rPr lang="en-US" sz="2200">
                <a:solidFill>
                  <a:schemeClr val="dk1"/>
                </a:solidFill>
              </a:rPr>
              <a:t>what they did not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 b="1" i="1" u="sng">
                <a:solidFill>
                  <a:srgbClr val="FF0000"/>
                </a:solidFill>
              </a:rPr>
              <a:t>want/need</a:t>
            </a:r>
            <a:endParaRPr i="1" u="sng"/>
          </a:p>
          <a:p>
            <a:pPr marL="742950" lvl="1" indent="-285750" algn="l" rtl="0">
              <a:spcBef>
                <a:spcPts val="1007"/>
              </a:spcBef>
              <a:spcAft>
                <a:spcPts val="0"/>
              </a:spcAft>
              <a:buSzPct val="115000"/>
              <a:buChar char="•"/>
            </a:pPr>
            <a:r>
              <a:rPr lang="en-US" sz="2200">
                <a:solidFill>
                  <a:schemeClr val="dk1"/>
                </a:solidFill>
              </a:rPr>
              <a:t>Offered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 b="1">
                <a:solidFill>
                  <a:schemeClr val="dk1"/>
                </a:solidFill>
              </a:rPr>
              <a:t>special rates</a:t>
            </a:r>
            <a:r>
              <a:rPr lang="en-US" sz="2200" b="1" i="1">
                <a:solidFill>
                  <a:schemeClr val="dk1"/>
                </a:solidFill>
              </a:rPr>
              <a:t> </a:t>
            </a:r>
            <a:r>
              <a:rPr lang="en-US" sz="2200" b="1" i="1" u="sng">
                <a:solidFill>
                  <a:srgbClr val="FF0000"/>
                </a:solidFill>
              </a:rPr>
              <a:t>(rebates)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/>
              <a:t>to big business customers</a:t>
            </a:r>
            <a:endParaRPr/>
          </a:p>
        </p:txBody>
      </p:sp>
      <p:pic>
        <p:nvPicPr>
          <p:cNvPr id="365" name="Google Shape;365;p48" descr="Chapter 18 Teacher Not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674" y="2482667"/>
            <a:ext cx="5391325" cy="3691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9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EFFECTS OF THE RAILROADS</a:t>
            </a:r>
            <a:endParaRPr/>
          </a:p>
        </p:txBody>
      </p:sp>
      <p:sp>
        <p:nvSpPr>
          <p:cNvPr id="371" name="Google Shape;371;p49"/>
          <p:cNvSpPr txBox="1">
            <a:spLocks noGrp="1"/>
          </p:cNvSpPr>
          <p:nvPr>
            <p:ph type="body" idx="1"/>
          </p:nvPr>
        </p:nvSpPr>
        <p:spPr>
          <a:xfrm>
            <a:off x="847287" y="2560320"/>
            <a:ext cx="6602137" cy="361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 b="1" i="1" u="sng">
                <a:solidFill>
                  <a:srgbClr val="FF0000"/>
                </a:solidFill>
              </a:rPr>
              <a:t>Attracted</a:t>
            </a:r>
            <a:r>
              <a:rPr lang="en-US" b="1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more people</a:t>
            </a:r>
            <a:r>
              <a:rPr lang="en-US"/>
              <a:t>, especially immigrants to settle </a:t>
            </a:r>
            <a:r>
              <a:rPr lang="en-US">
                <a:solidFill>
                  <a:schemeClr val="dk1"/>
                </a:solidFill>
              </a:rPr>
              <a:t>in the </a:t>
            </a:r>
            <a:r>
              <a:rPr lang="en-US" b="1" u="sng">
                <a:solidFill>
                  <a:srgbClr val="FF0000"/>
                </a:solidFill>
              </a:rPr>
              <a:t>West</a:t>
            </a:r>
            <a:r>
              <a:rPr lang="en-US"/>
              <a:t> (</a:t>
            </a:r>
            <a:r>
              <a:rPr lang="en-US" b="1"/>
              <a:t>large Chinese population contributed to R.R. construction</a:t>
            </a:r>
            <a:r>
              <a:rPr lang="en-US"/>
              <a:t>)</a:t>
            </a:r>
            <a:endParaRPr/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760"/>
              <a:buChar char="•"/>
            </a:pPr>
            <a:r>
              <a:rPr lang="en-US">
                <a:solidFill>
                  <a:schemeClr val="dk1"/>
                </a:solidFill>
              </a:rPr>
              <a:t>Created </a:t>
            </a:r>
            <a:r>
              <a:rPr lang="en-US" b="1" i="1" u="sng">
                <a:solidFill>
                  <a:srgbClr val="FF0000"/>
                </a:solidFill>
              </a:rPr>
              <a:t>jobs</a:t>
            </a:r>
            <a:r>
              <a:rPr lang="en-US">
                <a:solidFill>
                  <a:schemeClr val="dk1"/>
                </a:solidFill>
              </a:rPr>
              <a:t> in the West to build the R.R.</a:t>
            </a:r>
            <a:endParaRPr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760"/>
              <a:buChar char="•"/>
            </a:pPr>
            <a:r>
              <a:rPr lang="en-US">
                <a:solidFill>
                  <a:schemeClr val="dk1"/>
                </a:solidFill>
              </a:rPr>
              <a:t>Reduced </a:t>
            </a:r>
            <a:r>
              <a:rPr lang="en-US" b="1" i="1" u="sng">
                <a:solidFill>
                  <a:srgbClr val="FF0000"/>
                </a:solidFill>
              </a:rPr>
              <a:t>travel</a:t>
            </a:r>
            <a:r>
              <a:rPr lang="en-US">
                <a:solidFill>
                  <a:schemeClr val="dk1"/>
                </a:solidFill>
              </a:rPr>
              <a:t> time for both people and goods</a:t>
            </a:r>
            <a:endParaRPr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760"/>
              <a:buChar char="•"/>
            </a:pPr>
            <a:r>
              <a:rPr lang="en-US" b="1" i="1">
                <a:solidFill>
                  <a:schemeClr val="dk1"/>
                </a:solidFill>
              </a:rPr>
              <a:t>Helped create new towns and cities</a:t>
            </a:r>
            <a:endParaRPr b="1" i="1">
              <a:solidFill>
                <a:schemeClr val="dk1"/>
              </a:solidFill>
            </a:endParaRPr>
          </a:p>
          <a:p>
            <a:pPr marL="285750" lvl="0" indent="-285750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2760"/>
              <a:buChar char="•"/>
            </a:pPr>
            <a:r>
              <a:rPr lang="en-US">
                <a:solidFill>
                  <a:schemeClr val="dk1"/>
                </a:solidFill>
              </a:rPr>
              <a:t>Contributed to the destruction and depletion of the </a:t>
            </a:r>
            <a:r>
              <a:rPr lang="en-US" b="1" i="1" u="sng">
                <a:solidFill>
                  <a:srgbClr val="FF0000"/>
                </a:solidFill>
              </a:rPr>
              <a:t>buffalo</a:t>
            </a:r>
            <a:endParaRPr b="1" i="1" u="sng">
              <a:solidFill>
                <a:srgbClr val="FF0000"/>
              </a:solidFill>
            </a:endParaRPr>
          </a:p>
        </p:txBody>
      </p:sp>
      <p:pic>
        <p:nvPicPr>
          <p:cNvPr id="372" name="Google Shape;372;p49" descr="R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0819" y="2508980"/>
            <a:ext cx="3610060" cy="180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9" descr="Image result for western railroa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0820" y="4349020"/>
            <a:ext cx="3610060" cy="1822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0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BAD TIME TO BE A FARMER</a:t>
            </a:r>
            <a:endParaRPr/>
          </a:p>
        </p:txBody>
      </p:sp>
      <p:sp>
        <p:nvSpPr>
          <p:cNvPr id="379" name="Google Shape;379;p50"/>
          <p:cNvSpPr txBox="1">
            <a:spLocks noGrp="1"/>
          </p:cNvSpPr>
          <p:nvPr>
            <p:ph type="body" idx="1"/>
          </p:nvPr>
        </p:nvSpPr>
        <p:spPr>
          <a:xfrm>
            <a:off x="729842" y="2560320"/>
            <a:ext cx="5231100" cy="36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60"/>
              <a:buChar char="•"/>
            </a:pPr>
            <a:r>
              <a:rPr lang="en-US" sz="2700" b="1" i="1" u="sng">
                <a:solidFill>
                  <a:srgbClr val="FF0000"/>
                </a:solidFill>
              </a:rPr>
              <a:t>Debt</a:t>
            </a:r>
            <a:r>
              <a:rPr lang="en-US" sz="2700">
                <a:solidFill>
                  <a:schemeClr val="dk1"/>
                </a:solidFill>
              </a:rPr>
              <a:t> </a:t>
            </a:r>
            <a:r>
              <a:rPr lang="en-US" sz="2700" b="1">
                <a:solidFill>
                  <a:schemeClr val="dk1"/>
                </a:solidFill>
              </a:rPr>
              <a:t>purchasing farm equipment</a:t>
            </a:r>
            <a:r>
              <a:rPr lang="en-US" sz="2700">
                <a:solidFill>
                  <a:schemeClr val="dk1"/>
                </a:solidFill>
              </a:rPr>
              <a:t> </a:t>
            </a:r>
            <a:endParaRPr sz="2700">
              <a:solidFill>
                <a:schemeClr val="dk1"/>
              </a:solidFill>
            </a:endParaRPr>
          </a:p>
          <a:p>
            <a:pPr marL="285750" lvl="0" indent="-281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n-US" sz="2700" b="1">
                <a:solidFill>
                  <a:schemeClr val="dk1"/>
                </a:solidFill>
              </a:rPr>
              <a:t>Couldn’t</a:t>
            </a:r>
            <a:r>
              <a:rPr lang="en-US" sz="2700">
                <a:solidFill>
                  <a:schemeClr val="dk1"/>
                </a:solidFill>
              </a:rPr>
              <a:t> </a:t>
            </a:r>
            <a:r>
              <a:rPr lang="en-US" sz="2700" b="1" i="1" u="sng">
                <a:solidFill>
                  <a:srgbClr val="FF0000"/>
                </a:solidFill>
              </a:rPr>
              <a:t>pay off debts</a:t>
            </a:r>
            <a:r>
              <a:rPr lang="en-US" sz="2700">
                <a:solidFill>
                  <a:schemeClr val="dk1"/>
                </a:solidFill>
              </a:rPr>
              <a:t> because railroads charged so much to ship grain</a:t>
            </a:r>
            <a:endParaRPr sz="2700">
              <a:solidFill>
                <a:schemeClr val="dk1"/>
              </a:solidFill>
            </a:endParaRPr>
          </a:p>
          <a:p>
            <a:pPr marL="285750" lvl="0" indent="-281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en-US" sz="2700" b="1">
                <a:solidFill>
                  <a:schemeClr val="dk1"/>
                </a:solidFill>
              </a:rPr>
              <a:t>Formed the Populist Party</a:t>
            </a:r>
            <a:endParaRPr sz="2700" b="1">
              <a:solidFill>
                <a:schemeClr val="dk1"/>
              </a:solidFill>
            </a:endParaRPr>
          </a:p>
        </p:txBody>
      </p:sp>
      <p:pic>
        <p:nvPicPr>
          <p:cNvPr id="380" name="Google Shape;380;p50" descr="The Grange Movement, 1875 | AP US History Study Guide from The Gilder  Lehrman Institute of American Histo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2720" y="2514179"/>
            <a:ext cx="2737603" cy="360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0" descr="William Jennings Bryan and the Politics of Gold | US History II (American  Yawp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7438" y="2514178"/>
            <a:ext cx="2737608" cy="3605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A PARTY FOR THE PEOPLE</a:t>
            </a:r>
            <a:endParaRPr/>
          </a:p>
        </p:txBody>
      </p:sp>
      <p:sp>
        <p:nvSpPr>
          <p:cNvPr id="387" name="Google Shape;387;p51"/>
          <p:cNvSpPr txBox="1">
            <a:spLocks noGrp="1"/>
          </p:cNvSpPr>
          <p:nvPr>
            <p:ph type="body" idx="2"/>
          </p:nvPr>
        </p:nvSpPr>
        <p:spPr>
          <a:xfrm>
            <a:off x="4697700" y="2440050"/>
            <a:ext cx="6749100" cy="3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85750" lvl="0" indent="-272605" algn="l" rtl="0">
              <a:spcBef>
                <a:spcPts val="0"/>
              </a:spcBef>
              <a:spcAft>
                <a:spcPts val="0"/>
              </a:spcAft>
              <a:buSzPct val="115000"/>
              <a:buChar char="•"/>
            </a:pPr>
            <a:r>
              <a:rPr lang="en-US" b="1"/>
              <a:t>Farmers began to meet and created the </a:t>
            </a:r>
            <a:r>
              <a:rPr lang="en-US" b="1" i="1" u="sng">
                <a:solidFill>
                  <a:srgbClr val="FF0000"/>
                </a:solidFill>
              </a:rPr>
              <a:t>Farmer’s Alliances</a:t>
            </a:r>
            <a:endParaRPr i="1" u="sng"/>
          </a:p>
          <a:p>
            <a:pPr marL="742950" lvl="1" indent="-286543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3636"/>
              <a:buChar char="•"/>
            </a:pPr>
            <a:r>
              <a:rPr lang="en-US" sz="2200" b="1">
                <a:solidFill>
                  <a:schemeClr val="dk1"/>
                </a:solidFill>
              </a:rPr>
              <a:t>Demanded that the government take over the R.R.</a:t>
            </a:r>
            <a:endParaRPr sz="2200" b="1">
              <a:solidFill>
                <a:schemeClr val="dk1"/>
              </a:solidFill>
            </a:endParaRPr>
          </a:p>
          <a:p>
            <a:pPr marL="742950" lvl="1" indent="-286543" algn="l" rtl="0">
              <a:spcBef>
                <a:spcPts val="1000"/>
              </a:spcBef>
              <a:spcAft>
                <a:spcPts val="0"/>
              </a:spcAft>
              <a:buSzPct val="113636"/>
              <a:buChar char="•"/>
            </a:pPr>
            <a:r>
              <a:rPr lang="en-US" sz="2200"/>
              <a:t>Eventually </a:t>
            </a:r>
            <a:r>
              <a:rPr lang="en-US" sz="2200">
                <a:solidFill>
                  <a:schemeClr val="dk1"/>
                </a:solidFill>
              </a:rPr>
              <a:t>formed the (a third) political party</a:t>
            </a:r>
            <a:r>
              <a:rPr lang="en-US" sz="2200"/>
              <a:t>, the </a:t>
            </a:r>
            <a:r>
              <a:rPr lang="en-US" sz="2200" b="1" i="1" u="sng">
                <a:solidFill>
                  <a:srgbClr val="FF0000"/>
                </a:solidFill>
              </a:rPr>
              <a:t>Populist</a:t>
            </a:r>
            <a:r>
              <a:rPr lang="en-US" sz="2200"/>
              <a:t> Party (not Democrat or Republican) that </a:t>
            </a:r>
            <a:r>
              <a:rPr lang="en-US" sz="2200" b="1">
                <a:solidFill>
                  <a:schemeClr val="dk1"/>
                </a:solidFill>
              </a:rPr>
              <a:t>fought for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 b="1" i="1" u="sng">
                <a:solidFill>
                  <a:srgbClr val="FF0000"/>
                </a:solidFill>
              </a:rPr>
              <a:t>farmer</a:t>
            </a:r>
            <a:r>
              <a:rPr lang="en-US" sz="2200" b="1">
                <a:solidFill>
                  <a:srgbClr val="FF0000"/>
                </a:solidFill>
              </a:rPr>
              <a:t> </a:t>
            </a:r>
            <a:r>
              <a:rPr lang="en-US" sz="2200" b="1">
                <a:solidFill>
                  <a:schemeClr val="dk1"/>
                </a:solidFill>
              </a:rPr>
              <a:t>and worker rights</a:t>
            </a:r>
            <a:endParaRPr sz="2200">
              <a:solidFill>
                <a:schemeClr val="dk1"/>
              </a:solidFill>
            </a:endParaRPr>
          </a:p>
          <a:p>
            <a:pPr marL="285750" lvl="0" indent="-272605" algn="l" rtl="0"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ct val="115000"/>
              <a:buChar char="•"/>
            </a:pPr>
            <a:r>
              <a:rPr lang="en-US" b="1">
                <a:solidFill>
                  <a:schemeClr val="dk1"/>
                </a:solidFill>
              </a:rPr>
              <a:t>Third parties began to form when the </a:t>
            </a:r>
            <a:r>
              <a:rPr lang="en-US" b="1" i="1" u="sng">
                <a:solidFill>
                  <a:srgbClr val="FF0000"/>
                </a:solidFill>
              </a:rPr>
              <a:t>Democrats</a:t>
            </a:r>
            <a:r>
              <a:rPr lang="en-US" b="1">
                <a:solidFill>
                  <a:schemeClr val="dk1"/>
                </a:solidFill>
              </a:rPr>
              <a:t> and </a:t>
            </a:r>
            <a:r>
              <a:rPr lang="en-US" b="1" i="1" u="sng">
                <a:solidFill>
                  <a:srgbClr val="FF0000"/>
                </a:solidFill>
              </a:rPr>
              <a:t>Republicans</a:t>
            </a:r>
            <a:r>
              <a:rPr lang="en-US" b="1">
                <a:solidFill>
                  <a:schemeClr val="dk1"/>
                </a:solidFill>
              </a:rPr>
              <a:t> would not champion </a:t>
            </a:r>
            <a:r>
              <a:rPr lang="en-US" b="1" i="1" u="sng">
                <a:solidFill>
                  <a:srgbClr val="FF0000"/>
                </a:solidFill>
              </a:rPr>
              <a:t>causes</a:t>
            </a:r>
            <a:r>
              <a:rPr lang="en-US" b="1">
                <a:solidFill>
                  <a:schemeClr val="dk1"/>
                </a:solidFill>
              </a:rPr>
              <a:t> that were important to the American people</a:t>
            </a:r>
            <a:endParaRPr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860"/>
              </a:spcBef>
              <a:spcAft>
                <a:spcPts val="0"/>
              </a:spcAft>
              <a:buNone/>
            </a:pPr>
            <a:r>
              <a:rPr lang="en-US" sz="1900" b="1" i="1" u="sng"/>
              <a:t>*Third parties contribute ideas that often influence new laws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88" name="Google Shape;388;p51" descr="Image result for William Jennings Bryan and gold cross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940" y="2500106"/>
            <a:ext cx="3682765" cy="361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2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200" cy="130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THE POPULIST PARTY</a:t>
            </a:r>
            <a:endParaRPr sz="400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94" name="Google Shape;394;p52"/>
          <p:cNvSpPr txBox="1">
            <a:spLocks noGrp="1"/>
          </p:cNvSpPr>
          <p:nvPr>
            <p:ph type="body" idx="1"/>
          </p:nvPr>
        </p:nvSpPr>
        <p:spPr>
          <a:xfrm>
            <a:off x="788400" y="2425750"/>
            <a:ext cx="5979900" cy="38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lvl="0" indent="-350186" algn="l" rtl="0">
              <a:spcBef>
                <a:spcPts val="360"/>
              </a:spcBef>
              <a:spcAft>
                <a:spcPts val="0"/>
              </a:spcAft>
              <a:buSzPct val="86250"/>
              <a:buChar char="•"/>
            </a:pPr>
            <a:r>
              <a:rPr lang="en-US"/>
              <a:t>Populists believed the </a:t>
            </a:r>
            <a:r>
              <a:rPr lang="en-US" b="1" i="1" u="sng">
                <a:solidFill>
                  <a:srgbClr val="FF0000"/>
                </a:solidFill>
              </a:rPr>
              <a:t>wealthy</a:t>
            </a:r>
            <a:r>
              <a:rPr lang="en-US"/>
              <a:t> had a hold over the government</a:t>
            </a:r>
            <a:endParaRPr/>
          </a:p>
          <a:p>
            <a:pPr marL="457200" lvl="0" indent="-350186" algn="l" rtl="0">
              <a:spcBef>
                <a:spcPts val="0"/>
              </a:spcBef>
              <a:spcAft>
                <a:spcPts val="0"/>
              </a:spcAft>
              <a:buSzPct val="86250"/>
              <a:buChar char="•"/>
            </a:pPr>
            <a:r>
              <a:rPr lang="en-US"/>
              <a:t>Wanted government to </a:t>
            </a:r>
            <a:r>
              <a:rPr lang="en-US" b="1" i="1" u="sng">
                <a:solidFill>
                  <a:srgbClr val="FF0000"/>
                </a:solidFill>
              </a:rPr>
              <a:t>take a larger role</a:t>
            </a:r>
            <a:r>
              <a:rPr lang="en-US"/>
              <a:t>, ending oppression, injustice, and poverty</a:t>
            </a:r>
            <a:endParaRPr/>
          </a:p>
          <a:p>
            <a:pPr marL="457200" lvl="0" indent="-350186" algn="l" rtl="0">
              <a:spcBef>
                <a:spcPts val="0"/>
              </a:spcBef>
              <a:spcAft>
                <a:spcPts val="0"/>
              </a:spcAft>
              <a:buSzPct val="86250"/>
              <a:buChar char="•"/>
            </a:pPr>
            <a:r>
              <a:rPr lang="en-US"/>
              <a:t>1892: held a national convention and chose a presidential candidate</a:t>
            </a:r>
            <a:endParaRPr/>
          </a:p>
          <a:p>
            <a:pPr marL="457200" lvl="0" indent="-350186" algn="l" rtl="0">
              <a:spcBef>
                <a:spcPts val="0"/>
              </a:spcBef>
              <a:spcAft>
                <a:spcPts val="0"/>
              </a:spcAft>
              <a:buSzPct val="86250"/>
              <a:buChar char="•"/>
            </a:pPr>
            <a:r>
              <a:rPr lang="en-US"/>
              <a:t>Innovative Proposals:</a:t>
            </a:r>
            <a:endParaRPr/>
          </a:p>
          <a:p>
            <a:pPr marL="914400" lvl="1" indent="-356536" algn="l" rtl="0">
              <a:spcBef>
                <a:spcPts val="0"/>
              </a:spcBef>
              <a:spcAft>
                <a:spcPts val="0"/>
              </a:spcAft>
              <a:buSzPct val="103320"/>
              <a:buChar char="•"/>
            </a:pPr>
            <a:r>
              <a:rPr lang="en-US" sz="2108"/>
              <a:t>Direct election of Senators</a:t>
            </a:r>
            <a:endParaRPr sz="2108"/>
          </a:p>
          <a:p>
            <a:pPr marL="914400" lvl="1" indent="-356536" algn="l" rtl="0">
              <a:spcBef>
                <a:spcPts val="0"/>
              </a:spcBef>
              <a:spcAft>
                <a:spcPts val="0"/>
              </a:spcAft>
              <a:buSzPct val="103320"/>
              <a:buChar char="•"/>
            </a:pPr>
            <a:r>
              <a:rPr lang="en-US" sz="2108"/>
              <a:t>Term limits of President (1 term)</a:t>
            </a:r>
            <a:endParaRPr sz="2108"/>
          </a:p>
          <a:p>
            <a:pPr marL="914400" lvl="1" indent="-356536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3320"/>
              <a:buChar char="•"/>
            </a:pPr>
            <a:r>
              <a:rPr lang="en-US" sz="2108" b="1" i="1" u="sng">
                <a:solidFill>
                  <a:srgbClr val="FF0000"/>
                </a:solidFill>
              </a:rPr>
              <a:t>Secret ballot</a:t>
            </a:r>
            <a:endParaRPr sz="2108" b="1" i="1" u="sng">
              <a:solidFill>
                <a:srgbClr val="FF0000"/>
              </a:solidFill>
            </a:endParaRPr>
          </a:p>
          <a:p>
            <a:pPr marL="914400" lvl="1" indent="-356536" algn="l" rtl="0">
              <a:spcBef>
                <a:spcPts val="0"/>
              </a:spcBef>
              <a:spcAft>
                <a:spcPts val="0"/>
              </a:spcAft>
              <a:buSzPct val="103320"/>
              <a:buChar char="•"/>
            </a:pPr>
            <a:r>
              <a:rPr lang="en-US" sz="2108" b="1"/>
              <a:t>Government ownership over R.R.</a:t>
            </a:r>
            <a:endParaRPr sz="2108" b="1"/>
          </a:p>
          <a:p>
            <a:pPr marL="914400" lvl="1" indent="-356536" algn="l" rtl="0">
              <a:spcBef>
                <a:spcPts val="0"/>
              </a:spcBef>
              <a:spcAft>
                <a:spcPts val="0"/>
              </a:spcAft>
              <a:buSzPct val="103320"/>
              <a:buChar char="•"/>
            </a:pPr>
            <a:r>
              <a:rPr lang="en-US" sz="2108"/>
              <a:t>Immigration restrictions</a:t>
            </a:r>
            <a:endParaRPr sz="2108"/>
          </a:p>
          <a:p>
            <a:pPr marL="914400" lvl="1" indent="-356536" algn="l" rtl="0">
              <a:spcBef>
                <a:spcPts val="0"/>
              </a:spcBef>
              <a:spcAft>
                <a:spcPts val="0"/>
              </a:spcAft>
              <a:buSzPct val="103320"/>
              <a:buChar char="•"/>
            </a:pPr>
            <a:r>
              <a:rPr lang="en-US" sz="2108"/>
              <a:t>Graduated income tax</a:t>
            </a:r>
            <a:endParaRPr sz="2108"/>
          </a:p>
          <a:p>
            <a:pPr marL="914400" lvl="1" indent="-356536" algn="l" rtl="0">
              <a:spcBef>
                <a:spcPts val="0"/>
              </a:spcBef>
              <a:spcAft>
                <a:spcPts val="0"/>
              </a:spcAft>
              <a:buSzPct val="103320"/>
              <a:buChar char="•"/>
            </a:pPr>
            <a:r>
              <a:rPr lang="en-US" sz="2108"/>
              <a:t>Shorter work day</a:t>
            </a:r>
            <a:endParaRPr sz="2108"/>
          </a:p>
        </p:txBody>
      </p:sp>
      <p:pic>
        <p:nvPicPr>
          <p:cNvPr id="395" name="Google Shape;39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2550" y="734248"/>
            <a:ext cx="2470150" cy="282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1850" y="3647700"/>
            <a:ext cx="4409975" cy="252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3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INTERSTATE COMMERCE ACT</a:t>
            </a:r>
            <a:endParaRPr/>
          </a:p>
        </p:txBody>
      </p:sp>
      <p:sp>
        <p:nvSpPr>
          <p:cNvPr id="402" name="Google Shape;402;p53"/>
          <p:cNvSpPr txBox="1">
            <a:spLocks noGrp="1"/>
          </p:cNvSpPr>
          <p:nvPr>
            <p:ph type="body" idx="2"/>
          </p:nvPr>
        </p:nvSpPr>
        <p:spPr>
          <a:xfrm>
            <a:off x="5141600" y="2560325"/>
            <a:ext cx="6242400" cy="3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/>
              <a:t>Farmers had one big success: </a:t>
            </a:r>
            <a:r>
              <a:rPr lang="en-US" b="1"/>
              <a:t>helping convince the</a:t>
            </a:r>
            <a:r>
              <a:rPr lang="en-US"/>
              <a:t> </a:t>
            </a:r>
            <a:r>
              <a:rPr lang="en-US" b="1">
                <a:solidFill>
                  <a:schemeClr val="dk1"/>
                </a:solidFill>
              </a:rPr>
              <a:t>government to pass the </a:t>
            </a:r>
            <a:r>
              <a:rPr lang="en-US" b="1" i="1" u="sng">
                <a:solidFill>
                  <a:srgbClr val="FF0000"/>
                </a:solidFill>
              </a:rPr>
              <a:t>Interstate Commerce Act</a:t>
            </a:r>
            <a:endParaRPr b="1" i="1" u="sng">
              <a:solidFill>
                <a:srgbClr val="FF0000"/>
              </a:solidFill>
            </a:endParaRPr>
          </a:p>
          <a:p>
            <a:pPr marL="74295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200" b="1">
                <a:solidFill>
                  <a:schemeClr val="dk1"/>
                </a:solidFill>
              </a:rPr>
              <a:t>It created rules to make R.R. rates more </a:t>
            </a:r>
            <a:r>
              <a:rPr lang="en-US" sz="2200" b="1" i="1" u="sng">
                <a:solidFill>
                  <a:srgbClr val="FF0000"/>
                </a:solidFill>
              </a:rPr>
              <a:t>fair</a:t>
            </a:r>
            <a:r>
              <a:rPr lang="en-US" sz="2200" b="1">
                <a:solidFill>
                  <a:schemeClr val="dk1"/>
                </a:solidFill>
              </a:rPr>
              <a:t> to small farmers and businesses</a:t>
            </a:r>
            <a:endParaRPr sz="2200">
              <a:solidFill>
                <a:schemeClr val="dk1"/>
              </a:solidFill>
            </a:endParaRPr>
          </a:p>
          <a:p>
            <a:pPr marL="74295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200">
                <a:solidFill>
                  <a:schemeClr val="dk1"/>
                </a:solidFill>
              </a:rPr>
              <a:t>Also created the </a:t>
            </a:r>
            <a:r>
              <a:rPr lang="en-US" sz="2200" b="1">
                <a:solidFill>
                  <a:schemeClr val="dk1"/>
                </a:solidFill>
              </a:rPr>
              <a:t>Interstate Commerce </a:t>
            </a:r>
            <a:r>
              <a:rPr lang="en-US" sz="2200" b="1" i="1" u="sng">
                <a:solidFill>
                  <a:srgbClr val="FF0000"/>
                </a:solidFill>
              </a:rPr>
              <a:t>Commission</a:t>
            </a:r>
            <a:r>
              <a:rPr lang="en-US" sz="2200">
                <a:solidFill>
                  <a:schemeClr val="dk1"/>
                </a:solidFill>
              </a:rPr>
              <a:t> </a:t>
            </a:r>
            <a:r>
              <a:rPr lang="en-US" sz="2200" b="1">
                <a:solidFill>
                  <a:schemeClr val="dk1"/>
                </a:solidFill>
              </a:rPr>
              <a:t>to enforce the new rules</a:t>
            </a:r>
            <a:endParaRPr sz="2200" b="1">
              <a:solidFill>
                <a:schemeClr val="dk1"/>
              </a:solidFill>
            </a:endParaRPr>
          </a:p>
          <a:p>
            <a:pPr marL="742950" lvl="1" indent="-2984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200" b="1">
                <a:solidFill>
                  <a:schemeClr val="dk1"/>
                </a:solidFill>
              </a:rPr>
              <a:t>The act is the </a:t>
            </a:r>
            <a:r>
              <a:rPr lang="en-US" sz="2200" b="1" i="1" u="sng">
                <a:solidFill>
                  <a:srgbClr val="FF0000"/>
                </a:solidFill>
              </a:rPr>
              <a:t>first</a:t>
            </a:r>
            <a:r>
              <a:rPr lang="en-US" sz="2200" b="1">
                <a:solidFill>
                  <a:schemeClr val="dk1"/>
                </a:solidFill>
              </a:rPr>
              <a:t> time government regulated </a:t>
            </a:r>
            <a:r>
              <a:rPr lang="en-US" sz="2200" b="1" i="1" u="sng">
                <a:solidFill>
                  <a:srgbClr val="FF0000"/>
                </a:solidFill>
              </a:rPr>
              <a:t>private</a:t>
            </a:r>
            <a:r>
              <a:rPr lang="en-US" sz="2200" b="1">
                <a:solidFill>
                  <a:schemeClr val="dk1"/>
                </a:solidFill>
              </a:rPr>
              <a:t> business</a:t>
            </a:r>
            <a:endParaRPr sz="2600"/>
          </a:p>
        </p:txBody>
      </p:sp>
      <p:pic>
        <p:nvPicPr>
          <p:cNvPr id="403" name="Google Shape;403;p53" descr="causes and effects of the industrial revolution: Interstate Commerce Ac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9684" y="2560320"/>
            <a:ext cx="3607265" cy="3622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YOUR THOUGHTS?</a:t>
            </a:r>
            <a:endParaRPr/>
          </a:p>
        </p:txBody>
      </p:sp>
      <p:sp>
        <p:nvSpPr>
          <p:cNvPr id="409" name="Google Shape;409;p54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760"/>
              <a:buNone/>
            </a:pPr>
            <a:endParaRPr/>
          </a:p>
          <a:p>
            <a:pPr marL="0" lvl="0" indent="0" algn="ctr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endParaRPr/>
          </a:p>
          <a:p>
            <a:pPr marL="0" lvl="0" indent="0" algn="ctr" rtl="0">
              <a:spcBef>
                <a:spcPts val="1080"/>
              </a:spcBef>
              <a:spcAft>
                <a:spcPts val="0"/>
              </a:spcAft>
              <a:buSzPts val="2760"/>
              <a:buNone/>
            </a:pPr>
            <a:r>
              <a:rPr lang="en-US"/>
              <a:t>Does the government have the right to tell businesses how much they can charge for produce or service? Why or why not? Explain your answer in 3-5 complete sentences.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2" descr="American Progress Painting by John Ga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174" y="637565"/>
            <a:ext cx="10905688" cy="5587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3" descr="Mike Newsworthy and Barry Bulb explore the westward expansion of the late 1800s through the painting American Progress by John Gast" title="Newsworthy Histor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200" y="651825"/>
            <a:ext cx="10773175" cy="553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U.S. EXPANSION IN NORTH AMERICA</a:t>
            </a:r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2"/>
          </p:nvPr>
        </p:nvSpPr>
        <p:spPr>
          <a:xfrm>
            <a:off x="5947150" y="2465700"/>
            <a:ext cx="5494200" cy="3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79400" algn="l" rtl="0">
              <a:spcBef>
                <a:spcPts val="0"/>
              </a:spcBef>
              <a:spcAft>
                <a:spcPts val="0"/>
              </a:spcAft>
              <a:buSzPts val="2890"/>
              <a:buChar char="•"/>
            </a:pPr>
            <a:r>
              <a:rPr lang="en-US" sz="2500"/>
              <a:t>Many Americans felt it was their </a:t>
            </a:r>
            <a:r>
              <a:rPr lang="en-US" sz="2500" b="1" i="1" u="sng">
                <a:solidFill>
                  <a:srgbClr val="FF0000"/>
                </a:solidFill>
              </a:rPr>
              <a:t>destiny</a:t>
            </a:r>
            <a:r>
              <a:rPr lang="en-US" sz="2500"/>
              <a:t> (predetermined course) of events to expand all the way from the Atlantic Ocean to the </a:t>
            </a:r>
            <a:r>
              <a:rPr lang="en-US" sz="2500" b="1" i="1" u="sng">
                <a:solidFill>
                  <a:srgbClr val="FF0000"/>
                </a:solidFill>
              </a:rPr>
              <a:t>Pacific</a:t>
            </a:r>
            <a:r>
              <a:rPr lang="en-US" sz="2500"/>
              <a:t> Ocean</a:t>
            </a:r>
            <a:endParaRPr sz="2300"/>
          </a:p>
          <a:p>
            <a:pPr marL="285750" lvl="0" indent="-279400" algn="l" rtl="0">
              <a:spcBef>
                <a:spcPts val="1120"/>
              </a:spcBef>
              <a:spcAft>
                <a:spcPts val="0"/>
              </a:spcAft>
              <a:buSzPts val="2890"/>
              <a:buChar char="•"/>
            </a:pPr>
            <a:r>
              <a:rPr lang="en-US" sz="2500"/>
              <a:t>The idea is </a:t>
            </a:r>
            <a:r>
              <a:rPr lang="en-US" sz="2500" b="1" i="1" u="sng">
                <a:solidFill>
                  <a:srgbClr val="FF0000"/>
                </a:solidFill>
              </a:rPr>
              <a:t>Manifest Destiny</a:t>
            </a:r>
            <a:r>
              <a:rPr lang="en-US" sz="2500" i="1"/>
              <a:t> – </a:t>
            </a:r>
            <a:r>
              <a:rPr lang="en-US" sz="2500">
                <a:solidFill>
                  <a:schemeClr val="dk1"/>
                </a:solidFill>
              </a:rPr>
              <a:t>meaning that they believed it was </a:t>
            </a:r>
            <a:r>
              <a:rPr lang="en-US" sz="2500" b="1" i="1" u="sng">
                <a:solidFill>
                  <a:srgbClr val="FF0000"/>
                </a:solidFill>
              </a:rPr>
              <a:t>God’s will</a:t>
            </a:r>
            <a:r>
              <a:rPr lang="en-US" sz="2500" b="1">
                <a:solidFill>
                  <a:srgbClr val="FF0000"/>
                </a:solidFill>
              </a:rPr>
              <a:t> </a:t>
            </a:r>
            <a:r>
              <a:rPr lang="en-US" sz="2500">
                <a:solidFill>
                  <a:schemeClr val="dk1"/>
                </a:solidFill>
              </a:rPr>
              <a:t>for Americans to spread across the continent</a:t>
            </a:r>
            <a:endParaRPr sz="2300">
              <a:solidFill>
                <a:schemeClr val="dk1"/>
              </a:solidFill>
            </a:endParaRPr>
          </a:p>
        </p:txBody>
      </p:sp>
      <p:pic>
        <p:nvPicPr>
          <p:cNvPr id="184" name="Google Shape;184;p24" descr="The United States&amp;#39; Territorial Expansion"/>
          <p:cNvPicPr preferRelativeResize="0"/>
          <p:nvPr/>
        </p:nvPicPr>
        <p:blipFill rotWithShape="1">
          <a:blip r:embed="rId3">
            <a:alphaModFix/>
          </a:blip>
          <a:srcRect t="4433"/>
          <a:stretch/>
        </p:blipFill>
        <p:spPr>
          <a:xfrm>
            <a:off x="836100" y="2465700"/>
            <a:ext cx="4971624" cy="36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WESTWARD EXPANSION</a:t>
            </a:r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body" idx="1"/>
          </p:nvPr>
        </p:nvSpPr>
        <p:spPr>
          <a:xfrm>
            <a:off x="947956" y="2560319"/>
            <a:ext cx="5068796" cy="364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60984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Char char="•"/>
            </a:pPr>
            <a:r>
              <a:rPr lang="en-US" sz="2600">
                <a:solidFill>
                  <a:schemeClr val="dk1"/>
                </a:solidFill>
              </a:rPr>
              <a:t>The </a:t>
            </a:r>
            <a:r>
              <a:rPr lang="en-US" sz="2600" b="1" i="1" u="sng">
                <a:solidFill>
                  <a:srgbClr val="FF0000"/>
                </a:solidFill>
              </a:rPr>
              <a:t>movement of people to the West</a:t>
            </a:r>
            <a:endParaRPr sz="2600" b="1" i="1" u="sng">
              <a:solidFill>
                <a:srgbClr val="FF0000"/>
              </a:solidFill>
            </a:endParaRPr>
          </a:p>
          <a:p>
            <a:pPr marL="285750" lvl="0" indent="-260984" algn="l" rtl="0">
              <a:spcBef>
                <a:spcPts val="112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Klondike Gold Rush</a:t>
            </a:r>
            <a:endParaRPr sz="2600"/>
          </a:p>
          <a:p>
            <a:pPr marL="285750" lvl="0" indent="-260984" algn="l" rtl="0">
              <a:spcBef>
                <a:spcPts val="112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Cattle drive; big role in settling Texas</a:t>
            </a:r>
            <a:endParaRPr sz="2600"/>
          </a:p>
          <a:p>
            <a:pPr marL="285750" lvl="0" indent="-260984" algn="l" rtl="0">
              <a:spcBef>
                <a:spcPts val="1120"/>
              </a:spcBef>
              <a:spcAft>
                <a:spcPts val="0"/>
              </a:spcAft>
              <a:buSzPts val="2600"/>
              <a:buChar char="•"/>
            </a:pPr>
            <a:r>
              <a:rPr lang="en-US" sz="2600" b="1" i="1" u="sng">
                <a:solidFill>
                  <a:srgbClr val="FF0000"/>
                </a:solidFill>
              </a:rPr>
              <a:t>Homestead</a:t>
            </a:r>
            <a:r>
              <a:rPr lang="en-US" sz="2600"/>
              <a:t> Act: 160 acres of free land; live on for 5 years and improve land</a:t>
            </a:r>
            <a:endParaRPr sz="2600"/>
          </a:p>
        </p:txBody>
      </p:sp>
      <p:pic>
        <p:nvPicPr>
          <p:cNvPr id="191" name="Google Shape;191;p25" descr="The Golden Age of the American Cowboy | American Experience | Official Site  | PB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5250" y="2507889"/>
            <a:ext cx="2616143" cy="18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 descr="American Frontier: 48 Historic Photos Of Life In The Real &amp;quot;Wild West&amp;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0432" y="2507889"/>
            <a:ext cx="2612801" cy="18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 descr="Our Place in the World: A Journal of Ecosocialism: 2208. A Biocentrist  History of the We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5249" y="4429387"/>
            <a:ext cx="5307983" cy="1778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NEW TECHNOLOGIES</a:t>
            </a:r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1"/>
          </p:nvPr>
        </p:nvSpPr>
        <p:spPr>
          <a:xfrm>
            <a:off x="679700" y="3349000"/>
            <a:ext cx="5256900" cy="18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3115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600">
                <a:solidFill>
                  <a:schemeClr val="dk1"/>
                </a:solidFill>
              </a:rPr>
              <a:t>Due to the environment being different than what the settlers came from in the east, </a:t>
            </a:r>
            <a:r>
              <a:rPr lang="en-US" sz="2600" b="1" i="1">
                <a:solidFill>
                  <a:schemeClr val="dk1"/>
                </a:solidFill>
              </a:rPr>
              <a:t>adaptations</a:t>
            </a:r>
            <a:r>
              <a:rPr lang="en-US" sz="2600">
                <a:solidFill>
                  <a:schemeClr val="dk1"/>
                </a:solidFill>
              </a:rPr>
              <a:t>, or new technologies emerged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200" name="Google Shape;200;p26" descr="https://lh4.googleusercontent.com/J4x4yKk0XyOYoSBIlC01vrwUWyVF9xrHI05j_uH3TLRz1Yq-5hbCzVGFCzjyIVblm6-d3-1ntxZBLAzVkfAA71bNE2kOIxtE7JVn0QR0E-bWC_hq782o4b4xDdbNFmwZpftj1F0dcLDFzzywllTxfuDKz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6609" y="2484820"/>
            <a:ext cx="2346679" cy="176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 descr="https://lh3.googleusercontent.com/gvoZu1yKtKEoEBO-vvBZ1rEx3yd0Zc3OH_1BZl_BhucW1v25Xk45loP7170Bww6fqNLfWuSyZ-Ppz3WPp0MUQsSaid5fNV93Lt2pdLDBBVYvBT46OmyuvdkC1U30yzFrdeNGA7ehA8ji7HC5ce8IXoMz6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1364" y="2471395"/>
            <a:ext cx="3056054" cy="177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 descr="https://lh6.googleusercontent.com/kAod8uwk7RmTulamkoiOJi2cCYRANQnucU9JBRQJreZYSCQ6wUKb8fQfnSIHyxsToEVww6oOHWu2aWoiOaOK0w3P6ctGkEV6uNLAfi-ydoEQavRvbajlI9lAQq6E2PsmnUreJzIj4gzflkWk5sIxyP_G8Q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36609" y="4313680"/>
            <a:ext cx="4004345" cy="188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 descr="https://lh3.googleusercontent.com/uXbCsXfhKmkrP3RfCRlbj5AdH3EeQhLs0_X_jnenFDwjTHQHMw7pTo9Qa5xO2Y8m3Mvmr0zUy8Y-IiE-kfeJbqM22kWeaFe18AYOrgR54q4gBk0oAncnlp6SNxxL72IOFaVypUm3qdyms6uBY4sUaeATX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15998" y="4313680"/>
            <a:ext cx="1401420" cy="1880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nton"/>
              <a:buNone/>
            </a:pPr>
            <a:r>
              <a:rPr lang="en-US" sz="4000">
                <a:latin typeface="Anton"/>
                <a:ea typeface="Anton"/>
                <a:cs typeface="Anton"/>
                <a:sym typeface="Anton"/>
              </a:rPr>
              <a:t>WHAT WE THINK VS. REALITY</a:t>
            </a:r>
            <a:endParaRPr/>
          </a:p>
        </p:txBody>
      </p:sp>
      <p:pic>
        <p:nvPicPr>
          <p:cNvPr id="209" name="Google Shape;209;p27" descr="Little House on the Prairie&amp;#39;: Where are they now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732" y="2502715"/>
            <a:ext cx="5074355" cy="367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 descr="Life In A Soddy - True West Magaz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6884" y="2502715"/>
            <a:ext cx="2658610" cy="1784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 descr="Dirty Digs - True West Magaz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84290" y="2502715"/>
            <a:ext cx="2676087" cy="178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 descr="Sod Houses | The Canadian Encyclopedi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6884" y="4286773"/>
            <a:ext cx="5421384" cy="1907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1420</Words>
  <Application>Microsoft Office PowerPoint</Application>
  <PresentationFormat>Widescreen</PresentationFormat>
  <Paragraphs>132</Paragraphs>
  <Slides>36</Slides>
  <Notes>36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Garamond</vt:lpstr>
      <vt:lpstr>Anton</vt:lpstr>
      <vt:lpstr>Arial</vt:lpstr>
      <vt:lpstr>Organic</vt:lpstr>
      <vt:lpstr>PowerPoint Presentation</vt:lpstr>
      <vt:lpstr>Westward Expansion</vt:lpstr>
      <vt:lpstr>THREE FACTORS AFFECTING WESTWARD EXPANSION</vt:lpstr>
      <vt:lpstr>PowerPoint Presentation</vt:lpstr>
      <vt:lpstr>PowerPoint Presentation</vt:lpstr>
      <vt:lpstr>U.S. EXPANSION IN NORTH AMERICA</vt:lpstr>
      <vt:lpstr>WESTWARD EXPANSION</vt:lpstr>
      <vt:lpstr>NEW TECHNOLOGIES</vt:lpstr>
      <vt:lpstr>WHAT WE THINK VS. REALITY</vt:lpstr>
      <vt:lpstr>SODDIES</vt:lpstr>
      <vt:lpstr>BARBED WIRE</vt:lpstr>
      <vt:lpstr>CATTLE BOOM</vt:lpstr>
      <vt:lpstr>CATTLE BOOM #2</vt:lpstr>
      <vt:lpstr>STEEL PLOW</vt:lpstr>
      <vt:lpstr>CAN YOU HEAR ME NOW?</vt:lpstr>
      <vt:lpstr>EXODUSTERS</vt:lpstr>
      <vt:lpstr>AMERICAN CONFLICT WITH THE NATIVE AMERICANS</vt:lpstr>
      <vt:lpstr>LAND IN CONFLICT</vt:lpstr>
      <vt:lpstr>BUFFALO: THE INDIAN SURVIVAL</vt:lpstr>
      <vt:lpstr>PowerPoint Presentation</vt:lpstr>
      <vt:lpstr>PowerPoint Presentation</vt:lpstr>
      <vt:lpstr>PowerPoint Presentation</vt:lpstr>
      <vt:lpstr>BATTLE OF LITTLE BIGHORN - CUSTER’S LAST STAND</vt:lpstr>
      <vt:lpstr>WOUNDED KNEE</vt:lpstr>
      <vt:lpstr>ASSIMILATION – A LESS VIOLENT APPROACH</vt:lpstr>
      <vt:lpstr>THE DAWES ACT</vt:lpstr>
      <vt:lpstr>FARMERS AND THE RAILROADS</vt:lpstr>
      <vt:lpstr>TRANSCONTINENTAL RAILROAD</vt:lpstr>
      <vt:lpstr>RAILROAD SUCCESS</vt:lpstr>
      <vt:lpstr>BIG BUSINESS = BIG PROBLEMS</vt:lpstr>
      <vt:lpstr>EFFECTS OF THE RAILROADS</vt:lpstr>
      <vt:lpstr>BAD TIME TO BE A FARMER</vt:lpstr>
      <vt:lpstr>A PARTY FOR THE PEOPLE</vt:lpstr>
      <vt:lpstr>THE POPULIST PARTY</vt:lpstr>
      <vt:lpstr>INTERSTATE COMMERCE ACT</vt:lpstr>
      <vt:lpstr>YOUR THOUGHTS?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Friday, August 18, 2023</dc:title>
  <dc:creator>Gregory L. Scott</dc:creator>
  <cp:lastModifiedBy>Greg Scott</cp:lastModifiedBy>
  <cp:revision>3</cp:revision>
  <dcterms:modified xsi:type="dcterms:W3CDTF">2023-12-23T01:26:50Z</dcterms:modified>
</cp:coreProperties>
</file>