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Lexend" panose="020B0604020202020204" charset="0"/>
      <p:regular r:id="rId37"/>
      <p:bold r:id="rId38"/>
    </p:embeddedFont>
    <p:embeddedFont>
      <p:font typeface="Proxima Nova"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8"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67e6c40c5f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67e6c40c5f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67e6c40c5f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67e6c40c5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67e6c40c5f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67e6c40c5f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67e6c40c5f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67e6c40c5f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67e6c40c5f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67e6c40c5f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67e6c40c5f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67e6c40c5f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67e6c40c5f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67e6c40c5f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67e6c40c5f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67e6c40c5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84fdd81df0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84fdd81df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84fdd81df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84fdd81df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67e6c40c5f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67e6c40c5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84fdd81df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84fdd81df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84fdd81df0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84fdd81df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84fdd81df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84fdd81df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84fdd81df0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84fdd81df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84fdd81df0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84fdd81df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84fdd81df0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84fdd81df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84fdd81df0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84fdd81df0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84fdd81df0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84fdd81df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84fdd81df0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84fdd81df0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84fdd81df0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84fdd81df0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67e6c40c5f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67e6c40c5f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84fdd81df0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84fdd81df0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84fdd81df0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84fdd81df0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84fdd81df0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84fdd81df0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84fdd81df0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84fdd81df0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67e6c40c5f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67e6c40c5f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67e6c40c5f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67e6c40c5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67e6c40c5f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67e6c40c5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67e6c40c5f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67e6c40c5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67e6c40c5f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67e6c40c5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67e6c40c5f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67e6c40c5f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67e6c40c5f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67e6c40c5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pJCgeOAKXyg"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_G4ZY66BG38"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ex2PZv2mTDQ"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7.jpg"/><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52.jpg"/><Relationship Id="rId4" Type="http://schemas.openxmlformats.org/officeDocument/2006/relationships/image" Target="../media/image51.jpg"/></Relationships>
</file>

<file path=ppt/slides/_rels/slide2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54.jpg"/></Relationships>
</file>

<file path=ppt/slides/_rels/slide23.xml.rels><?xml version="1.0" encoding="UTF-8" standalone="yes"?>
<Relationships xmlns="http://schemas.openxmlformats.org/package/2006/relationships"><Relationship Id="rId3" Type="http://schemas.openxmlformats.org/officeDocument/2006/relationships/image" Target="../media/image55.jpg"/><Relationship Id="rId7" Type="http://schemas.openxmlformats.org/officeDocument/2006/relationships/image" Target="../media/image59.jp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2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1.jpg"/></Relationships>
</file>

<file path=ppt/slides/_rels/slide2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g"/></Relationships>
</file>

<file path=ppt/slides/_rels/slide2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68.jpg"/></Relationships>
</file>

<file path=ppt/slides/_rels/slide28.xml.rels><?xml version="1.0" encoding="UTF-8" standalone="yes"?>
<Relationships xmlns="http://schemas.openxmlformats.org/package/2006/relationships"><Relationship Id="rId3" Type="http://schemas.openxmlformats.org/officeDocument/2006/relationships/image" Target="../media/image69.jpg"/><Relationship Id="rId7" Type="http://schemas.openxmlformats.org/officeDocument/2006/relationships/image" Target="../media/image73.jp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slides/_rels/slide2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75.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31.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image" Target="../media/image82.jpg"/></Relationships>
</file>

<file path=ppt/slides/_rels/slide32.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g"/></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s2-1hz1juBI"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89.jpg"/></Relationships>
</file>

<file path=ppt/slides/_rels/slide34.xml.rels><?xml version="1.0" encoding="UTF-8" standalone="yes"?>
<Relationships xmlns="http://schemas.openxmlformats.org/package/2006/relationships"><Relationship Id="rId3" Type="http://schemas.openxmlformats.org/officeDocument/2006/relationships/hyperlink" Target="https://www.warmuseum.ca/overthetop/game/"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k7v3cq1ZJjM"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0ejaNRXaQzg"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latin typeface="Lexend"/>
                <a:ea typeface="Lexend"/>
                <a:cs typeface="Lexend"/>
                <a:sym typeface="Lexend"/>
              </a:rPr>
              <a:t>World War I: New Technologies &amp; Trench Warfare; America in the War</a:t>
            </a:r>
            <a:endParaRPr>
              <a:latin typeface="Lexend"/>
              <a:ea typeface="Lexend"/>
              <a:cs typeface="Lexend"/>
              <a:sym typeface="Lexend"/>
            </a:endParaRPr>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Unit #5: WWI #2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latin typeface="Lexend"/>
                <a:ea typeface="Lexend"/>
                <a:cs typeface="Lexend"/>
                <a:sym typeface="Lexend"/>
              </a:rPr>
              <a:t>Trench Warfare</a:t>
            </a:r>
            <a:endParaRPr b="1">
              <a:latin typeface="Lexend"/>
              <a:ea typeface="Lexend"/>
              <a:cs typeface="Lexend"/>
              <a:sym typeface="Lexe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3" descr="Wonder Woman - No Man's Land: When Steve Trevor (Chris Pine) tells Diana (Gal Gadot) that it's impossible to cross no man's land, she proves him wrong.&#10;BUY THE MOVIE: https://www.fandangonow.com/details/movie/wonder-woman-2017-2017/MMVF14E1623D8F71695DE246FF24061A3762?cmp=Movieclips_YT_Description&#10;&#10;Watch the best Wonder Woman scenes &amp; clips:&#10;https://www.youtube.com/playlist?list=PLZbXA4lyCtqopSF6ntb1bH6Rvg5yS-VV4&#10;&#10;FILM DESCRIPTION:&#10;Before she was Wonder Woman (Gal Gadot), she was Diana, princess of the Amazons, trained to be an unconquerable warrior. Raised on a sheltered island paradise, Diana meets an American pilot (Chris Pine) who tells her about the massive conflict that's raging in the outside world. Convinced that she can stop the threat, Diana leaves her home for the first time. Fighting alongside men in a war to end all wars, she finally discovers her full powers and true destiny.&#10;&#10;CREDITS:&#10;TM &amp; © Warner Bros. Pictures (2017)&#10;Cast: &#10;Screewriter: Allan Heinberg&#10;Producer: Charles Roven, Deborah Snyder&#10;Director: Patty Jenkins&#10;&#10;WHO ARE WE?&#10;The MOVIECLIPS channel is the largest collection of licensed movie clips on the web. Here you will find unforgettable moments, scenes and lines from all your favorite films. Made by movie fans, for movie fans.&#10;&#10;SUBSCRIBE TO OUR MOVIE CHANNELS:&#10;MOVIECLIPS: http://bit.ly/1u2yaWd&#10;ComingSoon: http://bit.ly/1DVpgtR&#10;Indie &amp; Film Festivals: http://bit.ly/1wbkfYg&#10;Hero Central: http://bit.ly/1AMUZwv&#10;Extras: http://bit.ly/1u431fr&#10;Classic Trailers: http://bit.ly/1u43jDe&#10;Pop-Up Trailers: http://bit.ly/1z7EtZR&#10;Movie News: http://bit.ly/1C3Ncd2&#10;Movie Games: http://bit.ly/1ygDV13&#10;Fandango: http://bit.ly/1Bl79ye&#10;Fandango FrontRunners: http://bit.ly/1CggQfC&#10;&#10;HIT US UP:&#10;Facebook: http://on.fb.me/1y8M8ax&#10;Twitter: http://bit.ly/1ghOWmt&#10;Pinterest: http://bit.ly/14wL9De&#10;Tumblr: http://bit.ly/1vUwhH7" title="Wonder Woman (2017) - No Man's Land Scene (6/10) | Movieclips">
            <a:hlinkClick r:id="rId3"/>
          </p:cNvPr>
          <p:cNvPicPr preferRelativeResize="0"/>
          <p:nvPr/>
        </p:nvPicPr>
        <p:blipFill>
          <a:blip r:embed="rId4">
            <a:alphaModFix/>
          </a:blip>
          <a:stretch>
            <a:fillRect/>
          </a:stretch>
        </p:blipFill>
        <p:spPr>
          <a:xfrm>
            <a:off x="174725" y="76200"/>
            <a:ext cx="8838226" cy="499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latin typeface="Lexend"/>
                <a:ea typeface="Lexend"/>
                <a:cs typeface="Lexend"/>
                <a:sym typeface="Lexend"/>
              </a:rPr>
              <a:t>Trench Warfare</a:t>
            </a:r>
            <a:endParaRPr sz="3400" b="1">
              <a:latin typeface="Lexend"/>
              <a:ea typeface="Lexend"/>
              <a:cs typeface="Lexend"/>
              <a:sym typeface="Lexend"/>
            </a:endParaRPr>
          </a:p>
        </p:txBody>
      </p:sp>
      <p:sp>
        <p:nvSpPr>
          <p:cNvPr id="144" name="Google Shape;144;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3217" algn="l" rtl="0">
              <a:lnSpc>
                <a:spcPct val="105000"/>
              </a:lnSpc>
              <a:spcBef>
                <a:spcPts val="0"/>
              </a:spcBef>
              <a:spcAft>
                <a:spcPts val="0"/>
              </a:spcAft>
              <a:buSzPts val="1805"/>
              <a:buChar char="●"/>
            </a:pPr>
            <a:r>
              <a:rPr lang="en" sz="1804" b="1"/>
              <a:t>Machine guns caused trench warfare</a:t>
            </a:r>
            <a:endParaRPr sz="1804" b="1"/>
          </a:p>
          <a:p>
            <a:pPr marL="457200" lvl="0" indent="-343217" algn="l" rtl="0">
              <a:lnSpc>
                <a:spcPct val="105000"/>
              </a:lnSpc>
              <a:spcBef>
                <a:spcPts val="0"/>
              </a:spcBef>
              <a:spcAft>
                <a:spcPts val="0"/>
              </a:spcAft>
              <a:buSzPts val="1805"/>
              <a:buChar char="●"/>
            </a:pPr>
            <a:r>
              <a:rPr lang="en" sz="1804"/>
              <a:t>Both sides had </a:t>
            </a:r>
            <a:r>
              <a:rPr lang="en" sz="1804" b="1" i="1" u="sng">
                <a:solidFill>
                  <a:srgbClr val="FF0000"/>
                </a:solidFill>
              </a:rPr>
              <a:t>dugouts</a:t>
            </a:r>
            <a:r>
              <a:rPr lang="en" sz="1804"/>
              <a:t> facing each other along a </a:t>
            </a:r>
            <a:r>
              <a:rPr lang="en" sz="1804" b="1"/>
              <a:t>front that was protected by</a:t>
            </a:r>
            <a:r>
              <a:rPr lang="en" sz="1804"/>
              <a:t> </a:t>
            </a:r>
            <a:r>
              <a:rPr lang="en" sz="1804" b="1"/>
              <a:t>barbed wire</a:t>
            </a:r>
            <a:endParaRPr sz="1804"/>
          </a:p>
          <a:p>
            <a:pPr marL="914400" lvl="1" indent="-330517" algn="l" rtl="0">
              <a:lnSpc>
                <a:spcPct val="105000"/>
              </a:lnSpc>
              <a:spcBef>
                <a:spcPts val="0"/>
              </a:spcBef>
              <a:spcAft>
                <a:spcPts val="0"/>
              </a:spcAft>
              <a:buSzPts val="1605"/>
              <a:buChar char="○"/>
            </a:pPr>
            <a:r>
              <a:rPr lang="en" sz="1604"/>
              <a:t>Dugouts, or underground rooms, were used as officers’ quarters and command posts</a:t>
            </a:r>
            <a:endParaRPr sz="1604"/>
          </a:p>
          <a:p>
            <a:pPr marL="457200" lvl="0" indent="-343217" algn="l" rtl="0">
              <a:lnSpc>
                <a:spcPct val="105000"/>
              </a:lnSpc>
              <a:spcBef>
                <a:spcPts val="0"/>
              </a:spcBef>
              <a:spcAft>
                <a:spcPts val="0"/>
              </a:spcAft>
              <a:buSzPts val="1805"/>
              <a:buChar char="●"/>
            </a:pPr>
            <a:r>
              <a:rPr lang="en" sz="1804"/>
              <a:t>The area in between the two trenches was called “</a:t>
            </a:r>
            <a:r>
              <a:rPr lang="en" sz="1804" b="1" i="1" u="sng">
                <a:solidFill>
                  <a:srgbClr val="FF0000"/>
                </a:solidFill>
              </a:rPr>
              <a:t>no man’s land</a:t>
            </a:r>
            <a:r>
              <a:rPr lang="en" sz="1804"/>
              <a:t>”</a:t>
            </a:r>
            <a:endParaRPr sz="1804"/>
          </a:p>
          <a:p>
            <a:pPr marL="914400" lvl="1" indent="-330517" algn="l" rtl="0">
              <a:lnSpc>
                <a:spcPct val="105000"/>
              </a:lnSpc>
              <a:spcBef>
                <a:spcPts val="0"/>
              </a:spcBef>
              <a:spcAft>
                <a:spcPts val="0"/>
              </a:spcAft>
              <a:buSzPts val="1605"/>
              <a:buChar char="○"/>
            </a:pPr>
            <a:r>
              <a:rPr lang="en" sz="1604" b="1"/>
              <a:t>Trenches stalled the war for three years since neither side could advance</a:t>
            </a:r>
            <a:endParaRPr sz="1604" b="1"/>
          </a:p>
        </p:txBody>
      </p:sp>
      <p:pic>
        <p:nvPicPr>
          <p:cNvPr id="145" name="Google Shape;145;p24"/>
          <p:cNvPicPr preferRelativeResize="0"/>
          <p:nvPr/>
        </p:nvPicPr>
        <p:blipFill>
          <a:blip r:embed="rId3">
            <a:alphaModFix/>
          </a:blip>
          <a:stretch>
            <a:fillRect/>
          </a:stretch>
        </p:blipFill>
        <p:spPr>
          <a:xfrm>
            <a:off x="4440900" y="95575"/>
            <a:ext cx="4636275" cy="2946650"/>
          </a:xfrm>
          <a:prstGeom prst="rect">
            <a:avLst/>
          </a:prstGeom>
          <a:noFill/>
          <a:ln>
            <a:noFill/>
          </a:ln>
        </p:spPr>
      </p:pic>
      <p:pic>
        <p:nvPicPr>
          <p:cNvPr id="146" name="Google Shape;146;p24"/>
          <p:cNvPicPr preferRelativeResize="0"/>
          <p:nvPr/>
        </p:nvPicPr>
        <p:blipFill rotWithShape="1">
          <a:blip r:embed="rId4">
            <a:alphaModFix/>
          </a:blip>
          <a:srcRect/>
          <a:stretch/>
        </p:blipFill>
        <p:spPr>
          <a:xfrm>
            <a:off x="4440900" y="3098825"/>
            <a:ext cx="4636276" cy="1973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body" idx="1"/>
          </p:nvPr>
        </p:nvSpPr>
        <p:spPr>
          <a:xfrm>
            <a:off x="62625" y="4314650"/>
            <a:ext cx="4359300" cy="598800"/>
          </a:xfrm>
          <a:prstGeom prst="rect">
            <a:avLst/>
          </a:prstGeom>
        </p:spPr>
        <p:txBody>
          <a:bodyPr spcFirstLastPara="1" wrap="square" lIns="91425" tIns="91425" rIns="91425" bIns="91425" anchor="ctr" anchorCtr="0">
            <a:normAutofit fontScale="92500"/>
          </a:bodyPr>
          <a:lstStyle/>
          <a:p>
            <a:pPr marL="0" lvl="0" indent="0" algn="l" rtl="0">
              <a:spcBef>
                <a:spcPts val="0"/>
              </a:spcBef>
              <a:spcAft>
                <a:spcPts val="0"/>
              </a:spcAft>
              <a:buNone/>
            </a:pPr>
            <a:r>
              <a:rPr lang="en" sz="2500" b="1"/>
              <a:t>Over 25,000 miles of trenches</a:t>
            </a:r>
            <a:endParaRPr sz="2500" b="1"/>
          </a:p>
        </p:txBody>
      </p:sp>
      <p:pic>
        <p:nvPicPr>
          <p:cNvPr id="152" name="Google Shape;152;p25" descr="trench1"/>
          <p:cNvPicPr preferRelativeResize="0"/>
          <p:nvPr/>
        </p:nvPicPr>
        <p:blipFill rotWithShape="1">
          <a:blip r:embed="rId3">
            <a:alphaModFix/>
          </a:blip>
          <a:srcRect/>
          <a:stretch/>
        </p:blipFill>
        <p:spPr>
          <a:xfrm>
            <a:off x="62625" y="54700"/>
            <a:ext cx="4239000" cy="4077000"/>
          </a:xfrm>
          <a:prstGeom prst="rect">
            <a:avLst/>
          </a:prstGeom>
          <a:noFill/>
          <a:ln w="28575" cap="flat" cmpd="sng">
            <a:solidFill>
              <a:srgbClr val="666666"/>
            </a:solidFill>
            <a:prstDash val="solid"/>
            <a:round/>
            <a:headEnd type="none" w="sm" len="sm"/>
            <a:tailEnd type="none" w="sm" len="sm"/>
          </a:ln>
        </p:spPr>
      </p:pic>
      <p:pic>
        <p:nvPicPr>
          <p:cNvPr id="153" name="Google Shape;153;p25"/>
          <p:cNvPicPr preferRelativeResize="0"/>
          <p:nvPr/>
        </p:nvPicPr>
        <p:blipFill rotWithShape="1">
          <a:blip r:embed="rId4">
            <a:alphaModFix/>
          </a:blip>
          <a:srcRect/>
          <a:stretch/>
        </p:blipFill>
        <p:spPr>
          <a:xfrm>
            <a:off x="4386475" y="99050"/>
            <a:ext cx="2149150" cy="1966850"/>
          </a:xfrm>
          <a:prstGeom prst="rect">
            <a:avLst/>
          </a:prstGeom>
          <a:noFill/>
          <a:ln w="28575" cap="flat" cmpd="sng">
            <a:solidFill>
              <a:srgbClr val="666666"/>
            </a:solidFill>
            <a:prstDash val="solid"/>
            <a:round/>
            <a:headEnd type="none" w="sm" len="sm"/>
            <a:tailEnd type="none" w="sm" len="sm"/>
          </a:ln>
        </p:spPr>
      </p:pic>
      <p:pic>
        <p:nvPicPr>
          <p:cNvPr id="154" name="Google Shape;154;p25" descr="What was life like in a World War One trench? - BBC Bitesize"/>
          <p:cNvPicPr preferRelativeResize="0"/>
          <p:nvPr/>
        </p:nvPicPr>
        <p:blipFill>
          <a:blip r:embed="rId5">
            <a:alphaModFix/>
          </a:blip>
          <a:stretch>
            <a:fillRect/>
          </a:stretch>
        </p:blipFill>
        <p:spPr>
          <a:xfrm>
            <a:off x="4386475" y="2172025"/>
            <a:ext cx="4662400" cy="2887125"/>
          </a:xfrm>
          <a:prstGeom prst="rect">
            <a:avLst/>
          </a:prstGeom>
          <a:noFill/>
          <a:ln w="38100" cap="flat" cmpd="sng">
            <a:solidFill>
              <a:srgbClr val="666666"/>
            </a:solidFill>
            <a:prstDash val="solid"/>
            <a:round/>
            <a:headEnd type="none" w="sm" len="sm"/>
            <a:tailEnd type="none" w="sm" len="sm"/>
          </a:ln>
        </p:spPr>
      </p:pic>
      <p:pic>
        <p:nvPicPr>
          <p:cNvPr id="155" name="Google Shape;155;p25" descr="WWI Centennial: The Birth of Trench Warfare | Mental Floss"/>
          <p:cNvPicPr preferRelativeResize="0"/>
          <p:nvPr/>
        </p:nvPicPr>
        <p:blipFill>
          <a:blip r:embed="rId6">
            <a:alphaModFix/>
          </a:blip>
          <a:stretch>
            <a:fillRect/>
          </a:stretch>
        </p:blipFill>
        <p:spPr>
          <a:xfrm>
            <a:off x="6625900" y="54700"/>
            <a:ext cx="2455175" cy="2011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163150" y="154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Lexend"/>
                <a:ea typeface="Lexend"/>
                <a:cs typeface="Lexend"/>
                <a:sym typeface="Lexend"/>
              </a:rPr>
              <a:t>Soldiers in the Trenches</a:t>
            </a:r>
            <a:endParaRPr sz="3000">
              <a:latin typeface="Lexend"/>
              <a:ea typeface="Lexend"/>
              <a:cs typeface="Lexend"/>
              <a:sym typeface="Lexend"/>
            </a:endParaRPr>
          </a:p>
        </p:txBody>
      </p:sp>
      <p:pic>
        <p:nvPicPr>
          <p:cNvPr id="161" name="Google Shape;161;p26" descr="13"/>
          <p:cNvPicPr preferRelativeResize="0"/>
          <p:nvPr/>
        </p:nvPicPr>
        <p:blipFill rotWithShape="1">
          <a:blip r:embed="rId3">
            <a:alphaModFix/>
          </a:blip>
          <a:srcRect/>
          <a:stretch/>
        </p:blipFill>
        <p:spPr>
          <a:xfrm>
            <a:off x="5334525" y="727650"/>
            <a:ext cx="3717851" cy="4336275"/>
          </a:xfrm>
          <a:prstGeom prst="rect">
            <a:avLst/>
          </a:prstGeom>
          <a:noFill/>
          <a:ln w="38100" cap="flat" cmpd="sng">
            <a:solidFill>
              <a:srgbClr val="666666"/>
            </a:solidFill>
            <a:prstDash val="solid"/>
            <a:round/>
            <a:headEnd type="none" w="sm" len="sm"/>
            <a:tailEnd type="none" w="sm" len="sm"/>
          </a:ln>
        </p:spPr>
      </p:pic>
      <p:pic>
        <p:nvPicPr>
          <p:cNvPr id="162" name="Google Shape;162;p26" descr="Image:Periscope rifle Gallipoli 1915.jpg"/>
          <p:cNvPicPr preferRelativeResize="0"/>
          <p:nvPr/>
        </p:nvPicPr>
        <p:blipFill rotWithShape="1">
          <a:blip r:embed="rId4">
            <a:alphaModFix/>
          </a:blip>
          <a:srcRect/>
          <a:stretch/>
        </p:blipFill>
        <p:spPr>
          <a:xfrm>
            <a:off x="111600" y="3019075"/>
            <a:ext cx="2744774" cy="2073150"/>
          </a:xfrm>
          <a:prstGeom prst="rect">
            <a:avLst/>
          </a:prstGeom>
          <a:noFill/>
          <a:ln w="38100" cap="flat" cmpd="sng">
            <a:solidFill>
              <a:srgbClr val="666666"/>
            </a:solidFill>
            <a:prstDash val="solid"/>
            <a:round/>
            <a:headEnd type="none" w="sm" len="sm"/>
            <a:tailEnd type="none" w="sm" len="sm"/>
          </a:ln>
        </p:spPr>
      </p:pic>
      <p:pic>
        <p:nvPicPr>
          <p:cNvPr id="163" name="Google Shape;163;p26" descr="95162_200-251"/>
          <p:cNvPicPr preferRelativeResize="0"/>
          <p:nvPr/>
        </p:nvPicPr>
        <p:blipFill rotWithShape="1">
          <a:blip r:embed="rId5">
            <a:alphaModFix/>
          </a:blip>
          <a:srcRect/>
          <a:stretch/>
        </p:blipFill>
        <p:spPr>
          <a:xfrm>
            <a:off x="111600" y="727650"/>
            <a:ext cx="2744775" cy="2180650"/>
          </a:xfrm>
          <a:prstGeom prst="rect">
            <a:avLst/>
          </a:prstGeom>
          <a:noFill/>
          <a:ln w="38100" cap="flat" cmpd="sng">
            <a:solidFill>
              <a:srgbClr val="666666"/>
            </a:solidFill>
            <a:prstDash val="solid"/>
            <a:round/>
            <a:headEnd type="none" w="sm" len="sm"/>
            <a:tailEnd type="none" w="sm" len="sm"/>
          </a:ln>
        </p:spPr>
      </p:pic>
      <p:pic>
        <p:nvPicPr>
          <p:cNvPr id="164" name="Google Shape;164;p26"/>
          <p:cNvPicPr preferRelativeResize="0"/>
          <p:nvPr/>
        </p:nvPicPr>
        <p:blipFill>
          <a:blip r:embed="rId6">
            <a:alphaModFix/>
          </a:blip>
          <a:stretch>
            <a:fillRect/>
          </a:stretch>
        </p:blipFill>
        <p:spPr>
          <a:xfrm>
            <a:off x="2945100" y="727650"/>
            <a:ext cx="2274325" cy="2229675"/>
          </a:xfrm>
          <a:prstGeom prst="rect">
            <a:avLst/>
          </a:prstGeom>
          <a:noFill/>
          <a:ln>
            <a:noFill/>
          </a:ln>
        </p:spPr>
      </p:pic>
      <p:pic>
        <p:nvPicPr>
          <p:cNvPr id="165" name="Google Shape;165;p26"/>
          <p:cNvPicPr preferRelativeResize="0"/>
          <p:nvPr/>
        </p:nvPicPr>
        <p:blipFill>
          <a:blip r:embed="rId7">
            <a:alphaModFix/>
          </a:blip>
          <a:stretch>
            <a:fillRect/>
          </a:stretch>
        </p:blipFill>
        <p:spPr>
          <a:xfrm>
            <a:off x="2945100" y="3019075"/>
            <a:ext cx="2274325" cy="2073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16625" y="47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latin typeface="Lexend"/>
                <a:ea typeface="Lexend"/>
                <a:cs typeface="Lexend"/>
                <a:sym typeface="Lexend"/>
              </a:rPr>
              <a:t>Life in the Trenches</a:t>
            </a:r>
            <a:endParaRPr sz="3400" b="1">
              <a:latin typeface="Lexend"/>
              <a:ea typeface="Lexend"/>
              <a:cs typeface="Lexend"/>
              <a:sym typeface="Lexend"/>
            </a:endParaRPr>
          </a:p>
        </p:txBody>
      </p:sp>
      <p:sp>
        <p:nvSpPr>
          <p:cNvPr id="171" name="Google Shape;171;p27"/>
          <p:cNvSpPr txBox="1">
            <a:spLocks noGrp="1"/>
          </p:cNvSpPr>
          <p:nvPr>
            <p:ph type="body" idx="1"/>
          </p:nvPr>
        </p:nvSpPr>
        <p:spPr>
          <a:xfrm>
            <a:off x="38975" y="620250"/>
            <a:ext cx="4375500" cy="4451100"/>
          </a:xfrm>
          <a:prstGeom prst="rect">
            <a:avLst/>
          </a:prstGeom>
        </p:spPr>
        <p:txBody>
          <a:bodyPr spcFirstLastPara="1" wrap="square" lIns="91425" tIns="91425" rIns="91425" bIns="91425" anchor="t" anchorCtr="0">
            <a:normAutofit fontScale="55000" lnSpcReduction="10000"/>
          </a:bodyPr>
          <a:lstStyle/>
          <a:p>
            <a:pPr marL="457200" lvl="0" indent="-305435" algn="l" rtl="0">
              <a:spcBef>
                <a:spcPts val="0"/>
              </a:spcBef>
              <a:spcAft>
                <a:spcPts val="0"/>
              </a:spcAft>
              <a:buSzPct val="100000"/>
              <a:buChar char="●"/>
            </a:pPr>
            <a:r>
              <a:rPr lang="en" sz="2200" b="1"/>
              <a:t>Life in the trenches was bleak &amp; uncomfortable</a:t>
            </a:r>
            <a:endParaRPr sz="2200" b="1"/>
          </a:p>
          <a:p>
            <a:pPr marL="457200" lvl="0" indent="-305435" algn="l" rtl="0">
              <a:spcBef>
                <a:spcPts val="0"/>
              </a:spcBef>
              <a:spcAft>
                <a:spcPts val="0"/>
              </a:spcAft>
              <a:buSzPct val="100000"/>
              <a:buChar char="●"/>
            </a:pPr>
            <a:r>
              <a:rPr lang="en" sz="2200"/>
              <a:t>Trenches were only </a:t>
            </a:r>
            <a:r>
              <a:rPr lang="en" sz="2200" b="1"/>
              <a:t>wide enough for two people to pass</a:t>
            </a:r>
            <a:r>
              <a:rPr lang="en" sz="2200"/>
              <a:t> and </a:t>
            </a:r>
            <a:r>
              <a:rPr lang="en" sz="2200" b="1"/>
              <a:t>provided little shelter from elements</a:t>
            </a:r>
            <a:endParaRPr sz="2200" b="1"/>
          </a:p>
          <a:p>
            <a:pPr marL="457200" lvl="0" indent="-305435" algn="l" rtl="0">
              <a:spcBef>
                <a:spcPts val="0"/>
              </a:spcBef>
              <a:spcAft>
                <a:spcPts val="0"/>
              </a:spcAft>
              <a:buSzPct val="100000"/>
              <a:buChar char="●"/>
            </a:pPr>
            <a:r>
              <a:rPr lang="en" sz="2200"/>
              <a:t>Disease often affected the soldiers </a:t>
            </a:r>
            <a:endParaRPr sz="2200"/>
          </a:p>
          <a:p>
            <a:pPr marL="914400" lvl="1" indent="-305435" algn="l" rtl="0">
              <a:spcBef>
                <a:spcPts val="0"/>
              </a:spcBef>
              <a:spcAft>
                <a:spcPts val="0"/>
              </a:spcAft>
              <a:buClr>
                <a:srgbClr val="FF0000"/>
              </a:buClr>
              <a:buSzPct val="100000"/>
              <a:buChar char="○"/>
            </a:pPr>
            <a:r>
              <a:rPr lang="en" sz="2200" b="1" i="1" u="sng">
                <a:solidFill>
                  <a:srgbClr val="FF0000"/>
                </a:solidFill>
              </a:rPr>
              <a:t>Trench foot:</a:t>
            </a:r>
            <a:endParaRPr sz="2200" b="1" i="1" u="sng">
              <a:solidFill>
                <a:srgbClr val="FF0000"/>
              </a:solidFill>
            </a:endParaRPr>
          </a:p>
          <a:p>
            <a:pPr marL="1371600" lvl="2" indent="-305435" algn="l" rtl="0">
              <a:spcBef>
                <a:spcPts val="0"/>
              </a:spcBef>
              <a:spcAft>
                <a:spcPts val="0"/>
              </a:spcAft>
              <a:buSzPct val="100000"/>
              <a:buChar char="■"/>
            </a:pPr>
            <a:r>
              <a:rPr lang="en" sz="2200"/>
              <a:t>The condition first became known during WWI, when soldiers got trench foot </a:t>
            </a:r>
            <a:r>
              <a:rPr lang="en" sz="2200" b="1"/>
              <a:t>from fighting in cold, wet conditions in trenches without extra socks or boots to help keep their feet dry</a:t>
            </a:r>
            <a:endParaRPr sz="2200" b="1"/>
          </a:p>
          <a:p>
            <a:pPr marL="1371600" lvl="2" indent="-305435" algn="l" rtl="0">
              <a:spcBef>
                <a:spcPts val="0"/>
              </a:spcBef>
              <a:spcAft>
                <a:spcPts val="0"/>
              </a:spcAft>
              <a:buSzPct val="100000"/>
              <a:buChar char="■"/>
            </a:pPr>
            <a:r>
              <a:rPr lang="en" sz="2200"/>
              <a:t>Trench foot killed an estimated 2,000 Americans and 75,000 British soldiers</a:t>
            </a:r>
            <a:endParaRPr sz="2200"/>
          </a:p>
          <a:p>
            <a:pPr marL="914400" lvl="1" indent="-305435" algn="l" rtl="0">
              <a:spcBef>
                <a:spcPts val="0"/>
              </a:spcBef>
              <a:spcAft>
                <a:spcPts val="0"/>
              </a:spcAft>
              <a:buSzPct val="100000"/>
              <a:buChar char="○"/>
            </a:pPr>
            <a:r>
              <a:rPr lang="en" sz="2200" b="1"/>
              <a:t>Trench fever:</a:t>
            </a:r>
            <a:endParaRPr sz="2200" b="1"/>
          </a:p>
          <a:p>
            <a:pPr marL="1371600" lvl="2" indent="-305435" algn="l" rtl="0">
              <a:spcBef>
                <a:spcPts val="0"/>
              </a:spcBef>
              <a:spcAft>
                <a:spcPts val="0"/>
              </a:spcAft>
              <a:buSzPct val="100000"/>
              <a:buChar char="■"/>
            </a:pPr>
            <a:r>
              <a:rPr lang="en" sz="2200" b="1"/>
              <a:t>Fever was caused by body </a:t>
            </a:r>
            <a:r>
              <a:rPr lang="en" sz="2200" b="1" i="1" u="sng">
                <a:solidFill>
                  <a:srgbClr val="FF0000"/>
                </a:solidFill>
              </a:rPr>
              <a:t>lice</a:t>
            </a:r>
            <a:r>
              <a:rPr lang="en" sz="2200"/>
              <a:t> - the bite would ulcerate and become gangrenous</a:t>
            </a:r>
            <a:endParaRPr sz="2200"/>
          </a:p>
          <a:p>
            <a:pPr marL="1371600" lvl="2" indent="-305435" algn="l" rtl="0">
              <a:spcBef>
                <a:spcPts val="0"/>
              </a:spcBef>
              <a:spcAft>
                <a:spcPts val="0"/>
              </a:spcAft>
              <a:buSzPct val="100000"/>
              <a:buChar char="■"/>
            </a:pPr>
            <a:r>
              <a:rPr lang="en" sz="2200"/>
              <a:t>The victim would </a:t>
            </a:r>
            <a:r>
              <a:rPr lang="en" sz="2200" b="1"/>
              <a:t>run a high fever and develop a rash</a:t>
            </a:r>
            <a:endParaRPr sz="2200" b="1"/>
          </a:p>
          <a:p>
            <a:pPr marL="1371600" lvl="2" indent="-305435" algn="l" rtl="0">
              <a:spcBef>
                <a:spcPts val="0"/>
              </a:spcBef>
              <a:spcAft>
                <a:spcPts val="0"/>
              </a:spcAft>
              <a:buSzPct val="100000"/>
              <a:buChar char="■"/>
            </a:pPr>
            <a:r>
              <a:rPr lang="en" sz="2200" b="1"/>
              <a:t>If not treated,</a:t>
            </a:r>
            <a:r>
              <a:rPr lang="en" sz="2200"/>
              <a:t> </a:t>
            </a:r>
            <a:r>
              <a:rPr lang="en" sz="2200" b="1" i="1" u="sng">
                <a:solidFill>
                  <a:srgbClr val="FF0000"/>
                </a:solidFill>
              </a:rPr>
              <a:t>death</a:t>
            </a:r>
            <a:r>
              <a:rPr lang="en" sz="2200"/>
              <a:t> </a:t>
            </a:r>
            <a:r>
              <a:rPr lang="en" sz="2200" b="1"/>
              <a:t>due to high fever was possible</a:t>
            </a:r>
            <a:endParaRPr sz="2200" b="1"/>
          </a:p>
          <a:p>
            <a:pPr marL="1371600" lvl="2" indent="-305435" algn="l" rtl="0">
              <a:spcBef>
                <a:spcPts val="0"/>
              </a:spcBef>
              <a:spcAft>
                <a:spcPts val="0"/>
              </a:spcAft>
              <a:buSzPct val="100000"/>
              <a:buChar char="■"/>
            </a:pPr>
            <a:r>
              <a:rPr lang="en" sz="2200"/>
              <a:t>Many of the soldiers had lice, so the potential for getting the fever was high</a:t>
            </a:r>
            <a:endParaRPr sz="2200"/>
          </a:p>
          <a:p>
            <a:pPr marL="914400" lvl="1" indent="-305435" algn="l" rtl="0">
              <a:spcBef>
                <a:spcPts val="0"/>
              </a:spcBef>
              <a:spcAft>
                <a:spcPts val="0"/>
              </a:spcAft>
              <a:buSzPct val="100000"/>
              <a:buChar char="○"/>
            </a:pPr>
            <a:r>
              <a:rPr lang="en" sz="2200" b="1"/>
              <a:t>Infection</a:t>
            </a:r>
            <a:endParaRPr sz="2200" b="1"/>
          </a:p>
        </p:txBody>
      </p:sp>
      <p:pic>
        <p:nvPicPr>
          <p:cNvPr id="172" name="Google Shape;172;p27" descr="Cheshire_Regiment_trench_Somme_1916"/>
          <p:cNvPicPr preferRelativeResize="0"/>
          <p:nvPr/>
        </p:nvPicPr>
        <p:blipFill rotWithShape="1">
          <a:blip r:embed="rId3">
            <a:alphaModFix/>
          </a:blip>
          <a:srcRect/>
          <a:stretch/>
        </p:blipFill>
        <p:spPr>
          <a:xfrm>
            <a:off x="6525775" y="47550"/>
            <a:ext cx="2551276" cy="2499501"/>
          </a:xfrm>
          <a:prstGeom prst="rect">
            <a:avLst/>
          </a:prstGeom>
          <a:noFill/>
          <a:ln w="28575" cap="flat" cmpd="sng">
            <a:solidFill>
              <a:srgbClr val="999999"/>
            </a:solidFill>
            <a:prstDash val="solid"/>
            <a:round/>
            <a:headEnd type="none" w="sm" len="sm"/>
            <a:tailEnd type="none" w="sm" len="sm"/>
          </a:ln>
        </p:spPr>
      </p:pic>
      <p:pic>
        <p:nvPicPr>
          <p:cNvPr id="173" name="Google Shape;173;p27"/>
          <p:cNvPicPr preferRelativeResize="0"/>
          <p:nvPr/>
        </p:nvPicPr>
        <p:blipFill>
          <a:blip r:embed="rId4">
            <a:alphaModFix/>
          </a:blip>
          <a:stretch>
            <a:fillRect/>
          </a:stretch>
        </p:blipFill>
        <p:spPr>
          <a:xfrm>
            <a:off x="4533750" y="47550"/>
            <a:ext cx="1925100" cy="1587800"/>
          </a:xfrm>
          <a:prstGeom prst="rect">
            <a:avLst/>
          </a:prstGeom>
          <a:noFill/>
          <a:ln>
            <a:noFill/>
          </a:ln>
        </p:spPr>
      </p:pic>
      <p:pic>
        <p:nvPicPr>
          <p:cNvPr id="174" name="Google Shape;174;p27"/>
          <p:cNvPicPr preferRelativeResize="0"/>
          <p:nvPr/>
        </p:nvPicPr>
        <p:blipFill rotWithShape="1">
          <a:blip r:embed="rId5">
            <a:alphaModFix/>
          </a:blip>
          <a:srcRect l="3987" r="4345"/>
          <a:stretch/>
        </p:blipFill>
        <p:spPr>
          <a:xfrm>
            <a:off x="6525775" y="2647650"/>
            <a:ext cx="2551275" cy="2405325"/>
          </a:xfrm>
          <a:prstGeom prst="rect">
            <a:avLst/>
          </a:prstGeom>
          <a:noFill/>
          <a:ln>
            <a:noFill/>
          </a:ln>
        </p:spPr>
      </p:pic>
      <p:pic>
        <p:nvPicPr>
          <p:cNvPr id="175" name="Google Shape;175;p27" descr="Trench Foot"/>
          <p:cNvPicPr preferRelativeResize="0"/>
          <p:nvPr/>
        </p:nvPicPr>
        <p:blipFill>
          <a:blip r:embed="rId6">
            <a:alphaModFix/>
          </a:blip>
          <a:stretch>
            <a:fillRect/>
          </a:stretch>
        </p:blipFill>
        <p:spPr>
          <a:xfrm>
            <a:off x="4572000" y="1674575"/>
            <a:ext cx="1886850" cy="1381800"/>
          </a:xfrm>
          <a:prstGeom prst="rect">
            <a:avLst/>
          </a:prstGeom>
          <a:noFill/>
          <a:ln>
            <a:noFill/>
          </a:ln>
        </p:spPr>
      </p:pic>
      <p:pic>
        <p:nvPicPr>
          <p:cNvPr id="176" name="Google Shape;176;p27" descr="36-02A"/>
          <p:cNvPicPr preferRelativeResize="0"/>
          <p:nvPr/>
        </p:nvPicPr>
        <p:blipFill rotWithShape="1">
          <a:blip r:embed="rId7">
            <a:alphaModFix/>
          </a:blip>
          <a:srcRect/>
          <a:stretch/>
        </p:blipFill>
        <p:spPr>
          <a:xfrm>
            <a:off x="4572000" y="3095600"/>
            <a:ext cx="1912175" cy="1957375"/>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8" descr="Thousands of miles of trenches were built during World War I and, for the soldiers living in them, their day-to-day life was nothing short of horrific. #TheWorldWars&#10;Subscribe for more History: https://www.youtube.com/channel/UC9MAhZQQd9egwWCxrwSIsJQ?sub_confirmation=1&#10;&#10;Check out exclusive HISTORY videos and full episodes:&#10;http://www.history.com/videos&#10;&#10;Get daily updates on history:&#10;http://www.history.com/news/&#10;&#10;Check out our Facebook games, and other exclusive content:&#10;https://www.facebook.com/History&#10;&#10;Keep up to date with everything HISTORY by following us on Twitter:&#10;https://twitter.com/history&#10;&#10;Get the latest on show premieres, special events, sweepstakes and more.&#10;Sign up for HISTORY email updates http://www.history.com/emails/sign-up&#10;&#10;Follow HISTORY on StumbleUpon:&#10;http://www.stumbleupon.com/channel/HISTORY&#10;&#10;HISTORY Topical Video&#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Life in a Trench | World War I | History">
            <a:hlinkClick r:id="rId3"/>
          </p:cNvPr>
          <p:cNvPicPr preferRelativeResize="0"/>
          <p:nvPr/>
        </p:nvPicPr>
        <p:blipFill>
          <a:blip r:embed="rId4">
            <a:alphaModFix/>
          </a:blip>
          <a:stretch>
            <a:fillRect/>
          </a:stretch>
        </p:blipFill>
        <p:spPr>
          <a:xfrm>
            <a:off x="63700" y="69325"/>
            <a:ext cx="8985175" cy="5010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9" descr="Flyboys - Last Dogfight Scene (SPOILER!!!) &#10; &#10;Flyboys film movie 2006 Last Dogfight ww1 flying ace aces duel german american pilot pilots James Franco scene" title="Flyboys - Last Dogfight Scene (SPOILER!!!)">
            <a:hlinkClick r:id="rId3"/>
          </p:cNvPr>
          <p:cNvPicPr preferRelativeResize="0"/>
          <p:nvPr/>
        </p:nvPicPr>
        <p:blipFill>
          <a:blip r:embed="rId4">
            <a:alphaModFix/>
          </a:blip>
          <a:stretch>
            <a:fillRect/>
          </a:stretch>
        </p:blipFill>
        <p:spPr>
          <a:xfrm>
            <a:off x="80125" y="60175"/>
            <a:ext cx="8947525" cy="5012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t>Mobilizing for War: America in the War</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161600" y="94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t>American Neutrality</a:t>
            </a:r>
            <a:endParaRPr sz="3400" b="1"/>
          </a:p>
        </p:txBody>
      </p:sp>
      <p:sp>
        <p:nvSpPr>
          <p:cNvPr id="197" name="Google Shape;197;p31"/>
          <p:cNvSpPr txBox="1">
            <a:spLocks noGrp="1"/>
          </p:cNvSpPr>
          <p:nvPr>
            <p:ph type="body" idx="1"/>
          </p:nvPr>
        </p:nvSpPr>
        <p:spPr>
          <a:xfrm>
            <a:off x="111550" y="752175"/>
            <a:ext cx="4352700" cy="4391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In 1914, most Americans saw </a:t>
            </a:r>
            <a:r>
              <a:rPr lang="en" sz="1800" b="1"/>
              <a:t>no reason to join the war</a:t>
            </a:r>
            <a:endParaRPr sz="1800" b="1"/>
          </a:p>
          <a:p>
            <a:pPr marL="914400" lvl="1" indent="-342900" algn="l" rtl="0">
              <a:spcBef>
                <a:spcPts val="0"/>
              </a:spcBef>
              <a:spcAft>
                <a:spcPts val="0"/>
              </a:spcAft>
              <a:buSzPts val="1800"/>
              <a:buChar char="○"/>
            </a:pPr>
            <a:r>
              <a:rPr lang="en" sz="1800"/>
              <a:t>3,000 miles away</a:t>
            </a:r>
            <a:endParaRPr sz="1800"/>
          </a:p>
          <a:p>
            <a:pPr marL="914400" lvl="1" indent="-342900" algn="l" rtl="0">
              <a:spcBef>
                <a:spcPts val="0"/>
              </a:spcBef>
              <a:spcAft>
                <a:spcPts val="0"/>
              </a:spcAft>
              <a:buSzPts val="1800"/>
              <a:buChar char="○"/>
            </a:pPr>
            <a:r>
              <a:rPr lang="en" sz="1800" b="1"/>
              <a:t>Did not threaten American lives or property</a:t>
            </a:r>
            <a:r>
              <a:rPr lang="en" sz="1800"/>
              <a:t> </a:t>
            </a:r>
            <a:endParaRPr sz="1800"/>
          </a:p>
          <a:p>
            <a:pPr marL="457200" lvl="0" indent="-342900" algn="l" rtl="0">
              <a:spcBef>
                <a:spcPts val="0"/>
              </a:spcBef>
              <a:spcAft>
                <a:spcPts val="0"/>
              </a:spcAft>
              <a:buSzPts val="1800"/>
              <a:buChar char="●"/>
            </a:pPr>
            <a:r>
              <a:rPr lang="en" sz="1800"/>
              <a:t>Americans </a:t>
            </a:r>
            <a:r>
              <a:rPr lang="en" sz="1800" b="1" i="1" u="sng">
                <a:solidFill>
                  <a:srgbClr val="FF0000"/>
                </a:solidFill>
              </a:rPr>
              <a:t>favored victory</a:t>
            </a:r>
            <a:r>
              <a:rPr lang="en" sz="1800"/>
              <a:t> f</a:t>
            </a:r>
            <a:r>
              <a:rPr lang="en" sz="1800" b="1"/>
              <a:t>or the Allies</a:t>
            </a:r>
            <a:r>
              <a:rPr lang="en" sz="1800"/>
              <a:t> </a:t>
            </a:r>
            <a:r>
              <a:rPr lang="en" sz="1800" b="1"/>
              <a:t>over Central Powers</a:t>
            </a:r>
            <a:endParaRPr sz="1800" b="1"/>
          </a:p>
          <a:p>
            <a:pPr marL="914400" lvl="1" indent="-342900" algn="l" rtl="0">
              <a:spcBef>
                <a:spcPts val="0"/>
              </a:spcBef>
              <a:spcAft>
                <a:spcPts val="0"/>
              </a:spcAft>
              <a:buSzPts val="1800"/>
              <a:buChar char="○"/>
            </a:pPr>
            <a:r>
              <a:rPr lang="en" sz="1800"/>
              <a:t>Americans did not want to join the Allies’ fight</a:t>
            </a:r>
            <a:endParaRPr sz="1800"/>
          </a:p>
          <a:p>
            <a:pPr marL="914400" lvl="1" indent="-342900" algn="l" rtl="0">
              <a:spcBef>
                <a:spcPts val="0"/>
              </a:spcBef>
              <a:spcAft>
                <a:spcPts val="0"/>
              </a:spcAft>
              <a:buSzPts val="1800"/>
              <a:buChar char="○"/>
            </a:pPr>
            <a:r>
              <a:rPr lang="en" sz="1800" b="1"/>
              <a:t>Public opinion was strong, but divided</a:t>
            </a:r>
            <a:endParaRPr sz="1800" b="1"/>
          </a:p>
        </p:txBody>
      </p:sp>
      <p:pic>
        <p:nvPicPr>
          <p:cNvPr id="198" name="Google Shape;198;p31" descr="American Neutrality in World War II timeline | Timetoast timelines"/>
          <p:cNvPicPr preferRelativeResize="0"/>
          <p:nvPr/>
        </p:nvPicPr>
        <p:blipFill rotWithShape="1">
          <a:blip r:embed="rId3">
            <a:alphaModFix/>
          </a:blip>
          <a:srcRect/>
          <a:stretch/>
        </p:blipFill>
        <p:spPr>
          <a:xfrm>
            <a:off x="6452545" y="94775"/>
            <a:ext cx="2587255" cy="2890512"/>
          </a:xfrm>
          <a:prstGeom prst="rect">
            <a:avLst/>
          </a:prstGeom>
          <a:noFill/>
          <a:ln>
            <a:noFill/>
          </a:ln>
        </p:spPr>
      </p:pic>
      <p:pic>
        <p:nvPicPr>
          <p:cNvPr id="199" name="Google Shape;199;p31" descr="Eventsww1wwiworldonefirst1stgreatiprofiteernationalpersonificationbritainamericaninterestscousinjonathanjohnbulltrenchuniformfinancesmoneycartoonhumourfunnyenglishneutralamerica1915profiteersneutralityusaunitedstatesandtoforonbyhistoryhistorical  Stock ..."/>
          <p:cNvPicPr preferRelativeResize="0"/>
          <p:nvPr/>
        </p:nvPicPr>
        <p:blipFill rotWithShape="1">
          <a:blip r:embed="rId4">
            <a:alphaModFix/>
          </a:blip>
          <a:srcRect/>
          <a:stretch/>
        </p:blipFill>
        <p:spPr>
          <a:xfrm>
            <a:off x="4464250" y="1384859"/>
            <a:ext cx="1866927" cy="2459143"/>
          </a:xfrm>
          <a:prstGeom prst="rect">
            <a:avLst/>
          </a:prstGeom>
          <a:noFill/>
          <a:ln>
            <a:noFill/>
          </a:ln>
        </p:spPr>
      </p:pic>
      <p:pic>
        <p:nvPicPr>
          <p:cNvPr id="200" name="Google Shape;200;p31" descr="PRESIDENT WILSON MAINTAINS CLAIM OF AMERICAN NEUTRALITY |"/>
          <p:cNvPicPr preferRelativeResize="0"/>
          <p:nvPr/>
        </p:nvPicPr>
        <p:blipFill rotWithShape="1">
          <a:blip r:embed="rId5">
            <a:alphaModFix/>
          </a:blip>
          <a:srcRect/>
          <a:stretch/>
        </p:blipFill>
        <p:spPr>
          <a:xfrm>
            <a:off x="6920321" y="3047017"/>
            <a:ext cx="2119478" cy="20265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400" b="1">
                <a:latin typeface="Lexend"/>
                <a:ea typeface="Lexend"/>
                <a:cs typeface="Lexend"/>
                <a:sym typeface="Lexend"/>
              </a:rPr>
              <a:t>The First Modern War</a:t>
            </a:r>
            <a:endParaRPr sz="3400" b="1">
              <a:latin typeface="Lexend"/>
              <a:ea typeface="Lexend"/>
              <a:cs typeface="Lexend"/>
              <a:sym typeface="Lexend"/>
            </a:endParaRPr>
          </a:p>
        </p:txBody>
      </p:sp>
      <p:sp>
        <p:nvSpPr>
          <p:cNvPr id="66" name="Google Shape;66;p14"/>
          <p:cNvSpPr txBox="1">
            <a:spLocks noGrp="1"/>
          </p:cNvSpPr>
          <p:nvPr>
            <p:ph type="body" idx="1"/>
          </p:nvPr>
        </p:nvSpPr>
        <p:spPr>
          <a:xfrm>
            <a:off x="145600" y="1017725"/>
            <a:ext cx="4557600" cy="39765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Char char="●"/>
            </a:pPr>
            <a:r>
              <a:rPr lang="en" sz="2100"/>
              <a:t>Considered to be the </a:t>
            </a:r>
            <a:r>
              <a:rPr lang="en" sz="2100" b="1"/>
              <a:t>first</a:t>
            </a:r>
            <a:r>
              <a:rPr lang="en" sz="2100"/>
              <a:t> “</a:t>
            </a:r>
            <a:r>
              <a:rPr lang="en" sz="2100" b="1" i="1" u="sng">
                <a:solidFill>
                  <a:srgbClr val="FF0000"/>
                </a:solidFill>
              </a:rPr>
              <a:t>modern war</a:t>
            </a:r>
            <a:r>
              <a:rPr lang="en" sz="2100"/>
              <a:t>” because of the </a:t>
            </a:r>
            <a:r>
              <a:rPr lang="en" sz="2100" b="1"/>
              <a:t>numerous new weapons</a:t>
            </a:r>
            <a:r>
              <a:rPr lang="en" sz="2100"/>
              <a:t> that were introduced</a:t>
            </a:r>
            <a:endParaRPr sz="2100"/>
          </a:p>
          <a:p>
            <a:pPr marL="457200" lvl="0" indent="-361950" algn="l" rtl="0">
              <a:spcBef>
                <a:spcPts val="0"/>
              </a:spcBef>
              <a:spcAft>
                <a:spcPts val="0"/>
              </a:spcAft>
              <a:buSzPts val="2100"/>
              <a:buChar char="●"/>
            </a:pPr>
            <a:r>
              <a:rPr lang="en" sz="2100"/>
              <a:t>People thought the war would end quickly, but…</a:t>
            </a:r>
            <a:endParaRPr sz="2100"/>
          </a:p>
          <a:p>
            <a:pPr marL="914400" lvl="1" indent="-361950" algn="l" rtl="0">
              <a:spcBef>
                <a:spcPts val="0"/>
              </a:spcBef>
              <a:spcAft>
                <a:spcPts val="0"/>
              </a:spcAft>
              <a:buSzPts val="2100"/>
              <a:buChar char="○"/>
            </a:pPr>
            <a:r>
              <a:rPr lang="en" sz="2100"/>
              <a:t>New </a:t>
            </a:r>
            <a:r>
              <a:rPr lang="en" sz="2100" b="1" i="1" u="sng">
                <a:solidFill>
                  <a:srgbClr val="FF0000"/>
                </a:solidFill>
              </a:rPr>
              <a:t>technologies</a:t>
            </a:r>
            <a:r>
              <a:rPr lang="en" sz="2100"/>
              <a:t> and </a:t>
            </a:r>
            <a:r>
              <a:rPr lang="en" sz="2100" b="1"/>
              <a:t>weapons led to a </a:t>
            </a:r>
            <a:r>
              <a:rPr lang="en" sz="2100" b="1" i="1" u="sng">
                <a:solidFill>
                  <a:srgbClr val="FF0000"/>
                </a:solidFill>
              </a:rPr>
              <a:t>stalemate</a:t>
            </a:r>
            <a:endParaRPr sz="2100" b="1" i="1" u="sng">
              <a:solidFill>
                <a:srgbClr val="FF0000"/>
              </a:solidFill>
            </a:endParaRPr>
          </a:p>
          <a:p>
            <a:pPr marL="914400" lvl="1" indent="-361950" algn="l" rtl="0">
              <a:spcBef>
                <a:spcPts val="0"/>
              </a:spcBef>
              <a:spcAft>
                <a:spcPts val="0"/>
              </a:spcAft>
              <a:buSzPts val="2100"/>
              <a:buChar char="○"/>
            </a:pPr>
            <a:r>
              <a:rPr lang="en" sz="2100" b="1"/>
              <a:t>Stalemate: no movement or advance forward</a:t>
            </a:r>
            <a:endParaRPr sz="2100" b="1"/>
          </a:p>
        </p:txBody>
      </p:sp>
      <p:pic>
        <p:nvPicPr>
          <p:cNvPr id="67" name="Google Shape;67;p14"/>
          <p:cNvPicPr preferRelativeResize="0"/>
          <p:nvPr/>
        </p:nvPicPr>
        <p:blipFill>
          <a:blip r:embed="rId3">
            <a:alphaModFix/>
          </a:blip>
          <a:stretch>
            <a:fillRect/>
          </a:stretch>
        </p:blipFill>
        <p:spPr>
          <a:xfrm>
            <a:off x="5725400" y="101838"/>
            <a:ext cx="3227600" cy="49398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311700" y="169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t>Why did the U.S. join the war?</a:t>
            </a:r>
            <a:endParaRPr sz="3400" b="1"/>
          </a:p>
        </p:txBody>
      </p:sp>
      <p:sp>
        <p:nvSpPr>
          <p:cNvPr id="206" name="Google Shape;206;p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457200" lvl="0" indent="-381000" algn="l" rtl="0">
              <a:lnSpc>
                <a:spcPct val="150000"/>
              </a:lnSpc>
              <a:spcBef>
                <a:spcPts val="0"/>
              </a:spcBef>
              <a:spcAft>
                <a:spcPts val="0"/>
              </a:spcAft>
              <a:buSzPts val="2400"/>
              <a:buChar char="●"/>
            </a:pPr>
            <a:r>
              <a:rPr lang="en" sz="2400" b="1"/>
              <a:t>R → Russia exits the war</a:t>
            </a:r>
            <a:endParaRPr sz="2400" b="1"/>
          </a:p>
          <a:p>
            <a:pPr marL="457200" lvl="0" indent="-381000" algn="l" rtl="0">
              <a:lnSpc>
                <a:spcPct val="150000"/>
              </a:lnSpc>
              <a:spcBef>
                <a:spcPts val="0"/>
              </a:spcBef>
              <a:spcAft>
                <a:spcPts val="0"/>
              </a:spcAft>
              <a:buSzPts val="2400"/>
              <a:buChar char="●"/>
            </a:pPr>
            <a:r>
              <a:rPr lang="en" sz="2400" b="1"/>
              <a:t>U → Unrestricted submarine warfare</a:t>
            </a:r>
            <a:endParaRPr sz="2400" b="1"/>
          </a:p>
          <a:p>
            <a:pPr marL="457200" lvl="0" indent="-381000" algn="l" rtl="0">
              <a:lnSpc>
                <a:spcPct val="150000"/>
              </a:lnSpc>
              <a:spcBef>
                <a:spcPts val="0"/>
              </a:spcBef>
              <a:spcAft>
                <a:spcPts val="0"/>
              </a:spcAft>
              <a:buSzPts val="2400"/>
              <a:buChar char="●"/>
            </a:pPr>
            <a:r>
              <a:rPr lang="en" sz="2400" b="1"/>
              <a:t>N → Zimmerman Telegraph/Note</a:t>
            </a:r>
            <a:endParaRPr sz="2400" b="1"/>
          </a:p>
        </p:txBody>
      </p:sp>
      <p:pic>
        <p:nvPicPr>
          <p:cNvPr id="207" name="Google Shape;207;p32" descr="wwi3"/>
          <p:cNvPicPr preferRelativeResize="0"/>
          <p:nvPr/>
        </p:nvPicPr>
        <p:blipFill rotWithShape="1">
          <a:blip r:embed="rId3">
            <a:alphaModFix/>
          </a:blip>
          <a:srcRect/>
          <a:stretch/>
        </p:blipFill>
        <p:spPr>
          <a:xfrm>
            <a:off x="775192" y="943300"/>
            <a:ext cx="4057208" cy="1981854"/>
          </a:xfrm>
          <a:prstGeom prst="rect">
            <a:avLst/>
          </a:prstGeom>
          <a:noFill/>
          <a:ln>
            <a:noFill/>
          </a:ln>
        </p:spPr>
      </p:pic>
      <p:pic>
        <p:nvPicPr>
          <p:cNvPr id="208" name="Google Shape;208;p32" descr="USS Florida (BB-30) - Wikipedia"/>
          <p:cNvPicPr preferRelativeResize="0"/>
          <p:nvPr/>
        </p:nvPicPr>
        <p:blipFill rotWithShape="1">
          <a:blip r:embed="rId4">
            <a:alphaModFix/>
          </a:blip>
          <a:srcRect/>
          <a:stretch/>
        </p:blipFill>
        <p:spPr>
          <a:xfrm>
            <a:off x="182000" y="3197323"/>
            <a:ext cx="4057209" cy="17636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311700" y="119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t>Raising an Army</a:t>
            </a:r>
            <a:endParaRPr sz="3400" b="1"/>
          </a:p>
        </p:txBody>
      </p:sp>
      <p:sp>
        <p:nvSpPr>
          <p:cNvPr id="214" name="Google Shape;214;p33"/>
          <p:cNvSpPr txBox="1">
            <a:spLocks noGrp="1"/>
          </p:cNvSpPr>
          <p:nvPr>
            <p:ph type="body" idx="1"/>
          </p:nvPr>
        </p:nvSpPr>
        <p:spPr>
          <a:xfrm>
            <a:off x="148750" y="833050"/>
            <a:ext cx="4165500" cy="41655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sz="1800" b="1"/>
              <a:t>Congress passed the</a:t>
            </a:r>
            <a:r>
              <a:rPr lang="en" sz="1800"/>
              <a:t> </a:t>
            </a:r>
            <a:r>
              <a:rPr lang="en" sz="1800" b="1"/>
              <a:t>Selective Service Act</a:t>
            </a:r>
            <a:r>
              <a:rPr lang="en" sz="1800"/>
              <a:t> (</a:t>
            </a:r>
            <a:r>
              <a:rPr lang="en" sz="1800" b="1" i="1" u="sng">
                <a:solidFill>
                  <a:srgbClr val="FF0000"/>
                </a:solidFill>
              </a:rPr>
              <a:t>the draft</a:t>
            </a:r>
            <a:r>
              <a:rPr lang="en" sz="1800"/>
              <a:t>) </a:t>
            </a:r>
            <a:r>
              <a:rPr lang="en" sz="1800" b="1"/>
              <a:t>in May 1917</a:t>
            </a:r>
            <a:endParaRPr sz="1800" b="1"/>
          </a:p>
          <a:p>
            <a:pPr marL="914400" lvl="1" indent="-342900" algn="l" rtl="0">
              <a:spcBef>
                <a:spcPts val="0"/>
              </a:spcBef>
              <a:spcAft>
                <a:spcPts val="0"/>
              </a:spcAft>
              <a:buSzPts val="1800"/>
              <a:buChar char="○"/>
            </a:pPr>
            <a:r>
              <a:rPr lang="en" sz="1800"/>
              <a:t>This </a:t>
            </a:r>
            <a:r>
              <a:rPr lang="en" sz="1800" b="1"/>
              <a:t>required</a:t>
            </a:r>
            <a:r>
              <a:rPr lang="en" sz="1800"/>
              <a:t> </a:t>
            </a:r>
            <a:r>
              <a:rPr lang="en" sz="1800" b="1"/>
              <a:t>men to register</a:t>
            </a:r>
            <a:r>
              <a:rPr lang="en" sz="1800"/>
              <a:t> to be </a:t>
            </a:r>
            <a:r>
              <a:rPr lang="en" sz="1800" b="1" i="1" u="sng">
                <a:solidFill>
                  <a:srgbClr val="FF0000"/>
                </a:solidFill>
              </a:rPr>
              <a:t>randomly</a:t>
            </a:r>
            <a:r>
              <a:rPr lang="en" sz="1800"/>
              <a:t> </a:t>
            </a:r>
            <a:r>
              <a:rPr lang="en" sz="1800" b="1"/>
              <a:t>selected</a:t>
            </a:r>
            <a:r>
              <a:rPr lang="en" sz="1800"/>
              <a:t> for military service</a:t>
            </a:r>
            <a:endParaRPr sz="1800"/>
          </a:p>
          <a:p>
            <a:pPr marL="457200" lvl="0" indent="-342900" algn="l" rtl="0">
              <a:spcBef>
                <a:spcPts val="0"/>
              </a:spcBef>
              <a:spcAft>
                <a:spcPts val="0"/>
              </a:spcAft>
              <a:buSzPts val="1800"/>
              <a:buChar char="●"/>
            </a:pPr>
            <a:r>
              <a:rPr lang="en" sz="1800" b="1"/>
              <a:t>By the end of 1918, 24 million men had registered</a:t>
            </a:r>
            <a:r>
              <a:rPr lang="en" sz="1800"/>
              <a:t> </a:t>
            </a:r>
            <a:endParaRPr sz="1800"/>
          </a:p>
          <a:p>
            <a:pPr marL="914400" lvl="1" indent="-342900" algn="l" rtl="0">
              <a:spcBef>
                <a:spcPts val="0"/>
              </a:spcBef>
              <a:spcAft>
                <a:spcPts val="0"/>
              </a:spcAft>
              <a:buSzPts val="1800"/>
              <a:buChar char="○"/>
            </a:pPr>
            <a:r>
              <a:rPr lang="en" sz="1800"/>
              <a:t>Of this number, 3 million were called up</a:t>
            </a:r>
            <a:endParaRPr sz="1800"/>
          </a:p>
          <a:p>
            <a:pPr marL="914400" lvl="1" indent="-342900" algn="l" rtl="0">
              <a:spcBef>
                <a:spcPts val="0"/>
              </a:spcBef>
              <a:spcAft>
                <a:spcPts val="0"/>
              </a:spcAft>
              <a:buSzPts val="1800"/>
              <a:buChar char="○"/>
            </a:pPr>
            <a:r>
              <a:rPr lang="en" sz="1800"/>
              <a:t>About 2 million troops reached Europe before the truce was signed, and 3/4 of them saw actual combat</a:t>
            </a:r>
            <a:endParaRPr sz="1800"/>
          </a:p>
        </p:txBody>
      </p:sp>
      <p:pic>
        <p:nvPicPr>
          <p:cNvPr id="215" name="Google Shape;215;p33" descr="https://lh6.googleusercontent.com/xDuXprGUfK30bocETugF5MJWKSbwHgPQV84mnO5bEMQFSgDd7Utx0FMPYwiWz9OK5tb5e0X5ZUsrFxyAYd9ese3XD6RPOWkrFliMPQxSmD1NK9wBrIXTmcMLr6Js8OtNm77IYFXSwatty6RY2Fw8y0ymvkn_ti7t99KTABx-kCabnCwr8_5D4qKEPto"/>
          <p:cNvPicPr preferRelativeResize="0"/>
          <p:nvPr/>
        </p:nvPicPr>
        <p:blipFill rotWithShape="1">
          <a:blip r:embed="rId3">
            <a:alphaModFix/>
          </a:blip>
          <a:srcRect/>
          <a:stretch/>
        </p:blipFill>
        <p:spPr>
          <a:xfrm>
            <a:off x="6753564" y="181649"/>
            <a:ext cx="2289011" cy="2564492"/>
          </a:xfrm>
          <a:prstGeom prst="rect">
            <a:avLst/>
          </a:prstGeom>
          <a:noFill/>
          <a:ln>
            <a:noFill/>
          </a:ln>
        </p:spPr>
      </p:pic>
      <p:pic>
        <p:nvPicPr>
          <p:cNvPr id="216" name="Google Shape;216;p33" descr="https://lh6.googleusercontent.com/Z84fGS0yukz5kmhQvf1moS3oE6nmiivTeViL3ACtXoo5bWfijtOwrME6_o70xNuyXiPqtJC9RG_dwxsWWKe5_iR6HGW5RP5-m6tstrFLO_e2Pecme_95j4I6XOsQ4APZoppd54-FBxSDnSLfPWSqd3J8kFph0IXxBQ6MjxFwXPU0ZsO78wxTUUFr3vM"/>
          <p:cNvPicPr preferRelativeResize="0"/>
          <p:nvPr/>
        </p:nvPicPr>
        <p:blipFill rotWithShape="1">
          <a:blip r:embed="rId4">
            <a:alphaModFix/>
          </a:blip>
          <a:srcRect/>
          <a:stretch/>
        </p:blipFill>
        <p:spPr>
          <a:xfrm>
            <a:off x="4476825" y="2802870"/>
            <a:ext cx="4565749" cy="2258205"/>
          </a:xfrm>
          <a:prstGeom prst="rect">
            <a:avLst/>
          </a:prstGeom>
          <a:noFill/>
          <a:ln>
            <a:noFill/>
          </a:ln>
        </p:spPr>
      </p:pic>
      <p:pic>
        <p:nvPicPr>
          <p:cNvPr id="217" name="Google Shape;217;p33" descr="auto de fey: An Armistice Day Meditation"/>
          <p:cNvPicPr preferRelativeResize="0"/>
          <p:nvPr/>
        </p:nvPicPr>
        <p:blipFill rotWithShape="1">
          <a:blip r:embed="rId5">
            <a:alphaModFix/>
          </a:blip>
          <a:srcRect/>
          <a:stretch/>
        </p:blipFill>
        <p:spPr>
          <a:xfrm>
            <a:off x="4517193" y="119775"/>
            <a:ext cx="2115269" cy="256449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4" descr="Selective Service Act High Resolution Stock Photography and Images - Alamy"/>
          <p:cNvPicPr preferRelativeResize="0"/>
          <p:nvPr/>
        </p:nvPicPr>
        <p:blipFill rotWithShape="1">
          <a:blip r:embed="rId3">
            <a:alphaModFix/>
          </a:blip>
          <a:srcRect/>
          <a:stretch/>
        </p:blipFill>
        <p:spPr>
          <a:xfrm>
            <a:off x="0" y="0"/>
            <a:ext cx="4572000" cy="5143500"/>
          </a:xfrm>
          <a:prstGeom prst="rect">
            <a:avLst/>
          </a:prstGeom>
          <a:noFill/>
          <a:ln>
            <a:noFill/>
          </a:ln>
        </p:spPr>
      </p:pic>
      <p:pic>
        <p:nvPicPr>
          <p:cNvPr id="223" name="Google Shape;223;p34" descr="What Happened on May 18th – The Selective Service Act | IF I ONLY HAD A  TIME MACHINE"/>
          <p:cNvPicPr preferRelativeResize="0"/>
          <p:nvPr/>
        </p:nvPicPr>
        <p:blipFill rotWithShape="1">
          <a:blip r:embed="rId4">
            <a:alphaModFix/>
          </a:blip>
          <a:srcRect/>
          <a:stretch/>
        </p:blipFill>
        <p:spPr>
          <a:xfrm>
            <a:off x="4689892" y="0"/>
            <a:ext cx="4454108"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311700" y="107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t>Espionage &amp; Sedition Acts</a:t>
            </a:r>
            <a:endParaRPr sz="3400" b="1"/>
          </a:p>
        </p:txBody>
      </p:sp>
      <p:sp>
        <p:nvSpPr>
          <p:cNvPr id="229" name="Google Shape;229;p35"/>
          <p:cNvSpPr txBox="1">
            <a:spLocks noGrp="1"/>
          </p:cNvSpPr>
          <p:nvPr>
            <p:ph type="body" idx="2"/>
          </p:nvPr>
        </p:nvSpPr>
        <p:spPr>
          <a:xfrm>
            <a:off x="3851375" y="847250"/>
            <a:ext cx="5206200" cy="19845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Stated a person could be </a:t>
            </a:r>
            <a:r>
              <a:rPr lang="en" sz="2000" b="1" i="1" u="sng">
                <a:solidFill>
                  <a:srgbClr val="FF0000"/>
                </a:solidFill>
              </a:rPr>
              <a:t>fined</a:t>
            </a:r>
            <a:r>
              <a:rPr lang="en" sz="2000"/>
              <a:t> </a:t>
            </a:r>
            <a:r>
              <a:rPr lang="en" sz="2000" b="1"/>
              <a:t>up to $10,000 and sentenced to 20 years in jail</a:t>
            </a:r>
            <a:r>
              <a:rPr lang="en" sz="2000"/>
              <a:t> for </a:t>
            </a:r>
            <a:r>
              <a:rPr lang="en" sz="2000" b="1" i="1" u="sng">
                <a:solidFill>
                  <a:srgbClr val="FF0000"/>
                </a:solidFill>
              </a:rPr>
              <a:t>interfering</a:t>
            </a:r>
            <a:r>
              <a:rPr lang="en" sz="2000"/>
              <a:t> </a:t>
            </a:r>
            <a:r>
              <a:rPr lang="en" sz="2000" b="1"/>
              <a:t>with the war effort or for saying anything against the government</a:t>
            </a:r>
            <a:endParaRPr sz="2000" b="1"/>
          </a:p>
        </p:txBody>
      </p:sp>
      <p:pic>
        <p:nvPicPr>
          <p:cNvPr id="230" name="Google Shape;230;p35" descr="https://lh5.googleusercontent.com/OGp2UUzc9JOI5g9KlMpK5wre442UeaoU37SdoJ_0gii9SPz4Zr9a15e3eKYlKwFKj8-22iXRyEQRULnk0nlQpE_Hk7dHRj-cBe3BuQHyLkpmVgYaKpTIWzENl0eswDRUPg33XK3vyxLgvrrGBB8u-BW7QMzu7QKXAuDoGrHDaREOzwgFAB1ADdvLVqs"/>
          <p:cNvPicPr preferRelativeResize="0"/>
          <p:nvPr/>
        </p:nvPicPr>
        <p:blipFill rotWithShape="1">
          <a:blip r:embed="rId3">
            <a:alphaModFix/>
          </a:blip>
          <a:srcRect/>
          <a:stretch/>
        </p:blipFill>
        <p:spPr>
          <a:xfrm>
            <a:off x="6704775" y="3039775"/>
            <a:ext cx="2352800" cy="1984575"/>
          </a:xfrm>
          <a:prstGeom prst="rect">
            <a:avLst/>
          </a:prstGeom>
          <a:noFill/>
          <a:ln>
            <a:noFill/>
          </a:ln>
        </p:spPr>
      </p:pic>
      <p:pic>
        <p:nvPicPr>
          <p:cNvPr id="231" name="Google Shape;231;p35" descr="https://lh6.googleusercontent.com/Gaiu86Z9Wcl8_wG_YMR7tDgJ8h82ItE9ce9lSlG4yyGoiJK_87e4sIqx7gHVb1h6pNWNr3eOORCWnf8tMv9D8QDXXJMgaaubjUNBfjbcD1HlIKVVzZfb6RDpg2BYjv1CQIfOdlhUmKGCU-DnCAGshPitb22doENM6NA4rsNIKR_0JYoG6rvLChKsXUA"/>
          <p:cNvPicPr preferRelativeResize="0"/>
          <p:nvPr/>
        </p:nvPicPr>
        <p:blipFill rotWithShape="1">
          <a:blip r:embed="rId4">
            <a:alphaModFix/>
          </a:blip>
          <a:srcRect/>
          <a:stretch/>
        </p:blipFill>
        <p:spPr>
          <a:xfrm>
            <a:off x="4296250" y="3138991"/>
            <a:ext cx="2352791" cy="1786140"/>
          </a:xfrm>
          <a:prstGeom prst="rect">
            <a:avLst/>
          </a:prstGeom>
          <a:noFill/>
          <a:ln>
            <a:noFill/>
          </a:ln>
        </p:spPr>
      </p:pic>
      <p:pic>
        <p:nvPicPr>
          <p:cNvPr id="232" name="Google Shape;232;p35" descr="Crackdown on Dissent | The Great War | PBS LearningMedia"/>
          <p:cNvPicPr preferRelativeResize="0"/>
          <p:nvPr/>
        </p:nvPicPr>
        <p:blipFill rotWithShape="1">
          <a:blip r:embed="rId5">
            <a:alphaModFix/>
          </a:blip>
          <a:srcRect/>
          <a:stretch/>
        </p:blipFill>
        <p:spPr>
          <a:xfrm>
            <a:off x="2574752" y="3026475"/>
            <a:ext cx="1665775" cy="1984600"/>
          </a:xfrm>
          <a:prstGeom prst="rect">
            <a:avLst/>
          </a:prstGeom>
          <a:noFill/>
          <a:ln>
            <a:noFill/>
          </a:ln>
        </p:spPr>
      </p:pic>
      <p:pic>
        <p:nvPicPr>
          <p:cNvPr id="233" name="Google Shape;233;p35" descr="Presidents and the Media: Woodrow Wilson and the Sedition Act"/>
          <p:cNvPicPr preferRelativeResize="0"/>
          <p:nvPr/>
        </p:nvPicPr>
        <p:blipFill rotWithShape="1">
          <a:blip r:embed="rId6">
            <a:alphaModFix/>
          </a:blip>
          <a:srcRect/>
          <a:stretch/>
        </p:blipFill>
        <p:spPr>
          <a:xfrm>
            <a:off x="2512949" y="810463"/>
            <a:ext cx="1438525" cy="2085550"/>
          </a:xfrm>
          <a:prstGeom prst="rect">
            <a:avLst/>
          </a:prstGeom>
          <a:noFill/>
          <a:ln>
            <a:noFill/>
          </a:ln>
        </p:spPr>
      </p:pic>
      <p:pic>
        <p:nvPicPr>
          <p:cNvPr id="234" name="Google Shape;234;p35" descr="Alien and Sedition Acts for APUSH | Simple, Easy, Direct"/>
          <p:cNvPicPr preferRelativeResize="0"/>
          <p:nvPr/>
        </p:nvPicPr>
        <p:blipFill rotWithShape="1">
          <a:blip r:embed="rId7">
            <a:alphaModFix/>
          </a:blip>
          <a:srcRect/>
          <a:stretch/>
        </p:blipFill>
        <p:spPr>
          <a:xfrm>
            <a:off x="70000" y="816850"/>
            <a:ext cx="2352800" cy="4194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71875"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t>Schenck v. U.S. (1919)</a:t>
            </a:r>
            <a:endParaRPr sz="3400" b="1"/>
          </a:p>
        </p:txBody>
      </p:sp>
      <p:sp>
        <p:nvSpPr>
          <p:cNvPr id="240" name="Google Shape;240;p36"/>
          <p:cNvSpPr txBox="1">
            <a:spLocks noGrp="1"/>
          </p:cNvSpPr>
          <p:nvPr>
            <p:ph type="body" idx="1"/>
          </p:nvPr>
        </p:nvSpPr>
        <p:spPr>
          <a:xfrm>
            <a:off x="0" y="642050"/>
            <a:ext cx="5002200" cy="45015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sz="1800"/>
              <a:t>Charles Schenck was a member of the Socialist Party who </a:t>
            </a:r>
            <a:r>
              <a:rPr lang="en" sz="1800" b="1"/>
              <a:t>felt drafting men was </a:t>
            </a:r>
            <a:r>
              <a:rPr lang="en" sz="1800" b="1" i="1" u="sng">
                <a:solidFill>
                  <a:srgbClr val="FF0000"/>
                </a:solidFill>
              </a:rPr>
              <a:t>unfair use</a:t>
            </a:r>
            <a:r>
              <a:rPr lang="en" sz="1800" b="1"/>
              <a:t> of governmental authority</a:t>
            </a:r>
            <a:endParaRPr sz="1800" b="1"/>
          </a:p>
          <a:p>
            <a:pPr marL="914400" lvl="1" indent="-330200" algn="l" rtl="0">
              <a:spcBef>
                <a:spcPts val="0"/>
              </a:spcBef>
              <a:spcAft>
                <a:spcPts val="0"/>
              </a:spcAft>
              <a:buSzPts val="1600"/>
              <a:buChar char="○"/>
            </a:pPr>
            <a:r>
              <a:rPr lang="en" sz="1600" b="1"/>
              <a:t>Convicted for distributing literature that encouraged men to </a:t>
            </a:r>
            <a:r>
              <a:rPr lang="en" sz="1600" b="1" i="1" u="sng">
                <a:solidFill>
                  <a:srgbClr val="FF0000"/>
                </a:solidFill>
              </a:rPr>
              <a:t>resist</a:t>
            </a:r>
            <a:r>
              <a:rPr lang="en" sz="1600" b="1"/>
              <a:t> the draft</a:t>
            </a:r>
            <a:endParaRPr sz="1600" b="1"/>
          </a:p>
          <a:p>
            <a:pPr marL="457200" lvl="0" indent="-342900" algn="l" rtl="0">
              <a:spcBef>
                <a:spcPts val="0"/>
              </a:spcBef>
              <a:spcAft>
                <a:spcPts val="0"/>
              </a:spcAft>
              <a:buSzPts val="1800"/>
              <a:buChar char="●"/>
            </a:pPr>
            <a:r>
              <a:rPr lang="en" sz="1800"/>
              <a:t>Schenck claimed his 1st Amendment right to freedom of speech had been violated</a:t>
            </a:r>
            <a:endParaRPr sz="1800"/>
          </a:p>
          <a:p>
            <a:pPr marL="914400" lvl="1" indent="-330200" algn="l" rtl="0">
              <a:spcBef>
                <a:spcPts val="0"/>
              </a:spcBef>
              <a:spcAft>
                <a:spcPts val="0"/>
              </a:spcAft>
              <a:buSzPts val="1600"/>
              <a:buChar char="○"/>
            </a:pPr>
            <a:r>
              <a:rPr lang="en" sz="1600" b="1">
                <a:highlight>
                  <a:srgbClr val="FFFF00"/>
                </a:highlight>
              </a:rPr>
              <a:t>His case questioned if the 1st Amendment right was violated if Congress passed a law punishing dissent in wartime</a:t>
            </a:r>
            <a:endParaRPr sz="1600" b="1">
              <a:highlight>
                <a:srgbClr val="FFFF00"/>
              </a:highlight>
            </a:endParaRPr>
          </a:p>
          <a:p>
            <a:pPr marL="457200" lvl="0" indent="-342900" algn="l" rtl="0">
              <a:spcBef>
                <a:spcPts val="0"/>
              </a:spcBef>
              <a:spcAft>
                <a:spcPts val="0"/>
              </a:spcAft>
              <a:buSzPts val="1800"/>
              <a:buChar char="●"/>
            </a:pPr>
            <a:r>
              <a:rPr lang="en" sz="1800"/>
              <a:t>Supreme Court ruled that </a:t>
            </a:r>
            <a:r>
              <a:rPr lang="en" sz="1800" b="1"/>
              <a:t>there were limits to free speech</a:t>
            </a:r>
            <a:r>
              <a:rPr lang="en" sz="1800"/>
              <a:t> - </a:t>
            </a:r>
            <a:r>
              <a:rPr lang="en" sz="1800" b="1"/>
              <a:t>it did not protect words that create a “clear and present danger”</a:t>
            </a:r>
            <a:endParaRPr sz="1800"/>
          </a:p>
          <a:p>
            <a:pPr marL="457200" lvl="0" indent="-342900" algn="l" rtl="0">
              <a:spcBef>
                <a:spcPts val="0"/>
              </a:spcBef>
              <a:spcAft>
                <a:spcPts val="0"/>
              </a:spcAft>
              <a:buSzPts val="1800"/>
              <a:buChar char="●"/>
            </a:pPr>
            <a:r>
              <a:rPr lang="en" sz="1800" b="1" i="1" u="sng">
                <a:solidFill>
                  <a:srgbClr val="FF0000"/>
                </a:solidFill>
              </a:rPr>
              <a:t>Sedition Act 1918</a:t>
            </a:r>
            <a:r>
              <a:rPr lang="en" sz="1800"/>
              <a:t> - </a:t>
            </a:r>
            <a:r>
              <a:rPr lang="en" sz="1800" b="1"/>
              <a:t>opposition to war illegal</a:t>
            </a:r>
            <a:endParaRPr sz="1800" b="1"/>
          </a:p>
        </p:txBody>
      </p:sp>
      <p:pic>
        <p:nvPicPr>
          <p:cNvPr id="241" name="Google Shape;241;p36" descr="Blog - AP US Government and Politics"/>
          <p:cNvPicPr preferRelativeResize="0"/>
          <p:nvPr/>
        </p:nvPicPr>
        <p:blipFill rotWithShape="1">
          <a:blip r:embed="rId3">
            <a:alphaModFix/>
          </a:blip>
          <a:srcRect/>
          <a:stretch/>
        </p:blipFill>
        <p:spPr>
          <a:xfrm>
            <a:off x="5101850" y="119775"/>
            <a:ext cx="3940725" cy="2579621"/>
          </a:xfrm>
          <a:prstGeom prst="rect">
            <a:avLst/>
          </a:prstGeom>
          <a:noFill/>
          <a:ln>
            <a:noFill/>
          </a:ln>
        </p:spPr>
      </p:pic>
      <p:pic>
        <p:nvPicPr>
          <p:cNvPr id="242" name="Google Shape;242;p36" descr="Repeal the Espionage Act - CounterPunch.org"/>
          <p:cNvPicPr preferRelativeResize="0"/>
          <p:nvPr/>
        </p:nvPicPr>
        <p:blipFill rotWithShape="1">
          <a:blip r:embed="rId4">
            <a:alphaModFix/>
          </a:blip>
          <a:srcRect/>
          <a:stretch/>
        </p:blipFill>
        <p:spPr>
          <a:xfrm>
            <a:off x="5101850" y="2806863"/>
            <a:ext cx="3870317" cy="21916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title"/>
          </p:nvPr>
        </p:nvSpPr>
        <p:spPr>
          <a:xfrm>
            <a:off x="0" y="175125"/>
            <a:ext cx="91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t>War Industry Board </a:t>
            </a:r>
            <a:endParaRPr sz="3400" b="1"/>
          </a:p>
        </p:txBody>
      </p:sp>
      <p:sp>
        <p:nvSpPr>
          <p:cNvPr id="248" name="Google Shape;248;p37"/>
          <p:cNvSpPr txBox="1">
            <a:spLocks noGrp="1"/>
          </p:cNvSpPr>
          <p:nvPr>
            <p:ph type="body" idx="2"/>
          </p:nvPr>
        </p:nvSpPr>
        <p:spPr>
          <a:xfrm>
            <a:off x="4214150" y="808075"/>
            <a:ext cx="4929900" cy="43356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sz="1800" b="1"/>
              <a:t>War Industry Board:</a:t>
            </a:r>
            <a:endParaRPr sz="1800"/>
          </a:p>
          <a:p>
            <a:pPr marL="914400" lvl="1" indent="-342900" algn="l" rtl="0">
              <a:spcBef>
                <a:spcPts val="0"/>
              </a:spcBef>
              <a:spcAft>
                <a:spcPts val="0"/>
              </a:spcAft>
              <a:buSzPts val="1800"/>
              <a:buChar char="○"/>
            </a:pPr>
            <a:r>
              <a:rPr lang="en" sz="1800"/>
              <a:t>Participating in WWI required not only mobilization of people, but of </a:t>
            </a:r>
            <a:r>
              <a:rPr lang="en" sz="1800" b="1" i="1" u="sng">
                <a:solidFill>
                  <a:srgbClr val="FF0000"/>
                </a:solidFill>
              </a:rPr>
              <a:t>materials</a:t>
            </a:r>
            <a:r>
              <a:rPr lang="en" sz="1800"/>
              <a:t> in the U.S.</a:t>
            </a:r>
            <a:endParaRPr sz="1800"/>
          </a:p>
          <a:p>
            <a:pPr marL="914400" lvl="1" indent="-342900" algn="l" rtl="0">
              <a:spcBef>
                <a:spcPts val="0"/>
              </a:spcBef>
              <a:spcAft>
                <a:spcPts val="0"/>
              </a:spcAft>
              <a:buSzPts val="1800"/>
              <a:buChar char="○"/>
            </a:pPr>
            <a:r>
              <a:rPr lang="en" sz="1800"/>
              <a:t>The war effort demanded that the industry join the federal government to ensure an </a:t>
            </a:r>
            <a:r>
              <a:rPr lang="en" sz="1800" b="1" i="1" u="sng">
                <a:solidFill>
                  <a:srgbClr val="FF0000"/>
                </a:solidFill>
              </a:rPr>
              <a:t>adequate</a:t>
            </a:r>
            <a:r>
              <a:rPr lang="en" sz="1800"/>
              <a:t> </a:t>
            </a:r>
            <a:r>
              <a:rPr lang="en" sz="1800" b="1"/>
              <a:t>flow of supplies to the war front to keep things moving smoothly on the home front</a:t>
            </a:r>
            <a:endParaRPr sz="1800" b="1"/>
          </a:p>
          <a:p>
            <a:pPr marL="914400" lvl="1" indent="-342900" algn="l" rtl="0">
              <a:spcBef>
                <a:spcPts val="0"/>
              </a:spcBef>
              <a:spcAft>
                <a:spcPts val="0"/>
              </a:spcAft>
              <a:buSzPts val="1800"/>
              <a:buChar char="○"/>
            </a:pPr>
            <a:r>
              <a:rPr lang="en" sz="1800"/>
              <a:t>For the duration of the war, </a:t>
            </a:r>
            <a:r>
              <a:rPr lang="en" sz="1800" b="1"/>
              <a:t>the WIB ran the nation’s economy and was responsible for </a:t>
            </a:r>
            <a:r>
              <a:rPr lang="en" sz="1800" b="1" i="1" u="sng">
                <a:solidFill>
                  <a:srgbClr val="FF0000"/>
                </a:solidFill>
              </a:rPr>
              <a:t>overseeing</a:t>
            </a:r>
            <a:r>
              <a:rPr lang="en" sz="1800" b="1"/>
              <a:t> the industrial production</a:t>
            </a:r>
            <a:endParaRPr sz="1800" b="1"/>
          </a:p>
        </p:txBody>
      </p:sp>
      <p:pic>
        <p:nvPicPr>
          <p:cNvPr id="249" name="Google Shape;249;p37" descr="War Industries Board - Home Front During World War I"/>
          <p:cNvPicPr preferRelativeResize="0"/>
          <p:nvPr/>
        </p:nvPicPr>
        <p:blipFill rotWithShape="1">
          <a:blip r:embed="rId3">
            <a:alphaModFix/>
          </a:blip>
          <a:srcRect/>
          <a:stretch/>
        </p:blipFill>
        <p:spPr>
          <a:xfrm>
            <a:off x="114375" y="1496075"/>
            <a:ext cx="4288825" cy="2939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t>War Efforts on Home Front</a:t>
            </a:r>
            <a:endParaRPr sz="3400" b="1"/>
          </a:p>
        </p:txBody>
      </p:sp>
      <p:sp>
        <p:nvSpPr>
          <p:cNvPr id="255" name="Google Shape;255;p38"/>
          <p:cNvSpPr txBox="1">
            <a:spLocks noGrp="1"/>
          </p:cNvSpPr>
          <p:nvPr>
            <p:ph type="body" idx="1"/>
          </p:nvPr>
        </p:nvSpPr>
        <p:spPr>
          <a:xfrm>
            <a:off x="86550" y="727175"/>
            <a:ext cx="4485600" cy="44163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b="1"/>
              <a:t>War Bonds:</a:t>
            </a:r>
            <a:endParaRPr sz="2000"/>
          </a:p>
          <a:p>
            <a:pPr marL="914400" lvl="1" indent="-355600" algn="l" rtl="0">
              <a:spcBef>
                <a:spcPts val="0"/>
              </a:spcBef>
              <a:spcAft>
                <a:spcPts val="0"/>
              </a:spcAft>
              <a:buSzPts val="2000"/>
              <a:buChar char="○"/>
            </a:pPr>
            <a:r>
              <a:rPr lang="en" sz="2000"/>
              <a:t>Citizens could buy to help </a:t>
            </a:r>
            <a:r>
              <a:rPr lang="en" sz="2000" b="1" i="1" u="sng">
                <a:solidFill>
                  <a:srgbClr val="FF0000"/>
                </a:solidFill>
              </a:rPr>
              <a:t>finance</a:t>
            </a:r>
            <a:r>
              <a:rPr lang="en" sz="2000"/>
              <a:t> the war effort</a:t>
            </a:r>
            <a:endParaRPr sz="2000"/>
          </a:p>
          <a:p>
            <a:pPr marL="457200" lvl="0" indent="-355600" algn="l" rtl="0">
              <a:spcBef>
                <a:spcPts val="0"/>
              </a:spcBef>
              <a:spcAft>
                <a:spcPts val="0"/>
              </a:spcAft>
              <a:buSzPts val="2000"/>
              <a:buChar char="●"/>
            </a:pPr>
            <a:r>
              <a:rPr lang="en" sz="2000" b="1"/>
              <a:t>Food Administration:</a:t>
            </a:r>
            <a:endParaRPr sz="2000"/>
          </a:p>
          <a:p>
            <a:pPr marL="914400" lvl="1" indent="-355600" algn="l" rtl="0">
              <a:spcBef>
                <a:spcPts val="0"/>
              </a:spcBef>
              <a:spcAft>
                <a:spcPts val="0"/>
              </a:spcAft>
              <a:buSzPts val="2000"/>
              <a:buChar char="○"/>
            </a:pPr>
            <a:r>
              <a:rPr lang="en" sz="2000"/>
              <a:t>The main agency to help </a:t>
            </a:r>
            <a:r>
              <a:rPr lang="en" sz="2000" b="1" i="1" u="sng">
                <a:solidFill>
                  <a:srgbClr val="FF0000"/>
                </a:solidFill>
              </a:rPr>
              <a:t>produce</a:t>
            </a:r>
            <a:r>
              <a:rPr lang="en" sz="2000"/>
              <a:t> &amp; </a:t>
            </a:r>
            <a:r>
              <a:rPr lang="en" sz="2000" b="1"/>
              <a:t>conserve food</a:t>
            </a:r>
            <a:r>
              <a:rPr lang="en" sz="2000"/>
              <a:t>, instituted </a:t>
            </a:r>
            <a:r>
              <a:rPr lang="en" sz="2000" b="1"/>
              <a:t>rationing system</a:t>
            </a:r>
            <a:endParaRPr sz="2000"/>
          </a:p>
          <a:p>
            <a:pPr marL="457200" lvl="0" indent="-355600" algn="l" rtl="0">
              <a:spcBef>
                <a:spcPts val="0"/>
              </a:spcBef>
              <a:spcAft>
                <a:spcPts val="0"/>
              </a:spcAft>
              <a:buSzPts val="2000"/>
              <a:buChar char="●"/>
            </a:pPr>
            <a:r>
              <a:rPr lang="en" sz="2000" b="1"/>
              <a:t>Victory Gardens:</a:t>
            </a:r>
            <a:endParaRPr sz="2000"/>
          </a:p>
          <a:p>
            <a:pPr marL="914400" lvl="1" indent="-355600" algn="l" rtl="0">
              <a:spcBef>
                <a:spcPts val="0"/>
              </a:spcBef>
              <a:spcAft>
                <a:spcPts val="0"/>
              </a:spcAft>
              <a:buSzPts val="2000"/>
              <a:buChar char="○"/>
            </a:pPr>
            <a:r>
              <a:rPr lang="en" sz="2000"/>
              <a:t>Citizens </a:t>
            </a:r>
            <a:r>
              <a:rPr lang="en" sz="2000" b="1" i="1" u="sng">
                <a:solidFill>
                  <a:srgbClr val="FF0000"/>
                </a:solidFill>
              </a:rPr>
              <a:t>growing</a:t>
            </a:r>
            <a:r>
              <a:rPr lang="en" sz="2000"/>
              <a:t> </a:t>
            </a:r>
            <a:r>
              <a:rPr lang="en" sz="2000" b="1"/>
              <a:t>own fruits &amp; veggies at home to conserve more food for the troops</a:t>
            </a:r>
            <a:endParaRPr sz="2000" b="1"/>
          </a:p>
        </p:txBody>
      </p:sp>
      <p:pic>
        <p:nvPicPr>
          <p:cNvPr id="256" name="Google Shape;256;p38" descr="WW1 American Propaganda Poster - Help Uncle Sam Stamp Out The Kaiser, War  Bonds | eBay"/>
          <p:cNvPicPr preferRelativeResize="0"/>
          <p:nvPr/>
        </p:nvPicPr>
        <p:blipFill rotWithShape="1">
          <a:blip r:embed="rId3">
            <a:alphaModFix/>
          </a:blip>
          <a:srcRect/>
          <a:stretch/>
        </p:blipFill>
        <p:spPr>
          <a:xfrm>
            <a:off x="6978621" y="87700"/>
            <a:ext cx="2041875" cy="2304075"/>
          </a:xfrm>
          <a:prstGeom prst="rect">
            <a:avLst/>
          </a:prstGeom>
          <a:noFill/>
          <a:ln>
            <a:noFill/>
          </a:ln>
        </p:spPr>
      </p:pic>
      <p:pic>
        <p:nvPicPr>
          <p:cNvPr id="257" name="Google Shape;257;p38" descr="U. S. Food Administration, Ration Poster, World War I - Digital Commonwealth"/>
          <p:cNvPicPr preferRelativeResize="0"/>
          <p:nvPr/>
        </p:nvPicPr>
        <p:blipFill rotWithShape="1">
          <a:blip r:embed="rId4">
            <a:alphaModFix/>
          </a:blip>
          <a:srcRect/>
          <a:stretch/>
        </p:blipFill>
        <p:spPr>
          <a:xfrm>
            <a:off x="6997575" y="2531725"/>
            <a:ext cx="2041875" cy="2516875"/>
          </a:xfrm>
          <a:prstGeom prst="rect">
            <a:avLst/>
          </a:prstGeom>
          <a:noFill/>
          <a:ln>
            <a:noFill/>
          </a:ln>
        </p:spPr>
      </p:pic>
      <p:pic>
        <p:nvPicPr>
          <p:cNvPr id="258" name="Google Shape;258;p38" descr="Lever Act (Lever Food and Fuel Act) Preliminary National Prohibition"/>
          <p:cNvPicPr preferRelativeResize="0"/>
          <p:nvPr/>
        </p:nvPicPr>
        <p:blipFill rotWithShape="1">
          <a:blip r:embed="rId5">
            <a:alphaModFix/>
          </a:blip>
          <a:srcRect/>
          <a:stretch/>
        </p:blipFill>
        <p:spPr>
          <a:xfrm>
            <a:off x="4978577" y="687675"/>
            <a:ext cx="1862450" cy="2122975"/>
          </a:xfrm>
          <a:prstGeom prst="rect">
            <a:avLst/>
          </a:prstGeom>
          <a:noFill/>
          <a:ln>
            <a:noFill/>
          </a:ln>
        </p:spPr>
      </p:pic>
      <p:pic>
        <p:nvPicPr>
          <p:cNvPr id="259" name="Google Shape;259;p38" descr="Plant a Victory Garden During Coronavirus Quarantine | The Old Farmer's  Almanac"/>
          <p:cNvPicPr preferRelativeResize="0"/>
          <p:nvPr/>
        </p:nvPicPr>
        <p:blipFill rotWithShape="1">
          <a:blip r:embed="rId6">
            <a:alphaModFix/>
          </a:blip>
          <a:srcRect/>
          <a:stretch/>
        </p:blipFill>
        <p:spPr>
          <a:xfrm>
            <a:off x="4727025" y="2925625"/>
            <a:ext cx="2114000" cy="2122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62550" y="0"/>
            <a:ext cx="91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t>Committee on Public Information &amp; Propaganda</a:t>
            </a:r>
            <a:endParaRPr sz="3400" b="1"/>
          </a:p>
        </p:txBody>
      </p:sp>
      <p:sp>
        <p:nvSpPr>
          <p:cNvPr id="265" name="Google Shape;265;p39"/>
          <p:cNvSpPr txBox="1">
            <a:spLocks noGrp="1"/>
          </p:cNvSpPr>
          <p:nvPr>
            <p:ph type="body" idx="2"/>
          </p:nvPr>
        </p:nvSpPr>
        <p:spPr>
          <a:xfrm>
            <a:off x="3431175" y="777200"/>
            <a:ext cx="5712900" cy="430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b="1"/>
              <a:t>Committee on Public Information:</a:t>
            </a:r>
            <a:endParaRPr sz="1800"/>
          </a:p>
          <a:p>
            <a:pPr marL="914400" lvl="1" indent="-342900" algn="l" rtl="0">
              <a:spcBef>
                <a:spcPts val="0"/>
              </a:spcBef>
              <a:spcAft>
                <a:spcPts val="0"/>
              </a:spcAft>
              <a:buSzPts val="1800"/>
              <a:buChar char="○"/>
            </a:pPr>
            <a:r>
              <a:rPr lang="en" sz="1800"/>
              <a:t>To </a:t>
            </a:r>
            <a:r>
              <a:rPr lang="en" sz="1800" b="1" i="1" u="sng">
                <a:solidFill>
                  <a:srgbClr val="FF0000"/>
                </a:solidFill>
              </a:rPr>
              <a:t>popularize</a:t>
            </a:r>
            <a:r>
              <a:rPr lang="en" sz="1800"/>
              <a:t> the war, </a:t>
            </a:r>
            <a:r>
              <a:rPr lang="en" sz="1800" b="1"/>
              <a:t>the government set up the nation’s first propaganda agency</a:t>
            </a:r>
            <a:endParaRPr sz="1800" b="1"/>
          </a:p>
          <a:p>
            <a:pPr marL="914400" lvl="1" indent="-342900" algn="l" rtl="0">
              <a:spcBef>
                <a:spcPts val="0"/>
              </a:spcBef>
              <a:spcAft>
                <a:spcPts val="0"/>
              </a:spcAft>
              <a:buSzPts val="1800"/>
              <a:buChar char="○"/>
            </a:pPr>
            <a:r>
              <a:rPr lang="en" sz="1800"/>
              <a:t>The head of the CPI was former muckraker </a:t>
            </a:r>
            <a:r>
              <a:rPr lang="en" sz="1800" b="1"/>
              <a:t>George Creel</a:t>
            </a:r>
            <a:endParaRPr sz="1800" b="1"/>
          </a:p>
          <a:p>
            <a:pPr marL="1371600" lvl="2" indent="-342900" algn="l" rtl="0">
              <a:spcBef>
                <a:spcPts val="0"/>
              </a:spcBef>
              <a:spcAft>
                <a:spcPts val="0"/>
              </a:spcAft>
              <a:buSzPts val="1800"/>
              <a:buChar char="■"/>
            </a:pPr>
            <a:r>
              <a:rPr lang="en" sz="1800"/>
              <a:t>Creel persuaded the nation’s </a:t>
            </a:r>
            <a:r>
              <a:rPr lang="en" sz="1800" b="1"/>
              <a:t>artists and advertising agencies to</a:t>
            </a:r>
            <a:r>
              <a:rPr lang="en" sz="1800"/>
              <a:t> </a:t>
            </a:r>
            <a:r>
              <a:rPr lang="en" sz="1800" b="1" i="1" u="sng">
                <a:solidFill>
                  <a:srgbClr val="FF0000"/>
                </a:solidFill>
              </a:rPr>
              <a:t>create</a:t>
            </a:r>
            <a:r>
              <a:rPr lang="en" sz="1800"/>
              <a:t> </a:t>
            </a:r>
            <a:r>
              <a:rPr lang="en" sz="1800" b="1"/>
              <a:t>paintings, posters, etc. to promote the war</a:t>
            </a:r>
            <a:endParaRPr sz="1800" b="1"/>
          </a:p>
          <a:p>
            <a:pPr marL="457200" lvl="0" indent="-342900" algn="l" rtl="0">
              <a:spcBef>
                <a:spcPts val="0"/>
              </a:spcBef>
              <a:spcAft>
                <a:spcPts val="0"/>
              </a:spcAft>
              <a:buSzPts val="1800"/>
              <a:buChar char="●"/>
            </a:pPr>
            <a:r>
              <a:rPr lang="en" sz="1800" b="1"/>
              <a:t>Propaganda:</a:t>
            </a:r>
            <a:endParaRPr sz="1800"/>
          </a:p>
          <a:p>
            <a:pPr marL="914400" lvl="1" indent="-342900" algn="l" rtl="0">
              <a:spcBef>
                <a:spcPts val="0"/>
              </a:spcBef>
              <a:spcAft>
                <a:spcPts val="0"/>
              </a:spcAft>
              <a:buSzPts val="1800"/>
              <a:buChar char="○"/>
            </a:pPr>
            <a:r>
              <a:rPr lang="en" sz="1800"/>
              <a:t>A form of </a:t>
            </a:r>
            <a:r>
              <a:rPr lang="en" sz="1800" b="1" i="1" u="sng">
                <a:solidFill>
                  <a:srgbClr val="FF0000"/>
                </a:solidFill>
              </a:rPr>
              <a:t>biased</a:t>
            </a:r>
            <a:r>
              <a:rPr lang="en" sz="1800"/>
              <a:t> </a:t>
            </a:r>
            <a:r>
              <a:rPr lang="en" sz="1800" b="1"/>
              <a:t>communication</a:t>
            </a:r>
            <a:r>
              <a:rPr lang="en" sz="1800"/>
              <a:t> </a:t>
            </a:r>
            <a:r>
              <a:rPr lang="en" sz="1800" b="1"/>
              <a:t>designed to influence people’s thoughts and actions</a:t>
            </a:r>
            <a:endParaRPr sz="1800" b="1"/>
          </a:p>
          <a:p>
            <a:pPr marL="914400" lvl="1" indent="-342900" algn="l" rtl="0">
              <a:spcBef>
                <a:spcPts val="0"/>
              </a:spcBef>
              <a:spcAft>
                <a:spcPts val="0"/>
              </a:spcAft>
              <a:buSzPts val="1800"/>
              <a:buChar char="○"/>
            </a:pPr>
            <a:r>
              <a:rPr lang="en" sz="1800"/>
              <a:t>Examples: ads in posters, radio, &amp; television</a:t>
            </a:r>
            <a:endParaRPr/>
          </a:p>
        </p:txBody>
      </p:sp>
      <p:pic>
        <p:nvPicPr>
          <p:cNvPr id="266" name="Google Shape;266;p39" descr="6a00e550caa66d88340105359c7eca970c-800wi"/>
          <p:cNvPicPr preferRelativeResize="0"/>
          <p:nvPr/>
        </p:nvPicPr>
        <p:blipFill rotWithShape="1">
          <a:blip r:embed="rId3">
            <a:alphaModFix/>
          </a:blip>
          <a:srcRect/>
          <a:stretch/>
        </p:blipFill>
        <p:spPr>
          <a:xfrm>
            <a:off x="127200" y="1156525"/>
            <a:ext cx="2798525" cy="2003175"/>
          </a:xfrm>
          <a:prstGeom prst="rect">
            <a:avLst/>
          </a:prstGeom>
          <a:noFill/>
          <a:ln>
            <a:noFill/>
          </a:ln>
        </p:spPr>
      </p:pic>
      <p:pic>
        <p:nvPicPr>
          <p:cNvPr id="267" name="Google Shape;267;p39" descr="1922air3"/>
          <p:cNvPicPr preferRelativeResize="0"/>
          <p:nvPr/>
        </p:nvPicPr>
        <p:blipFill rotWithShape="1">
          <a:blip r:embed="rId4">
            <a:alphaModFix/>
          </a:blip>
          <a:srcRect/>
          <a:stretch/>
        </p:blipFill>
        <p:spPr>
          <a:xfrm>
            <a:off x="1278050" y="3220500"/>
            <a:ext cx="2153125" cy="1865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40" descr="wwi5"/>
          <p:cNvPicPr preferRelativeResize="0"/>
          <p:nvPr/>
        </p:nvPicPr>
        <p:blipFill rotWithShape="1">
          <a:blip r:embed="rId3">
            <a:alphaModFix/>
          </a:blip>
          <a:srcRect/>
          <a:stretch/>
        </p:blipFill>
        <p:spPr>
          <a:xfrm>
            <a:off x="6373143" y="95027"/>
            <a:ext cx="2694457" cy="2469065"/>
          </a:xfrm>
          <a:prstGeom prst="rect">
            <a:avLst/>
          </a:prstGeom>
          <a:noFill/>
          <a:ln>
            <a:noFill/>
          </a:ln>
        </p:spPr>
      </p:pic>
      <p:pic>
        <p:nvPicPr>
          <p:cNvPr id="273" name="Google Shape;273;p40" descr="In the Galleries: Dogs played major role in the First World War"/>
          <p:cNvPicPr preferRelativeResize="0"/>
          <p:nvPr/>
        </p:nvPicPr>
        <p:blipFill rotWithShape="1">
          <a:blip r:embed="rId4">
            <a:alphaModFix/>
          </a:blip>
          <a:srcRect/>
          <a:stretch/>
        </p:blipFill>
        <p:spPr>
          <a:xfrm>
            <a:off x="3333482" y="95026"/>
            <a:ext cx="2910531" cy="2469066"/>
          </a:xfrm>
          <a:prstGeom prst="rect">
            <a:avLst/>
          </a:prstGeom>
          <a:noFill/>
          <a:ln>
            <a:noFill/>
          </a:ln>
        </p:spPr>
      </p:pic>
      <p:pic>
        <p:nvPicPr>
          <p:cNvPr id="274" name="Google Shape;274;p40" descr="Humor and Horror: Printed Propaganda during World War I | The Metropolitan  Museum of Art"/>
          <p:cNvPicPr preferRelativeResize="0"/>
          <p:nvPr/>
        </p:nvPicPr>
        <p:blipFill rotWithShape="1">
          <a:blip r:embed="rId5">
            <a:alphaModFix/>
          </a:blip>
          <a:srcRect/>
          <a:stretch/>
        </p:blipFill>
        <p:spPr>
          <a:xfrm>
            <a:off x="148750" y="95025"/>
            <a:ext cx="3055603" cy="2469067"/>
          </a:xfrm>
          <a:prstGeom prst="rect">
            <a:avLst/>
          </a:prstGeom>
          <a:noFill/>
          <a:ln>
            <a:noFill/>
          </a:ln>
        </p:spPr>
      </p:pic>
      <p:pic>
        <p:nvPicPr>
          <p:cNvPr id="275" name="Google Shape;275;p40" descr="Images: American propaganda posters from the First World War | World War I"/>
          <p:cNvPicPr preferRelativeResize="0"/>
          <p:nvPr/>
        </p:nvPicPr>
        <p:blipFill rotWithShape="1">
          <a:blip r:embed="rId6">
            <a:alphaModFix/>
          </a:blip>
          <a:srcRect/>
          <a:stretch/>
        </p:blipFill>
        <p:spPr>
          <a:xfrm>
            <a:off x="1448571" y="2679739"/>
            <a:ext cx="2910530" cy="2353420"/>
          </a:xfrm>
          <a:prstGeom prst="rect">
            <a:avLst/>
          </a:prstGeom>
          <a:noFill/>
          <a:ln>
            <a:noFill/>
          </a:ln>
        </p:spPr>
      </p:pic>
      <p:pic>
        <p:nvPicPr>
          <p:cNvPr id="276" name="Google Shape;276;p40" descr="These Are The Powerful Posters That Got America Into WW1 - Business Insider"/>
          <p:cNvPicPr preferRelativeResize="0"/>
          <p:nvPr/>
        </p:nvPicPr>
        <p:blipFill rotWithShape="1">
          <a:blip r:embed="rId7">
            <a:alphaModFix/>
          </a:blip>
          <a:srcRect/>
          <a:stretch/>
        </p:blipFill>
        <p:spPr>
          <a:xfrm>
            <a:off x="4821428" y="2679739"/>
            <a:ext cx="3089289" cy="235631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1"/>
          <p:cNvSpPr txBox="1">
            <a:spLocks noGrp="1"/>
          </p:cNvSpPr>
          <p:nvPr>
            <p:ph type="title"/>
          </p:nvPr>
        </p:nvSpPr>
        <p:spPr>
          <a:xfrm>
            <a:off x="311700" y="132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t>The Great Migration</a:t>
            </a:r>
            <a:endParaRPr sz="3400" b="1"/>
          </a:p>
        </p:txBody>
      </p:sp>
      <p:sp>
        <p:nvSpPr>
          <p:cNvPr id="282" name="Google Shape;282;p4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sz="1800" b="1"/>
              <a:t>One effect of the war on African Americans was the Great Migration</a:t>
            </a:r>
            <a:endParaRPr sz="1800" b="1"/>
          </a:p>
          <a:p>
            <a:pPr marL="914400" lvl="1" indent="-342900" algn="l" rtl="0">
              <a:spcBef>
                <a:spcPts val="0"/>
              </a:spcBef>
              <a:spcAft>
                <a:spcPts val="0"/>
              </a:spcAft>
              <a:buSzPts val="1800"/>
              <a:buChar char="○"/>
            </a:pPr>
            <a:r>
              <a:rPr lang="en" sz="1800"/>
              <a:t>The movement of </a:t>
            </a:r>
            <a:r>
              <a:rPr lang="en" sz="1800" b="1" i="1" u="sng">
                <a:solidFill>
                  <a:srgbClr val="FF0000"/>
                </a:solidFill>
              </a:rPr>
              <a:t>thousands</a:t>
            </a:r>
            <a:r>
              <a:rPr lang="en" sz="1800"/>
              <a:t> of African Americans </a:t>
            </a:r>
            <a:r>
              <a:rPr lang="en" sz="1800" b="1"/>
              <a:t>from the South to the North</a:t>
            </a:r>
            <a:endParaRPr sz="1800" b="1"/>
          </a:p>
          <a:p>
            <a:pPr marL="457200" lvl="0" indent="-342900" algn="l" rtl="0">
              <a:spcBef>
                <a:spcPts val="0"/>
              </a:spcBef>
              <a:spcAft>
                <a:spcPts val="0"/>
              </a:spcAft>
              <a:buSzPts val="1800"/>
              <a:buChar char="●"/>
            </a:pPr>
            <a:r>
              <a:rPr lang="en" sz="1800"/>
              <a:t>They </a:t>
            </a:r>
            <a:r>
              <a:rPr lang="en" sz="1800" b="1"/>
              <a:t>hoped to escape harsh treatment</a:t>
            </a:r>
            <a:r>
              <a:rPr lang="en" sz="1800"/>
              <a:t> in the South and hoped </a:t>
            </a:r>
            <a:r>
              <a:rPr lang="en" sz="1800" b="1"/>
              <a:t>to find jobs and equality in the North</a:t>
            </a:r>
            <a:endParaRPr sz="1800" b="1"/>
          </a:p>
        </p:txBody>
      </p:sp>
      <p:pic>
        <p:nvPicPr>
          <p:cNvPr id="283" name="Google Shape;283;p41" descr="Headin' to the Promised Land: The Great Migration"/>
          <p:cNvPicPr preferRelativeResize="0"/>
          <p:nvPr/>
        </p:nvPicPr>
        <p:blipFill rotWithShape="1">
          <a:blip r:embed="rId3">
            <a:alphaModFix/>
          </a:blip>
          <a:srcRect/>
          <a:stretch/>
        </p:blipFill>
        <p:spPr>
          <a:xfrm>
            <a:off x="4514375" y="132300"/>
            <a:ext cx="2793101" cy="2304318"/>
          </a:xfrm>
          <a:prstGeom prst="rect">
            <a:avLst/>
          </a:prstGeom>
          <a:noFill/>
          <a:ln>
            <a:noFill/>
          </a:ln>
        </p:spPr>
      </p:pic>
      <p:pic>
        <p:nvPicPr>
          <p:cNvPr id="284" name="Google Shape;284;p41" descr="Great Migration"/>
          <p:cNvPicPr preferRelativeResize="0"/>
          <p:nvPr/>
        </p:nvPicPr>
        <p:blipFill rotWithShape="1">
          <a:blip r:embed="rId4">
            <a:alphaModFix/>
          </a:blip>
          <a:srcRect/>
          <a:stretch/>
        </p:blipFill>
        <p:spPr>
          <a:xfrm>
            <a:off x="6120464" y="2505550"/>
            <a:ext cx="2909686" cy="2530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311700" y="4236825"/>
            <a:ext cx="8570100" cy="815700"/>
          </a:xfrm>
          <a:prstGeom prst="rect">
            <a:avLst/>
          </a:prstGeom>
        </p:spPr>
        <p:txBody>
          <a:bodyPr spcFirstLastPara="1" wrap="square" lIns="91425" tIns="91425" rIns="91425" bIns="91425" anchor="ctr" anchorCtr="0">
            <a:normAutofit lnSpcReduction="10000"/>
          </a:bodyPr>
          <a:lstStyle/>
          <a:p>
            <a:pPr marL="0" lvl="0" indent="0" algn="l" rtl="0">
              <a:spcBef>
                <a:spcPts val="0"/>
              </a:spcBef>
              <a:spcAft>
                <a:spcPts val="0"/>
              </a:spcAft>
              <a:buNone/>
            </a:pPr>
            <a:r>
              <a:rPr lang="en"/>
              <a:t>The bloody trench warfare, in which armies fought for mere yards of ground, continued for over three years (</a:t>
            </a:r>
            <a:r>
              <a:rPr lang="en" b="1" i="1" u="sng"/>
              <a:t>Stalemate)</a:t>
            </a:r>
            <a:endParaRPr b="1" i="1" u="sng"/>
          </a:p>
        </p:txBody>
      </p:sp>
      <p:pic>
        <p:nvPicPr>
          <p:cNvPr id="73" name="Google Shape;73;p15" descr="Why Trenches Were Used in World War I"/>
          <p:cNvPicPr preferRelativeResize="0"/>
          <p:nvPr/>
        </p:nvPicPr>
        <p:blipFill>
          <a:blip r:embed="rId3">
            <a:alphaModFix/>
          </a:blip>
          <a:stretch>
            <a:fillRect/>
          </a:stretch>
        </p:blipFill>
        <p:spPr>
          <a:xfrm>
            <a:off x="5858075" y="2585175"/>
            <a:ext cx="3216175" cy="1651651"/>
          </a:xfrm>
          <a:prstGeom prst="rect">
            <a:avLst/>
          </a:prstGeom>
          <a:noFill/>
          <a:ln w="38100" cap="flat" cmpd="sng">
            <a:solidFill>
              <a:srgbClr val="EFEFEF"/>
            </a:solidFill>
            <a:prstDash val="solid"/>
            <a:round/>
            <a:headEnd type="none" w="sm" len="sm"/>
            <a:tailEnd type="none" w="sm" len="sm"/>
          </a:ln>
        </p:spPr>
      </p:pic>
      <p:pic>
        <p:nvPicPr>
          <p:cNvPr id="74" name="Google Shape;74;p15" descr="Blood and Mud: A French Soldier's WWI Memoir Vividly Describes Trench  Warfare"/>
          <p:cNvPicPr preferRelativeResize="0"/>
          <p:nvPr/>
        </p:nvPicPr>
        <p:blipFill>
          <a:blip r:embed="rId4">
            <a:alphaModFix/>
          </a:blip>
          <a:stretch>
            <a:fillRect/>
          </a:stretch>
        </p:blipFill>
        <p:spPr>
          <a:xfrm>
            <a:off x="58775" y="79821"/>
            <a:ext cx="2587875" cy="2056825"/>
          </a:xfrm>
          <a:prstGeom prst="rect">
            <a:avLst/>
          </a:prstGeom>
          <a:noFill/>
          <a:ln w="28575" cap="flat" cmpd="sng">
            <a:solidFill>
              <a:srgbClr val="B7B7B7"/>
            </a:solidFill>
            <a:prstDash val="solid"/>
            <a:round/>
            <a:headEnd type="none" w="sm" len="sm"/>
            <a:tailEnd type="none" w="sm" len="sm"/>
          </a:ln>
        </p:spPr>
      </p:pic>
      <p:pic>
        <p:nvPicPr>
          <p:cNvPr id="75" name="Google Shape;75;p15" descr="trenches"/>
          <p:cNvPicPr preferRelativeResize="0"/>
          <p:nvPr/>
        </p:nvPicPr>
        <p:blipFill rotWithShape="1">
          <a:blip r:embed="rId5">
            <a:alphaModFix/>
          </a:blip>
          <a:srcRect/>
          <a:stretch/>
        </p:blipFill>
        <p:spPr>
          <a:xfrm>
            <a:off x="5824025" y="79826"/>
            <a:ext cx="3285600" cy="2445900"/>
          </a:xfrm>
          <a:prstGeom prst="rect">
            <a:avLst/>
          </a:prstGeom>
          <a:noFill/>
          <a:ln>
            <a:noFill/>
          </a:ln>
        </p:spPr>
      </p:pic>
      <p:pic>
        <p:nvPicPr>
          <p:cNvPr id="76" name="Google Shape;76;p15"/>
          <p:cNvPicPr preferRelativeResize="0"/>
          <p:nvPr/>
        </p:nvPicPr>
        <p:blipFill>
          <a:blip r:embed="rId6">
            <a:alphaModFix/>
          </a:blip>
          <a:stretch>
            <a:fillRect/>
          </a:stretch>
        </p:blipFill>
        <p:spPr>
          <a:xfrm>
            <a:off x="2722350" y="79825"/>
            <a:ext cx="3025950" cy="1681850"/>
          </a:xfrm>
          <a:prstGeom prst="rect">
            <a:avLst/>
          </a:prstGeom>
          <a:noFill/>
          <a:ln>
            <a:noFill/>
          </a:ln>
        </p:spPr>
      </p:pic>
      <p:pic>
        <p:nvPicPr>
          <p:cNvPr id="77" name="Google Shape;77;p15"/>
          <p:cNvPicPr preferRelativeResize="0"/>
          <p:nvPr/>
        </p:nvPicPr>
        <p:blipFill>
          <a:blip r:embed="rId7">
            <a:alphaModFix/>
          </a:blip>
          <a:stretch>
            <a:fillRect/>
          </a:stretch>
        </p:blipFill>
        <p:spPr>
          <a:xfrm>
            <a:off x="58775" y="2239525"/>
            <a:ext cx="2587875" cy="2017320"/>
          </a:xfrm>
          <a:prstGeom prst="rect">
            <a:avLst/>
          </a:prstGeom>
          <a:noFill/>
          <a:ln>
            <a:noFill/>
          </a:ln>
        </p:spPr>
      </p:pic>
      <p:pic>
        <p:nvPicPr>
          <p:cNvPr id="78" name="Google Shape;78;p15"/>
          <p:cNvPicPr preferRelativeResize="0"/>
          <p:nvPr/>
        </p:nvPicPr>
        <p:blipFill>
          <a:blip r:embed="rId8">
            <a:alphaModFix/>
          </a:blip>
          <a:stretch>
            <a:fillRect/>
          </a:stretch>
        </p:blipFill>
        <p:spPr>
          <a:xfrm>
            <a:off x="2722350" y="1807950"/>
            <a:ext cx="3025950" cy="2445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title"/>
          </p:nvPr>
        </p:nvSpPr>
        <p:spPr>
          <a:xfrm>
            <a:off x="311700" y="132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t>Women’s Roles</a:t>
            </a:r>
            <a:endParaRPr sz="3400" b="1"/>
          </a:p>
        </p:txBody>
      </p:sp>
      <p:sp>
        <p:nvSpPr>
          <p:cNvPr id="290" name="Google Shape;290;p42"/>
          <p:cNvSpPr txBox="1">
            <a:spLocks noGrp="1"/>
          </p:cNvSpPr>
          <p:nvPr>
            <p:ph type="body" idx="2"/>
          </p:nvPr>
        </p:nvSpPr>
        <p:spPr>
          <a:xfrm>
            <a:off x="4914475" y="355350"/>
            <a:ext cx="4155300" cy="4432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Although </a:t>
            </a:r>
            <a:r>
              <a:rPr lang="en" sz="1800" b="1"/>
              <a:t>women were not allowed to </a:t>
            </a:r>
            <a:r>
              <a:rPr lang="en" sz="1800" b="1" i="1" u="sng">
                <a:solidFill>
                  <a:srgbClr val="FF0000"/>
                </a:solidFill>
              </a:rPr>
              <a:t>enlist</a:t>
            </a:r>
            <a:r>
              <a:rPr lang="en" sz="1800"/>
              <a:t>, the army reluctantly accepted women in the </a:t>
            </a:r>
            <a:r>
              <a:rPr lang="en" sz="1800" b="1"/>
              <a:t>Army Corps of Nurses</a:t>
            </a:r>
            <a:endParaRPr sz="1800" b="1"/>
          </a:p>
          <a:p>
            <a:pPr marL="914400" lvl="1" indent="-342900" algn="l" rtl="0">
              <a:spcBef>
                <a:spcPts val="0"/>
              </a:spcBef>
              <a:spcAft>
                <a:spcPts val="0"/>
              </a:spcAft>
              <a:buSzPts val="1800"/>
              <a:buChar char="○"/>
            </a:pPr>
            <a:r>
              <a:rPr lang="en" sz="1800"/>
              <a:t>They were </a:t>
            </a:r>
            <a:r>
              <a:rPr lang="en" sz="1800" b="1"/>
              <a:t>denied army rank</a:t>
            </a:r>
            <a:r>
              <a:rPr lang="en" sz="1800"/>
              <a:t>, </a:t>
            </a:r>
            <a:r>
              <a:rPr lang="en" sz="1800" b="1"/>
              <a:t>pay, and benefits</a:t>
            </a:r>
            <a:endParaRPr sz="1800" b="1"/>
          </a:p>
          <a:p>
            <a:pPr marL="457200" lvl="0" indent="-342900" algn="l" rtl="0">
              <a:spcBef>
                <a:spcPts val="0"/>
              </a:spcBef>
              <a:spcAft>
                <a:spcPts val="0"/>
              </a:spcAft>
              <a:buSzPts val="1800"/>
              <a:buChar char="●"/>
            </a:pPr>
            <a:r>
              <a:rPr lang="en" sz="1800"/>
              <a:t>Some 13,000 women </a:t>
            </a:r>
            <a:r>
              <a:rPr lang="en" sz="1800" b="1"/>
              <a:t>accepted </a:t>
            </a:r>
            <a:r>
              <a:rPr lang="en" sz="1800" b="1" i="1" u="sng">
                <a:solidFill>
                  <a:srgbClr val="FF0000"/>
                </a:solidFill>
              </a:rPr>
              <a:t>noncombat</a:t>
            </a:r>
            <a:r>
              <a:rPr lang="en" sz="1800" b="1"/>
              <a:t> positions</a:t>
            </a:r>
            <a:r>
              <a:rPr lang="en" sz="1800"/>
              <a:t> in the Navy and Marines</a:t>
            </a:r>
            <a:endParaRPr sz="1800"/>
          </a:p>
          <a:p>
            <a:pPr marL="914400" lvl="1" indent="-342900" algn="l" rtl="0">
              <a:spcBef>
                <a:spcPts val="0"/>
              </a:spcBef>
              <a:spcAft>
                <a:spcPts val="0"/>
              </a:spcAft>
              <a:buSzPts val="1800"/>
              <a:buChar char="○"/>
            </a:pPr>
            <a:r>
              <a:rPr lang="en" sz="1800"/>
              <a:t>They served as nurses, secretaries, and telephone operators with full military rank</a:t>
            </a:r>
            <a:endParaRPr sz="1800"/>
          </a:p>
        </p:txBody>
      </p:sp>
      <p:pic>
        <p:nvPicPr>
          <p:cNvPr id="291" name="Google Shape;291;p42" descr="United States Army Nurse Corps - Wikipedia"/>
          <p:cNvPicPr preferRelativeResize="0"/>
          <p:nvPr/>
        </p:nvPicPr>
        <p:blipFill rotWithShape="1">
          <a:blip r:embed="rId3">
            <a:alphaModFix/>
          </a:blip>
          <a:srcRect/>
          <a:stretch/>
        </p:blipFill>
        <p:spPr>
          <a:xfrm>
            <a:off x="119050" y="782928"/>
            <a:ext cx="1733550" cy="1989000"/>
          </a:xfrm>
          <a:prstGeom prst="rect">
            <a:avLst/>
          </a:prstGeom>
          <a:noFill/>
          <a:ln>
            <a:noFill/>
          </a:ln>
        </p:spPr>
      </p:pic>
      <p:pic>
        <p:nvPicPr>
          <p:cNvPr id="292" name="Google Shape;292;p42" descr="womens-army-corps-wwii"/>
          <p:cNvPicPr preferRelativeResize="0"/>
          <p:nvPr/>
        </p:nvPicPr>
        <p:blipFill rotWithShape="1">
          <a:blip r:embed="rId4">
            <a:alphaModFix/>
          </a:blip>
          <a:srcRect/>
          <a:stretch/>
        </p:blipFill>
        <p:spPr>
          <a:xfrm>
            <a:off x="1915175" y="782925"/>
            <a:ext cx="2824350" cy="1989000"/>
          </a:xfrm>
          <a:prstGeom prst="rect">
            <a:avLst/>
          </a:prstGeom>
          <a:noFill/>
          <a:ln>
            <a:noFill/>
          </a:ln>
        </p:spPr>
      </p:pic>
      <p:pic>
        <p:nvPicPr>
          <p:cNvPr id="293" name="Google Shape;293;p42" descr="Nursing and Medicine During World War I | CEUfast.com Blog"/>
          <p:cNvPicPr preferRelativeResize="0"/>
          <p:nvPr/>
        </p:nvPicPr>
        <p:blipFill rotWithShape="1">
          <a:blip r:embed="rId5">
            <a:alphaModFix/>
          </a:blip>
          <a:srcRect/>
          <a:stretch/>
        </p:blipFill>
        <p:spPr>
          <a:xfrm>
            <a:off x="119050" y="2849850"/>
            <a:ext cx="1943575" cy="2186075"/>
          </a:xfrm>
          <a:prstGeom prst="rect">
            <a:avLst/>
          </a:prstGeom>
          <a:noFill/>
          <a:ln>
            <a:noFill/>
          </a:ln>
        </p:spPr>
      </p:pic>
      <p:pic>
        <p:nvPicPr>
          <p:cNvPr id="294" name="Google Shape;294;p42" descr="Nurses and the U.S. Navy, 1917-1919"/>
          <p:cNvPicPr preferRelativeResize="0"/>
          <p:nvPr/>
        </p:nvPicPr>
        <p:blipFill rotWithShape="1">
          <a:blip r:embed="rId6">
            <a:alphaModFix/>
          </a:blip>
          <a:srcRect/>
          <a:stretch/>
        </p:blipFill>
        <p:spPr>
          <a:xfrm>
            <a:off x="3426123" y="2849850"/>
            <a:ext cx="1313402" cy="2186075"/>
          </a:xfrm>
          <a:prstGeom prst="rect">
            <a:avLst/>
          </a:prstGeom>
          <a:noFill/>
          <a:ln>
            <a:noFill/>
          </a:ln>
        </p:spPr>
      </p:pic>
      <p:pic>
        <p:nvPicPr>
          <p:cNvPr id="295" name="Google Shape;295;p42" descr="Women in WWI | National WWI Museum and Memorial"/>
          <p:cNvPicPr preferRelativeResize="0"/>
          <p:nvPr/>
        </p:nvPicPr>
        <p:blipFill rotWithShape="1">
          <a:blip r:embed="rId7">
            <a:alphaModFix/>
          </a:blip>
          <a:srcRect/>
          <a:stretch/>
        </p:blipFill>
        <p:spPr>
          <a:xfrm>
            <a:off x="2165325" y="2864204"/>
            <a:ext cx="1181138" cy="21717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43" descr="Women in World War 1"/>
          <p:cNvPicPr preferRelativeResize="0"/>
          <p:nvPr/>
        </p:nvPicPr>
        <p:blipFill rotWithShape="1">
          <a:blip r:embed="rId3">
            <a:alphaModFix/>
          </a:blip>
          <a:srcRect/>
          <a:stretch/>
        </p:blipFill>
        <p:spPr>
          <a:xfrm>
            <a:off x="82400" y="95076"/>
            <a:ext cx="4681988" cy="2475871"/>
          </a:xfrm>
          <a:prstGeom prst="rect">
            <a:avLst/>
          </a:prstGeom>
          <a:noFill/>
          <a:ln>
            <a:noFill/>
          </a:ln>
        </p:spPr>
      </p:pic>
      <p:pic>
        <p:nvPicPr>
          <p:cNvPr id="301" name="Google Shape;301;p43" descr="Oldham Historical Research Group - World War 1, 1914-1918"/>
          <p:cNvPicPr preferRelativeResize="0"/>
          <p:nvPr/>
        </p:nvPicPr>
        <p:blipFill rotWithShape="1">
          <a:blip r:embed="rId4">
            <a:alphaModFix/>
          </a:blip>
          <a:srcRect/>
          <a:stretch/>
        </p:blipFill>
        <p:spPr>
          <a:xfrm>
            <a:off x="4846782" y="95075"/>
            <a:ext cx="4227768" cy="2475872"/>
          </a:xfrm>
          <a:prstGeom prst="rect">
            <a:avLst/>
          </a:prstGeom>
          <a:noFill/>
          <a:ln>
            <a:noFill/>
          </a:ln>
        </p:spPr>
      </p:pic>
      <p:pic>
        <p:nvPicPr>
          <p:cNvPr id="302" name="Google Shape;302;p43" descr="16 Rare Images of Black 'Rosie the Riveters' from World War II - BGLH  Marketplace"/>
          <p:cNvPicPr preferRelativeResize="0"/>
          <p:nvPr/>
        </p:nvPicPr>
        <p:blipFill rotWithShape="1">
          <a:blip r:embed="rId5">
            <a:alphaModFix/>
          </a:blip>
          <a:srcRect/>
          <a:stretch/>
        </p:blipFill>
        <p:spPr>
          <a:xfrm>
            <a:off x="82401" y="2635287"/>
            <a:ext cx="4681987" cy="2425788"/>
          </a:xfrm>
          <a:prstGeom prst="rect">
            <a:avLst/>
          </a:prstGeom>
          <a:noFill/>
          <a:ln>
            <a:noFill/>
          </a:ln>
        </p:spPr>
      </p:pic>
      <p:pic>
        <p:nvPicPr>
          <p:cNvPr id="303" name="Google Shape;303;p43" descr="Working Women During WWI | The Postal Museum"/>
          <p:cNvPicPr preferRelativeResize="0"/>
          <p:nvPr/>
        </p:nvPicPr>
        <p:blipFill rotWithShape="1">
          <a:blip r:embed="rId6">
            <a:alphaModFix/>
          </a:blip>
          <a:srcRect/>
          <a:stretch/>
        </p:blipFill>
        <p:spPr>
          <a:xfrm>
            <a:off x="4846781" y="2635287"/>
            <a:ext cx="4227767" cy="241153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title"/>
          </p:nvPr>
        </p:nvSpPr>
        <p:spPr>
          <a:xfrm>
            <a:off x="124050" y="94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t>Conscientious Objectors</a:t>
            </a:r>
            <a:endParaRPr sz="3400" b="1"/>
          </a:p>
        </p:txBody>
      </p:sp>
      <p:sp>
        <p:nvSpPr>
          <p:cNvPr id="309" name="Google Shape;309;p44"/>
          <p:cNvSpPr txBox="1">
            <a:spLocks noGrp="1"/>
          </p:cNvSpPr>
          <p:nvPr>
            <p:ph type="body" idx="1"/>
          </p:nvPr>
        </p:nvSpPr>
        <p:spPr>
          <a:xfrm>
            <a:off x="61200" y="667475"/>
            <a:ext cx="4639500" cy="44760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 sz="1800"/>
              <a:t>People who </a:t>
            </a:r>
            <a:r>
              <a:rPr lang="en" sz="1800" b="1" i="1" u="sng">
                <a:solidFill>
                  <a:srgbClr val="FF0000"/>
                </a:solidFill>
              </a:rPr>
              <a:t>refused</a:t>
            </a:r>
            <a:r>
              <a:rPr lang="en" sz="1800"/>
              <a:t> </a:t>
            </a:r>
            <a:r>
              <a:rPr lang="en" sz="1800" b="1"/>
              <a:t>to participate in war for</a:t>
            </a:r>
            <a:r>
              <a:rPr lang="en" sz="1800"/>
              <a:t> </a:t>
            </a:r>
            <a:r>
              <a:rPr lang="en" sz="1800" b="1"/>
              <a:t>philosophical, religious, or moral reasons</a:t>
            </a:r>
            <a:endParaRPr sz="1800"/>
          </a:p>
          <a:p>
            <a:pPr marL="457200" lvl="0" indent="-334327" algn="l" rtl="0">
              <a:spcBef>
                <a:spcPts val="0"/>
              </a:spcBef>
              <a:spcAft>
                <a:spcPts val="0"/>
              </a:spcAft>
              <a:buSzPct val="100000"/>
              <a:buChar char="●"/>
            </a:pPr>
            <a:r>
              <a:rPr lang="en" sz="1800"/>
              <a:t>About 3,500 men </a:t>
            </a:r>
            <a:r>
              <a:rPr lang="en" sz="1800" b="1"/>
              <a:t>obtained legal conscientious objector </a:t>
            </a:r>
            <a:r>
              <a:rPr lang="en" sz="1800" b="1" i="1" u="sng">
                <a:solidFill>
                  <a:srgbClr val="FF0000"/>
                </a:solidFill>
              </a:rPr>
              <a:t>exemptions</a:t>
            </a:r>
            <a:endParaRPr sz="1800" b="1" i="1" u="sng">
              <a:solidFill>
                <a:srgbClr val="FF0000"/>
              </a:solidFill>
            </a:endParaRPr>
          </a:p>
          <a:p>
            <a:pPr marL="914400" lvl="1" indent="-334327" algn="l" rtl="0">
              <a:spcBef>
                <a:spcPts val="0"/>
              </a:spcBef>
              <a:spcAft>
                <a:spcPts val="0"/>
              </a:spcAft>
              <a:buSzPct val="100000"/>
              <a:buChar char="○"/>
            </a:pPr>
            <a:r>
              <a:rPr lang="en" sz="1800"/>
              <a:t>A smaller number simply </a:t>
            </a:r>
            <a:r>
              <a:rPr lang="en" sz="1800" b="1"/>
              <a:t>refused to cooperate with the military in any way</a:t>
            </a:r>
            <a:endParaRPr sz="1800" b="1"/>
          </a:p>
          <a:p>
            <a:pPr marL="914400" lvl="1" indent="-334327" algn="l" rtl="0">
              <a:spcBef>
                <a:spcPts val="0"/>
              </a:spcBef>
              <a:spcAft>
                <a:spcPts val="0"/>
              </a:spcAft>
              <a:buSzPct val="100000"/>
              <a:buChar char="○"/>
            </a:pPr>
            <a:r>
              <a:rPr lang="en" sz="1800"/>
              <a:t>Approximately 500 objectors were court-martialed and imprisoned</a:t>
            </a:r>
            <a:endParaRPr sz="1800"/>
          </a:p>
          <a:p>
            <a:pPr marL="457200" lvl="0" indent="-334327" algn="l" rtl="0">
              <a:spcBef>
                <a:spcPts val="0"/>
              </a:spcBef>
              <a:spcAft>
                <a:spcPts val="0"/>
              </a:spcAft>
              <a:buSzPct val="100000"/>
              <a:buChar char="●"/>
            </a:pPr>
            <a:r>
              <a:rPr lang="en" sz="1800" b="1"/>
              <a:t>Alvin York → conscientious objector</a:t>
            </a:r>
            <a:endParaRPr sz="1800"/>
          </a:p>
          <a:p>
            <a:pPr marL="914400" lvl="1" indent="-334327" algn="l" rtl="0">
              <a:spcBef>
                <a:spcPts val="0"/>
              </a:spcBef>
              <a:spcAft>
                <a:spcPts val="0"/>
              </a:spcAft>
              <a:buSzPct val="100000"/>
              <a:buChar char="○"/>
            </a:pPr>
            <a:r>
              <a:rPr lang="en" sz="1800" b="1" i="1"/>
              <a:t>Almost</a:t>
            </a:r>
            <a:r>
              <a:rPr lang="en" sz="1800"/>
              <a:t> avoided military service</a:t>
            </a:r>
            <a:endParaRPr sz="1800"/>
          </a:p>
          <a:p>
            <a:pPr marL="914400" lvl="1" indent="-334327" algn="l" rtl="0">
              <a:spcBef>
                <a:spcPts val="0"/>
              </a:spcBef>
              <a:spcAft>
                <a:spcPts val="0"/>
              </a:spcAft>
              <a:buSzPct val="100000"/>
              <a:buChar char="○"/>
            </a:pPr>
            <a:r>
              <a:rPr lang="en" sz="1800" b="1"/>
              <a:t>Most </a:t>
            </a:r>
            <a:r>
              <a:rPr lang="en" sz="1800" b="1" i="1" u="sng">
                <a:solidFill>
                  <a:srgbClr val="FF0000"/>
                </a:solidFill>
              </a:rPr>
              <a:t>decorated</a:t>
            </a:r>
            <a:r>
              <a:rPr lang="en" sz="1800" b="1"/>
              <a:t> American soldier in WWI</a:t>
            </a:r>
            <a:endParaRPr sz="1800" b="1"/>
          </a:p>
          <a:p>
            <a:pPr marL="914400" lvl="1" indent="-334327" algn="l" rtl="0">
              <a:spcBef>
                <a:spcPts val="0"/>
              </a:spcBef>
              <a:spcAft>
                <a:spcPts val="0"/>
              </a:spcAft>
              <a:buSzPct val="100000"/>
              <a:buChar char="○"/>
            </a:pPr>
            <a:r>
              <a:rPr lang="en" sz="1800"/>
              <a:t>Received the Medal of Honor for leading an attack on German machine gun nests</a:t>
            </a:r>
            <a:endParaRPr sz="1800"/>
          </a:p>
        </p:txBody>
      </p:sp>
      <p:pic>
        <p:nvPicPr>
          <p:cNvPr id="310" name="Google Shape;310;p44" descr="The Conscientious Objectors Of World War One | Imperial War Museums"/>
          <p:cNvPicPr preferRelativeResize="0"/>
          <p:nvPr/>
        </p:nvPicPr>
        <p:blipFill rotWithShape="1">
          <a:blip r:embed="rId3">
            <a:alphaModFix/>
          </a:blip>
          <a:srcRect/>
          <a:stretch/>
        </p:blipFill>
        <p:spPr>
          <a:xfrm>
            <a:off x="4700675" y="2254600"/>
            <a:ext cx="2100350" cy="2804150"/>
          </a:xfrm>
          <a:prstGeom prst="rect">
            <a:avLst/>
          </a:prstGeom>
          <a:noFill/>
          <a:ln>
            <a:noFill/>
          </a:ln>
        </p:spPr>
      </p:pic>
      <p:pic>
        <p:nvPicPr>
          <p:cNvPr id="311" name="Google Shape;311;p44" descr="During WW1 some conscientious objectors were virtually crucified –  Historical articles and illustrationsHistorical articles and illustrations  | Look and Learn"/>
          <p:cNvPicPr preferRelativeResize="0"/>
          <p:nvPr/>
        </p:nvPicPr>
        <p:blipFill rotWithShape="1">
          <a:blip r:embed="rId4">
            <a:alphaModFix/>
          </a:blip>
          <a:srcRect/>
          <a:stretch/>
        </p:blipFill>
        <p:spPr>
          <a:xfrm>
            <a:off x="6891050" y="94775"/>
            <a:ext cx="2170250" cy="2539575"/>
          </a:xfrm>
          <a:prstGeom prst="rect">
            <a:avLst/>
          </a:prstGeom>
          <a:noFill/>
          <a:ln>
            <a:noFill/>
          </a:ln>
        </p:spPr>
      </p:pic>
      <p:pic>
        <p:nvPicPr>
          <p:cNvPr id="312" name="Google Shape;312;p44" descr="Peace symbols - Wikipedia"/>
          <p:cNvPicPr preferRelativeResize="0"/>
          <p:nvPr/>
        </p:nvPicPr>
        <p:blipFill rotWithShape="1">
          <a:blip r:embed="rId5">
            <a:alphaModFix/>
          </a:blip>
          <a:srcRect/>
          <a:stretch/>
        </p:blipFill>
        <p:spPr>
          <a:xfrm>
            <a:off x="5127300" y="94775"/>
            <a:ext cx="1673725" cy="1970475"/>
          </a:xfrm>
          <a:prstGeom prst="rect">
            <a:avLst/>
          </a:prstGeom>
          <a:noFill/>
          <a:ln>
            <a:noFill/>
          </a:ln>
        </p:spPr>
      </p:pic>
      <p:pic>
        <p:nvPicPr>
          <p:cNvPr id="313" name="Google Shape;313;p44"/>
          <p:cNvPicPr preferRelativeResize="0"/>
          <p:nvPr/>
        </p:nvPicPr>
        <p:blipFill>
          <a:blip r:embed="rId6">
            <a:alphaModFix/>
          </a:blip>
          <a:stretch>
            <a:fillRect/>
          </a:stretch>
        </p:blipFill>
        <p:spPr>
          <a:xfrm>
            <a:off x="6891050" y="2721900"/>
            <a:ext cx="2170250" cy="2336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45" descr="Hacksaw Ridge – Now Playing! Get Tickets: http://lions.gt/hacksawridgetickets&#10;Starring Andrew Garfield, Sam Worthington, Luke Bracey, Teresa Palmer, Hugo Weaving, Rachel Griffiths and Vince Vaughn.&#10;&#10;#HacksawRidge&#10;&#10;http://www.HacksawRidge.Movie&#10;http://www.Facebook.com/HacksawRidge&#10;http://www.Twitter.com/HacksawRidge&#10;http://www.Instagram.com/HacksawRidge&#10; &#10;HACKSAW RIDGE is the extraordinary true story of Desmond Doss [Andrew Garfield] who, in Okinawa during the bloodiest battle of WWII, saved 75 men without firing or carrying a gun. He was the only American soldier in WWII to fight on the front lines without a weapon, as he believed that while the war was justified, killing was nevertheless wrong. As an army medic, he single-handedly evacuated the wounded from behind enemy lines, braved fire while tending to soldiers and was wounded by a grenade and hit by snipers. Doss was the first conscientious objector awarded the Congressional Medal of Honor." title="Hacksaw Ridge (2016) Official Trailer – “Believe” - Andrew Garfield">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Lexend"/>
                <a:ea typeface="Lexend"/>
                <a:cs typeface="Lexend"/>
                <a:sym typeface="Lexend"/>
              </a:rPr>
              <a:t>Trench Warfare Game - How will you fair?</a:t>
            </a:r>
            <a:endParaRPr sz="3000">
              <a:latin typeface="Lexend"/>
              <a:ea typeface="Lexend"/>
              <a:cs typeface="Lexend"/>
              <a:sym typeface="Lexend"/>
            </a:endParaRPr>
          </a:p>
        </p:txBody>
      </p:sp>
      <p:sp>
        <p:nvSpPr>
          <p:cNvPr id="324" name="Google Shape;324;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r>
              <a:rPr lang="en" sz="2800" u="sng">
                <a:solidFill>
                  <a:srgbClr val="4DD0E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https://www.warmuseum.ca/overthetop/game/ </a:t>
            </a:r>
            <a:endParaRPr sz="2800">
              <a:solidFill>
                <a:srgbClr val="FFFFFF"/>
              </a:solidFill>
              <a:latin typeface="Arial"/>
              <a:ea typeface="Arial"/>
              <a:cs typeface="Arial"/>
              <a:sym typeface="Arial"/>
            </a:endParaRPr>
          </a:p>
          <a:p>
            <a:pPr marL="0" lvl="0" indent="0" algn="ctr" rtl="0">
              <a:lnSpc>
                <a:spcPct val="100000"/>
              </a:lnSpc>
              <a:spcBef>
                <a:spcPts val="0"/>
              </a:spcBef>
              <a:spcAft>
                <a:spcPts val="0"/>
              </a:spcAft>
              <a:buNone/>
            </a:pPr>
            <a:endParaRPr sz="2800">
              <a:solidFill>
                <a:srgbClr val="FFFFFF"/>
              </a:solidFill>
              <a:latin typeface="Arial"/>
              <a:ea typeface="Arial"/>
              <a:cs typeface="Arial"/>
              <a:sym typeface="Arial"/>
            </a:endParaRPr>
          </a:p>
          <a:p>
            <a:pPr marL="0" lvl="0" indent="0" algn="ctr" rtl="0">
              <a:spcBef>
                <a:spcPts val="0"/>
              </a:spcBef>
              <a:spcAft>
                <a:spcPts val="0"/>
              </a:spcAft>
              <a:buNone/>
            </a:pPr>
            <a:r>
              <a:rPr lang="en"/>
              <a:t>Directions:</a:t>
            </a:r>
            <a:endParaRPr/>
          </a:p>
          <a:p>
            <a:pPr marL="457200" lvl="0" indent="-342900" algn="ctr" rtl="0">
              <a:spcBef>
                <a:spcPts val="1200"/>
              </a:spcBef>
              <a:spcAft>
                <a:spcPts val="0"/>
              </a:spcAft>
              <a:buSzPts val="1800"/>
              <a:buAutoNum type="arabicPeriod"/>
            </a:pPr>
            <a:r>
              <a:rPr lang="en"/>
              <a:t>Go to the link above in Canvas</a:t>
            </a:r>
            <a:endParaRPr/>
          </a:p>
          <a:p>
            <a:pPr marL="457200" lvl="0" indent="-342900" algn="ctr" rtl="0">
              <a:spcBef>
                <a:spcPts val="0"/>
              </a:spcBef>
              <a:spcAft>
                <a:spcPts val="0"/>
              </a:spcAft>
              <a:buSzPts val="1800"/>
              <a:buAutoNum type="arabicPeriod"/>
            </a:pPr>
            <a:r>
              <a:rPr lang="en"/>
              <a:t>Play the game</a:t>
            </a:r>
            <a:endParaRPr/>
          </a:p>
          <a:p>
            <a:pPr marL="457200" lvl="0" indent="-342900" algn="ctr" rtl="0">
              <a:spcBef>
                <a:spcPts val="0"/>
              </a:spcBef>
              <a:spcAft>
                <a:spcPts val="0"/>
              </a:spcAft>
              <a:buSzPts val="1800"/>
              <a:buAutoNum type="arabicPeriod"/>
            </a:pPr>
            <a:r>
              <a:rPr lang="en"/>
              <a:t>Screenshot your destiny (did you survive or were you killed?)</a:t>
            </a:r>
            <a:endParaRPr/>
          </a:p>
          <a:p>
            <a:pPr marL="457200" lvl="0" indent="-342900" algn="ctr" rtl="0">
              <a:spcBef>
                <a:spcPts val="0"/>
              </a:spcBef>
              <a:spcAft>
                <a:spcPts val="0"/>
              </a:spcAft>
              <a:buSzPts val="1800"/>
              <a:buAutoNum type="arabicPeriod"/>
            </a:pPr>
            <a:r>
              <a:rPr lang="en"/>
              <a:t>Write a short summary (there is a document in Canvas for you to paste your destiny and write your summary in for you to submit)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descr="During World War I the governments of all the warring powers put enormous effort into scientific and technical development for military ends. #TheWorldWars&#10;Subscribe for more History: https://www.youtube.com/channel/UC9MAhZQQd9egwWCxrwSIsJQ?sub_confirmation=1&#10;&#10;Check out exclusive HISTORY videos and full episodes:&#10;http://www.history.com/videos&#10;&#10;Get daily updates on history:&#10;http://www.history.com/news/&#10;&#10;Check out our Facebook games, and other exclusive content:&#10;https://www.facebook.com/History&#10;&#10;Keep up to date with everything HISTORY by following us on Twitter:&#10;https://twitter.com/history&#10;&#10;Get the latest on show premieres, special events, sweepstakes and more.&#10;Sign up for HISTORY email updates http://www.history.com/emails/sign-up&#10;&#10;Follow HISTORY on StumbleUpon:&#10;http://www.stumbleupon.com/channel/HISTORY&#10;&#10;HISTORY Topical Video&#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Tech Developments of World War I | History">
            <a:hlinkClick r:id="rId3"/>
          </p:cNvPr>
          <p:cNvPicPr preferRelativeResize="0"/>
          <p:nvPr/>
        </p:nvPicPr>
        <p:blipFill>
          <a:blip r:embed="rId4">
            <a:alphaModFix/>
          </a:blip>
          <a:stretch>
            <a:fillRect/>
          </a:stretch>
        </p:blipFill>
        <p:spPr>
          <a:xfrm>
            <a:off x="116500" y="92825"/>
            <a:ext cx="8881900" cy="495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51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latin typeface="Lexend"/>
                <a:ea typeface="Lexend"/>
                <a:cs typeface="Lexend"/>
                <a:sym typeface="Lexend"/>
              </a:rPr>
              <a:t>The Machine Gun &amp; Tanks</a:t>
            </a:r>
            <a:endParaRPr sz="3400" b="1">
              <a:latin typeface="Lexend"/>
              <a:ea typeface="Lexend"/>
              <a:cs typeface="Lexend"/>
              <a:sym typeface="Lexend"/>
            </a:endParaRPr>
          </a:p>
        </p:txBody>
      </p:sp>
      <p:sp>
        <p:nvSpPr>
          <p:cNvPr id="89" name="Google Shape;89;p17"/>
          <p:cNvSpPr txBox="1">
            <a:spLocks noGrp="1"/>
          </p:cNvSpPr>
          <p:nvPr>
            <p:ph type="body" idx="2"/>
          </p:nvPr>
        </p:nvSpPr>
        <p:spPr>
          <a:xfrm>
            <a:off x="4712475" y="566650"/>
            <a:ext cx="4322700" cy="4525200"/>
          </a:xfrm>
          <a:prstGeom prst="rect">
            <a:avLst/>
          </a:prstGeom>
        </p:spPr>
        <p:txBody>
          <a:bodyPr spcFirstLastPara="1" wrap="square" lIns="91425" tIns="91425" rIns="91425" bIns="91425" anchor="t" anchorCtr="0">
            <a:normAutofit fontScale="85000" lnSpcReduction="20000"/>
          </a:bodyPr>
          <a:lstStyle/>
          <a:p>
            <a:pPr marL="457200" lvl="0" indent="-347345" algn="l" rtl="0">
              <a:spcBef>
                <a:spcPts val="0"/>
              </a:spcBef>
              <a:spcAft>
                <a:spcPts val="0"/>
              </a:spcAft>
              <a:buSzPct val="100000"/>
              <a:buChar char="●"/>
            </a:pPr>
            <a:r>
              <a:rPr lang="en" sz="2200" b="1"/>
              <a:t>Machine Guns:</a:t>
            </a:r>
            <a:endParaRPr sz="2200" b="1"/>
          </a:p>
          <a:p>
            <a:pPr marL="914400" lvl="1" indent="-347344" algn="l" rtl="0">
              <a:spcBef>
                <a:spcPts val="0"/>
              </a:spcBef>
              <a:spcAft>
                <a:spcPts val="0"/>
              </a:spcAft>
              <a:buSzPct val="100000"/>
              <a:buChar char="○"/>
            </a:pPr>
            <a:r>
              <a:rPr lang="en" sz="2200" b="1"/>
              <a:t>Led to high casualty rates</a:t>
            </a:r>
            <a:endParaRPr sz="2200" b="1"/>
          </a:p>
          <a:p>
            <a:pPr marL="1371600" lvl="2" indent="-347344" algn="l" rtl="0">
              <a:spcBef>
                <a:spcPts val="0"/>
              </a:spcBef>
              <a:spcAft>
                <a:spcPts val="0"/>
              </a:spcAft>
              <a:buSzPct val="100000"/>
              <a:buChar char="■"/>
            </a:pPr>
            <a:r>
              <a:rPr lang="en" sz="2200"/>
              <a:t>Death or injury</a:t>
            </a:r>
            <a:endParaRPr sz="2200"/>
          </a:p>
          <a:p>
            <a:pPr marL="914400" lvl="1" indent="-347344" algn="l" rtl="0">
              <a:spcBef>
                <a:spcPts val="0"/>
              </a:spcBef>
              <a:spcAft>
                <a:spcPts val="0"/>
              </a:spcAft>
              <a:buSzPct val="100000"/>
              <a:buChar char="○"/>
            </a:pPr>
            <a:r>
              <a:rPr lang="en" sz="2200" b="1"/>
              <a:t>Much more</a:t>
            </a:r>
            <a:r>
              <a:rPr lang="en" sz="2200"/>
              <a:t> </a:t>
            </a:r>
            <a:r>
              <a:rPr lang="en" sz="2200" b="1"/>
              <a:t>efficient </a:t>
            </a:r>
            <a:r>
              <a:rPr lang="en" sz="2200"/>
              <a:t>than cavalry (horses)</a:t>
            </a:r>
            <a:endParaRPr sz="2200"/>
          </a:p>
          <a:p>
            <a:pPr marL="457200" lvl="0" indent="-347345" algn="l" rtl="0">
              <a:spcBef>
                <a:spcPts val="0"/>
              </a:spcBef>
              <a:spcAft>
                <a:spcPts val="0"/>
              </a:spcAft>
              <a:buSzPct val="100000"/>
              <a:buChar char="●"/>
            </a:pPr>
            <a:r>
              <a:rPr lang="en" sz="2200" b="1"/>
              <a:t>Tanks:</a:t>
            </a:r>
            <a:endParaRPr sz="2200" b="1"/>
          </a:p>
          <a:p>
            <a:pPr marL="914400" lvl="1" indent="-347344" algn="l" rtl="0">
              <a:spcBef>
                <a:spcPts val="0"/>
              </a:spcBef>
              <a:spcAft>
                <a:spcPts val="0"/>
              </a:spcAft>
              <a:buSzPct val="100000"/>
              <a:buChar char="○"/>
            </a:pPr>
            <a:r>
              <a:rPr lang="en" sz="2200"/>
              <a:t>Used to try to get across “</a:t>
            </a:r>
            <a:r>
              <a:rPr lang="en" sz="2200" b="1" i="1" u="sng">
                <a:solidFill>
                  <a:srgbClr val="FF0000"/>
                </a:solidFill>
              </a:rPr>
              <a:t>no-man’s land</a:t>
            </a:r>
            <a:r>
              <a:rPr lang="en" sz="2200"/>
              <a:t>”</a:t>
            </a:r>
            <a:endParaRPr sz="2200"/>
          </a:p>
          <a:p>
            <a:pPr marL="1371600" lvl="2" indent="-347344" algn="l" rtl="0">
              <a:spcBef>
                <a:spcPts val="0"/>
              </a:spcBef>
              <a:spcAft>
                <a:spcPts val="0"/>
              </a:spcAft>
              <a:buSzPct val="100000"/>
              <a:buChar char="■"/>
            </a:pPr>
            <a:r>
              <a:rPr lang="en" sz="2200" b="1"/>
              <a:t>No-man’s land: an area between the two armies, over which no control has been established</a:t>
            </a:r>
            <a:endParaRPr sz="2200" b="1"/>
          </a:p>
          <a:p>
            <a:pPr marL="914400" lvl="1" indent="-347344" algn="l" rtl="0">
              <a:spcBef>
                <a:spcPts val="0"/>
              </a:spcBef>
              <a:spcAft>
                <a:spcPts val="0"/>
              </a:spcAft>
              <a:buSzPct val="100000"/>
              <a:buChar char="○"/>
            </a:pPr>
            <a:r>
              <a:rPr lang="en" sz="2200" b="1"/>
              <a:t>Not very effective</a:t>
            </a:r>
            <a:r>
              <a:rPr lang="en" sz="2200"/>
              <a:t> - slow speed and could not cross trenches</a:t>
            </a:r>
            <a:endParaRPr sz="2200"/>
          </a:p>
        </p:txBody>
      </p:sp>
      <p:pic>
        <p:nvPicPr>
          <p:cNvPr id="90" name="Google Shape;90;p17"/>
          <p:cNvPicPr preferRelativeResize="0"/>
          <p:nvPr/>
        </p:nvPicPr>
        <p:blipFill>
          <a:blip r:embed="rId3">
            <a:alphaModFix/>
          </a:blip>
          <a:stretch>
            <a:fillRect/>
          </a:stretch>
        </p:blipFill>
        <p:spPr>
          <a:xfrm>
            <a:off x="140975" y="784300"/>
            <a:ext cx="2878085" cy="1787450"/>
          </a:xfrm>
          <a:prstGeom prst="rect">
            <a:avLst/>
          </a:prstGeom>
          <a:noFill/>
          <a:ln w="76200" cap="flat" cmpd="sng">
            <a:solidFill>
              <a:srgbClr val="000000"/>
            </a:solidFill>
            <a:prstDash val="solid"/>
            <a:round/>
            <a:headEnd type="none" w="sm" len="sm"/>
            <a:tailEnd type="none" w="sm" len="sm"/>
          </a:ln>
        </p:spPr>
      </p:pic>
      <p:pic>
        <p:nvPicPr>
          <p:cNvPr id="91" name="Google Shape;91;p17" descr="http://upload.wikimedia.org/wikipedia/commons/d/db/British_Mark_V-star_Tank.jpg"/>
          <p:cNvPicPr preferRelativeResize="0"/>
          <p:nvPr/>
        </p:nvPicPr>
        <p:blipFill rotWithShape="1">
          <a:blip r:embed="rId4">
            <a:alphaModFix/>
          </a:blip>
          <a:srcRect/>
          <a:stretch/>
        </p:blipFill>
        <p:spPr>
          <a:xfrm>
            <a:off x="97125" y="2834950"/>
            <a:ext cx="4474876" cy="2256875"/>
          </a:xfrm>
          <a:prstGeom prst="rect">
            <a:avLst/>
          </a:prstGeom>
          <a:noFill/>
          <a:ln w="28575" cap="flat" cmpd="sng">
            <a:solidFill>
              <a:srgbClr val="999999"/>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87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latin typeface="Lexend"/>
                <a:ea typeface="Lexend"/>
                <a:cs typeface="Lexend"/>
                <a:sym typeface="Lexend"/>
              </a:rPr>
              <a:t>Convoy Systems &amp; Planes</a:t>
            </a:r>
            <a:endParaRPr sz="3400" b="1">
              <a:latin typeface="Lexend"/>
              <a:ea typeface="Lexend"/>
              <a:cs typeface="Lexend"/>
              <a:sym typeface="Lexend"/>
            </a:endParaRPr>
          </a:p>
        </p:txBody>
      </p:sp>
      <p:sp>
        <p:nvSpPr>
          <p:cNvPr id="97" name="Google Shape;97;p18"/>
          <p:cNvSpPr txBox="1">
            <a:spLocks noGrp="1"/>
          </p:cNvSpPr>
          <p:nvPr>
            <p:ph type="body" idx="2"/>
          </p:nvPr>
        </p:nvSpPr>
        <p:spPr>
          <a:xfrm>
            <a:off x="5953375" y="735175"/>
            <a:ext cx="3115200" cy="4262400"/>
          </a:xfrm>
          <a:prstGeom prst="rect">
            <a:avLst/>
          </a:prstGeom>
        </p:spPr>
        <p:txBody>
          <a:bodyPr spcFirstLastPara="1" wrap="square" lIns="91425" tIns="91425" rIns="91425" bIns="91425" anchor="t" anchorCtr="0">
            <a:normAutofit fontScale="85000" lnSpcReduction="20000"/>
          </a:bodyPr>
          <a:lstStyle/>
          <a:p>
            <a:pPr marL="457200" lvl="0" indent="-347345" algn="l" rtl="0">
              <a:spcBef>
                <a:spcPts val="0"/>
              </a:spcBef>
              <a:spcAft>
                <a:spcPts val="0"/>
              </a:spcAft>
              <a:buSzPct val="100000"/>
              <a:buChar char="●"/>
            </a:pPr>
            <a:r>
              <a:rPr lang="en" sz="2200" b="1"/>
              <a:t>Convoy systems</a:t>
            </a:r>
            <a:r>
              <a:rPr lang="en" sz="2200"/>
              <a:t>:</a:t>
            </a:r>
            <a:endParaRPr sz="2200"/>
          </a:p>
          <a:p>
            <a:pPr marL="914400" lvl="1" indent="-347344" algn="l" rtl="0">
              <a:spcBef>
                <a:spcPts val="0"/>
              </a:spcBef>
              <a:spcAft>
                <a:spcPts val="0"/>
              </a:spcAft>
              <a:buSzPct val="100000"/>
              <a:buChar char="○"/>
            </a:pPr>
            <a:r>
              <a:rPr lang="en" sz="2200" b="1"/>
              <a:t>Used to protect cargo &amp; passenger ships</a:t>
            </a:r>
            <a:r>
              <a:rPr lang="en" sz="2200"/>
              <a:t> from U-boat/submarine </a:t>
            </a:r>
            <a:r>
              <a:rPr lang="en" sz="2200" b="1" i="1" u="sng">
                <a:solidFill>
                  <a:srgbClr val="FF0000"/>
                </a:solidFill>
              </a:rPr>
              <a:t>attacks</a:t>
            </a:r>
            <a:endParaRPr sz="2200" b="1" i="1" u="sng">
              <a:solidFill>
                <a:srgbClr val="FF0000"/>
              </a:solidFill>
            </a:endParaRPr>
          </a:p>
          <a:p>
            <a:pPr marL="457200" lvl="0" indent="-347345" algn="l" rtl="0">
              <a:spcBef>
                <a:spcPts val="0"/>
              </a:spcBef>
              <a:spcAft>
                <a:spcPts val="0"/>
              </a:spcAft>
              <a:buSzPct val="100000"/>
              <a:buChar char="●"/>
            </a:pPr>
            <a:r>
              <a:rPr lang="en" sz="2200" b="1"/>
              <a:t>Planes</a:t>
            </a:r>
            <a:r>
              <a:rPr lang="en" sz="2200"/>
              <a:t>:</a:t>
            </a:r>
            <a:endParaRPr sz="2200"/>
          </a:p>
          <a:p>
            <a:pPr marL="914400" lvl="1" indent="-347344" algn="l" rtl="0">
              <a:spcBef>
                <a:spcPts val="0"/>
              </a:spcBef>
              <a:spcAft>
                <a:spcPts val="0"/>
              </a:spcAft>
              <a:buSzPct val="100000"/>
              <a:buChar char="○"/>
            </a:pPr>
            <a:r>
              <a:rPr lang="en" sz="2200"/>
              <a:t>Used for </a:t>
            </a:r>
            <a:r>
              <a:rPr lang="en" sz="2200" b="1"/>
              <a:t>reconnaissance</a:t>
            </a:r>
            <a:r>
              <a:rPr lang="en" sz="2200"/>
              <a:t> (</a:t>
            </a:r>
            <a:r>
              <a:rPr lang="en" sz="2200" b="1" i="1" u="sng">
                <a:solidFill>
                  <a:srgbClr val="FF0000"/>
                </a:solidFill>
              </a:rPr>
              <a:t>spying</a:t>
            </a:r>
            <a:r>
              <a:rPr lang="en" sz="2200"/>
              <a:t>)</a:t>
            </a:r>
            <a:endParaRPr sz="2200"/>
          </a:p>
          <a:p>
            <a:pPr marL="914400" lvl="1" indent="-347344" algn="l" rtl="0">
              <a:spcBef>
                <a:spcPts val="0"/>
              </a:spcBef>
              <a:spcAft>
                <a:spcPts val="0"/>
              </a:spcAft>
              <a:buSzPct val="100000"/>
              <a:buChar char="○"/>
            </a:pPr>
            <a:r>
              <a:rPr lang="en" sz="2200"/>
              <a:t>“</a:t>
            </a:r>
            <a:r>
              <a:rPr lang="en" sz="2200" b="1"/>
              <a:t>Dogfights</a:t>
            </a:r>
            <a:r>
              <a:rPr lang="en" sz="2200"/>
              <a:t>” in the air</a:t>
            </a:r>
            <a:endParaRPr sz="2200"/>
          </a:p>
          <a:p>
            <a:pPr marL="914400" lvl="1" indent="-347344" algn="l" rtl="0">
              <a:spcBef>
                <a:spcPts val="0"/>
              </a:spcBef>
              <a:spcAft>
                <a:spcPts val="0"/>
              </a:spcAft>
              <a:buSzPct val="100000"/>
              <a:buChar char="○"/>
            </a:pPr>
            <a:r>
              <a:rPr lang="en" sz="2200"/>
              <a:t>First plane invented in </a:t>
            </a:r>
            <a:r>
              <a:rPr lang="en" sz="2200" b="1"/>
              <a:t>1903</a:t>
            </a:r>
            <a:endParaRPr sz="2200"/>
          </a:p>
        </p:txBody>
      </p:sp>
      <p:pic>
        <p:nvPicPr>
          <p:cNvPr id="98" name="Google Shape;98;p18"/>
          <p:cNvPicPr preferRelativeResize="0"/>
          <p:nvPr/>
        </p:nvPicPr>
        <p:blipFill rotWithShape="1">
          <a:blip r:embed="rId3">
            <a:alphaModFix/>
          </a:blip>
          <a:srcRect/>
          <a:stretch/>
        </p:blipFill>
        <p:spPr>
          <a:xfrm>
            <a:off x="158950" y="735175"/>
            <a:ext cx="3317468" cy="1932300"/>
          </a:xfrm>
          <a:prstGeom prst="rect">
            <a:avLst/>
          </a:prstGeom>
          <a:noFill/>
          <a:ln>
            <a:noFill/>
          </a:ln>
        </p:spPr>
      </p:pic>
      <p:pic>
        <p:nvPicPr>
          <p:cNvPr id="99" name="Google Shape;99;p18" descr="http://www.crazywebsite.com/Website-Clipart-Pictures-Videos/Aircraft/WWI/Copyright_Free_Images_WWI_Weapons_Allied_Airborne_Aircraft_Formation_Photo-1.jpg"/>
          <p:cNvPicPr preferRelativeResize="0"/>
          <p:nvPr/>
        </p:nvPicPr>
        <p:blipFill rotWithShape="1">
          <a:blip r:embed="rId4">
            <a:alphaModFix/>
          </a:blip>
          <a:srcRect/>
          <a:stretch/>
        </p:blipFill>
        <p:spPr>
          <a:xfrm>
            <a:off x="175900" y="2890150"/>
            <a:ext cx="3283600" cy="2107525"/>
          </a:xfrm>
          <a:prstGeom prst="rect">
            <a:avLst/>
          </a:prstGeom>
          <a:noFill/>
          <a:ln w="76200" cap="flat" cmpd="sng">
            <a:solidFill>
              <a:srgbClr val="999999"/>
            </a:solidFill>
            <a:prstDash val="solid"/>
            <a:round/>
            <a:headEnd type="none" w="sm" len="sm"/>
            <a:tailEnd type="none" w="sm" len="sm"/>
          </a:ln>
        </p:spPr>
      </p:pic>
      <p:pic>
        <p:nvPicPr>
          <p:cNvPr id="100" name="Google Shape;100;p18"/>
          <p:cNvPicPr preferRelativeResize="0"/>
          <p:nvPr/>
        </p:nvPicPr>
        <p:blipFill>
          <a:blip r:embed="rId5">
            <a:alphaModFix/>
          </a:blip>
          <a:stretch>
            <a:fillRect/>
          </a:stretch>
        </p:blipFill>
        <p:spPr>
          <a:xfrm>
            <a:off x="3628500" y="1433825"/>
            <a:ext cx="2427775" cy="2408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9" descr="Subscribe to CLASSIC TRAILERS: http://bit.ly/1u43jDe&#10;Subscribe to TRAILERS: http://bit.ly/sxaw6h&#10;Subscribe to COMING SOON: http://bit.ly/H2vZUn&#10;Like us on FACEBOOK: http://goo.gl/dHs73&#10;Follow us on TWITTER: http://bit.ly/1ghOWmt &#10;Flyboys Official Trailer #1 - James Franco Movie (2006) HD&#10;&#10;Flyboys Trailer - A group of young Americans travel to France to become fighter pilots in the Lafayette Escadrille before the United States entered World War I.&#10;&#10;MGM - 2006&#10;&#10;&#10;Welcome to the Fandango MOVIECLIPS Trailer Vault Channel. Where trailers from the past, from recent to long ago, from a time before YouTube, can be enjoyed by all. We search near and far for original movie trailer from all decades. Feel free to send us your trailer requests and we will do our best to hunt it down." title="Flyboys Official Trailer #1 - James Franco Movie (2006) HD">
            <a:hlinkClick r:id="rId3"/>
          </p:cNvPr>
          <p:cNvPicPr preferRelativeResize="0"/>
          <p:nvPr/>
        </p:nvPicPr>
        <p:blipFill>
          <a:blip r:embed="rId4">
            <a:alphaModFix/>
          </a:blip>
          <a:stretch>
            <a:fillRect/>
          </a:stretch>
        </p:blipFill>
        <p:spPr>
          <a:xfrm>
            <a:off x="152400" y="152400"/>
            <a:ext cx="8744075" cy="4752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82500" y="133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latin typeface="Lexend"/>
                <a:ea typeface="Lexend"/>
                <a:cs typeface="Lexend"/>
                <a:sym typeface="Lexend"/>
              </a:rPr>
              <a:t>Poison Gas &amp; Flamethrowers</a:t>
            </a:r>
            <a:endParaRPr sz="3400" b="1">
              <a:latin typeface="Lexend"/>
              <a:ea typeface="Lexend"/>
              <a:cs typeface="Lexend"/>
              <a:sym typeface="Lexend"/>
            </a:endParaRPr>
          </a:p>
        </p:txBody>
      </p:sp>
      <p:sp>
        <p:nvSpPr>
          <p:cNvPr id="111" name="Google Shape;111;p20"/>
          <p:cNvSpPr txBox="1">
            <a:spLocks noGrp="1"/>
          </p:cNvSpPr>
          <p:nvPr>
            <p:ph type="body" idx="1"/>
          </p:nvPr>
        </p:nvSpPr>
        <p:spPr>
          <a:xfrm>
            <a:off x="82500" y="863550"/>
            <a:ext cx="3938100" cy="3416400"/>
          </a:xfrm>
          <a:prstGeom prst="rect">
            <a:avLst/>
          </a:prstGeom>
        </p:spPr>
        <p:txBody>
          <a:bodyPr spcFirstLastPara="1" wrap="square" lIns="91425" tIns="91425" rIns="91425" bIns="91425" anchor="t" anchorCtr="0">
            <a:noAutofit/>
          </a:bodyPr>
          <a:lstStyle/>
          <a:p>
            <a:pPr marL="457200" lvl="0" indent="-360045" algn="l" rtl="0">
              <a:lnSpc>
                <a:spcPct val="95000"/>
              </a:lnSpc>
              <a:spcBef>
                <a:spcPts val="0"/>
              </a:spcBef>
              <a:spcAft>
                <a:spcPts val="0"/>
              </a:spcAft>
              <a:buSzPts val="2070"/>
              <a:buChar char="●"/>
            </a:pPr>
            <a:r>
              <a:rPr lang="en" sz="2070" b="1"/>
              <a:t>Poison Gas:</a:t>
            </a:r>
            <a:endParaRPr sz="2070" b="1"/>
          </a:p>
          <a:p>
            <a:pPr marL="914400" lvl="1" indent="-349250" algn="l" rtl="0">
              <a:lnSpc>
                <a:spcPct val="95000"/>
              </a:lnSpc>
              <a:spcBef>
                <a:spcPts val="0"/>
              </a:spcBef>
              <a:spcAft>
                <a:spcPts val="0"/>
              </a:spcAft>
              <a:buSzPts val="1900"/>
              <a:buChar char="○"/>
            </a:pPr>
            <a:r>
              <a:rPr lang="en" sz="1900" b="1" i="1" u="sng">
                <a:solidFill>
                  <a:srgbClr val="FF0000"/>
                </a:solidFill>
              </a:rPr>
              <a:t>Difficult</a:t>
            </a:r>
            <a:r>
              <a:rPr lang="en" sz="1900" b="1"/>
              <a:t> to control</a:t>
            </a:r>
            <a:r>
              <a:rPr lang="en" sz="1900"/>
              <a:t> → hurt both sides of the war</a:t>
            </a:r>
            <a:endParaRPr sz="1900"/>
          </a:p>
          <a:p>
            <a:pPr marL="914400" lvl="1" indent="-349250" algn="l" rtl="0">
              <a:lnSpc>
                <a:spcPct val="95000"/>
              </a:lnSpc>
              <a:spcBef>
                <a:spcPts val="0"/>
              </a:spcBef>
              <a:spcAft>
                <a:spcPts val="0"/>
              </a:spcAft>
              <a:buSzPts val="1900"/>
              <a:buChar char="○"/>
            </a:pPr>
            <a:r>
              <a:rPr lang="en" sz="1900"/>
              <a:t>Example: </a:t>
            </a:r>
            <a:r>
              <a:rPr lang="en" sz="1900" b="1"/>
              <a:t>Mustard gas</a:t>
            </a:r>
            <a:endParaRPr sz="1900" b="1"/>
          </a:p>
          <a:p>
            <a:pPr marL="457200" lvl="0" indent="-349250" algn="l" rtl="0">
              <a:lnSpc>
                <a:spcPct val="95000"/>
              </a:lnSpc>
              <a:spcBef>
                <a:spcPts val="0"/>
              </a:spcBef>
              <a:spcAft>
                <a:spcPts val="0"/>
              </a:spcAft>
              <a:buSzPts val="1900"/>
              <a:buChar char="●"/>
            </a:pPr>
            <a:r>
              <a:rPr lang="en" sz="1900" b="1"/>
              <a:t>Flamethrowers:</a:t>
            </a:r>
            <a:endParaRPr sz="1900" b="1"/>
          </a:p>
          <a:p>
            <a:pPr marL="914400" lvl="1" indent="-360044" algn="l" rtl="0">
              <a:lnSpc>
                <a:spcPct val="95000"/>
              </a:lnSpc>
              <a:spcBef>
                <a:spcPts val="0"/>
              </a:spcBef>
              <a:spcAft>
                <a:spcPts val="0"/>
              </a:spcAft>
              <a:buSzPts val="2070"/>
              <a:buChar char="○"/>
            </a:pPr>
            <a:r>
              <a:rPr lang="en" sz="2070"/>
              <a:t>Military assault weapon that </a:t>
            </a:r>
            <a:r>
              <a:rPr lang="en" sz="2070" b="1" i="1" u="sng">
                <a:solidFill>
                  <a:srgbClr val="FF0000"/>
                </a:solidFill>
              </a:rPr>
              <a:t>projects</a:t>
            </a:r>
            <a:r>
              <a:rPr lang="en" sz="2070"/>
              <a:t> a stream of </a:t>
            </a:r>
            <a:r>
              <a:rPr lang="en" sz="2070" b="1" i="1" u="sng">
                <a:solidFill>
                  <a:srgbClr val="FF0000"/>
                </a:solidFill>
              </a:rPr>
              <a:t>blazing oil</a:t>
            </a:r>
            <a:r>
              <a:rPr lang="en" sz="2070"/>
              <a:t> or thickened gasoline against enemy positions</a:t>
            </a:r>
            <a:endParaRPr sz="2070"/>
          </a:p>
          <a:p>
            <a:pPr marL="914400" lvl="0" indent="0" algn="l" rtl="0">
              <a:lnSpc>
                <a:spcPct val="95000"/>
              </a:lnSpc>
              <a:spcBef>
                <a:spcPts val="1200"/>
              </a:spcBef>
              <a:spcAft>
                <a:spcPts val="1200"/>
              </a:spcAft>
              <a:buSzPts val="935"/>
              <a:buNone/>
            </a:pPr>
            <a:endParaRPr sz="1700"/>
          </a:p>
        </p:txBody>
      </p:sp>
      <p:pic>
        <p:nvPicPr>
          <p:cNvPr id="112" name="Google Shape;112;p20"/>
          <p:cNvPicPr preferRelativeResize="0"/>
          <p:nvPr/>
        </p:nvPicPr>
        <p:blipFill>
          <a:blip r:embed="rId3">
            <a:alphaModFix/>
          </a:blip>
          <a:stretch>
            <a:fillRect/>
          </a:stretch>
        </p:blipFill>
        <p:spPr>
          <a:xfrm>
            <a:off x="6655550" y="3418000"/>
            <a:ext cx="2447325" cy="1650050"/>
          </a:xfrm>
          <a:prstGeom prst="rect">
            <a:avLst/>
          </a:prstGeom>
          <a:noFill/>
          <a:ln w="19050" cap="flat" cmpd="sng">
            <a:solidFill>
              <a:srgbClr val="1F497D"/>
            </a:solidFill>
            <a:prstDash val="solid"/>
            <a:round/>
            <a:headEnd type="none" w="sm" len="sm"/>
            <a:tailEnd type="none" w="sm" len="sm"/>
          </a:ln>
        </p:spPr>
      </p:pic>
      <p:pic>
        <p:nvPicPr>
          <p:cNvPr id="113" name="Google Shape;113;p20"/>
          <p:cNvPicPr preferRelativeResize="0"/>
          <p:nvPr/>
        </p:nvPicPr>
        <p:blipFill>
          <a:blip r:embed="rId4">
            <a:alphaModFix/>
          </a:blip>
          <a:stretch>
            <a:fillRect/>
          </a:stretch>
        </p:blipFill>
        <p:spPr>
          <a:xfrm>
            <a:off x="4255725" y="778863"/>
            <a:ext cx="1807150" cy="1455625"/>
          </a:xfrm>
          <a:prstGeom prst="rect">
            <a:avLst/>
          </a:prstGeom>
          <a:noFill/>
          <a:ln>
            <a:noFill/>
          </a:ln>
        </p:spPr>
      </p:pic>
      <p:pic>
        <p:nvPicPr>
          <p:cNvPr id="114" name="Google Shape;114;p20" descr="mustard_victim_l"/>
          <p:cNvPicPr preferRelativeResize="0"/>
          <p:nvPr/>
        </p:nvPicPr>
        <p:blipFill rotWithShape="1">
          <a:blip r:embed="rId5">
            <a:alphaModFix/>
          </a:blip>
          <a:srcRect/>
          <a:stretch/>
        </p:blipFill>
        <p:spPr>
          <a:xfrm>
            <a:off x="6122500" y="757650"/>
            <a:ext cx="1224900" cy="1498050"/>
          </a:xfrm>
          <a:prstGeom prst="rect">
            <a:avLst/>
          </a:prstGeom>
          <a:noFill/>
          <a:ln>
            <a:noFill/>
          </a:ln>
        </p:spPr>
      </p:pic>
      <p:pic>
        <p:nvPicPr>
          <p:cNvPr id="115" name="Google Shape;115;p20" descr="627px-US_WWI_Gas_mask_with_bag"/>
          <p:cNvPicPr preferRelativeResize="0"/>
          <p:nvPr/>
        </p:nvPicPr>
        <p:blipFill rotWithShape="1">
          <a:blip r:embed="rId6">
            <a:alphaModFix/>
          </a:blip>
          <a:srcRect/>
          <a:stretch/>
        </p:blipFill>
        <p:spPr>
          <a:xfrm>
            <a:off x="7461375" y="95675"/>
            <a:ext cx="1682625" cy="1119701"/>
          </a:xfrm>
          <a:prstGeom prst="rect">
            <a:avLst/>
          </a:prstGeom>
          <a:noFill/>
          <a:ln>
            <a:noFill/>
          </a:ln>
        </p:spPr>
      </p:pic>
      <p:pic>
        <p:nvPicPr>
          <p:cNvPr id="116" name="Google Shape;116;p20"/>
          <p:cNvPicPr preferRelativeResize="0"/>
          <p:nvPr/>
        </p:nvPicPr>
        <p:blipFill>
          <a:blip r:embed="rId7">
            <a:alphaModFix/>
          </a:blip>
          <a:stretch>
            <a:fillRect/>
          </a:stretch>
        </p:blipFill>
        <p:spPr>
          <a:xfrm>
            <a:off x="7441725" y="1285550"/>
            <a:ext cx="1628050" cy="970150"/>
          </a:xfrm>
          <a:prstGeom prst="rect">
            <a:avLst/>
          </a:prstGeom>
          <a:noFill/>
          <a:ln>
            <a:noFill/>
          </a:ln>
        </p:spPr>
      </p:pic>
      <p:pic>
        <p:nvPicPr>
          <p:cNvPr id="117" name="Google Shape;117;p20"/>
          <p:cNvPicPr preferRelativeResize="0"/>
          <p:nvPr/>
        </p:nvPicPr>
        <p:blipFill>
          <a:blip r:embed="rId8">
            <a:alphaModFix/>
          </a:blip>
          <a:stretch>
            <a:fillRect/>
          </a:stretch>
        </p:blipFill>
        <p:spPr>
          <a:xfrm>
            <a:off x="4255725" y="2306750"/>
            <a:ext cx="2280300" cy="1368325"/>
          </a:xfrm>
          <a:prstGeom prst="rect">
            <a:avLst/>
          </a:prstGeom>
          <a:noFill/>
          <a:ln>
            <a:noFill/>
          </a:ln>
        </p:spPr>
      </p:pic>
      <p:pic>
        <p:nvPicPr>
          <p:cNvPr id="118" name="Google Shape;118;p20" descr="Flamethrowers: Five Facts You Probably Didn't Know"/>
          <p:cNvPicPr preferRelativeResize="0"/>
          <p:nvPr/>
        </p:nvPicPr>
        <p:blipFill>
          <a:blip r:embed="rId9">
            <a:alphaModFix/>
          </a:blip>
          <a:stretch>
            <a:fillRect/>
          </a:stretch>
        </p:blipFill>
        <p:spPr>
          <a:xfrm>
            <a:off x="6660175" y="2306750"/>
            <a:ext cx="2447325" cy="1040250"/>
          </a:xfrm>
          <a:prstGeom prst="rect">
            <a:avLst/>
          </a:prstGeom>
          <a:noFill/>
          <a:ln w="28575" cap="flat" cmpd="sng">
            <a:solidFill>
              <a:srgbClr val="FFFFFF"/>
            </a:solidFill>
            <a:prstDash val="solid"/>
            <a:round/>
            <a:headEnd type="none" w="sm" len="sm"/>
            <a:tailEnd type="none" w="sm" len="sm"/>
          </a:ln>
        </p:spPr>
      </p:pic>
      <p:pic>
        <p:nvPicPr>
          <p:cNvPr id="119" name="Google Shape;119;p20"/>
          <p:cNvPicPr preferRelativeResize="0"/>
          <p:nvPr/>
        </p:nvPicPr>
        <p:blipFill>
          <a:blip r:embed="rId10">
            <a:alphaModFix/>
          </a:blip>
          <a:stretch>
            <a:fillRect/>
          </a:stretch>
        </p:blipFill>
        <p:spPr>
          <a:xfrm>
            <a:off x="4288850" y="3726125"/>
            <a:ext cx="2280300" cy="1368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latin typeface="Lexend"/>
                <a:ea typeface="Lexend"/>
                <a:cs typeface="Lexend"/>
                <a:sym typeface="Lexend"/>
              </a:rPr>
              <a:t>German U-Boats</a:t>
            </a:r>
            <a:endParaRPr sz="3400" b="1">
              <a:latin typeface="Lexend"/>
              <a:ea typeface="Lexend"/>
              <a:cs typeface="Lexend"/>
              <a:sym typeface="Lexend"/>
            </a:endParaRPr>
          </a:p>
        </p:txBody>
      </p:sp>
      <p:sp>
        <p:nvSpPr>
          <p:cNvPr id="125" name="Google Shape;125;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The Germans’ most </a:t>
            </a:r>
            <a:r>
              <a:rPr lang="en" sz="2200" b="1" i="1" u="sng">
                <a:solidFill>
                  <a:srgbClr val="FF0000"/>
                </a:solidFill>
              </a:rPr>
              <a:t>intimidating</a:t>
            </a:r>
            <a:r>
              <a:rPr lang="en"/>
              <a:t> </a:t>
            </a:r>
            <a:r>
              <a:rPr lang="en" sz="2200"/>
              <a:t>naval weapon was the U-Boat, a </a:t>
            </a:r>
            <a:r>
              <a:rPr lang="en" sz="2200" b="1"/>
              <a:t>submarine far more sophisticated than those built by other nations at the time</a:t>
            </a:r>
            <a:endParaRPr sz="2200" b="1"/>
          </a:p>
        </p:txBody>
      </p:sp>
      <p:pic>
        <p:nvPicPr>
          <p:cNvPr id="126" name="Google Shape;126;p21" descr="WW1 German U-Boats"/>
          <p:cNvPicPr preferRelativeResize="0"/>
          <p:nvPr/>
        </p:nvPicPr>
        <p:blipFill>
          <a:blip r:embed="rId3">
            <a:alphaModFix/>
          </a:blip>
          <a:stretch>
            <a:fillRect/>
          </a:stretch>
        </p:blipFill>
        <p:spPr>
          <a:xfrm>
            <a:off x="4780650" y="86750"/>
            <a:ext cx="4303525" cy="1639550"/>
          </a:xfrm>
          <a:prstGeom prst="rect">
            <a:avLst/>
          </a:prstGeom>
          <a:noFill/>
          <a:ln>
            <a:noFill/>
          </a:ln>
        </p:spPr>
      </p:pic>
      <p:pic>
        <p:nvPicPr>
          <p:cNvPr id="127" name="Google Shape;127;p21"/>
          <p:cNvPicPr preferRelativeResize="0"/>
          <p:nvPr/>
        </p:nvPicPr>
        <p:blipFill>
          <a:blip r:embed="rId4">
            <a:alphaModFix/>
          </a:blip>
          <a:stretch>
            <a:fillRect/>
          </a:stretch>
        </p:blipFill>
        <p:spPr>
          <a:xfrm>
            <a:off x="4780650" y="1786725"/>
            <a:ext cx="4303525" cy="1570650"/>
          </a:xfrm>
          <a:prstGeom prst="rect">
            <a:avLst/>
          </a:prstGeom>
          <a:noFill/>
          <a:ln>
            <a:noFill/>
          </a:ln>
        </p:spPr>
      </p:pic>
      <p:pic>
        <p:nvPicPr>
          <p:cNvPr id="128" name="Google Shape;128;p21"/>
          <p:cNvPicPr preferRelativeResize="0"/>
          <p:nvPr/>
        </p:nvPicPr>
        <p:blipFill>
          <a:blip r:embed="rId5">
            <a:alphaModFix/>
          </a:blip>
          <a:stretch>
            <a:fillRect/>
          </a:stretch>
        </p:blipFill>
        <p:spPr>
          <a:xfrm>
            <a:off x="4780650" y="3438425"/>
            <a:ext cx="4303525" cy="1570650"/>
          </a:xfrm>
          <a:prstGeom prst="rect">
            <a:avLst/>
          </a:prstGeom>
          <a:noFill/>
          <a:ln>
            <a:noFill/>
          </a:ln>
        </p:spPr>
      </p:pic>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1219</Words>
  <Application>Microsoft Office PowerPoint</Application>
  <PresentationFormat>On-screen Show (16:9)</PresentationFormat>
  <Paragraphs>127</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Proxima Nova</vt:lpstr>
      <vt:lpstr>Lexend</vt:lpstr>
      <vt:lpstr>Arial</vt:lpstr>
      <vt:lpstr>Spearmint</vt:lpstr>
      <vt:lpstr>World War I: New Technologies &amp; Trench Warfare; America in the War</vt:lpstr>
      <vt:lpstr>The First Modern War</vt:lpstr>
      <vt:lpstr>PowerPoint Presentation</vt:lpstr>
      <vt:lpstr>PowerPoint Presentation</vt:lpstr>
      <vt:lpstr>The Machine Gun &amp; Tanks</vt:lpstr>
      <vt:lpstr>Convoy Systems &amp; Planes</vt:lpstr>
      <vt:lpstr>PowerPoint Presentation</vt:lpstr>
      <vt:lpstr>Poison Gas &amp; Flamethrowers</vt:lpstr>
      <vt:lpstr>German U-Boats</vt:lpstr>
      <vt:lpstr>Trench Warfare</vt:lpstr>
      <vt:lpstr>PowerPoint Presentation</vt:lpstr>
      <vt:lpstr>Trench Warfare</vt:lpstr>
      <vt:lpstr>PowerPoint Presentation</vt:lpstr>
      <vt:lpstr>Soldiers in the Trenches</vt:lpstr>
      <vt:lpstr>Life in the Trenches</vt:lpstr>
      <vt:lpstr>PowerPoint Presentation</vt:lpstr>
      <vt:lpstr>PowerPoint Presentation</vt:lpstr>
      <vt:lpstr>Mobilizing for War: America in the War</vt:lpstr>
      <vt:lpstr>American Neutrality</vt:lpstr>
      <vt:lpstr>Why did the U.S. join the war?</vt:lpstr>
      <vt:lpstr>Raising an Army</vt:lpstr>
      <vt:lpstr>PowerPoint Presentation</vt:lpstr>
      <vt:lpstr>Espionage &amp; Sedition Acts</vt:lpstr>
      <vt:lpstr>Schenck v. U.S. (1919)</vt:lpstr>
      <vt:lpstr>War Industry Board </vt:lpstr>
      <vt:lpstr>War Efforts on Home Front</vt:lpstr>
      <vt:lpstr>Committee on Public Information &amp; Propaganda</vt:lpstr>
      <vt:lpstr>PowerPoint Presentation</vt:lpstr>
      <vt:lpstr>The Great Migration</vt:lpstr>
      <vt:lpstr>Women’s Roles</vt:lpstr>
      <vt:lpstr>PowerPoint Presentation</vt:lpstr>
      <vt:lpstr>Conscientious Objectors</vt:lpstr>
      <vt:lpstr>PowerPoint Presentation</vt:lpstr>
      <vt:lpstr>Trench Warfare Game - How will you fair?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 New Technologies &amp; Trench Warfare; America in the War</dc:title>
  <dc:creator>Greg Scott</dc:creator>
  <cp:lastModifiedBy>Greg Scott</cp:lastModifiedBy>
  <cp:revision>1</cp:revision>
  <dcterms:modified xsi:type="dcterms:W3CDTF">2023-09-28T17:48:13Z</dcterms:modified>
</cp:coreProperties>
</file>