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Lst>
  <p:sldSz cx="9144000" cy="5143500" type="screen16x9"/>
  <p:notesSz cx="6858000" cy="9144000"/>
  <p:embeddedFontLst>
    <p:embeddedFont>
      <p:font typeface="Economica" panose="020B0604020202020204" charset="0"/>
      <p:regular r:id="rId36"/>
      <p:bold r:id="rId37"/>
      <p:italic r:id="rId38"/>
      <p:boldItalic r:id="rId39"/>
    </p:embeddedFont>
    <p:embeddedFont>
      <p:font typeface="Open Sans" panose="020B0606030504020204" pitchFamily="34" charset="0"/>
      <p:regular r:id="rId40"/>
      <p:bold r:id="rId41"/>
      <p:italic r:id="rId42"/>
      <p:boldItalic r:id="rId43"/>
    </p:embeddedFont>
    <p:embeddedFont>
      <p:font typeface="Roboto" panose="02000000000000000000" pitchFamily="2" charset="0"/>
      <p:regular r:id="rId44"/>
      <p:bold r:id="rId45"/>
      <p:italic r:id="rId46"/>
      <p:boldItalic r:id="rId4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418" y="41"/>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7.fntdata"/><Relationship Id="rId47" Type="http://schemas.openxmlformats.org/officeDocument/2006/relationships/font" Target="fonts/font12.fntdata"/><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font" Target="fonts/font8.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46" Type="http://schemas.openxmlformats.org/officeDocument/2006/relationships/font" Target="fonts/font11.fntdata"/><Relationship Id="rId20" Type="http://schemas.openxmlformats.org/officeDocument/2006/relationships/slide" Target="slides/slide19.xml"/><Relationship Id="rId41"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1b1b0c890f5_2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1b1b0c890f5_2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1b1b0c890f5_2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1b1b0c890f5_2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1b1b0c890f5_2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1b1b0c890f5_2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1b1b0c890f5_2_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1b1b0c890f5_2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1b1b0c890f5_0_17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1b1b0c890f5_0_1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1b1b0c890f5_2_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1b1b0c890f5_2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29b3fbeba36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29b3fbeba3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29b3fbeba36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29b3fbeba36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29b3fbeba36_0_8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29b3fbeba36_0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29b3fbeba36_0_1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29b3fbeba36_0_1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1b1b0c890f5_2_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1b1b0c890f5_2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29b3fbeba36_0_20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29b3fbeba36_0_2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29b3fbeba36_0_26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29b3fbeba36_0_2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29b3fbeba36_0_3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29b3fbeba36_0_3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29b3fbeba36_0_39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29b3fbeba36_0_3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29b3fbeba36_0_4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29b3fbeba36_0_4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29b3fbeba36_0_5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29b3fbeba36_0_5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29b3fbeba36_0_57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29b3fbeba36_0_5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29b3fbeba36_0_6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29b3fbeba36_0_6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29b3fbeba36_0_70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29b3fbeba36_0_7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29b3fbeba36_0_76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29b3fbeba36_0_7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1cc642a1114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1cc642a111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29b3fbeba36_0_8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 name="Google Shape;267;g29b3fbeba36_0_8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29b3fbeba36_0_88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 name="Google Shape;276;g29b3fbeba36_0_8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29b3fbeba36_0_9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 name="Google Shape;282;g29b3fbeba36_0_9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29b3fbeba36_0_100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8" name="Google Shape;288;g29b3fbeba36_0_10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1b1b0c890f5_2_4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1b1b0c890f5_2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1b1b0c890f5_2_4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1b1b0c890f5_2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1b1b0c890f5_2_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1b1b0c890f5_2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1b1b0c890f5_2_6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1b1b0c890f5_2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1b1b0c890f5_0_1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1b1b0c890f5_0_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1b1b0c890f5_0_1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1b1b0c890f5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2744013" y="756700"/>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1" name="Google Shape;11;p2"/>
          <p:cNvSpPr/>
          <p:nvPr/>
        </p:nvSpPr>
        <p:spPr>
          <a:xfrm rot="10800000">
            <a:off x="5318350" y="32667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2" name="Google Shape;12;p2"/>
          <p:cNvSpPr txBox="1">
            <a:spLocks noGrp="1"/>
          </p:cNvSpPr>
          <p:nvPr>
            <p:ph type="ctrTitle"/>
          </p:nvPr>
        </p:nvSpPr>
        <p:spPr>
          <a:xfrm>
            <a:off x="3044700" y="1444255"/>
            <a:ext cx="3054600" cy="15372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a:endParaRPr/>
          </a:p>
        </p:txBody>
      </p:sp>
      <p:sp>
        <p:nvSpPr>
          <p:cNvPr id="13" name="Google Shape;13;p2"/>
          <p:cNvSpPr txBox="1">
            <a:spLocks noGrp="1"/>
          </p:cNvSpPr>
          <p:nvPr>
            <p:ph type="subTitle" idx="1"/>
          </p:nvPr>
        </p:nvSpPr>
        <p:spPr>
          <a:xfrm>
            <a:off x="3044700" y="3116580"/>
            <a:ext cx="3054600" cy="7014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Font typeface="Economica"/>
              <a:buNone/>
              <a:defRPr sz="2100">
                <a:latin typeface="Economica"/>
                <a:ea typeface="Economica"/>
                <a:cs typeface="Economica"/>
                <a:sym typeface="Economica"/>
              </a:defRPr>
            </a:lvl1pPr>
            <a:lvl2pPr lvl="1" algn="ctr">
              <a:lnSpc>
                <a:spcPct val="100000"/>
              </a:lnSpc>
              <a:spcBef>
                <a:spcPts val="0"/>
              </a:spcBef>
              <a:spcAft>
                <a:spcPts val="0"/>
              </a:spcAft>
              <a:buSzPts val="2100"/>
              <a:buFont typeface="Economica"/>
              <a:buNone/>
              <a:defRPr sz="2100">
                <a:latin typeface="Economica"/>
                <a:ea typeface="Economica"/>
                <a:cs typeface="Economica"/>
                <a:sym typeface="Economica"/>
              </a:defRPr>
            </a:lvl2pPr>
            <a:lvl3pPr lvl="2" algn="ctr">
              <a:lnSpc>
                <a:spcPct val="100000"/>
              </a:lnSpc>
              <a:spcBef>
                <a:spcPts val="0"/>
              </a:spcBef>
              <a:spcAft>
                <a:spcPts val="0"/>
              </a:spcAft>
              <a:buSzPts val="2100"/>
              <a:buFont typeface="Economica"/>
              <a:buNone/>
              <a:defRPr sz="2100">
                <a:latin typeface="Economica"/>
                <a:ea typeface="Economica"/>
                <a:cs typeface="Economica"/>
                <a:sym typeface="Economica"/>
              </a:defRPr>
            </a:lvl3pPr>
            <a:lvl4pPr lvl="3" algn="ctr">
              <a:lnSpc>
                <a:spcPct val="100000"/>
              </a:lnSpc>
              <a:spcBef>
                <a:spcPts val="0"/>
              </a:spcBef>
              <a:spcAft>
                <a:spcPts val="0"/>
              </a:spcAft>
              <a:buSzPts val="2100"/>
              <a:buFont typeface="Economica"/>
              <a:buNone/>
              <a:defRPr sz="2100">
                <a:latin typeface="Economica"/>
                <a:ea typeface="Economica"/>
                <a:cs typeface="Economica"/>
                <a:sym typeface="Economica"/>
              </a:defRPr>
            </a:lvl4pPr>
            <a:lvl5pPr lvl="4" algn="ctr">
              <a:lnSpc>
                <a:spcPct val="100000"/>
              </a:lnSpc>
              <a:spcBef>
                <a:spcPts val="0"/>
              </a:spcBef>
              <a:spcAft>
                <a:spcPts val="0"/>
              </a:spcAft>
              <a:buSzPts val="2100"/>
              <a:buFont typeface="Economica"/>
              <a:buNone/>
              <a:defRPr sz="2100">
                <a:latin typeface="Economica"/>
                <a:ea typeface="Economica"/>
                <a:cs typeface="Economica"/>
                <a:sym typeface="Economica"/>
              </a:defRPr>
            </a:lvl5pPr>
            <a:lvl6pPr lvl="5" algn="ctr">
              <a:lnSpc>
                <a:spcPct val="100000"/>
              </a:lnSpc>
              <a:spcBef>
                <a:spcPts val="0"/>
              </a:spcBef>
              <a:spcAft>
                <a:spcPts val="0"/>
              </a:spcAft>
              <a:buSzPts val="2100"/>
              <a:buFont typeface="Economica"/>
              <a:buNone/>
              <a:defRPr sz="2100">
                <a:latin typeface="Economica"/>
                <a:ea typeface="Economica"/>
                <a:cs typeface="Economica"/>
                <a:sym typeface="Economica"/>
              </a:defRPr>
            </a:lvl6pPr>
            <a:lvl7pPr lvl="6" algn="ctr">
              <a:lnSpc>
                <a:spcPct val="100000"/>
              </a:lnSpc>
              <a:spcBef>
                <a:spcPts val="0"/>
              </a:spcBef>
              <a:spcAft>
                <a:spcPts val="0"/>
              </a:spcAft>
              <a:buSzPts val="2100"/>
              <a:buFont typeface="Economica"/>
              <a:buNone/>
              <a:defRPr sz="2100">
                <a:latin typeface="Economica"/>
                <a:ea typeface="Economica"/>
                <a:cs typeface="Economica"/>
                <a:sym typeface="Economica"/>
              </a:defRPr>
            </a:lvl7pPr>
            <a:lvl8pPr lvl="7" algn="ctr">
              <a:lnSpc>
                <a:spcPct val="100000"/>
              </a:lnSpc>
              <a:spcBef>
                <a:spcPts val="0"/>
              </a:spcBef>
              <a:spcAft>
                <a:spcPts val="0"/>
              </a:spcAft>
              <a:buSzPts val="2100"/>
              <a:buFont typeface="Economica"/>
              <a:buNone/>
              <a:defRPr sz="2100">
                <a:latin typeface="Economica"/>
                <a:ea typeface="Economica"/>
                <a:cs typeface="Economica"/>
                <a:sym typeface="Economica"/>
              </a:defRPr>
            </a:lvl8pPr>
            <a:lvl9pPr lvl="8" algn="ctr">
              <a:lnSpc>
                <a:spcPct val="100000"/>
              </a:lnSpc>
              <a:spcBef>
                <a:spcPts val="0"/>
              </a:spcBef>
              <a:spcAft>
                <a:spcPts val="0"/>
              </a:spcAft>
              <a:buSzPts val="2100"/>
              <a:buFont typeface="Economica"/>
              <a:buNone/>
              <a:defRPr sz="2100">
                <a:latin typeface="Economica"/>
                <a:ea typeface="Economica"/>
                <a:cs typeface="Economica"/>
                <a:sym typeface="Economica"/>
              </a:defRPr>
            </a:lvl9pPr>
          </a:lstStyle>
          <a:p>
            <a:endParaRPr/>
          </a:p>
        </p:txBody>
      </p:sp>
      <p:sp>
        <p:nvSpPr>
          <p:cNvPr id="14" name="Google Shape;14;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1"/>
        <p:cNvGrpSpPr/>
        <p:nvPr/>
      </p:nvGrpSpPr>
      <p:grpSpPr>
        <a:xfrm>
          <a:off x="0" y="0"/>
          <a:ext cx="0" cy="0"/>
          <a:chOff x="0" y="0"/>
          <a:chExt cx="0" cy="0"/>
        </a:xfrm>
      </p:grpSpPr>
      <p:sp>
        <p:nvSpPr>
          <p:cNvPr id="52" name="Google Shape;52;p11"/>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11"/>
          <p:cNvSpPr txBox="1">
            <a:spLocks noGrp="1"/>
          </p:cNvSpPr>
          <p:nvPr>
            <p:ph type="title" hasCustomPrompt="1"/>
          </p:nvPr>
        </p:nvSpPr>
        <p:spPr>
          <a:xfrm>
            <a:off x="311700" y="957125"/>
            <a:ext cx="8520600" cy="21288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lt2"/>
              </a:buClr>
              <a:buSzPts val="16000"/>
              <a:buNone/>
              <a:defRPr sz="16000">
                <a:solidFill>
                  <a:schemeClr val="lt2"/>
                </a:solidFill>
              </a:defRPr>
            </a:lvl1pPr>
            <a:lvl2pPr lvl="1" algn="ctr">
              <a:spcBef>
                <a:spcPts val="0"/>
              </a:spcBef>
              <a:spcAft>
                <a:spcPts val="0"/>
              </a:spcAft>
              <a:buClr>
                <a:schemeClr val="lt2"/>
              </a:buClr>
              <a:buSzPts val="16000"/>
              <a:buNone/>
              <a:defRPr sz="16000">
                <a:solidFill>
                  <a:schemeClr val="lt2"/>
                </a:solidFill>
              </a:defRPr>
            </a:lvl2pPr>
            <a:lvl3pPr lvl="2" algn="ctr">
              <a:spcBef>
                <a:spcPts val="0"/>
              </a:spcBef>
              <a:spcAft>
                <a:spcPts val="0"/>
              </a:spcAft>
              <a:buClr>
                <a:schemeClr val="lt2"/>
              </a:buClr>
              <a:buSzPts val="16000"/>
              <a:buNone/>
              <a:defRPr sz="16000">
                <a:solidFill>
                  <a:schemeClr val="lt2"/>
                </a:solidFill>
              </a:defRPr>
            </a:lvl3pPr>
            <a:lvl4pPr lvl="3" algn="ctr">
              <a:spcBef>
                <a:spcPts val="0"/>
              </a:spcBef>
              <a:spcAft>
                <a:spcPts val="0"/>
              </a:spcAft>
              <a:buClr>
                <a:schemeClr val="lt2"/>
              </a:buClr>
              <a:buSzPts val="16000"/>
              <a:buNone/>
              <a:defRPr sz="16000">
                <a:solidFill>
                  <a:schemeClr val="lt2"/>
                </a:solidFill>
              </a:defRPr>
            </a:lvl4pPr>
            <a:lvl5pPr lvl="4" algn="ctr">
              <a:spcBef>
                <a:spcPts val="0"/>
              </a:spcBef>
              <a:spcAft>
                <a:spcPts val="0"/>
              </a:spcAft>
              <a:buClr>
                <a:schemeClr val="lt2"/>
              </a:buClr>
              <a:buSzPts val="16000"/>
              <a:buNone/>
              <a:defRPr sz="16000">
                <a:solidFill>
                  <a:schemeClr val="lt2"/>
                </a:solidFill>
              </a:defRPr>
            </a:lvl5pPr>
            <a:lvl6pPr lvl="5" algn="ctr">
              <a:spcBef>
                <a:spcPts val="0"/>
              </a:spcBef>
              <a:spcAft>
                <a:spcPts val="0"/>
              </a:spcAft>
              <a:buClr>
                <a:schemeClr val="lt2"/>
              </a:buClr>
              <a:buSzPts val="16000"/>
              <a:buNone/>
              <a:defRPr sz="16000">
                <a:solidFill>
                  <a:schemeClr val="lt2"/>
                </a:solidFill>
              </a:defRPr>
            </a:lvl6pPr>
            <a:lvl7pPr lvl="6" algn="ctr">
              <a:spcBef>
                <a:spcPts val="0"/>
              </a:spcBef>
              <a:spcAft>
                <a:spcPts val="0"/>
              </a:spcAft>
              <a:buClr>
                <a:schemeClr val="lt2"/>
              </a:buClr>
              <a:buSzPts val="16000"/>
              <a:buNone/>
              <a:defRPr sz="16000">
                <a:solidFill>
                  <a:schemeClr val="lt2"/>
                </a:solidFill>
              </a:defRPr>
            </a:lvl7pPr>
            <a:lvl8pPr lvl="7" algn="ctr">
              <a:spcBef>
                <a:spcPts val="0"/>
              </a:spcBef>
              <a:spcAft>
                <a:spcPts val="0"/>
              </a:spcAft>
              <a:buClr>
                <a:schemeClr val="lt2"/>
              </a:buClr>
              <a:buSzPts val="16000"/>
              <a:buNone/>
              <a:defRPr sz="16000">
                <a:solidFill>
                  <a:schemeClr val="lt2"/>
                </a:solidFill>
              </a:defRPr>
            </a:lvl8pPr>
            <a:lvl9pPr lvl="8" algn="ctr">
              <a:spcBef>
                <a:spcPts val="0"/>
              </a:spcBef>
              <a:spcAft>
                <a:spcPts val="0"/>
              </a:spcAft>
              <a:buClr>
                <a:schemeClr val="lt2"/>
              </a:buClr>
              <a:buSzPts val="16000"/>
              <a:buNone/>
              <a:defRPr sz="16000">
                <a:solidFill>
                  <a:schemeClr val="lt2"/>
                </a:solidFill>
              </a:defRPr>
            </a:lvl9pPr>
          </a:lstStyle>
          <a:p>
            <a:r>
              <a:t>xx%</a:t>
            </a:r>
          </a:p>
        </p:txBody>
      </p:sp>
      <p:sp>
        <p:nvSpPr>
          <p:cNvPr id="54" name="Google Shape;54;p11"/>
          <p:cNvSpPr txBox="1">
            <a:spLocks noGrp="1"/>
          </p:cNvSpPr>
          <p:nvPr>
            <p:ph type="body" idx="1"/>
          </p:nvPr>
        </p:nvSpPr>
        <p:spPr>
          <a:xfrm>
            <a:off x="311700" y="3162000"/>
            <a:ext cx="8520600" cy="10716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55" name="Google Shape;55;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3"/>
          <p:cNvSpPr/>
          <p:nvPr/>
        </p:nvSpPr>
        <p:spPr>
          <a:xfrm flipH="1">
            <a:off x="7595938" y="4602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7" name="Google Shape;17;p3"/>
          <p:cNvSpPr/>
          <p:nvPr/>
        </p:nvSpPr>
        <p:spPr>
          <a:xfrm rot="10800000" flipH="1">
            <a:off x="466425" y="35583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8" name="Google Shape;18;p3"/>
          <p:cNvSpPr txBox="1">
            <a:spLocks noGrp="1"/>
          </p:cNvSpPr>
          <p:nvPr>
            <p:ph type="title"/>
          </p:nvPr>
        </p:nvSpPr>
        <p:spPr>
          <a:xfrm>
            <a:off x="773700" y="1806450"/>
            <a:ext cx="7596600" cy="15306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4200"/>
              <a:buNone/>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a:endParaRPr/>
          </a:p>
        </p:txBody>
      </p:sp>
      <p:sp>
        <p:nvSpPr>
          <p:cNvPr id="19" name="Google Shape;19;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Google Shape;21;p4"/>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4"/>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23" name="Google Shape;23;p4"/>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4" name="Google Shape;24;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5"/>
        <p:cNvGrpSpPr/>
        <p:nvPr/>
      </p:nvGrpSpPr>
      <p:grpSpPr>
        <a:xfrm>
          <a:off x="0" y="0"/>
          <a:ext cx="0" cy="0"/>
          <a:chOff x="0" y="0"/>
          <a:chExt cx="0" cy="0"/>
        </a:xfrm>
      </p:grpSpPr>
      <p:sp>
        <p:nvSpPr>
          <p:cNvPr id="26" name="Google Shape;26;p5"/>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27" name="Google Shape;27;p5"/>
          <p:cNvSpPr txBox="1">
            <a:spLocks noGrp="1"/>
          </p:cNvSpPr>
          <p:nvPr>
            <p:ph type="body" idx="1"/>
          </p:nvPr>
        </p:nvSpPr>
        <p:spPr>
          <a:xfrm>
            <a:off x="311700" y="1225225"/>
            <a:ext cx="3999900" cy="33540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8" name="Google Shape;28;p5"/>
          <p:cNvSpPr txBox="1">
            <a:spLocks noGrp="1"/>
          </p:cNvSpPr>
          <p:nvPr>
            <p:ph type="body" idx="2"/>
          </p:nvPr>
        </p:nvSpPr>
        <p:spPr>
          <a:xfrm>
            <a:off x="4832400" y="1225225"/>
            <a:ext cx="3999900" cy="33540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9" name="Google Shape;29;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0"/>
        <p:cNvGrpSpPr/>
        <p:nvPr/>
      </p:nvGrpSpPr>
      <p:grpSpPr>
        <a:xfrm>
          <a:off x="0" y="0"/>
          <a:ext cx="0" cy="0"/>
          <a:chOff x="0" y="0"/>
          <a:chExt cx="0" cy="0"/>
        </a:xfrm>
      </p:grpSpPr>
      <p:sp>
        <p:nvSpPr>
          <p:cNvPr id="31" name="Google Shape;31;p6"/>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32" name="Google Shape;32;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3"/>
        <p:cNvGrpSpPr/>
        <p:nvPr/>
      </p:nvGrpSpPr>
      <p:grpSpPr>
        <a:xfrm>
          <a:off x="0" y="0"/>
          <a:ext cx="0" cy="0"/>
          <a:chOff x="0" y="0"/>
          <a:chExt cx="0" cy="0"/>
        </a:xfrm>
      </p:grpSpPr>
      <p:sp>
        <p:nvSpPr>
          <p:cNvPr id="34" name="Google Shape;34;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35" name="Google Shape;35;p7"/>
          <p:cNvSpPr txBox="1">
            <a:spLocks noGrp="1"/>
          </p:cNvSpPr>
          <p:nvPr>
            <p:ph type="body" idx="1"/>
          </p:nvPr>
        </p:nvSpPr>
        <p:spPr>
          <a:xfrm>
            <a:off x="311700" y="1399400"/>
            <a:ext cx="2808000" cy="27849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6" name="Google Shape;36;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7"/>
        <p:cNvGrpSpPr/>
        <p:nvPr/>
      </p:nvGrpSpPr>
      <p:grpSpPr>
        <a:xfrm>
          <a:off x="0" y="0"/>
          <a:ext cx="0" cy="0"/>
          <a:chOff x="0" y="0"/>
          <a:chExt cx="0" cy="0"/>
        </a:xfrm>
      </p:grpSpPr>
      <p:sp>
        <p:nvSpPr>
          <p:cNvPr id="38" name="Google Shape;38;p8"/>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8"/>
          <p:cNvSpPr txBox="1">
            <a:spLocks noGrp="1"/>
          </p:cNvSpPr>
          <p:nvPr>
            <p:ph type="title"/>
          </p:nvPr>
        </p:nvSpPr>
        <p:spPr>
          <a:xfrm>
            <a:off x="490250" y="450150"/>
            <a:ext cx="5878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0" name="Google Shape;40;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1"/>
        <p:cNvGrpSpPr/>
        <p:nvPr/>
      </p:nvGrpSpPr>
      <p:grpSpPr>
        <a:xfrm>
          <a:off x="0" y="0"/>
          <a:ext cx="0" cy="0"/>
          <a:chOff x="0" y="0"/>
          <a:chExt cx="0" cy="0"/>
        </a:xfrm>
      </p:grpSpPr>
      <p:sp>
        <p:nvSpPr>
          <p:cNvPr id="42" name="Google Shape;42;p9"/>
          <p:cNvSpPr/>
          <p:nvPr/>
        </p:nvSpPr>
        <p:spPr>
          <a:xfrm>
            <a:off x="4572000" y="-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3" name="Google Shape;43;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4" name="Google Shape;44;p9"/>
          <p:cNvSpPr txBox="1">
            <a:spLocks noGrp="1"/>
          </p:cNvSpPr>
          <p:nvPr>
            <p:ph type="title"/>
          </p:nvPr>
        </p:nvSpPr>
        <p:spPr>
          <a:xfrm>
            <a:off x="265500" y="929275"/>
            <a:ext cx="4045200" cy="1786200"/>
          </a:xfrm>
          <a:prstGeom prst="rect">
            <a:avLst/>
          </a:prstGeom>
        </p:spPr>
        <p:txBody>
          <a:bodyPr spcFirstLastPara="1" wrap="square" lIns="91425" tIns="91425" rIns="91425" bIns="91425" anchor="b" anchorCtr="0">
            <a:normAutofit/>
          </a:bodyPr>
          <a:lstStyle>
            <a:lvl1pPr lvl="0" algn="ctr">
              <a:spcBef>
                <a:spcPts val="0"/>
              </a:spcBef>
              <a:spcAft>
                <a:spcPts val="0"/>
              </a:spcAft>
              <a:buClr>
                <a:schemeClr val="lt2"/>
              </a:buClr>
              <a:buSzPts val="4200"/>
              <a:buNone/>
              <a:defRPr>
                <a:solidFill>
                  <a:schemeClr val="lt2"/>
                </a:solidFill>
              </a:defRPr>
            </a:lvl1pPr>
            <a:lvl2pPr lvl="1" algn="ctr">
              <a:spcBef>
                <a:spcPts val="0"/>
              </a:spcBef>
              <a:spcAft>
                <a:spcPts val="0"/>
              </a:spcAft>
              <a:buClr>
                <a:schemeClr val="lt2"/>
              </a:buClr>
              <a:buSzPts val="4200"/>
              <a:buNone/>
              <a:defRPr>
                <a:solidFill>
                  <a:schemeClr val="lt2"/>
                </a:solidFill>
              </a:defRPr>
            </a:lvl2pPr>
            <a:lvl3pPr lvl="2" algn="ctr">
              <a:spcBef>
                <a:spcPts val="0"/>
              </a:spcBef>
              <a:spcAft>
                <a:spcPts val="0"/>
              </a:spcAft>
              <a:buClr>
                <a:schemeClr val="lt2"/>
              </a:buClr>
              <a:buSzPts val="4200"/>
              <a:buNone/>
              <a:defRPr>
                <a:solidFill>
                  <a:schemeClr val="lt2"/>
                </a:solidFill>
              </a:defRPr>
            </a:lvl3pPr>
            <a:lvl4pPr lvl="3" algn="ctr">
              <a:spcBef>
                <a:spcPts val="0"/>
              </a:spcBef>
              <a:spcAft>
                <a:spcPts val="0"/>
              </a:spcAft>
              <a:buClr>
                <a:schemeClr val="lt2"/>
              </a:buClr>
              <a:buSzPts val="4200"/>
              <a:buNone/>
              <a:defRPr>
                <a:solidFill>
                  <a:schemeClr val="lt2"/>
                </a:solidFill>
              </a:defRPr>
            </a:lvl4pPr>
            <a:lvl5pPr lvl="4" algn="ctr">
              <a:spcBef>
                <a:spcPts val="0"/>
              </a:spcBef>
              <a:spcAft>
                <a:spcPts val="0"/>
              </a:spcAft>
              <a:buClr>
                <a:schemeClr val="lt2"/>
              </a:buClr>
              <a:buSzPts val="4200"/>
              <a:buNone/>
              <a:defRPr>
                <a:solidFill>
                  <a:schemeClr val="lt2"/>
                </a:solidFill>
              </a:defRPr>
            </a:lvl5pPr>
            <a:lvl6pPr lvl="5" algn="ctr">
              <a:spcBef>
                <a:spcPts val="0"/>
              </a:spcBef>
              <a:spcAft>
                <a:spcPts val="0"/>
              </a:spcAft>
              <a:buClr>
                <a:schemeClr val="lt2"/>
              </a:buClr>
              <a:buSzPts val="4200"/>
              <a:buNone/>
              <a:defRPr>
                <a:solidFill>
                  <a:schemeClr val="lt2"/>
                </a:solidFill>
              </a:defRPr>
            </a:lvl6pPr>
            <a:lvl7pPr lvl="6" algn="ctr">
              <a:spcBef>
                <a:spcPts val="0"/>
              </a:spcBef>
              <a:spcAft>
                <a:spcPts val="0"/>
              </a:spcAft>
              <a:buClr>
                <a:schemeClr val="lt2"/>
              </a:buClr>
              <a:buSzPts val="4200"/>
              <a:buNone/>
              <a:defRPr>
                <a:solidFill>
                  <a:schemeClr val="lt2"/>
                </a:solidFill>
              </a:defRPr>
            </a:lvl7pPr>
            <a:lvl8pPr lvl="7" algn="ctr">
              <a:spcBef>
                <a:spcPts val="0"/>
              </a:spcBef>
              <a:spcAft>
                <a:spcPts val="0"/>
              </a:spcAft>
              <a:buClr>
                <a:schemeClr val="lt2"/>
              </a:buClr>
              <a:buSzPts val="4200"/>
              <a:buNone/>
              <a:defRPr>
                <a:solidFill>
                  <a:schemeClr val="lt2"/>
                </a:solidFill>
              </a:defRPr>
            </a:lvl8pPr>
            <a:lvl9pPr lvl="8" algn="ctr">
              <a:spcBef>
                <a:spcPts val="0"/>
              </a:spcBef>
              <a:spcAft>
                <a:spcPts val="0"/>
              </a:spcAft>
              <a:buClr>
                <a:schemeClr val="lt2"/>
              </a:buClr>
              <a:buSzPts val="4200"/>
              <a:buNone/>
              <a:defRPr>
                <a:solidFill>
                  <a:schemeClr val="lt2"/>
                </a:solidFill>
              </a:defRPr>
            </a:lvl9pPr>
          </a:lstStyle>
          <a:p>
            <a:endParaRPr/>
          </a:p>
        </p:txBody>
      </p:sp>
      <p:sp>
        <p:nvSpPr>
          <p:cNvPr id="45" name="Google Shape;45;p9"/>
          <p:cNvSpPr txBox="1">
            <a:spLocks noGrp="1"/>
          </p:cNvSpPr>
          <p:nvPr>
            <p:ph type="subTitle" idx="1"/>
          </p:nvPr>
        </p:nvSpPr>
        <p:spPr>
          <a:xfrm>
            <a:off x="265500" y="2769001"/>
            <a:ext cx="4045200" cy="1574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400"/>
              <a:buFont typeface="Economica"/>
              <a:buNone/>
              <a:defRPr sz="2400">
                <a:latin typeface="Economica"/>
                <a:ea typeface="Economica"/>
                <a:cs typeface="Economica"/>
                <a:sym typeface="Economica"/>
              </a:defRPr>
            </a:lvl1pPr>
            <a:lvl2pPr lvl="1" algn="ctr">
              <a:lnSpc>
                <a:spcPct val="100000"/>
              </a:lnSpc>
              <a:spcBef>
                <a:spcPts val="0"/>
              </a:spcBef>
              <a:spcAft>
                <a:spcPts val="0"/>
              </a:spcAft>
              <a:buSzPts val="2400"/>
              <a:buFont typeface="Economica"/>
              <a:buNone/>
              <a:defRPr sz="2400">
                <a:latin typeface="Economica"/>
                <a:ea typeface="Economica"/>
                <a:cs typeface="Economica"/>
                <a:sym typeface="Economica"/>
              </a:defRPr>
            </a:lvl2pPr>
            <a:lvl3pPr lvl="2" algn="ctr">
              <a:lnSpc>
                <a:spcPct val="100000"/>
              </a:lnSpc>
              <a:spcBef>
                <a:spcPts val="0"/>
              </a:spcBef>
              <a:spcAft>
                <a:spcPts val="0"/>
              </a:spcAft>
              <a:buSzPts val="2400"/>
              <a:buFont typeface="Economica"/>
              <a:buNone/>
              <a:defRPr sz="2400">
                <a:latin typeface="Economica"/>
                <a:ea typeface="Economica"/>
                <a:cs typeface="Economica"/>
                <a:sym typeface="Economica"/>
              </a:defRPr>
            </a:lvl3pPr>
            <a:lvl4pPr lvl="3" algn="ctr">
              <a:lnSpc>
                <a:spcPct val="100000"/>
              </a:lnSpc>
              <a:spcBef>
                <a:spcPts val="0"/>
              </a:spcBef>
              <a:spcAft>
                <a:spcPts val="0"/>
              </a:spcAft>
              <a:buSzPts val="2400"/>
              <a:buFont typeface="Economica"/>
              <a:buNone/>
              <a:defRPr sz="2400">
                <a:latin typeface="Economica"/>
                <a:ea typeface="Economica"/>
                <a:cs typeface="Economica"/>
                <a:sym typeface="Economica"/>
              </a:defRPr>
            </a:lvl4pPr>
            <a:lvl5pPr lvl="4" algn="ctr">
              <a:lnSpc>
                <a:spcPct val="100000"/>
              </a:lnSpc>
              <a:spcBef>
                <a:spcPts val="0"/>
              </a:spcBef>
              <a:spcAft>
                <a:spcPts val="0"/>
              </a:spcAft>
              <a:buSzPts val="2400"/>
              <a:buFont typeface="Economica"/>
              <a:buNone/>
              <a:defRPr sz="2400">
                <a:latin typeface="Economica"/>
                <a:ea typeface="Economica"/>
                <a:cs typeface="Economica"/>
                <a:sym typeface="Economica"/>
              </a:defRPr>
            </a:lvl5pPr>
            <a:lvl6pPr lvl="5" algn="ctr">
              <a:lnSpc>
                <a:spcPct val="100000"/>
              </a:lnSpc>
              <a:spcBef>
                <a:spcPts val="0"/>
              </a:spcBef>
              <a:spcAft>
                <a:spcPts val="0"/>
              </a:spcAft>
              <a:buSzPts val="2400"/>
              <a:buFont typeface="Economica"/>
              <a:buNone/>
              <a:defRPr sz="2400">
                <a:latin typeface="Economica"/>
                <a:ea typeface="Economica"/>
                <a:cs typeface="Economica"/>
                <a:sym typeface="Economica"/>
              </a:defRPr>
            </a:lvl6pPr>
            <a:lvl7pPr lvl="6" algn="ctr">
              <a:lnSpc>
                <a:spcPct val="100000"/>
              </a:lnSpc>
              <a:spcBef>
                <a:spcPts val="0"/>
              </a:spcBef>
              <a:spcAft>
                <a:spcPts val="0"/>
              </a:spcAft>
              <a:buSzPts val="2400"/>
              <a:buFont typeface="Economica"/>
              <a:buNone/>
              <a:defRPr sz="2400">
                <a:latin typeface="Economica"/>
                <a:ea typeface="Economica"/>
                <a:cs typeface="Economica"/>
                <a:sym typeface="Economica"/>
              </a:defRPr>
            </a:lvl7pPr>
            <a:lvl8pPr lvl="7" algn="ctr">
              <a:lnSpc>
                <a:spcPct val="100000"/>
              </a:lnSpc>
              <a:spcBef>
                <a:spcPts val="0"/>
              </a:spcBef>
              <a:spcAft>
                <a:spcPts val="0"/>
              </a:spcAft>
              <a:buSzPts val="2400"/>
              <a:buFont typeface="Economica"/>
              <a:buNone/>
              <a:defRPr sz="2400">
                <a:latin typeface="Economica"/>
                <a:ea typeface="Economica"/>
                <a:cs typeface="Economica"/>
                <a:sym typeface="Economica"/>
              </a:defRPr>
            </a:lvl8pPr>
            <a:lvl9pPr lvl="8" algn="ctr">
              <a:lnSpc>
                <a:spcPct val="100000"/>
              </a:lnSpc>
              <a:spcBef>
                <a:spcPts val="0"/>
              </a:spcBef>
              <a:spcAft>
                <a:spcPts val="0"/>
              </a:spcAft>
              <a:buSzPts val="2400"/>
              <a:buFont typeface="Economica"/>
              <a:buNone/>
              <a:defRPr sz="2400">
                <a:latin typeface="Economica"/>
                <a:ea typeface="Economica"/>
                <a:cs typeface="Economica"/>
                <a:sym typeface="Economica"/>
              </a:defRPr>
            </a:lvl9pPr>
          </a:lstStyle>
          <a:p>
            <a:endParaRPr/>
          </a:p>
        </p:txBody>
      </p:sp>
      <p:sp>
        <p:nvSpPr>
          <p:cNvPr id="46" name="Google Shape;46;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47" name="Google Shape;47;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8"/>
        <p:cNvGrpSpPr/>
        <p:nvPr/>
      </p:nvGrpSpPr>
      <p:grpSpPr>
        <a:xfrm>
          <a:off x="0" y="0"/>
          <a:ext cx="0" cy="0"/>
          <a:chOff x="0" y="0"/>
          <a:chExt cx="0" cy="0"/>
        </a:xfrm>
      </p:grpSpPr>
      <p:sp>
        <p:nvSpPr>
          <p:cNvPr id="49" name="Google Shape;49;p10"/>
          <p:cNvSpPr txBox="1">
            <a:spLocks noGrp="1"/>
          </p:cNvSpPr>
          <p:nvPr>
            <p:ph type="body" idx="1"/>
          </p:nvPr>
        </p:nvSpPr>
        <p:spPr>
          <a:xfrm>
            <a:off x="319500" y="421892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2400"/>
              <a:buFont typeface="Economica"/>
              <a:buNone/>
              <a:defRPr sz="2400">
                <a:latin typeface="Economica"/>
                <a:ea typeface="Economica"/>
                <a:cs typeface="Economica"/>
                <a:sym typeface="Economica"/>
              </a:defRPr>
            </a:lvl1pPr>
          </a:lstStyle>
          <a:p>
            <a:endParaRPr/>
          </a:p>
        </p:txBody>
      </p:sp>
      <p:sp>
        <p:nvSpPr>
          <p:cNvPr id="50" name="Google Shape;50;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luxe">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315925"/>
            <a:ext cx="8520600" cy="831300"/>
          </a:xfrm>
          <a:prstGeom prst="rect">
            <a:avLst/>
          </a:prstGeom>
          <a:noFill/>
          <a:ln>
            <a:noFill/>
          </a:ln>
        </p:spPr>
        <p:txBody>
          <a:bodyPr spcFirstLastPara="1" wrap="square" lIns="91425" tIns="91425" rIns="91425" bIns="91425" anchor="b" anchorCtr="0">
            <a:normAutofit/>
          </a:bodyPr>
          <a:lstStyle>
            <a:lvl1pPr lv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1pPr>
            <a:lvl2pPr lvl="1">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2pPr>
            <a:lvl3pPr lvl="2">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3pPr>
            <a:lvl4pPr lvl="3">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4pPr>
            <a:lvl5pPr lvl="4">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5pPr>
            <a:lvl6pPr lvl="5">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6pPr>
            <a:lvl7pPr lvl="6">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7pPr>
            <a:lvl8pPr lvl="7">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8pPr>
            <a:lvl9pPr lvl="8">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9pPr>
          </a:lstStyle>
          <a:p>
            <a:endParaRPr/>
          </a:p>
        </p:txBody>
      </p:sp>
      <p:sp>
        <p:nvSpPr>
          <p:cNvPr id="7" name="Google Shape;7;p1"/>
          <p:cNvSpPr txBox="1">
            <a:spLocks noGrp="1"/>
          </p:cNvSpPr>
          <p:nvPr>
            <p:ph type="body" idx="1"/>
          </p:nvPr>
        </p:nvSpPr>
        <p:spPr>
          <a:xfrm>
            <a:off x="311700" y="1225225"/>
            <a:ext cx="8520600" cy="33540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1"/>
              </a:buClr>
              <a:buSzPts val="1800"/>
              <a:buFont typeface="Open Sans"/>
              <a:buChar char="●"/>
              <a:defRPr sz="1800">
                <a:solidFill>
                  <a:schemeClr val="dk1"/>
                </a:solidFill>
                <a:latin typeface="Open Sans"/>
                <a:ea typeface="Open Sans"/>
                <a:cs typeface="Open Sans"/>
                <a:sym typeface="Open Sans"/>
              </a:defRPr>
            </a:lvl1pPr>
            <a:lvl2pPr marL="914400" lvl="1" indent="-3175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2pPr>
            <a:lvl3pPr marL="1371600" lvl="2" indent="-3175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3pPr>
            <a:lvl4pPr marL="1828800" lvl="3" indent="-3175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marL="2286000" lvl="4" indent="-3175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marL="2743200" lvl="5" indent="-3175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marL="3200400" lvl="6" indent="-3175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marL="3657600" lvl="7" indent="-3175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marL="4114800" lvl="8" indent="-3175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1"/>
                </a:solidFill>
                <a:latin typeface="Economica"/>
                <a:ea typeface="Economica"/>
                <a:cs typeface="Economica"/>
                <a:sym typeface="Economica"/>
              </a:defRPr>
            </a:lvl1pPr>
            <a:lvl2pPr lvl="1" algn="r">
              <a:buNone/>
              <a:defRPr sz="1000">
                <a:solidFill>
                  <a:schemeClr val="dk1"/>
                </a:solidFill>
                <a:latin typeface="Economica"/>
                <a:ea typeface="Economica"/>
                <a:cs typeface="Economica"/>
                <a:sym typeface="Economica"/>
              </a:defRPr>
            </a:lvl2pPr>
            <a:lvl3pPr lvl="2" algn="r">
              <a:buNone/>
              <a:defRPr sz="1000">
                <a:solidFill>
                  <a:schemeClr val="dk1"/>
                </a:solidFill>
                <a:latin typeface="Economica"/>
                <a:ea typeface="Economica"/>
                <a:cs typeface="Economica"/>
                <a:sym typeface="Economica"/>
              </a:defRPr>
            </a:lvl3pPr>
            <a:lvl4pPr lvl="3" algn="r">
              <a:buNone/>
              <a:defRPr sz="1000">
                <a:solidFill>
                  <a:schemeClr val="dk1"/>
                </a:solidFill>
                <a:latin typeface="Economica"/>
                <a:ea typeface="Economica"/>
                <a:cs typeface="Economica"/>
                <a:sym typeface="Economica"/>
              </a:defRPr>
            </a:lvl4pPr>
            <a:lvl5pPr lvl="4" algn="r">
              <a:buNone/>
              <a:defRPr sz="1000">
                <a:solidFill>
                  <a:schemeClr val="dk1"/>
                </a:solidFill>
                <a:latin typeface="Economica"/>
                <a:ea typeface="Economica"/>
                <a:cs typeface="Economica"/>
                <a:sym typeface="Economica"/>
              </a:defRPr>
            </a:lvl5pPr>
            <a:lvl6pPr lvl="5" algn="r">
              <a:buNone/>
              <a:defRPr sz="1000">
                <a:solidFill>
                  <a:schemeClr val="dk1"/>
                </a:solidFill>
                <a:latin typeface="Economica"/>
                <a:ea typeface="Economica"/>
                <a:cs typeface="Economica"/>
                <a:sym typeface="Economica"/>
              </a:defRPr>
            </a:lvl6pPr>
            <a:lvl7pPr lvl="6" algn="r">
              <a:buNone/>
              <a:defRPr sz="1000">
                <a:solidFill>
                  <a:schemeClr val="dk1"/>
                </a:solidFill>
                <a:latin typeface="Economica"/>
                <a:ea typeface="Economica"/>
                <a:cs typeface="Economica"/>
                <a:sym typeface="Economica"/>
              </a:defRPr>
            </a:lvl7pPr>
            <a:lvl8pPr lvl="7" algn="r">
              <a:buNone/>
              <a:defRPr sz="1000">
                <a:solidFill>
                  <a:schemeClr val="dk1"/>
                </a:solidFill>
                <a:latin typeface="Economica"/>
                <a:ea typeface="Economica"/>
                <a:cs typeface="Economica"/>
                <a:sym typeface="Economica"/>
              </a:defRPr>
            </a:lvl8pPr>
            <a:lvl9pPr lvl="8" algn="r">
              <a:buNone/>
              <a:defRPr sz="1000">
                <a:solidFill>
                  <a:schemeClr val="dk1"/>
                </a:solidFill>
                <a:latin typeface="Economica"/>
                <a:ea typeface="Economica"/>
                <a:cs typeface="Economica"/>
                <a:sym typeface="Economica"/>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3.jpg"/></Relationships>
</file>

<file path=ppt/slides/_rels/slide14.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16.png"/><Relationship Id="rId4" Type="http://schemas.openxmlformats.org/officeDocument/2006/relationships/image" Target="../media/image15.gif"/></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https://www.history.com/topics/world-war-ii/blitzkrieg" TargetMode="External"/><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20.jpg"/><Relationship Id="rId4" Type="http://schemas.openxmlformats.org/officeDocument/2006/relationships/image" Target="../media/image19.jp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25.jpg"/></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4.xml"/><Relationship Id="rId5" Type="http://schemas.openxmlformats.org/officeDocument/2006/relationships/image" Target="../media/image28.png"/><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3.xml"/><Relationship Id="rId5" Type="http://schemas.openxmlformats.org/officeDocument/2006/relationships/image" Target="../media/image32.jpg"/><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3" Type="http://schemas.openxmlformats.org/officeDocument/2006/relationships/hyperlink" Target="http://www.youtube.com/watch?v=ozaPhOy7ilE" TargetMode="External"/><Relationship Id="rId2" Type="http://schemas.openxmlformats.org/officeDocument/2006/relationships/notesSlide" Target="../notesSlides/notesSlide25.xml"/><Relationship Id="rId1" Type="http://schemas.openxmlformats.org/officeDocument/2006/relationships/slideLayout" Target="../slideLayouts/slideLayout11.xml"/><Relationship Id="rId4" Type="http://schemas.openxmlformats.org/officeDocument/2006/relationships/image" Target="../media/image33.jpg"/></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6.xml"/><Relationship Id="rId1" Type="http://schemas.openxmlformats.org/officeDocument/2006/relationships/slideLayout" Target="../slideLayouts/slideLayout4.xml"/><Relationship Id="rId5" Type="http://schemas.openxmlformats.org/officeDocument/2006/relationships/image" Target="../media/image36.png"/><Relationship Id="rId4" Type="http://schemas.openxmlformats.org/officeDocument/2006/relationships/image" Target="../media/image35.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38.jpg"/></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image" Target="../media/image4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3"/>
          <p:cNvSpPr txBox="1">
            <a:spLocks noGrp="1"/>
          </p:cNvSpPr>
          <p:nvPr>
            <p:ph type="ctrTitle"/>
          </p:nvPr>
        </p:nvSpPr>
        <p:spPr>
          <a:xfrm>
            <a:off x="3044700" y="1444255"/>
            <a:ext cx="3054600" cy="1537200"/>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en"/>
              <a:t>World War II: Intro &amp; The Rise of Dictators</a:t>
            </a:r>
            <a:endParaRPr/>
          </a:p>
        </p:txBody>
      </p:sp>
      <p:sp>
        <p:nvSpPr>
          <p:cNvPr id="63" name="Google Shape;63;p13"/>
          <p:cNvSpPr txBox="1">
            <a:spLocks noGrp="1"/>
          </p:cNvSpPr>
          <p:nvPr>
            <p:ph type="subTitle" idx="1"/>
          </p:nvPr>
        </p:nvSpPr>
        <p:spPr>
          <a:xfrm>
            <a:off x="3044700" y="3116580"/>
            <a:ext cx="3054600" cy="7014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t>Unit 8: World War II #1</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2"/>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Dictators Take Over Europe</a:t>
            </a:r>
            <a:endParaRPr/>
          </a:p>
        </p:txBody>
      </p:sp>
      <p:sp>
        <p:nvSpPr>
          <p:cNvPr id="124" name="Google Shape;124;p22"/>
          <p:cNvSpPr txBox="1">
            <a:spLocks noGrp="1"/>
          </p:cNvSpPr>
          <p:nvPr>
            <p:ph type="body" idx="2"/>
          </p:nvPr>
        </p:nvSpPr>
        <p:spPr>
          <a:xfrm>
            <a:off x="4572000" y="1024125"/>
            <a:ext cx="4455000" cy="3964800"/>
          </a:xfrm>
          <a:prstGeom prst="rect">
            <a:avLst/>
          </a:prstGeom>
        </p:spPr>
        <p:txBody>
          <a:bodyPr spcFirstLastPara="1" wrap="square" lIns="91425" tIns="91425" rIns="91425" bIns="91425" anchor="t" anchorCtr="0">
            <a:normAutofit/>
          </a:bodyPr>
          <a:lstStyle/>
          <a:p>
            <a:pPr marL="457200" lvl="0" indent="-355600" algn="l" rtl="0">
              <a:spcBef>
                <a:spcPts val="0"/>
              </a:spcBef>
              <a:spcAft>
                <a:spcPts val="0"/>
              </a:spcAft>
              <a:buSzPts val="2000"/>
              <a:buChar char="●"/>
            </a:pPr>
            <a:r>
              <a:rPr lang="en" sz="2000"/>
              <a:t>Soviet Union: Joseph </a:t>
            </a:r>
            <a:r>
              <a:rPr lang="en" sz="2000" b="1" i="1" u="sng">
                <a:solidFill>
                  <a:srgbClr val="FF0000"/>
                </a:solidFill>
              </a:rPr>
              <a:t>Stalin</a:t>
            </a:r>
            <a:r>
              <a:rPr lang="en" sz="2000"/>
              <a:t> took control of the Communist Party and turned the country into a </a:t>
            </a:r>
            <a:r>
              <a:rPr lang="en" sz="2000" b="1" i="1" u="sng">
                <a:solidFill>
                  <a:srgbClr val="FF0000"/>
                </a:solidFill>
              </a:rPr>
              <a:t>dictatorship</a:t>
            </a:r>
            <a:endParaRPr sz="2000" b="1" i="1" u="sng">
              <a:solidFill>
                <a:srgbClr val="FF0000"/>
              </a:solidFill>
            </a:endParaRPr>
          </a:p>
          <a:p>
            <a:pPr marL="457200" lvl="0" indent="-355600" algn="l" rtl="0">
              <a:spcBef>
                <a:spcPts val="0"/>
              </a:spcBef>
              <a:spcAft>
                <a:spcPts val="0"/>
              </a:spcAft>
              <a:buSzPts val="2000"/>
              <a:buChar char="●"/>
            </a:pPr>
            <a:r>
              <a:rPr lang="en" sz="2000"/>
              <a:t>Japan: </a:t>
            </a:r>
            <a:r>
              <a:rPr lang="en" sz="2000" b="1" i="1" u="sng">
                <a:solidFill>
                  <a:srgbClr val="FF0000"/>
                </a:solidFill>
              </a:rPr>
              <a:t>Military</a:t>
            </a:r>
            <a:r>
              <a:rPr lang="en" sz="2000"/>
              <a:t> leaders under General Hideki Tojo (later Prime Minister) took control of the country from the Emperor and turned it into a dictatorship</a:t>
            </a:r>
            <a:endParaRPr sz="2000"/>
          </a:p>
        </p:txBody>
      </p:sp>
      <p:pic>
        <p:nvPicPr>
          <p:cNvPr id="125" name="Google Shape;125;p22"/>
          <p:cNvPicPr preferRelativeResize="0"/>
          <p:nvPr/>
        </p:nvPicPr>
        <p:blipFill rotWithShape="1">
          <a:blip r:embed="rId3">
            <a:alphaModFix/>
          </a:blip>
          <a:srcRect/>
          <a:stretch/>
        </p:blipFill>
        <p:spPr>
          <a:xfrm>
            <a:off x="168249" y="1147225"/>
            <a:ext cx="2187250" cy="2513975"/>
          </a:xfrm>
          <a:prstGeom prst="rect">
            <a:avLst/>
          </a:prstGeom>
          <a:noFill/>
          <a:ln w="19050" cap="flat" cmpd="sng">
            <a:solidFill>
              <a:srgbClr val="B7B7B7"/>
            </a:solidFill>
            <a:prstDash val="solid"/>
            <a:round/>
            <a:headEnd type="none" w="sm" len="sm"/>
            <a:tailEnd type="none" w="sm" len="sm"/>
          </a:ln>
        </p:spPr>
      </p:pic>
      <p:pic>
        <p:nvPicPr>
          <p:cNvPr id="126" name="Google Shape;126;p22"/>
          <p:cNvPicPr preferRelativeResize="0"/>
          <p:nvPr/>
        </p:nvPicPr>
        <p:blipFill rotWithShape="1">
          <a:blip r:embed="rId4">
            <a:alphaModFix/>
          </a:blip>
          <a:srcRect/>
          <a:stretch/>
        </p:blipFill>
        <p:spPr>
          <a:xfrm>
            <a:off x="2513900" y="2571750"/>
            <a:ext cx="2058100" cy="2408900"/>
          </a:xfrm>
          <a:prstGeom prst="rect">
            <a:avLst/>
          </a:prstGeom>
          <a:noFill/>
          <a:ln w="19050" cap="flat" cmpd="sng">
            <a:solidFill>
              <a:srgbClr val="B7B7B7"/>
            </a:solidFill>
            <a:prstDash val="solid"/>
            <a:round/>
            <a:headEnd type="none" w="sm" len="sm"/>
            <a:tailEnd type="none" w="sm" len="sm"/>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3"/>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Think About It:</a:t>
            </a:r>
            <a:endParaRPr/>
          </a:p>
        </p:txBody>
      </p:sp>
      <p:sp>
        <p:nvSpPr>
          <p:cNvPr id="132" name="Google Shape;132;p23"/>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t>In all of these countries, many people were happy when the dictators took control.</a:t>
            </a:r>
            <a:endParaRPr/>
          </a:p>
          <a:p>
            <a:pPr marL="0" lvl="0" indent="0" algn="ctr" rtl="0">
              <a:spcBef>
                <a:spcPts val="1200"/>
              </a:spcBef>
              <a:spcAft>
                <a:spcPts val="0"/>
              </a:spcAft>
              <a:buNone/>
            </a:pPr>
            <a:endParaRPr/>
          </a:p>
          <a:p>
            <a:pPr marL="0" lvl="0" indent="0" algn="ctr" rtl="0">
              <a:spcBef>
                <a:spcPts val="1200"/>
              </a:spcBef>
              <a:spcAft>
                <a:spcPts val="0"/>
              </a:spcAft>
              <a:buNone/>
            </a:pPr>
            <a:r>
              <a:rPr lang="en"/>
              <a:t>Why do you think people might welcome a dictatorship taking control of their country?</a:t>
            </a:r>
            <a:endParaRPr/>
          </a:p>
          <a:p>
            <a:pPr marL="0" lvl="0" indent="0" algn="ctr" rtl="0">
              <a:spcBef>
                <a:spcPts val="1200"/>
              </a:spcBef>
              <a:spcAft>
                <a:spcPts val="0"/>
              </a:spcAft>
              <a:buNone/>
            </a:pPr>
            <a:endParaRPr/>
          </a:p>
          <a:p>
            <a:pPr marL="0" lvl="0" indent="0" algn="ctr" rtl="0">
              <a:spcBef>
                <a:spcPts val="1200"/>
              </a:spcBef>
              <a:spcAft>
                <a:spcPts val="1200"/>
              </a:spcAft>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4"/>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The Axis Powers (The Phantom Menace)</a:t>
            </a:r>
            <a:endParaRPr/>
          </a:p>
        </p:txBody>
      </p:sp>
      <p:sp>
        <p:nvSpPr>
          <p:cNvPr id="138" name="Google Shape;138;p24"/>
          <p:cNvSpPr txBox="1">
            <a:spLocks noGrp="1"/>
          </p:cNvSpPr>
          <p:nvPr>
            <p:ph type="body" idx="1"/>
          </p:nvPr>
        </p:nvSpPr>
        <p:spPr>
          <a:xfrm>
            <a:off x="311700" y="1225225"/>
            <a:ext cx="3999900" cy="3354000"/>
          </a:xfrm>
          <a:prstGeom prst="rect">
            <a:avLst/>
          </a:prstGeom>
        </p:spPr>
        <p:txBody>
          <a:bodyPr spcFirstLastPara="1" wrap="square" lIns="91425" tIns="91425" rIns="91425" bIns="91425" anchor="t" anchorCtr="0">
            <a:normAutofit/>
          </a:bodyPr>
          <a:lstStyle/>
          <a:p>
            <a:pPr marL="457200" lvl="0" indent="-355600" algn="l" rtl="0">
              <a:spcBef>
                <a:spcPts val="0"/>
              </a:spcBef>
              <a:spcAft>
                <a:spcPts val="0"/>
              </a:spcAft>
              <a:buSzPts val="2000"/>
              <a:buChar char="●"/>
            </a:pPr>
            <a:r>
              <a:rPr lang="en" sz="2000"/>
              <a:t>Germany, Italy, and Japan gained new territory around Europe, Africa, and Asia in the late 1930s</a:t>
            </a:r>
            <a:endParaRPr sz="2000"/>
          </a:p>
          <a:p>
            <a:pPr marL="457200" lvl="0" indent="-355600" algn="l" rtl="0">
              <a:spcBef>
                <a:spcPts val="0"/>
              </a:spcBef>
              <a:spcAft>
                <a:spcPts val="0"/>
              </a:spcAft>
              <a:buSzPts val="2000"/>
              <a:buChar char="●"/>
            </a:pPr>
            <a:r>
              <a:rPr lang="en" sz="2000"/>
              <a:t>They will form the </a:t>
            </a:r>
            <a:r>
              <a:rPr lang="en" sz="2000" b="1" i="1" u="sng">
                <a:solidFill>
                  <a:srgbClr val="FF0000"/>
                </a:solidFill>
              </a:rPr>
              <a:t>AXIS POWERS</a:t>
            </a:r>
            <a:r>
              <a:rPr lang="en" sz="2000"/>
              <a:t> in 1940</a:t>
            </a:r>
            <a:endParaRPr sz="2000"/>
          </a:p>
          <a:p>
            <a:pPr marL="457200" lvl="0" indent="-355600" algn="l" rtl="0">
              <a:spcBef>
                <a:spcPts val="0"/>
              </a:spcBef>
              <a:spcAft>
                <a:spcPts val="0"/>
              </a:spcAft>
              <a:buSzPts val="2000"/>
              <a:buChar char="●"/>
            </a:pPr>
            <a:r>
              <a:rPr lang="en" sz="2000"/>
              <a:t>Many were afraid of what would happen if this continued…</a:t>
            </a:r>
            <a:endParaRPr sz="2000"/>
          </a:p>
        </p:txBody>
      </p:sp>
      <p:pic>
        <p:nvPicPr>
          <p:cNvPr id="139" name="Google Shape;139;p24"/>
          <p:cNvPicPr preferRelativeResize="0"/>
          <p:nvPr/>
        </p:nvPicPr>
        <p:blipFill rotWithShape="1">
          <a:blip r:embed="rId3">
            <a:alphaModFix/>
          </a:blip>
          <a:srcRect/>
          <a:stretch/>
        </p:blipFill>
        <p:spPr>
          <a:xfrm>
            <a:off x="4974326" y="1225225"/>
            <a:ext cx="3927850" cy="37424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5"/>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The Munich Conference</a:t>
            </a:r>
            <a:endParaRPr/>
          </a:p>
        </p:txBody>
      </p:sp>
      <p:sp>
        <p:nvSpPr>
          <p:cNvPr id="145" name="Google Shape;145;p25"/>
          <p:cNvSpPr txBox="1">
            <a:spLocks noGrp="1"/>
          </p:cNvSpPr>
          <p:nvPr>
            <p:ph type="body" idx="2"/>
          </p:nvPr>
        </p:nvSpPr>
        <p:spPr>
          <a:xfrm>
            <a:off x="4506175" y="804675"/>
            <a:ext cx="4637700" cy="4169700"/>
          </a:xfrm>
          <a:prstGeom prst="rect">
            <a:avLst/>
          </a:prstGeom>
        </p:spPr>
        <p:txBody>
          <a:bodyPr spcFirstLastPara="1" wrap="square" lIns="91425" tIns="91425" rIns="91425" bIns="91425" anchor="t" anchorCtr="0">
            <a:normAutofit lnSpcReduction="10000"/>
          </a:bodyPr>
          <a:lstStyle/>
          <a:p>
            <a:pPr marL="457200" lvl="0" indent="-355600" algn="l" rtl="0">
              <a:spcBef>
                <a:spcPts val="0"/>
              </a:spcBef>
              <a:spcAft>
                <a:spcPts val="0"/>
              </a:spcAft>
              <a:buSzPts val="2000"/>
              <a:buChar char="●"/>
            </a:pPr>
            <a:r>
              <a:rPr lang="en" sz="2000"/>
              <a:t>Munich Conference 1938:</a:t>
            </a:r>
            <a:endParaRPr sz="2000"/>
          </a:p>
          <a:p>
            <a:pPr marL="914400" lvl="1" indent="-355600" algn="l" rtl="0">
              <a:spcBef>
                <a:spcPts val="0"/>
              </a:spcBef>
              <a:spcAft>
                <a:spcPts val="0"/>
              </a:spcAft>
              <a:buSzPts val="2000"/>
              <a:buChar char="○"/>
            </a:pPr>
            <a:r>
              <a:rPr lang="en" sz="2000"/>
              <a:t>France</a:t>
            </a:r>
            <a:endParaRPr sz="2000"/>
          </a:p>
          <a:p>
            <a:pPr marL="914400" lvl="1" indent="-355600" algn="l" rtl="0">
              <a:spcBef>
                <a:spcPts val="0"/>
              </a:spcBef>
              <a:spcAft>
                <a:spcPts val="0"/>
              </a:spcAft>
              <a:buSzPts val="2000"/>
              <a:buChar char="○"/>
            </a:pPr>
            <a:r>
              <a:rPr lang="en" sz="2000"/>
              <a:t>Britain</a:t>
            </a:r>
            <a:endParaRPr sz="2000"/>
          </a:p>
          <a:p>
            <a:pPr marL="914400" lvl="1" indent="-355600" algn="l" rtl="0">
              <a:spcBef>
                <a:spcPts val="0"/>
              </a:spcBef>
              <a:spcAft>
                <a:spcPts val="0"/>
              </a:spcAft>
              <a:buSzPts val="2000"/>
              <a:buChar char="○"/>
            </a:pPr>
            <a:r>
              <a:rPr lang="en" sz="2000"/>
              <a:t>Germany</a:t>
            </a:r>
            <a:endParaRPr sz="2000"/>
          </a:p>
          <a:p>
            <a:pPr marL="457200" lvl="0" indent="-355600" algn="l" rtl="0">
              <a:spcBef>
                <a:spcPts val="0"/>
              </a:spcBef>
              <a:spcAft>
                <a:spcPts val="0"/>
              </a:spcAft>
              <a:buSzPts val="2000"/>
              <a:buChar char="●"/>
            </a:pPr>
            <a:r>
              <a:rPr lang="en" sz="2000" b="1"/>
              <a:t>The countries met to make sure war was </a:t>
            </a:r>
            <a:r>
              <a:rPr lang="en" sz="2000" b="1" i="1" u="sng">
                <a:solidFill>
                  <a:srgbClr val="FF0000"/>
                </a:solidFill>
              </a:rPr>
              <a:t>avoided</a:t>
            </a:r>
            <a:endParaRPr sz="2000" b="1" i="1" u="sng">
              <a:solidFill>
                <a:srgbClr val="FF0000"/>
              </a:solidFill>
            </a:endParaRPr>
          </a:p>
          <a:p>
            <a:pPr marL="457200" lvl="0" indent="-355600" algn="l" rtl="0">
              <a:spcBef>
                <a:spcPts val="0"/>
              </a:spcBef>
              <a:spcAft>
                <a:spcPts val="0"/>
              </a:spcAft>
              <a:buSzPts val="2000"/>
              <a:buChar char="●"/>
            </a:pPr>
            <a:r>
              <a:rPr lang="en" sz="2000" b="1" i="1" u="sng">
                <a:solidFill>
                  <a:srgbClr val="FF0000"/>
                </a:solidFill>
              </a:rPr>
              <a:t>Appeasement</a:t>
            </a:r>
            <a:r>
              <a:rPr lang="en" sz="2000"/>
              <a:t>: giving into someone’s demands in order to keep peace</a:t>
            </a:r>
            <a:endParaRPr sz="2000"/>
          </a:p>
          <a:p>
            <a:pPr marL="457200" lvl="0" indent="-355600" algn="l" rtl="0">
              <a:spcBef>
                <a:spcPts val="0"/>
              </a:spcBef>
              <a:spcAft>
                <a:spcPts val="0"/>
              </a:spcAft>
              <a:buSzPts val="2000"/>
              <a:buChar char="●"/>
            </a:pPr>
            <a:r>
              <a:rPr lang="en" sz="2000" b="1"/>
              <a:t>France and Great Britain used this policy with</a:t>
            </a:r>
            <a:r>
              <a:rPr lang="en" sz="2000"/>
              <a:t> </a:t>
            </a:r>
            <a:r>
              <a:rPr lang="en" sz="2000" b="1" i="1" u="sng">
                <a:solidFill>
                  <a:srgbClr val="FF0000"/>
                </a:solidFill>
              </a:rPr>
              <a:t>Hitler</a:t>
            </a:r>
            <a:endParaRPr sz="2000" b="1" i="1" u="sng">
              <a:solidFill>
                <a:srgbClr val="FF0000"/>
              </a:solidFill>
            </a:endParaRPr>
          </a:p>
          <a:p>
            <a:pPr marL="914400" lvl="1" indent="-355600" algn="l" rtl="0">
              <a:spcBef>
                <a:spcPts val="0"/>
              </a:spcBef>
              <a:spcAft>
                <a:spcPts val="0"/>
              </a:spcAft>
              <a:buSzPts val="2000"/>
              <a:buChar char="○"/>
            </a:pPr>
            <a:r>
              <a:rPr lang="en" sz="2000"/>
              <a:t>Do you think it worked?</a:t>
            </a:r>
            <a:endParaRPr sz="2000"/>
          </a:p>
        </p:txBody>
      </p:sp>
      <p:pic>
        <p:nvPicPr>
          <p:cNvPr id="146" name="Google Shape;146;p25" descr="What is Appeasement? - Appeasement in WWII"/>
          <p:cNvPicPr preferRelativeResize="0"/>
          <p:nvPr/>
        </p:nvPicPr>
        <p:blipFill rotWithShape="1">
          <a:blip r:embed="rId3">
            <a:alphaModFix/>
          </a:blip>
          <a:srcRect/>
          <a:stretch/>
        </p:blipFill>
        <p:spPr>
          <a:xfrm>
            <a:off x="106875" y="1147225"/>
            <a:ext cx="2275769" cy="1767075"/>
          </a:xfrm>
          <a:prstGeom prst="rect">
            <a:avLst/>
          </a:prstGeom>
          <a:noFill/>
          <a:ln w="19050" cap="flat" cmpd="sng">
            <a:solidFill>
              <a:srgbClr val="000000"/>
            </a:solidFill>
            <a:prstDash val="solid"/>
            <a:round/>
            <a:headEnd type="none" w="sm" len="sm"/>
            <a:tailEnd type="none" w="sm" len="sm"/>
          </a:ln>
        </p:spPr>
      </p:pic>
      <p:pic>
        <p:nvPicPr>
          <p:cNvPr id="147" name="Google Shape;147;p25" descr="Neville Chamberlain: A Failed Leader in a Time of Crisis - The New York  Times"/>
          <p:cNvPicPr preferRelativeResize="0"/>
          <p:nvPr/>
        </p:nvPicPr>
        <p:blipFill rotWithShape="1">
          <a:blip r:embed="rId4">
            <a:alphaModFix/>
          </a:blip>
          <a:srcRect/>
          <a:stretch/>
        </p:blipFill>
        <p:spPr>
          <a:xfrm>
            <a:off x="1053400" y="3082150"/>
            <a:ext cx="3247925" cy="1892225"/>
          </a:xfrm>
          <a:prstGeom prst="rect">
            <a:avLst/>
          </a:prstGeom>
          <a:noFill/>
          <a:ln w="19050" cap="flat" cmpd="sng">
            <a:solidFill>
              <a:srgbClr val="000000"/>
            </a:solidFill>
            <a:prstDash val="solid"/>
            <a:round/>
            <a:headEnd type="none" w="sm" len="sm"/>
            <a:tailEnd type="none" w="sm" len="sm"/>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6"/>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Appeasement</a:t>
            </a:r>
            <a:endParaRPr/>
          </a:p>
        </p:txBody>
      </p:sp>
      <p:pic>
        <p:nvPicPr>
          <p:cNvPr id="153" name="Google Shape;153;p26" descr="temper-tantrum-o.gif"/>
          <p:cNvPicPr preferRelativeResize="0"/>
          <p:nvPr/>
        </p:nvPicPr>
        <p:blipFill rotWithShape="1">
          <a:blip r:embed="rId3">
            <a:alphaModFix/>
          </a:blip>
          <a:srcRect/>
          <a:stretch/>
        </p:blipFill>
        <p:spPr>
          <a:xfrm>
            <a:off x="4471400" y="495250"/>
            <a:ext cx="4484475" cy="4485525"/>
          </a:xfrm>
          <a:prstGeom prst="rect">
            <a:avLst/>
          </a:prstGeom>
          <a:noFill/>
          <a:ln>
            <a:noFill/>
          </a:ln>
        </p:spPr>
      </p:pic>
      <p:pic>
        <p:nvPicPr>
          <p:cNvPr id="154" name="Google Shape;154;p26" descr="tumblr_mnr3hdQRQ11ru1jluo1_250.gif"/>
          <p:cNvPicPr preferRelativeResize="0"/>
          <p:nvPr/>
        </p:nvPicPr>
        <p:blipFill rotWithShape="1">
          <a:blip r:embed="rId4">
            <a:alphaModFix/>
          </a:blip>
          <a:srcRect/>
          <a:stretch/>
        </p:blipFill>
        <p:spPr>
          <a:xfrm>
            <a:off x="144400" y="3204950"/>
            <a:ext cx="4065200" cy="1840700"/>
          </a:xfrm>
          <a:prstGeom prst="rect">
            <a:avLst/>
          </a:prstGeom>
          <a:noFill/>
          <a:ln>
            <a:noFill/>
          </a:ln>
        </p:spPr>
      </p:pic>
      <p:pic>
        <p:nvPicPr>
          <p:cNvPr id="155" name="Google Shape;155;p26"/>
          <p:cNvPicPr preferRelativeResize="0"/>
          <p:nvPr/>
        </p:nvPicPr>
        <p:blipFill rotWithShape="1">
          <a:blip r:embed="rId5">
            <a:alphaModFix/>
          </a:blip>
          <a:srcRect/>
          <a:stretch/>
        </p:blipFill>
        <p:spPr>
          <a:xfrm>
            <a:off x="144400" y="1147225"/>
            <a:ext cx="4065200" cy="19728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7"/>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Appeasement</a:t>
            </a:r>
            <a:endParaRPr/>
          </a:p>
        </p:txBody>
      </p:sp>
      <p:sp>
        <p:nvSpPr>
          <p:cNvPr id="161" name="Google Shape;161;p27"/>
          <p:cNvSpPr txBox="1">
            <a:spLocks noGrp="1"/>
          </p:cNvSpPr>
          <p:nvPr>
            <p:ph type="body" idx="1"/>
          </p:nvPr>
        </p:nvSpPr>
        <p:spPr>
          <a:xfrm>
            <a:off x="311700" y="1225225"/>
            <a:ext cx="3999900" cy="3763800"/>
          </a:xfrm>
          <a:prstGeom prst="rect">
            <a:avLst/>
          </a:prstGeom>
        </p:spPr>
        <p:txBody>
          <a:bodyPr spcFirstLastPara="1" wrap="square" lIns="91425" tIns="91425" rIns="91425" bIns="91425" anchor="t" anchorCtr="0">
            <a:normAutofit/>
          </a:bodyPr>
          <a:lstStyle/>
          <a:p>
            <a:pPr marL="457200" lvl="0" indent="-355600" algn="l" rtl="0">
              <a:spcBef>
                <a:spcPts val="0"/>
              </a:spcBef>
              <a:spcAft>
                <a:spcPts val="0"/>
              </a:spcAft>
              <a:buSzPts val="2000"/>
              <a:buChar char="●"/>
            </a:pPr>
            <a:r>
              <a:rPr lang="en" sz="2000"/>
              <a:t>The appeasement did </a:t>
            </a:r>
            <a:r>
              <a:rPr lang="en" sz="2000" b="1" i="1" u="sng">
                <a:solidFill>
                  <a:srgbClr val="FF0000"/>
                </a:solidFill>
              </a:rPr>
              <a:t>NOT</a:t>
            </a:r>
            <a:r>
              <a:rPr lang="en" sz="2000"/>
              <a:t> work</a:t>
            </a:r>
            <a:endParaRPr sz="2000"/>
          </a:p>
          <a:p>
            <a:pPr marL="457200" lvl="0" indent="-355600" algn="l" rtl="0">
              <a:spcBef>
                <a:spcPts val="0"/>
              </a:spcBef>
              <a:spcAft>
                <a:spcPts val="0"/>
              </a:spcAft>
              <a:buSzPts val="2000"/>
              <a:buChar char="●"/>
            </a:pPr>
            <a:r>
              <a:rPr lang="en" sz="2000"/>
              <a:t>Instead…</a:t>
            </a:r>
            <a:endParaRPr sz="2000"/>
          </a:p>
          <a:p>
            <a:pPr marL="914400" lvl="1" indent="-355600" algn="l" rtl="0">
              <a:spcBef>
                <a:spcPts val="0"/>
              </a:spcBef>
              <a:spcAft>
                <a:spcPts val="0"/>
              </a:spcAft>
              <a:buSzPts val="2000"/>
              <a:buChar char="○"/>
            </a:pPr>
            <a:r>
              <a:rPr lang="en" sz="2000"/>
              <a:t>Hitler took </a:t>
            </a:r>
            <a:r>
              <a:rPr lang="en" sz="2000" b="1" i="1" u="sng">
                <a:solidFill>
                  <a:srgbClr val="FF0000"/>
                </a:solidFill>
              </a:rPr>
              <a:t>more control</a:t>
            </a:r>
            <a:r>
              <a:rPr lang="en" sz="2000"/>
              <a:t> of territory (land, cities, countries) in Europe</a:t>
            </a:r>
            <a:endParaRPr sz="2000"/>
          </a:p>
          <a:p>
            <a:pPr marL="914400" lvl="1" indent="-355600" algn="l" rtl="0">
              <a:spcBef>
                <a:spcPts val="0"/>
              </a:spcBef>
              <a:spcAft>
                <a:spcPts val="0"/>
              </a:spcAft>
              <a:buSzPts val="2000"/>
              <a:buChar char="○"/>
            </a:pPr>
            <a:r>
              <a:rPr lang="en" sz="2000" b="1"/>
              <a:t>The League of Nations did not</a:t>
            </a:r>
            <a:r>
              <a:rPr lang="en" sz="2000"/>
              <a:t> </a:t>
            </a:r>
            <a:r>
              <a:rPr lang="en" sz="2000" b="1" i="1" u="sng">
                <a:solidFill>
                  <a:srgbClr val="FF0000"/>
                </a:solidFill>
              </a:rPr>
              <a:t>enforce</a:t>
            </a:r>
            <a:r>
              <a:rPr lang="en" sz="2000"/>
              <a:t> </a:t>
            </a:r>
            <a:r>
              <a:rPr lang="en" sz="2000" b="1"/>
              <a:t>the Treaty of Versailles</a:t>
            </a:r>
            <a:endParaRPr sz="2000" b="1"/>
          </a:p>
          <a:p>
            <a:pPr marL="914400" lvl="1" indent="-355600" algn="l" rtl="0">
              <a:spcBef>
                <a:spcPts val="0"/>
              </a:spcBef>
              <a:spcAft>
                <a:spcPts val="0"/>
              </a:spcAft>
              <a:buSzPts val="2000"/>
              <a:buChar char="○"/>
            </a:pPr>
            <a:r>
              <a:rPr lang="en" sz="2000" b="1" i="1">
                <a:highlight>
                  <a:srgbClr val="FFFF00"/>
                </a:highlight>
              </a:rPr>
              <a:t>DID NOT PREVENT WAR</a:t>
            </a:r>
            <a:endParaRPr sz="2000" b="1" i="1">
              <a:highlight>
                <a:srgbClr val="FFFF00"/>
              </a:highlight>
            </a:endParaRPr>
          </a:p>
        </p:txBody>
      </p:sp>
      <p:pic>
        <p:nvPicPr>
          <p:cNvPr id="162" name="Google Shape;162;p27"/>
          <p:cNvPicPr preferRelativeResize="0"/>
          <p:nvPr/>
        </p:nvPicPr>
        <p:blipFill>
          <a:blip r:embed="rId3">
            <a:alphaModFix/>
          </a:blip>
          <a:stretch>
            <a:fillRect/>
          </a:stretch>
        </p:blipFill>
        <p:spPr>
          <a:xfrm>
            <a:off x="4815125" y="1314250"/>
            <a:ext cx="4181625" cy="28700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8"/>
          <p:cNvSpPr txBox="1">
            <a:spLocks noGrp="1"/>
          </p:cNvSpPr>
          <p:nvPr>
            <p:ph type="title"/>
          </p:nvPr>
        </p:nvSpPr>
        <p:spPr>
          <a:xfrm>
            <a:off x="773700" y="1806450"/>
            <a:ext cx="7596600" cy="15306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The Rise of Dictators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9"/>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Meanwhile in America…</a:t>
            </a:r>
            <a:endParaRPr/>
          </a:p>
        </p:txBody>
      </p:sp>
      <p:sp>
        <p:nvSpPr>
          <p:cNvPr id="173" name="Google Shape;173;p29"/>
          <p:cNvSpPr txBox="1">
            <a:spLocks noGrp="1"/>
          </p:cNvSpPr>
          <p:nvPr>
            <p:ph type="body" idx="2"/>
          </p:nvPr>
        </p:nvSpPr>
        <p:spPr>
          <a:xfrm>
            <a:off x="4832400" y="1505700"/>
            <a:ext cx="3999900" cy="3353400"/>
          </a:xfrm>
          <a:prstGeom prst="rect">
            <a:avLst/>
          </a:prstGeom>
        </p:spPr>
        <p:txBody>
          <a:bodyPr spcFirstLastPara="1" wrap="square" lIns="91425" tIns="91425" rIns="91425" bIns="91425" anchor="t" anchorCtr="0">
            <a:normAutofit/>
          </a:bodyPr>
          <a:lstStyle/>
          <a:p>
            <a:pPr marL="457200" lvl="0" indent="-355600" algn="l" rtl="0">
              <a:spcBef>
                <a:spcPts val="0"/>
              </a:spcBef>
              <a:spcAft>
                <a:spcPts val="0"/>
              </a:spcAft>
              <a:buSzPts val="2000"/>
              <a:buChar char="●"/>
            </a:pPr>
            <a:r>
              <a:rPr lang="en" sz="2000"/>
              <a:t>The U.S. stayed </a:t>
            </a:r>
            <a:r>
              <a:rPr lang="en" sz="2000" b="1" i="1" u="sng">
                <a:solidFill>
                  <a:srgbClr val="FF0000"/>
                </a:solidFill>
              </a:rPr>
              <a:t>isolated</a:t>
            </a:r>
            <a:r>
              <a:rPr lang="en" sz="2000"/>
              <a:t> (out of the war)</a:t>
            </a:r>
            <a:endParaRPr sz="2000"/>
          </a:p>
          <a:p>
            <a:pPr marL="457200" lvl="0" indent="-355600" algn="l" rtl="0">
              <a:spcBef>
                <a:spcPts val="0"/>
              </a:spcBef>
              <a:spcAft>
                <a:spcPts val="0"/>
              </a:spcAft>
              <a:buSzPts val="2000"/>
              <a:buChar char="●"/>
            </a:pPr>
            <a:r>
              <a:rPr lang="en" sz="2000"/>
              <a:t>Neutrality Acts 1935:</a:t>
            </a:r>
            <a:endParaRPr sz="2000"/>
          </a:p>
          <a:p>
            <a:pPr marL="914400" lvl="1" indent="-355600" algn="l" rtl="0">
              <a:spcBef>
                <a:spcPts val="0"/>
              </a:spcBef>
              <a:spcAft>
                <a:spcPts val="0"/>
              </a:spcAft>
              <a:buSzPts val="2000"/>
              <a:buChar char="○"/>
            </a:pPr>
            <a:r>
              <a:rPr lang="en" sz="2000"/>
              <a:t>Americans </a:t>
            </a:r>
            <a:r>
              <a:rPr lang="en" sz="2000" b="1" i="1" u="sng">
                <a:solidFill>
                  <a:srgbClr val="FF0000"/>
                </a:solidFill>
              </a:rPr>
              <a:t>couldn’t</a:t>
            </a:r>
            <a:r>
              <a:rPr lang="en" sz="2000"/>
              <a:t> </a:t>
            </a:r>
            <a:r>
              <a:rPr lang="en" sz="2000" b="1"/>
              <a:t>travel on ships</a:t>
            </a:r>
            <a:r>
              <a:rPr lang="en" sz="2000"/>
              <a:t> of countries at war</a:t>
            </a:r>
            <a:endParaRPr sz="2000"/>
          </a:p>
          <a:p>
            <a:pPr marL="914400" lvl="1" indent="-355600" algn="l" rtl="0">
              <a:spcBef>
                <a:spcPts val="0"/>
              </a:spcBef>
              <a:spcAft>
                <a:spcPts val="0"/>
              </a:spcAft>
              <a:buSzPts val="2000"/>
              <a:buChar char="○"/>
            </a:pPr>
            <a:r>
              <a:rPr lang="en" sz="2000"/>
              <a:t>Americans </a:t>
            </a:r>
            <a:r>
              <a:rPr lang="en" sz="2000" b="1"/>
              <a:t>couldn’t</a:t>
            </a:r>
            <a:r>
              <a:rPr lang="en" sz="2000"/>
              <a:t> </a:t>
            </a:r>
            <a:r>
              <a:rPr lang="en" sz="2000" b="1" i="1" u="sng">
                <a:solidFill>
                  <a:srgbClr val="FF0000"/>
                </a:solidFill>
              </a:rPr>
              <a:t>sell</a:t>
            </a:r>
            <a:r>
              <a:rPr lang="en" sz="2000"/>
              <a:t> </a:t>
            </a:r>
            <a:r>
              <a:rPr lang="en" sz="2000" b="1"/>
              <a:t>weapons</a:t>
            </a:r>
            <a:r>
              <a:rPr lang="en" sz="2000"/>
              <a:t> to nations at war</a:t>
            </a:r>
            <a:endParaRPr sz="2000"/>
          </a:p>
        </p:txBody>
      </p:sp>
      <p:pic>
        <p:nvPicPr>
          <p:cNvPr id="174" name="Google Shape;174;p29" descr="The US's Response: From Isolationism to War - American Studies Group One"/>
          <p:cNvPicPr preferRelativeResize="0"/>
          <p:nvPr/>
        </p:nvPicPr>
        <p:blipFill rotWithShape="1">
          <a:blip r:embed="rId3">
            <a:alphaModFix/>
          </a:blip>
          <a:srcRect/>
          <a:stretch/>
        </p:blipFill>
        <p:spPr>
          <a:xfrm>
            <a:off x="572100" y="1230900"/>
            <a:ext cx="3999900" cy="3628200"/>
          </a:xfrm>
          <a:prstGeom prst="rect">
            <a:avLst/>
          </a:prstGeom>
          <a:noFill/>
          <a:ln w="9525" cap="flat" cmpd="sng">
            <a:solidFill>
              <a:srgbClr val="000000"/>
            </a:solidFill>
            <a:prstDash val="solid"/>
            <a:round/>
            <a:headEnd type="none" w="sm" len="sm"/>
            <a:tailEnd type="none" w="sm" len="sm"/>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30"/>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u="sng">
                <a:solidFill>
                  <a:schemeClr val="hlink"/>
                </a:solidFill>
                <a:hlinkClick r:id="rId3"/>
              </a:rPr>
              <a:t>Blitzkrieg!</a:t>
            </a:r>
            <a:endParaRPr/>
          </a:p>
        </p:txBody>
      </p:sp>
      <p:sp>
        <p:nvSpPr>
          <p:cNvPr id="180" name="Google Shape;180;p30"/>
          <p:cNvSpPr txBox="1">
            <a:spLocks noGrp="1"/>
          </p:cNvSpPr>
          <p:nvPr>
            <p:ph type="body" idx="1"/>
          </p:nvPr>
        </p:nvSpPr>
        <p:spPr>
          <a:xfrm>
            <a:off x="188950" y="1267875"/>
            <a:ext cx="4383000" cy="3732300"/>
          </a:xfrm>
          <a:prstGeom prst="rect">
            <a:avLst/>
          </a:prstGeom>
        </p:spPr>
        <p:txBody>
          <a:bodyPr spcFirstLastPara="1" wrap="square" lIns="91425" tIns="91425" rIns="91425" bIns="91425" anchor="t" anchorCtr="0">
            <a:normAutofit/>
          </a:bodyPr>
          <a:lstStyle/>
          <a:p>
            <a:pPr marL="457200" lvl="0" indent="-355600" algn="l" rtl="0">
              <a:spcBef>
                <a:spcPts val="0"/>
              </a:spcBef>
              <a:spcAft>
                <a:spcPts val="0"/>
              </a:spcAft>
              <a:buSzPts val="2000"/>
              <a:buChar char="●"/>
            </a:pPr>
            <a:r>
              <a:rPr lang="en" sz="2000"/>
              <a:t>Germany </a:t>
            </a:r>
            <a:r>
              <a:rPr lang="en" sz="2000" b="1" i="1" u="sng">
                <a:solidFill>
                  <a:srgbClr val="FF0000"/>
                </a:solidFill>
              </a:rPr>
              <a:t>achieved</a:t>
            </a:r>
            <a:r>
              <a:rPr lang="en" sz="2000"/>
              <a:t> quick and easy victories using a type of warfare American reporters named “</a:t>
            </a:r>
            <a:r>
              <a:rPr lang="en" sz="2000" b="1" i="1" u="sng">
                <a:solidFill>
                  <a:srgbClr val="FF0000"/>
                </a:solidFill>
              </a:rPr>
              <a:t>Blitzkrieg</a:t>
            </a:r>
            <a:r>
              <a:rPr lang="en" sz="2000"/>
              <a:t>”</a:t>
            </a:r>
            <a:endParaRPr sz="2000"/>
          </a:p>
          <a:p>
            <a:pPr marL="457200" lvl="0" indent="-355600" algn="l" rtl="0">
              <a:spcBef>
                <a:spcPts val="0"/>
              </a:spcBef>
              <a:spcAft>
                <a:spcPts val="0"/>
              </a:spcAft>
              <a:buSzPts val="2000"/>
              <a:buChar char="●"/>
            </a:pPr>
            <a:r>
              <a:rPr lang="en" sz="2000" b="1" u="sng"/>
              <a:t>Blitzkrieg</a:t>
            </a:r>
            <a:r>
              <a:rPr lang="en" sz="2000"/>
              <a:t>: literally means </a:t>
            </a:r>
            <a:r>
              <a:rPr lang="en" sz="2000" b="1"/>
              <a:t>lightning fast war</a:t>
            </a:r>
            <a:r>
              <a:rPr lang="en" sz="2000"/>
              <a:t> by </a:t>
            </a:r>
            <a:r>
              <a:rPr lang="en" sz="2000" b="1" i="1" u="sng">
                <a:solidFill>
                  <a:srgbClr val="FF0000"/>
                </a:solidFill>
              </a:rPr>
              <a:t>hitting</a:t>
            </a:r>
            <a:r>
              <a:rPr lang="en" sz="2000"/>
              <a:t> </a:t>
            </a:r>
            <a:r>
              <a:rPr lang="en" sz="2000" b="1"/>
              <a:t>an enemy fast and hard using land and air forces</a:t>
            </a:r>
            <a:endParaRPr sz="2000" b="1"/>
          </a:p>
          <a:p>
            <a:pPr marL="0" lvl="0" indent="0" algn="l" rtl="0">
              <a:spcBef>
                <a:spcPts val="1200"/>
              </a:spcBef>
              <a:spcAft>
                <a:spcPts val="1200"/>
              </a:spcAft>
              <a:buNone/>
            </a:pPr>
            <a:endParaRPr sz="2000"/>
          </a:p>
        </p:txBody>
      </p:sp>
      <p:pic>
        <p:nvPicPr>
          <p:cNvPr id="181" name="Google Shape;181;p30" descr="Forgotten Fact: Blitzkrieg Warfare Was Not a Nazi Germany Invention -  19FortyFive"/>
          <p:cNvPicPr preferRelativeResize="0"/>
          <p:nvPr/>
        </p:nvPicPr>
        <p:blipFill rotWithShape="1">
          <a:blip r:embed="rId4">
            <a:alphaModFix/>
          </a:blip>
          <a:srcRect/>
          <a:stretch/>
        </p:blipFill>
        <p:spPr>
          <a:xfrm>
            <a:off x="4649475" y="89975"/>
            <a:ext cx="4383050" cy="2352875"/>
          </a:xfrm>
          <a:prstGeom prst="rect">
            <a:avLst/>
          </a:prstGeom>
          <a:noFill/>
          <a:ln w="9525" cap="flat" cmpd="sng">
            <a:solidFill>
              <a:srgbClr val="000000"/>
            </a:solidFill>
            <a:prstDash val="solid"/>
            <a:round/>
            <a:headEnd type="none" w="sm" len="sm"/>
            <a:tailEnd type="none" w="sm" len="sm"/>
          </a:ln>
        </p:spPr>
      </p:pic>
      <p:pic>
        <p:nvPicPr>
          <p:cNvPr id="182" name="Google Shape;182;p30" descr="Blitzkrieg (Lightning War) | Holocaust Encyclopedia"/>
          <p:cNvPicPr preferRelativeResize="0"/>
          <p:nvPr/>
        </p:nvPicPr>
        <p:blipFill rotWithShape="1">
          <a:blip r:embed="rId5">
            <a:alphaModFix/>
          </a:blip>
          <a:srcRect/>
          <a:stretch/>
        </p:blipFill>
        <p:spPr>
          <a:xfrm>
            <a:off x="4649475" y="2647150"/>
            <a:ext cx="4383050" cy="23528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31"/>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Start of World War II</a:t>
            </a:r>
            <a:endParaRPr/>
          </a:p>
        </p:txBody>
      </p:sp>
      <p:sp>
        <p:nvSpPr>
          <p:cNvPr id="188" name="Google Shape;188;p31"/>
          <p:cNvSpPr txBox="1">
            <a:spLocks noGrp="1"/>
          </p:cNvSpPr>
          <p:nvPr>
            <p:ph type="body" idx="2"/>
          </p:nvPr>
        </p:nvSpPr>
        <p:spPr>
          <a:xfrm>
            <a:off x="4832400" y="1505700"/>
            <a:ext cx="4218300" cy="3433500"/>
          </a:xfrm>
          <a:prstGeom prst="rect">
            <a:avLst/>
          </a:prstGeom>
        </p:spPr>
        <p:txBody>
          <a:bodyPr spcFirstLastPara="1" wrap="square" lIns="91425" tIns="91425" rIns="91425" bIns="91425" anchor="t" anchorCtr="0">
            <a:normAutofit/>
          </a:bodyPr>
          <a:lstStyle/>
          <a:p>
            <a:pPr marL="457200" lvl="0" indent="-355600" algn="l" rtl="0">
              <a:spcBef>
                <a:spcPts val="0"/>
              </a:spcBef>
              <a:spcAft>
                <a:spcPts val="0"/>
              </a:spcAft>
              <a:buSzPts val="2000"/>
              <a:buChar char="●"/>
            </a:pPr>
            <a:r>
              <a:rPr lang="en" sz="2000" b="1"/>
              <a:t>Germany invaded</a:t>
            </a:r>
            <a:r>
              <a:rPr lang="en" sz="2000"/>
              <a:t> </a:t>
            </a:r>
            <a:r>
              <a:rPr lang="en" sz="2000" b="1" i="1" u="sng">
                <a:solidFill>
                  <a:srgbClr val="FF0000"/>
                </a:solidFill>
              </a:rPr>
              <a:t>Poland</a:t>
            </a:r>
            <a:r>
              <a:rPr lang="en" sz="2000"/>
              <a:t> in 1939</a:t>
            </a:r>
            <a:endParaRPr sz="2000"/>
          </a:p>
          <a:p>
            <a:pPr marL="457200" lvl="0" indent="-355600" algn="l" rtl="0">
              <a:spcBef>
                <a:spcPts val="0"/>
              </a:spcBef>
              <a:spcAft>
                <a:spcPts val="0"/>
              </a:spcAft>
              <a:buSzPts val="2000"/>
              <a:buChar char="●"/>
            </a:pPr>
            <a:r>
              <a:rPr lang="en" sz="2000"/>
              <a:t>France and Great Britain declared war on Germany</a:t>
            </a:r>
            <a:endParaRPr sz="2000"/>
          </a:p>
          <a:p>
            <a:pPr marL="457200" lvl="0" indent="-355600" algn="l" rtl="0">
              <a:spcBef>
                <a:spcPts val="0"/>
              </a:spcBef>
              <a:spcAft>
                <a:spcPts val="0"/>
              </a:spcAft>
              <a:buSzPts val="2000"/>
              <a:buChar char="●"/>
            </a:pPr>
            <a:r>
              <a:rPr lang="en" sz="2000"/>
              <a:t>1940: Germany quickly invaded France, driving the British out of mainland Europe and force France to </a:t>
            </a:r>
            <a:r>
              <a:rPr lang="en" sz="2000" b="1" i="1" u="sng">
                <a:solidFill>
                  <a:srgbClr val="FF0000"/>
                </a:solidFill>
              </a:rPr>
              <a:t>surrender</a:t>
            </a:r>
            <a:endParaRPr sz="2000" b="1" i="1" u="sng">
              <a:solidFill>
                <a:srgbClr val="FF0000"/>
              </a:solidFill>
            </a:endParaRPr>
          </a:p>
        </p:txBody>
      </p:sp>
      <p:pic>
        <p:nvPicPr>
          <p:cNvPr id="189" name="Google Shape;189;p31"/>
          <p:cNvPicPr preferRelativeResize="0"/>
          <p:nvPr/>
        </p:nvPicPr>
        <p:blipFill rotWithShape="1">
          <a:blip r:embed="rId3">
            <a:alphaModFix/>
          </a:blip>
          <a:srcRect/>
          <a:stretch/>
        </p:blipFill>
        <p:spPr>
          <a:xfrm>
            <a:off x="88350" y="1124625"/>
            <a:ext cx="3037550" cy="1985675"/>
          </a:xfrm>
          <a:prstGeom prst="rect">
            <a:avLst/>
          </a:prstGeom>
          <a:noFill/>
          <a:ln w="9525" cap="flat" cmpd="sng">
            <a:solidFill>
              <a:srgbClr val="B7B7B7"/>
            </a:solidFill>
            <a:prstDash val="solid"/>
            <a:round/>
            <a:headEnd type="none" w="sm" len="sm"/>
            <a:tailEnd type="none" w="sm" len="sm"/>
          </a:ln>
        </p:spPr>
      </p:pic>
      <p:pic>
        <p:nvPicPr>
          <p:cNvPr id="190" name="Google Shape;190;p31" descr="blitzkrieg | Definition, Translation, &amp; Facts | Britannica"/>
          <p:cNvPicPr preferRelativeResize="0"/>
          <p:nvPr/>
        </p:nvPicPr>
        <p:blipFill rotWithShape="1">
          <a:blip r:embed="rId4">
            <a:alphaModFix/>
          </a:blip>
          <a:srcRect/>
          <a:stretch/>
        </p:blipFill>
        <p:spPr>
          <a:xfrm>
            <a:off x="1854825" y="3260400"/>
            <a:ext cx="3037550" cy="1821000"/>
          </a:xfrm>
          <a:prstGeom prst="rect">
            <a:avLst/>
          </a:prstGeom>
          <a:noFill/>
          <a:ln w="9525" cap="flat" cmpd="sng">
            <a:solidFill>
              <a:srgbClr val="000000"/>
            </a:solidFill>
            <a:prstDash val="solid"/>
            <a:round/>
            <a:headEnd type="none" w="sm" len="sm"/>
            <a:tailEnd type="none" w="sm" len="sm"/>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Shape 67"/>
        <p:cNvGrpSpPr/>
        <p:nvPr/>
      </p:nvGrpSpPr>
      <p:grpSpPr>
        <a:xfrm>
          <a:off x="0" y="0"/>
          <a:ext cx="0" cy="0"/>
          <a:chOff x="0" y="0"/>
          <a:chExt cx="0" cy="0"/>
        </a:xfrm>
      </p:grpSpPr>
      <p:sp>
        <p:nvSpPr>
          <p:cNvPr id="68" name="Google Shape;68;p14"/>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Class Expectations</a:t>
            </a:r>
            <a:endParaRPr/>
          </a:p>
        </p:txBody>
      </p:sp>
      <p:sp>
        <p:nvSpPr>
          <p:cNvPr id="69" name="Google Shape;69;p14"/>
          <p:cNvSpPr txBox="1">
            <a:spLocks noGrp="1"/>
          </p:cNvSpPr>
          <p:nvPr>
            <p:ph type="body" idx="1"/>
          </p:nvPr>
        </p:nvSpPr>
        <p:spPr>
          <a:xfrm>
            <a:off x="311700" y="1038750"/>
            <a:ext cx="8520600" cy="3950400"/>
          </a:xfrm>
          <a:prstGeom prst="rect">
            <a:avLst/>
          </a:prstGeom>
        </p:spPr>
        <p:txBody>
          <a:bodyPr spcFirstLastPara="1" wrap="square" lIns="91425" tIns="91425" rIns="91425" bIns="91425" anchor="t" anchorCtr="0">
            <a:normAutofit lnSpcReduction="10000"/>
          </a:bodyPr>
          <a:lstStyle/>
          <a:p>
            <a:pPr marL="457200" lvl="0" indent="-342900" algn="l" rtl="0">
              <a:spcBef>
                <a:spcPts val="0"/>
              </a:spcBef>
              <a:spcAft>
                <a:spcPts val="0"/>
              </a:spcAft>
              <a:buSzPts val="1800"/>
              <a:buAutoNum type="arabicPeriod"/>
            </a:pPr>
            <a:r>
              <a:rPr lang="en"/>
              <a:t>When you come into class pick up class work on table by my desk</a:t>
            </a:r>
            <a:endParaRPr/>
          </a:p>
          <a:p>
            <a:pPr marL="457200" lvl="0" indent="-342900" algn="l" rtl="0">
              <a:spcBef>
                <a:spcPts val="0"/>
              </a:spcBef>
              <a:spcAft>
                <a:spcPts val="0"/>
              </a:spcAft>
              <a:buSzPts val="1800"/>
              <a:buAutoNum type="arabicPeriod"/>
            </a:pPr>
            <a:r>
              <a:rPr lang="en"/>
              <a:t>Sit in your seat (please do not move desks)</a:t>
            </a:r>
            <a:endParaRPr/>
          </a:p>
          <a:p>
            <a:pPr marL="457200" lvl="0" indent="-342900" algn="l" rtl="0">
              <a:spcBef>
                <a:spcPts val="0"/>
              </a:spcBef>
              <a:spcAft>
                <a:spcPts val="0"/>
              </a:spcAft>
              <a:buSzPts val="1800"/>
              <a:buAutoNum type="arabicPeriod"/>
            </a:pPr>
            <a:r>
              <a:rPr lang="en"/>
              <a:t>Have something to write with (get this before we start working)</a:t>
            </a:r>
            <a:endParaRPr/>
          </a:p>
          <a:p>
            <a:pPr marL="457200" lvl="0" indent="-342900" algn="l" rtl="0">
              <a:spcBef>
                <a:spcPts val="0"/>
              </a:spcBef>
              <a:spcAft>
                <a:spcPts val="0"/>
              </a:spcAft>
              <a:buSzPts val="1800"/>
              <a:buAutoNum type="arabicPeriod"/>
            </a:pPr>
            <a:r>
              <a:rPr lang="en"/>
              <a:t>Cell phones and headphones need to put away at beginning of class (I will let you know when you need them)</a:t>
            </a:r>
            <a:endParaRPr/>
          </a:p>
          <a:p>
            <a:pPr marL="457200" lvl="0" indent="-342900" algn="l" rtl="0">
              <a:spcBef>
                <a:spcPts val="0"/>
              </a:spcBef>
              <a:spcAft>
                <a:spcPts val="0"/>
              </a:spcAft>
              <a:buSzPts val="1800"/>
              <a:buAutoNum type="arabicPeriod"/>
            </a:pPr>
            <a:r>
              <a:rPr lang="en"/>
              <a:t>If you cannot follow directions in regards to phone, you will need to leave it on my desk (cell phones were an issue for several of you and that impacted your grades)</a:t>
            </a:r>
            <a:endParaRPr/>
          </a:p>
          <a:p>
            <a:pPr marL="457200" lvl="0" indent="-342900" algn="l" rtl="0">
              <a:spcBef>
                <a:spcPts val="0"/>
              </a:spcBef>
              <a:spcAft>
                <a:spcPts val="0"/>
              </a:spcAft>
              <a:buSzPts val="1800"/>
              <a:buAutoNum type="arabicPeriod"/>
            </a:pPr>
            <a:r>
              <a:rPr lang="en"/>
              <a:t>Turn in assignments ON TIME - if you need extra time please coordinate that with me - lack of trying to do work in class is not an excuse for late work</a:t>
            </a:r>
            <a:endParaRPr/>
          </a:p>
          <a:p>
            <a:pPr marL="457200" lvl="0" indent="-342900" algn="l" rtl="0">
              <a:spcBef>
                <a:spcPts val="0"/>
              </a:spcBef>
              <a:spcAft>
                <a:spcPts val="0"/>
              </a:spcAft>
              <a:buSzPts val="1800"/>
              <a:buAutoNum type="arabicPeriod"/>
            </a:pPr>
            <a:r>
              <a:rPr lang="en"/>
              <a:t>Testing Policy: ALL items (cell phones &amp; earphones/Airpods) will go into your backpack and put in front of the classroom moving forward</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pic>
        <p:nvPicPr>
          <p:cNvPr id="195" name="Google Shape;195;p32"/>
          <p:cNvPicPr preferRelativeResize="0"/>
          <p:nvPr/>
        </p:nvPicPr>
        <p:blipFill rotWithShape="1">
          <a:blip r:embed="rId3">
            <a:alphaModFix/>
          </a:blip>
          <a:srcRect/>
          <a:stretch/>
        </p:blipFill>
        <p:spPr>
          <a:xfrm>
            <a:off x="0" y="0"/>
            <a:ext cx="9144000" cy="51435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33"/>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American Neutrality</a:t>
            </a:r>
            <a:endParaRPr/>
          </a:p>
        </p:txBody>
      </p:sp>
      <p:sp>
        <p:nvSpPr>
          <p:cNvPr id="201" name="Google Shape;201;p33"/>
          <p:cNvSpPr txBox="1">
            <a:spLocks noGrp="1"/>
          </p:cNvSpPr>
          <p:nvPr>
            <p:ph type="body" idx="1"/>
          </p:nvPr>
        </p:nvSpPr>
        <p:spPr>
          <a:xfrm>
            <a:off x="106800" y="1294850"/>
            <a:ext cx="4805700" cy="3848700"/>
          </a:xfrm>
          <a:prstGeom prst="rect">
            <a:avLst/>
          </a:prstGeom>
        </p:spPr>
        <p:txBody>
          <a:bodyPr spcFirstLastPara="1" wrap="square" lIns="91425" tIns="91425" rIns="91425" bIns="91425" anchor="t" anchorCtr="0">
            <a:normAutofit fontScale="92500" lnSpcReduction="10000"/>
          </a:bodyPr>
          <a:lstStyle/>
          <a:p>
            <a:pPr marL="457200" lvl="0" indent="-346075" algn="l" rtl="0">
              <a:spcBef>
                <a:spcPts val="0"/>
              </a:spcBef>
              <a:spcAft>
                <a:spcPts val="0"/>
              </a:spcAft>
              <a:buSzPct val="100000"/>
              <a:buChar char="●"/>
            </a:pPr>
            <a:r>
              <a:rPr lang="en" sz="2000"/>
              <a:t>The U.S. technically stayed neutral but </a:t>
            </a:r>
            <a:r>
              <a:rPr lang="en" sz="2000" b="1"/>
              <a:t>FDR made it clear that America </a:t>
            </a:r>
            <a:r>
              <a:rPr lang="en" sz="2000" b="1" i="1" u="sng">
                <a:solidFill>
                  <a:srgbClr val="FF0000"/>
                </a:solidFill>
              </a:rPr>
              <a:t>supported</a:t>
            </a:r>
            <a:r>
              <a:rPr lang="en" sz="2000" b="1"/>
              <a:t> the Allies</a:t>
            </a:r>
            <a:endParaRPr sz="2000" b="1"/>
          </a:p>
          <a:p>
            <a:pPr marL="457200" lvl="0" indent="-346075" algn="l" rtl="0">
              <a:spcBef>
                <a:spcPts val="0"/>
              </a:spcBef>
              <a:spcAft>
                <a:spcPts val="0"/>
              </a:spcAft>
              <a:buSzPct val="100000"/>
              <a:buChar char="●"/>
            </a:pPr>
            <a:r>
              <a:rPr lang="en" sz="2000"/>
              <a:t>When Japan invaded China, the U.S. intervened to help China</a:t>
            </a:r>
            <a:endParaRPr sz="2000"/>
          </a:p>
          <a:p>
            <a:pPr marL="457200" lvl="0" indent="-346075" algn="l" rtl="0">
              <a:spcBef>
                <a:spcPts val="0"/>
              </a:spcBef>
              <a:spcAft>
                <a:spcPts val="0"/>
              </a:spcAft>
              <a:buSzPct val="100000"/>
              <a:buChar char="●"/>
            </a:pPr>
            <a:r>
              <a:rPr lang="en" sz="2000" b="1"/>
              <a:t>Flying Tigers:</a:t>
            </a:r>
            <a:endParaRPr sz="2000" b="1"/>
          </a:p>
          <a:p>
            <a:pPr marL="914400" lvl="1" indent="-346075" algn="l" rtl="0">
              <a:spcBef>
                <a:spcPts val="0"/>
              </a:spcBef>
              <a:spcAft>
                <a:spcPts val="0"/>
              </a:spcAft>
              <a:buSzPct val="100000"/>
              <a:buChar char="○"/>
            </a:pPr>
            <a:r>
              <a:rPr lang="en" sz="2000"/>
              <a:t>U.S. </a:t>
            </a:r>
            <a:r>
              <a:rPr lang="en" sz="2000" b="1"/>
              <a:t>fighter</a:t>
            </a:r>
            <a:r>
              <a:rPr lang="en" sz="2000"/>
              <a:t> </a:t>
            </a:r>
            <a:r>
              <a:rPr lang="en" sz="2000" b="1" i="1" u="sng">
                <a:solidFill>
                  <a:srgbClr val="FF0000"/>
                </a:solidFill>
              </a:rPr>
              <a:t>pilots</a:t>
            </a:r>
            <a:r>
              <a:rPr lang="en" sz="2000"/>
              <a:t> secretly sent to China to fight the Japanese and train Chinese pilots</a:t>
            </a:r>
            <a:endParaRPr sz="2000"/>
          </a:p>
          <a:p>
            <a:pPr marL="457200" lvl="0" indent="-346075" algn="l" rtl="0">
              <a:spcBef>
                <a:spcPts val="0"/>
              </a:spcBef>
              <a:spcAft>
                <a:spcPts val="0"/>
              </a:spcAft>
              <a:buSzPct val="100000"/>
              <a:buChar char="●"/>
            </a:pPr>
            <a:r>
              <a:rPr lang="en" sz="2000" b="1"/>
              <a:t>Lend-Lease Act (1941):</a:t>
            </a:r>
            <a:endParaRPr sz="2000" b="1"/>
          </a:p>
          <a:p>
            <a:pPr marL="914400" lvl="1" indent="-346075" algn="l" rtl="0">
              <a:spcBef>
                <a:spcPts val="0"/>
              </a:spcBef>
              <a:spcAft>
                <a:spcPts val="0"/>
              </a:spcAft>
              <a:buSzPct val="100000"/>
              <a:buChar char="○"/>
            </a:pPr>
            <a:r>
              <a:rPr lang="en" sz="2000"/>
              <a:t>Allies allowed to </a:t>
            </a:r>
            <a:r>
              <a:rPr lang="en" sz="2000" b="1" i="1" u="sng">
                <a:solidFill>
                  <a:srgbClr val="FF0000"/>
                </a:solidFill>
              </a:rPr>
              <a:t>rent</a:t>
            </a:r>
            <a:r>
              <a:rPr lang="en" sz="2000"/>
              <a:t> or borrow crucial supplies from the U.S.</a:t>
            </a:r>
            <a:endParaRPr sz="2000"/>
          </a:p>
        </p:txBody>
      </p:sp>
      <p:pic>
        <p:nvPicPr>
          <p:cNvPr id="202" name="Google Shape;202;p33"/>
          <p:cNvPicPr preferRelativeResize="0"/>
          <p:nvPr/>
        </p:nvPicPr>
        <p:blipFill rotWithShape="1">
          <a:blip r:embed="rId3">
            <a:alphaModFix/>
          </a:blip>
          <a:srcRect/>
          <a:stretch/>
        </p:blipFill>
        <p:spPr>
          <a:xfrm>
            <a:off x="5139425" y="2812750"/>
            <a:ext cx="3910725" cy="2193375"/>
          </a:xfrm>
          <a:prstGeom prst="rect">
            <a:avLst/>
          </a:prstGeom>
          <a:noFill/>
          <a:ln>
            <a:noFill/>
          </a:ln>
        </p:spPr>
      </p:pic>
      <p:pic>
        <p:nvPicPr>
          <p:cNvPr id="203" name="Google Shape;203;p33"/>
          <p:cNvPicPr preferRelativeResize="0"/>
          <p:nvPr/>
        </p:nvPicPr>
        <p:blipFill rotWithShape="1">
          <a:blip r:embed="rId4">
            <a:alphaModFix/>
          </a:blip>
          <a:srcRect/>
          <a:stretch/>
        </p:blipFill>
        <p:spPr>
          <a:xfrm>
            <a:off x="5139425" y="146850"/>
            <a:ext cx="3852900" cy="257632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34"/>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Tense Relations: U.S. &amp; Japan</a:t>
            </a:r>
            <a:endParaRPr/>
          </a:p>
        </p:txBody>
      </p:sp>
      <p:sp>
        <p:nvSpPr>
          <p:cNvPr id="209" name="Google Shape;209;p34"/>
          <p:cNvSpPr txBox="1">
            <a:spLocks noGrp="1"/>
          </p:cNvSpPr>
          <p:nvPr>
            <p:ph type="body" idx="2"/>
          </p:nvPr>
        </p:nvSpPr>
        <p:spPr>
          <a:xfrm>
            <a:off x="6007000" y="1345500"/>
            <a:ext cx="3057000" cy="3620400"/>
          </a:xfrm>
          <a:prstGeom prst="rect">
            <a:avLst/>
          </a:prstGeom>
        </p:spPr>
        <p:txBody>
          <a:bodyPr spcFirstLastPara="1" wrap="square" lIns="91425" tIns="91425" rIns="91425" bIns="91425" anchor="t" anchorCtr="0">
            <a:normAutofit/>
          </a:bodyPr>
          <a:lstStyle/>
          <a:p>
            <a:pPr marL="457200" lvl="0" indent="-355600" algn="l" rtl="0">
              <a:spcBef>
                <a:spcPts val="0"/>
              </a:spcBef>
              <a:spcAft>
                <a:spcPts val="0"/>
              </a:spcAft>
              <a:buSzPts val="2000"/>
              <a:buChar char="●"/>
            </a:pPr>
            <a:r>
              <a:rPr lang="en" sz="2000"/>
              <a:t>1930s: relations between U.S. &amp; Japan worsened</a:t>
            </a:r>
            <a:endParaRPr sz="2000"/>
          </a:p>
          <a:p>
            <a:pPr marL="457200" lvl="0" indent="-355600" algn="l" rtl="0">
              <a:spcBef>
                <a:spcPts val="0"/>
              </a:spcBef>
              <a:spcAft>
                <a:spcPts val="0"/>
              </a:spcAft>
              <a:buSzPts val="2000"/>
              <a:buChar char="●"/>
            </a:pPr>
            <a:r>
              <a:rPr lang="en" sz="2000"/>
              <a:t>1937: Japan invaded China</a:t>
            </a:r>
            <a:endParaRPr sz="2000"/>
          </a:p>
          <a:p>
            <a:pPr marL="457200" lvl="0" indent="-355600" algn="l" rtl="0">
              <a:spcBef>
                <a:spcPts val="0"/>
              </a:spcBef>
              <a:spcAft>
                <a:spcPts val="0"/>
              </a:spcAft>
              <a:buSzPts val="2000"/>
              <a:buChar char="●"/>
            </a:pPr>
            <a:r>
              <a:rPr lang="en" sz="2000"/>
              <a:t>1941: Japan invaded the rest of </a:t>
            </a:r>
            <a:r>
              <a:rPr lang="en" sz="2000" b="1" i="1" u="sng">
                <a:solidFill>
                  <a:srgbClr val="FF0000"/>
                </a:solidFill>
              </a:rPr>
              <a:t>Indochina</a:t>
            </a:r>
            <a:r>
              <a:rPr lang="en" sz="2000"/>
              <a:t> (Vietnam, Laos, Cambodia)</a:t>
            </a:r>
            <a:endParaRPr sz="2000"/>
          </a:p>
        </p:txBody>
      </p:sp>
      <p:pic>
        <p:nvPicPr>
          <p:cNvPr id="210" name="Google Shape;210;p34"/>
          <p:cNvPicPr preferRelativeResize="0"/>
          <p:nvPr/>
        </p:nvPicPr>
        <p:blipFill>
          <a:blip r:embed="rId3">
            <a:alphaModFix/>
          </a:blip>
          <a:stretch>
            <a:fillRect/>
          </a:stretch>
        </p:blipFill>
        <p:spPr>
          <a:xfrm>
            <a:off x="89550" y="1345500"/>
            <a:ext cx="2524125" cy="1809750"/>
          </a:xfrm>
          <a:prstGeom prst="rect">
            <a:avLst/>
          </a:prstGeom>
          <a:noFill/>
          <a:ln>
            <a:noFill/>
          </a:ln>
        </p:spPr>
      </p:pic>
      <p:pic>
        <p:nvPicPr>
          <p:cNvPr id="211" name="Google Shape;211;p34"/>
          <p:cNvPicPr preferRelativeResize="0"/>
          <p:nvPr/>
        </p:nvPicPr>
        <p:blipFill>
          <a:blip r:embed="rId4">
            <a:alphaModFix/>
          </a:blip>
          <a:stretch>
            <a:fillRect/>
          </a:stretch>
        </p:blipFill>
        <p:spPr>
          <a:xfrm>
            <a:off x="89550" y="3227575"/>
            <a:ext cx="2524125" cy="1809750"/>
          </a:xfrm>
          <a:prstGeom prst="rect">
            <a:avLst/>
          </a:prstGeom>
          <a:noFill/>
          <a:ln>
            <a:noFill/>
          </a:ln>
        </p:spPr>
      </p:pic>
      <p:pic>
        <p:nvPicPr>
          <p:cNvPr id="212" name="Google Shape;212;p34"/>
          <p:cNvPicPr preferRelativeResize="0"/>
          <p:nvPr/>
        </p:nvPicPr>
        <p:blipFill>
          <a:blip r:embed="rId5">
            <a:alphaModFix/>
          </a:blip>
          <a:stretch>
            <a:fillRect/>
          </a:stretch>
        </p:blipFill>
        <p:spPr>
          <a:xfrm>
            <a:off x="2702825" y="1419675"/>
            <a:ext cx="3304175" cy="36204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35"/>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Tense Relations: U.S. &amp; Japan</a:t>
            </a:r>
            <a:endParaRPr/>
          </a:p>
        </p:txBody>
      </p:sp>
      <p:sp>
        <p:nvSpPr>
          <p:cNvPr id="218" name="Google Shape;218;p35"/>
          <p:cNvSpPr txBox="1">
            <a:spLocks noGrp="1"/>
          </p:cNvSpPr>
          <p:nvPr>
            <p:ph type="body" idx="1"/>
          </p:nvPr>
        </p:nvSpPr>
        <p:spPr>
          <a:xfrm>
            <a:off x="191550" y="1292125"/>
            <a:ext cx="4533900" cy="1845000"/>
          </a:xfrm>
          <a:prstGeom prst="rect">
            <a:avLst/>
          </a:prstGeom>
        </p:spPr>
        <p:txBody>
          <a:bodyPr spcFirstLastPara="1" wrap="square" lIns="91425" tIns="91425" rIns="91425" bIns="91425" anchor="t" anchorCtr="0">
            <a:normAutofit lnSpcReduction="20000"/>
          </a:bodyPr>
          <a:lstStyle/>
          <a:p>
            <a:pPr marL="0" lvl="0" indent="0" algn="l" rtl="0">
              <a:spcBef>
                <a:spcPts val="0"/>
              </a:spcBef>
              <a:spcAft>
                <a:spcPts val="0"/>
              </a:spcAft>
              <a:buNone/>
            </a:pPr>
            <a:r>
              <a:rPr lang="en" sz="2000" b="1" i="1"/>
              <a:t>U.S. Response:</a:t>
            </a:r>
            <a:endParaRPr sz="2000" b="1" i="1"/>
          </a:p>
          <a:p>
            <a:pPr marL="457200" lvl="0" indent="-355600" algn="l" rtl="0">
              <a:spcBef>
                <a:spcPts val="1200"/>
              </a:spcBef>
              <a:spcAft>
                <a:spcPts val="0"/>
              </a:spcAft>
              <a:buSzPts val="2000"/>
              <a:buChar char="●"/>
            </a:pPr>
            <a:r>
              <a:rPr lang="en" sz="2000"/>
              <a:t>FDR </a:t>
            </a:r>
            <a:r>
              <a:rPr lang="en" sz="2000" b="1"/>
              <a:t>froze Japanese</a:t>
            </a:r>
            <a:r>
              <a:rPr lang="en" sz="2000"/>
              <a:t> </a:t>
            </a:r>
            <a:r>
              <a:rPr lang="en" sz="2000" b="1" i="1" u="sng">
                <a:solidFill>
                  <a:srgbClr val="FF0000"/>
                </a:solidFill>
              </a:rPr>
              <a:t>funds</a:t>
            </a:r>
            <a:r>
              <a:rPr lang="en" sz="2000"/>
              <a:t> in </a:t>
            </a:r>
            <a:r>
              <a:rPr lang="en" sz="2000" b="1"/>
              <a:t>American banks</a:t>
            </a:r>
            <a:r>
              <a:rPr lang="en" sz="2000"/>
              <a:t> and </a:t>
            </a:r>
            <a:r>
              <a:rPr lang="en" sz="2000" b="1"/>
              <a:t>cut off all trade with Japan</a:t>
            </a:r>
            <a:r>
              <a:rPr lang="en" sz="2000"/>
              <a:t> until they agreed to leave → Japan refused</a:t>
            </a:r>
            <a:endParaRPr sz="2000"/>
          </a:p>
        </p:txBody>
      </p:sp>
      <p:sp>
        <p:nvSpPr>
          <p:cNvPr id="219" name="Google Shape;219;p35"/>
          <p:cNvSpPr txBox="1">
            <a:spLocks noGrp="1"/>
          </p:cNvSpPr>
          <p:nvPr>
            <p:ph type="body" idx="2"/>
          </p:nvPr>
        </p:nvSpPr>
        <p:spPr>
          <a:xfrm>
            <a:off x="4832400" y="1292125"/>
            <a:ext cx="4191600" cy="34068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 sz="2000" b="1" i="1"/>
              <a:t>Japanese Response:</a:t>
            </a:r>
            <a:endParaRPr sz="2000" b="1" i="1"/>
          </a:p>
          <a:p>
            <a:pPr marL="457200" lvl="0" indent="-355600" algn="l" rtl="0">
              <a:spcBef>
                <a:spcPts val="1200"/>
              </a:spcBef>
              <a:spcAft>
                <a:spcPts val="0"/>
              </a:spcAft>
              <a:buSzPts val="2000"/>
              <a:buChar char="●"/>
            </a:pPr>
            <a:r>
              <a:rPr lang="en" sz="2000"/>
              <a:t>Japan attacked the U.S. Pacific fleet at </a:t>
            </a:r>
            <a:r>
              <a:rPr lang="en" sz="2000" b="1" i="1" u="sng">
                <a:solidFill>
                  <a:srgbClr val="FF0000"/>
                </a:solidFill>
              </a:rPr>
              <a:t>Pearl Harbor</a:t>
            </a:r>
            <a:r>
              <a:rPr lang="en" sz="2000"/>
              <a:t>, Hawaii</a:t>
            </a:r>
            <a:endParaRPr sz="2000"/>
          </a:p>
          <a:p>
            <a:pPr marL="457200" lvl="0" indent="-355600" algn="l" rtl="0">
              <a:spcBef>
                <a:spcPts val="0"/>
              </a:spcBef>
              <a:spcAft>
                <a:spcPts val="0"/>
              </a:spcAft>
              <a:buSzPts val="2000"/>
              <a:buChar char="●"/>
            </a:pPr>
            <a:r>
              <a:rPr lang="en" sz="2000"/>
              <a:t>Japan thought the U.S. would be crippled by the attack, allowing Japan to </a:t>
            </a:r>
            <a:r>
              <a:rPr lang="en" sz="2000" b="1" i="1" u="sng">
                <a:solidFill>
                  <a:srgbClr val="FF0000"/>
                </a:solidFill>
              </a:rPr>
              <a:t>control</a:t>
            </a:r>
            <a:r>
              <a:rPr lang="en" sz="2000"/>
              <a:t> the region</a:t>
            </a:r>
            <a:endParaRPr sz="2000"/>
          </a:p>
          <a:p>
            <a:pPr marL="457200" lvl="0" indent="-355600" algn="l" rtl="0">
              <a:spcBef>
                <a:spcPts val="0"/>
              </a:spcBef>
              <a:spcAft>
                <a:spcPts val="0"/>
              </a:spcAft>
              <a:buSzPts val="2000"/>
              <a:buChar char="●"/>
            </a:pPr>
            <a:r>
              <a:rPr lang="en" sz="2000"/>
              <a:t>Instead they awake a “</a:t>
            </a:r>
            <a:r>
              <a:rPr lang="en" sz="2000" b="1"/>
              <a:t>sleeping </a:t>
            </a:r>
            <a:r>
              <a:rPr lang="en" sz="2000" b="1" i="1" u="sng">
                <a:solidFill>
                  <a:srgbClr val="FF0000"/>
                </a:solidFill>
              </a:rPr>
              <a:t>giant</a:t>
            </a:r>
            <a:r>
              <a:rPr lang="en" sz="2000"/>
              <a:t>”</a:t>
            </a:r>
            <a:endParaRPr sz="2000"/>
          </a:p>
        </p:txBody>
      </p:sp>
      <p:pic>
        <p:nvPicPr>
          <p:cNvPr id="220" name="Google Shape;220;p35"/>
          <p:cNvPicPr preferRelativeResize="0"/>
          <p:nvPr/>
        </p:nvPicPr>
        <p:blipFill rotWithShape="1">
          <a:blip r:embed="rId3">
            <a:alphaModFix/>
          </a:blip>
          <a:srcRect/>
          <a:stretch/>
        </p:blipFill>
        <p:spPr>
          <a:xfrm>
            <a:off x="106800" y="3069100"/>
            <a:ext cx="4618650" cy="201682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36"/>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Japan Thought Wrong…</a:t>
            </a:r>
            <a:endParaRPr/>
          </a:p>
        </p:txBody>
      </p:sp>
      <p:sp>
        <p:nvSpPr>
          <p:cNvPr id="226" name="Google Shape;226;p36"/>
          <p:cNvSpPr txBox="1">
            <a:spLocks noGrp="1"/>
          </p:cNvSpPr>
          <p:nvPr>
            <p:ph type="body" idx="1"/>
          </p:nvPr>
        </p:nvSpPr>
        <p:spPr>
          <a:xfrm>
            <a:off x="4644675" y="186875"/>
            <a:ext cx="4166400" cy="4885800"/>
          </a:xfrm>
          <a:prstGeom prst="rect">
            <a:avLst/>
          </a:prstGeom>
        </p:spPr>
        <p:txBody>
          <a:bodyPr spcFirstLastPara="1" wrap="square" lIns="91425" tIns="91425" rIns="91425" bIns="91425" anchor="t" anchorCtr="0">
            <a:normAutofit lnSpcReduction="10000"/>
          </a:bodyPr>
          <a:lstStyle/>
          <a:p>
            <a:pPr marL="457200" lvl="0" indent="-355600" algn="l" rtl="0">
              <a:spcBef>
                <a:spcPts val="0"/>
              </a:spcBef>
              <a:spcAft>
                <a:spcPts val="0"/>
              </a:spcAft>
              <a:buSzPts val="2000"/>
              <a:buChar char="●"/>
            </a:pPr>
            <a:r>
              <a:rPr lang="en" sz="2000"/>
              <a:t>The attack on Pearl Harbor was deadly but </a:t>
            </a:r>
            <a:r>
              <a:rPr lang="en" sz="2000" b="1"/>
              <a:t>not as</a:t>
            </a:r>
            <a:r>
              <a:rPr lang="en" sz="2000" b="1" i="1" u="sng">
                <a:solidFill>
                  <a:srgbClr val="FF0000"/>
                </a:solidFill>
              </a:rPr>
              <a:t> effective</a:t>
            </a:r>
            <a:r>
              <a:rPr lang="en" sz="2000"/>
              <a:t> as Japan had hoped</a:t>
            </a:r>
            <a:endParaRPr sz="2000"/>
          </a:p>
          <a:p>
            <a:pPr marL="457200" lvl="0" indent="-355600" algn="l" rtl="0">
              <a:spcBef>
                <a:spcPts val="0"/>
              </a:spcBef>
              <a:spcAft>
                <a:spcPts val="0"/>
              </a:spcAft>
              <a:buSzPts val="2000"/>
              <a:buChar char="●"/>
            </a:pPr>
            <a:r>
              <a:rPr lang="en" sz="2000"/>
              <a:t>Of the 18 ships damaged, only 1 was unable to be repaired</a:t>
            </a:r>
            <a:endParaRPr sz="2000"/>
          </a:p>
          <a:p>
            <a:pPr marL="457200" lvl="0" indent="-355600" algn="l" rtl="0">
              <a:spcBef>
                <a:spcPts val="0"/>
              </a:spcBef>
              <a:spcAft>
                <a:spcPts val="0"/>
              </a:spcAft>
              <a:buSzPts val="2000"/>
              <a:buChar char="●"/>
            </a:pPr>
            <a:r>
              <a:rPr lang="en" sz="2000" b="1"/>
              <a:t>The attack also failed to</a:t>
            </a:r>
            <a:r>
              <a:rPr lang="en" sz="2000"/>
              <a:t> </a:t>
            </a:r>
            <a:r>
              <a:rPr lang="en" sz="2000" b="1" i="1" u="sng">
                <a:solidFill>
                  <a:srgbClr val="FF0000"/>
                </a:solidFill>
              </a:rPr>
              <a:t>destroy</a:t>
            </a:r>
            <a:r>
              <a:rPr lang="en" sz="2000"/>
              <a:t> </a:t>
            </a:r>
            <a:r>
              <a:rPr lang="en" sz="2000" b="1"/>
              <a:t>the shipyards and oil depot on the other side of the island</a:t>
            </a:r>
            <a:endParaRPr sz="2000" b="1"/>
          </a:p>
          <a:p>
            <a:pPr marL="457200" lvl="0" indent="-355600" algn="l" rtl="0">
              <a:spcBef>
                <a:spcPts val="0"/>
              </a:spcBef>
              <a:spcAft>
                <a:spcPts val="0"/>
              </a:spcAft>
              <a:buSzPts val="2000"/>
              <a:buChar char="●"/>
            </a:pPr>
            <a:r>
              <a:rPr lang="en" sz="2000"/>
              <a:t>Within 6 months, the U.S. Pacific fleet was fully </a:t>
            </a:r>
            <a:r>
              <a:rPr lang="en" sz="2000" b="1" i="1" u="sng">
                <a:solidFill>
                  <a:srgbClr val="FF0000"/>
                </a:solidFill>
              </a:rPr>
              <a:t>recovered</a:t>
            </a:r>
            <a:r>
              <a:rPr lang="en" sz="2000"/>
              <a:t> and ready to fight back</a:t>
            </a:r>
            <a:endParaRPr sz="2000"/>
          </a:p>
        </p:txBody>
      </p:sp>
      <p:pic>
        <p:nvPicPr>
          <p:cNvPr id="227" name="Google Shape;227;p36"/>
          <p:cNvPicPr preferRelativeResize="0"/>
          <p:nvPr/>
        </p:nvPicPr>
        <p:blipFill>
          <a:blip r:embed="rId3">
            <a:alphaModFix/>
          </a:blip>
          <a:stretch>
            <a:fillRect/>
          </a:stretch>
        </p:blipFill>
        <p:spPr>
          <a:xfrm>
            <a:off x="58900" y="1147225"/>
            <a:ext cx="2781300" cy="1647825"/>
          </a:xfrm>
          <a:prstGeom prst="rect">
            <a:avLst/>
          </a:prstGeom>
          <a:noFill/>
          <a:ln>
            <a:noFill/>
          </a:ln>
        </p:spPr>
      </p:pic>
      <p:pic>
        <p:nvPicPr>
          <p:cNvPr id="228" name="Google Shape;228;p36"/>
          <p:cNvPicPr preferRelativeResize="0"/>
          <p:nvPr/>
        </p:nvPicPr>
        <p:blipFill>
          <a:blip r:embed="rId4">
            <a:alphaModFix/>
          </a:blip>
          <a:stretch>
            <a:fillRect/>
          </a:stretch>
        </p:blipFill>
        <p:spPr>
          <a:xfrm>
            <a:off x="2948575" y="1590575"/>
            <a:ext cx="1772300" cy="2960725"/>
          </a:xfrm>
          <a:prstGeom prst="rect">
            <a:avLst/>
          </a:prstGeom>
          <a:noFill/>
          <a:ln>
            <a:noFill/>
          </a:ln>
        </p:spPr>
      </p:pic>
      <p:pic>
        <p:nvPicPr>
          <p:cNvPr id="229" name="Google Shape;229;p36" descr="Air Power at Pearl Harbor &gt; Robins Air Force Base &gt; Article Display"/>
          <p:cNvPicPr preferRelativeResize="0"/>
          <p:nvPr/>
        </p:nvPicPr>
        <p:blipFill>
          <a:blip r:embed="rId5">
            <a:alphaModFix/>
          </a:blip>
          <a:stretch>
            <a:fillRect/>
          </a:stretch>
        </p:blipFill>
        <p:spPr>
          <a:xfrm>
            <a:off x="58900" y="2944950"/>
            <a:ext cx="2781300" cy="204365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pic>
        <p:nvPicPr>
          <p:cNvPr id="234" name="Google Shape;234;p37" descr="This video took me a long time to make so i hope u guys like it....." title="Pearl Harbor Amazing">
            <a:hlinkClick r:id="rId3"/>
          </p:cNvPr>
          <p:cNvPicPr preferRelativeResize="0"/>
          <p:nvPr/>
        </p:nvPicPr>
        <p:blipFill>
          <a:blip r:embed="rId4">
            <a:alphaModFix/>
          </a:blip>
          <a:stretch>
            <a:fillRect/>
          </a:stretch>
        </p:blipFill>
        <p:spPr>
          <a:xfrm>
            <a:off x="0" y="0"/>
            <a:ext cx="9144000" cy="51435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4"/>
                                        </p:tgtEl>
                                        <p:attrNameLst>
                                          <p:attrName>style.visibility</p:attrName>
                                        </p:attrNameLst>
                                      </p:cBhvr>
                                      <p:to>
                                        <p:strVal val="visible"/>
                                      </p:to>
                                    </p:set>
                                    <p:animEffect transition="in" filter="fade">
                                      <p:cBhvr>
                                        <p:cTn id="7" dur="1000"/>
                                        <p:tgtEl>
                                          <p:spTgt spid="2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38"/>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Hitler’s Big Mistake</a:t>
            </a:r>
            <a:endParaRPr/>
          </a:p>
        </p:txBody>
      </p:sp>
      <p:sp>
        <p:nvSpPr>
          <p:cNvPr id="240" name="Google Shape;240;p38"/>
          <p:cNvSpPr txBox="1">
            <a:spLocks noGrp="1"/>
          </p:cNvSpPr>
          <p:nvPr>
            <p:ph type="body" idx="1"/>
          </p:nvPr>
        </p:nvSpPr>
        <p:spPr>
          <a:xfrm>
            <a:off x="71425" y="1358875"/>
            <a:ext cx="4154100" cy="3784500"/>
          </a:xfrm>
          <a:prstGeom prst="rect">
            <a:avLst/>
          </a:prstGeom>
        </p:spPr>
        <p:txBody>
          <a:bodyPr spcFirstLastPara="1" wrap="square" lIns="91425" tIns="91425" rIns="91425" bIns="91425" anchor="t" anchorCtr="0">
            <a:normAutofit lnSpcReduction="20000"/>
          </a:bodyPr>
          <a:lstStyle/>
          <a:p>
            <a:pPr marL="457200" lvl="0" indent="-355600" algn="l" rtl="0">
              <a:spcBef>
                <a:spcPts val="0"/>
              </a:spcBef>
              <a:spcAft>
                <a:spcPts val="0"/>
              </a:spcAft>
              <a:buSzPts val="2000"/>
              <a:buChar char="●"/>
            </a:pPr>
            <a:r>
              <a:rPr lang="en" sz="2000"/>
              <a:t>1937: Germany and the Soviet Union signed the Nazi-Soviet Union </a:t>
            </a:r>
            <a:r>
              <a:rPr lang="en" sz="2000" b="1" i="1" u="sng">
                <a:solidFill>
                  <a:srgbClr val="FF0000"/>
                </a:solidFill>
              </a:rPr>
              <a:t>Non-Agression</a:t>
            </a:r>
            <a:r>
              <a:rPr lang="en" sz="2000"/>
              <a:t> Pact:</a:t>
            </a:r>
            <a:endParaRPr sz="2000"/>
          </a:p>
          <a:p>
            <a:pPr marL="914400" lvl="1" indent="-355600" algn="l" rtl="0">
              <a:spcBef>
                <a:spcPts val="0"/>
              </a:spcBef>
              <a:spcAft>
                <a:spcPts val="0"/>
              </a:spcAft>
              <a:buSzPts val="2000"/>
              <a:buChar char="○"/>
            </a:pPr>
            <a:r>
              <a:rPr lang="en" sz="2000"/>
              <a:t>The two </a:t>
            </a:r>
            <a:r>
              <a:rPr lang="en" sz="2000" b="1"/>
              <a:t>agreed NOT to </a:t>
            </a:r>
            <a:r>
              <a:rPr lang="en" sz="2000" b="1" i="1" u="sng">
                <a:solidFill>
                  <a:srgbClr val="FF0000"/>
                </a:solidFill>
              </a:rPr>
              <a:t>attack</a:t>
            </a:r>
            <a:r>
              <a:rPr lang="en" sz="2000" b="1"/>
              <a:t> each other</a:t>
            </a:r>
            <a:endParaRPr sz="2000" b="1"/>
          </a:p>
          <a:p>
            <a:pPr marL="457200" lvl="0" indent="-355600" algn="l" rtl="0">
              <a:spcBef>
                <a:spcPts val="0"/>
              </a:spcBef>
              <a:spcAft>
                <a:spcPts val="0"/>
              </a:spcAft>
              <a:buSzPts val="2000"/>
              <a:buChar char="●"/>
            </a:pPr>
            <a:r>
              <a:rPr lang="en" sz="2000"/>
              <a:t>1941: Germany </a:t>
            </a:r>
            <a:r>
              <a:rPr lang="en" sz="2000" b="1" i="1" u="sng">
                <a:solidFill>
                  <a:srgbClr val="FF0000"/>
                </a:solidFill>
              </a:rPr>
              <a:t>broke</a:t>
            </a:r>
            <a:r>
              <a:rPr lang="en" sz="2000"/>
              <a:t> the pact by invading the Soviet Union</a:t>
            </a:r>
            <a:endParaRPr sz="2000"/>
          </a:p>
          <a:p>
            <a:pPr marL="914400" lvl="1" indent="-355600" algn="l" rtl="0">
              <a:spcBef>
                <a:spcPts val="0"/>
              </a:spcBef>
              <a:spcAft>
                <a:spcPts val="0"/>
              </a:spcAft>
              <a:buSzPts val="2000"/>
              <a:buChar char="○"/>
            </a:pPr>
            <a:r>
              <a:rPr lang="en" sz="2000"/>
              <a:t>Initially a German success </a:t>
            </a:r>
            <a:r>
              <a:rPr lang="en" sz="2000" b="1" i="1"/>
              <a:t>but</a:t>
            </a:r>
            <a:r>
              <a:rPr lang="en" sz="2000"/>
              <a:t> soon failed with the Soviets joining the Allies</a:t>
            </a:r>
            <a:endParaRPr sz="2000"/>
          </a:p>
        </p:txBody>
      </p:sp>
      <p:pic>
        <p:nvPicPr>
          <p:cNvPr id="241" name="Google Shape;241;p38"/>
          <p:cNvPicPr preferRelativeResize="0"/>
          <p:nvPr/>
        </p:nvPicPr>
        <p:blipFill rotWithShape="1">
          <a:blip r:embed="rId3">
            <a:alphaModFix/>
          </a:blip>
          <a:srcRect/>
          <a:stretch/>
        </p:blipFill>
        <p:spPr>
          <a:xfrm>
            <a:off x="4328025" y="119550"/>
            <a:ext cx="2373125" cy="2306575"/>
          </a:xfrm>
          <a:prstGeom prst="rect">
            <a:avLst/>
          </a:prstGeom>
          <a:noFill/>
          <a:ln w="9525" cap="flat" cmpd="sng">
            <a:solidFill>
              <a:srgbClr val="000000"/>
            </a:solidFill>
            <a:prstDash val="solid"/>
            <a:round/>
            <a:headEnd type="none" w="sm" len="sm"/>
            <a:tailEnd type="none" w="sm" len="sm"/>
          </a:ln>
        </p:spPr>
      </p:pic>
      <p:pic>
        <p:nvPicPr>
          <p:cNvPr id="242" name="Google Shape;242;p38"/>
          <p:cNvPicPr preferRelativeResize="0"/>
          <p:nvPr/>
        </p:nvPicPr>
        <p:blipFill rotWithShape="1">
          <a:blip r:embed="rId4">
            <a:alphaModFix/>
          </a:blip>
          <a:srcRect/>
          <a:stretch/>
        </p:blipFill>
        <p:spPr>
          <a:xfrm>
            <a:off x="6803650" y="1751050"/>
            <a:ext cx="2249825" cy="2120125"/>
          </a:xfrm>
          <a:prstGeom prst="rect">
            <a:avLst/>
          </a:prstGeom>
          <a:noFill/>
          <a:ln w="9525" cap="flat" cmpd="sng">
            <a:solidFill>
              <a:srgbClr val="000000"/>
            </a:solidFill>
            <a:prstDash val="solid"/>
            <a:round/>
            <a:headEnd type="none" w="sm" len="sm"/>
            <a:tailEnd type="none" w="sm" len="sm"/>
          </a:ln>
        </p:spPr>
      </p:pic>
      <p:pic>
        <p:nvPicPr>
          <p:cNvPr id="243" name="Google Shape;243;p38"/>
          <p:cNvPicPr preferRelativeResize="0"/>
          <p:nvPr/>
        </p:nvPicPr>
        <p:blipFill rotWithShape="1">
          <a:blip r:embed="rId5">
            <a:alphaModFix/>
          </a:blip>
          <a:srcRect/>
          <a:stretch/>
        </p:blipFill>
        <p:spPr>
          <a:xfrm>
            <a:off x="4225525" y="2571750"/>
            <a:ext cx="2475625" cy="2474125"/>
          </a:xfrm>
          <a:prstGeom prst="rect">
            <a:avLst/>
          </a:prstGeom>
          <a:noFill/>
          <a:ln w="9525" cap="flat" cmpd="sng">
            <a:solidFill>
              <a:srgbClr val="000000"/>
            </a:solidFill>
            <a:prstDash val="solid"/>
            <a:round/>
            <a:headEnd type="none" w="sm" len="sm"/>
            <a:tailEnd type="none" w="sm" len="sm"/>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39"/>
          <p:cNvSpPr txBox="1">
            <a:spLocks noGrp="1"/>
          </p:cNvSpPr>
          <p:nvPr>
            <p:ph type="title"/>
          </p:nvPr>
        </p:nvSpPr>
        <p:spPr>
          <a:xfrm>
            <a:off x="773700" y="1806450"/>
            <a:ext cx="7596600" cy="15306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The Build Up to World War II</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40"/>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Nationalism Grips Europe &amp; Asia</a:t>
            </a:r>
            <a:endParaRPr/>
          </a:p>
        </p:txBody>
      </p:sp>
      <p:sp>
        <p:nvSpPr>
          <p:cNvPr id="254" name="Google Shape;254;p40"/>
          <p:cNvSpPr txBox="1">
            <a:spLocks noGrp="1"/>
          </p:cNvSpPr>
          <p:nvPr>
            <p:ph type="body" idx="2"/>
          </p:nvPr>
        </p:nvSpPr>
        <p:spPr>
          <a:xfrm>
            <a:off x="4378450" y="1281500"/>
            <a:ext cx="4765500" cy="3861900"/>
          </a:xfrm>
          <a:prstGeom prst="rect">
            <a:avLst/>
          </a:prstGeom>
        </p:spPr>
        <p:txBody>
          <a:bodyPr spcFirstLastPara="1" wrap="square" lIns="91425" tIns="91425" rIns="91425" bIns="91425" anchor="t" anchorCtr="0">
            <a:normAutofit fontScale="92500" lnSpcReduction="10000"/>
          </a:bodyPr>
          <a:lstStyle/>
          <a:p>
            <a:pPr marL="457200" lvl="0" indent="-346075" algn="l" rtl="0">
              <a:spcBef>
                <a:spcPts val="0"/>
              </a:spcBef>
              <a:spcAft>
                <a:spcPts val="0"/>
              </a:spcAft>
              <a:buSzPct val="100000"/>
              <a:buChar char="●"/>
            </a:pPr>
            <a:r>
              <a:rPr lang="en" sz="2000"/>
              <a:t>For many nations, </a:t>
            </a:r>
            <a:r>
              <a:rPr lang="en" sz="2000" b="1" i="1"/>
              <a:t>the end of WWI did not bring peace and prosperity</a:t>
            </a:r>
            <a:endParaRPr sz="2000" b="1" i="1"/>
          </a:p>
          <a:p>
            <a:pPr marL="914400" lvl="1" indent="-346075" algn="l" rtl="0">
              <a:spcBef>
                <a:spcPts val="0"/>
              </a:spcBef>
              <a:spcAft>
                <a:spcPts val="0"/>
              </a:spcAft>
              <a:buSzPct val="100000"/>
              <a:buChar char="○"/>
            </a:pPr>
            <a:r>
              <a:rPr lang="en" sz="2000"/>
              <a:t>The economies in Europe suffered:</a:t>
            </a:r>
            <a:endParaRPr sz="2000"/>
          </a:p>
          <a:p>
            <a:pPr marL="1371600" lvl="2" indent="-346075" algn="l" rtl="0">
              <a:spcBef>
                <a:spcPts val="0"/>
              </a:spcBef>
              <a:spcAft>
                <a:spcPts val="0"/>
              </a:spcAft>
              <a:buSzPct val="100000"/>
              <a:buChar char="■"/>
            </a:pPr>
            <a:r>
              <a:rPr lang="en" sz="2000"/>
              <a:t>Countries faced </a:t>
            </a:r>
            <a:r>
              <a:rPr lang="en" sz="2000" b="1" i="1" u="sng">
                <a:solidFill>
                  <a:srgbClr val="FF0000"/>
                </a:solidFill>
              </a:rPr>
              <a:t>revolutions</a:t>
            </a:r>
            <a:r>
              <a:rPr lang="en" sz="2000"/>
              <a:t> and political turmoil</a:t>
            </a:r>
            <a:endParaRPr sz="2000"/>
          </a:p>
          <a:p>
            <a:pPr marL="457200" lvl="0" indent="-346075" algn="l" rtl="0">
              <a:spcBef>
                <a:spcPts val="0"/>
              </a:spcBef>
              <a:spcAft>
                <a:spcPts val="0"/>
              </a:spcAft>
              <a:buSzPct val="100000"/>
              <a:buChar char="●"/>
            </a:pPr>
            <a:r>
              <a:rPr lang="en" sz="2000"/>
              <a:t>The postwar years also brought the rise of </a:t>
            </a:r>
            <a:r>
              <a:rPr lang="en" sz="2000" b="1" i="1" u="sng">
                <a:solidFill>
                  <a:srgbClr val="FF0000"/>
                </a:solidFill>
              </a:rPr>
              <a:t>dictators</a:t>
            </a:r>
            <a:endParaRPr sz="2000" b="1" i="1" u="sng">
              <a:solidFill>
                <a:srgbClr val="FF0000"/>
              </a:solidFill>
            </a:endParaRPr>
          </a:p>
          <a:p>
            <a:pPr marL="914400" lvl="1" indent="-346075" algn="l" rtl="0">
              <a:spcBef>
                <a:spcPts val="0"/>
              </a:spcBef>
              <a:spcAft>
                <a:spcPts val="0"/>
              </a:spcAft>
              <a:buSzPct val="100000"/>
              <a:buChar char="○"/>
            </a:pPr>
            <a:r>
              <a:rPr lang="en" sz="2000" b="1"/>
              <a:t>Men who were driven by the belief in nationalism</a:t>
            </a:r>
            <a:endParaRPr sz="2000" b="1"/>
          </a:p>
          <a:p>
            <a:pPr marL="457200" lvl="0" indent="-346075" algn="l" rtl="0">
              <a:spcBef>
                <a:spcPts val="0"/>
              </a:spcBef>
              <a:spcAft>
                <a:spcPts val="0"/>
              </a:spcAft>
              <a:buSzPct val="100000"/>
              <a:buChar char="●"/>
            </a:pPr>
            <a:r>
              <a:rPr lang="en" sz="2000"/>
              <a:t>Many of the dictators also dreamed of </a:t>
            </a:r>
            <a:r>
              <a:rPr lang="en" sz="2000" b="1" i="1" u="sng">
                <a:solidFill>
                  <a:srgbClr val="FF0000"/>
                </a:solidFill>
              </a:rPr>
              <a:t>territorial</a:t>
            </a:r>
            <a:r>
              <a:rPr lang="en" sz="2000"/>
              <a:t> expansion</a:t>
            </a:r>
            <a:endParaRPr sz="2000"/>
          </a:p>
        </p:txBody>
      </p:sp>
      <p:pic>
        <p:nvPicPr>
          <p:cNvPr id="255" name="Google Shape;255;p40" descr="Vintage photos show the realities of life after World War I - CNN Style"/>
          <p:cNvPicPr preferRelativeResize="0"/>
          <p:nvPr/>
        </p:nvPicPr>
        <p:blipFill rotWithShape="1">
          <a:blip r:embed="rId3">
            <a:alphaModFix/>
          </a:blip>
          <a:srcRect/>
          <a:stretch/>
        </p:blipFill>
        <p:spPr>
          <a:xfrm>
            <a:off x="121375" y="1124625"/>
            <a:ext cx="3109050" cy="1896325"/>
          </a:xfrm>
          <a:prstGeom prst="rect">
            <a:avLst/>
          </a:prstGeom>
          <a:noFill/>
          <a:ln w="28575" cap="flat" cmpd="sng">
            <a:solidFill>
              <a:srgbClr val="000000"/>
            </a:solidFill>
            <a:prstDash val="solid"/>
            <a:round/>
            <a:headEnd type="none" w="sm" len="sm"/>
            <a:tailEnd type="none" w="sm" len="sm"/>
          </a:ln>
        </p:spPr>
      </p:pic>
      <p:pic>
        <p:nvPicPr>
          <p:cNvPr id="256" name="Google Shape;256;p40" descr="Dictatorship and Totalitarianism in World War II – Brewminate"/>
          <p:cNvPicPr preferRelativeResize="0"/>
          <p:nvPr/>
        </p:nvPicPr>
        <p:blipFill rotWithShape="1">
          <a:blip r:embed="rId4">
            <a:alphaModFix/>
          </a:blip>
          <a:srcRect/>
          <a:stretch/>
        </p:blipFill>
        <p:spPr>
          <a:xfrm>
            <a:off x="1073050" y="3136525"/>
            <a:ext cx="3402750" cy="1896325"/>
          </a:xfrm>
          <a:prstGeom prst="rect">
            <a:avLst/>
          </a:prstGeom>
          <a:noFill/>
          <a:ln w="28575" cap="flat" cmpd="sng">
            <a:solidFill>
              <a:srgbClr val="000000"/>
            </a:solidFill>
            <a:prstDash val="solid"/>
            <a:round/>
            <a:headEnd type="none" w="sm" len="sm"/>
            <a:tailEnd type="none" w="sm" len="sm"/>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41"/>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Failures of the WWI Peace Settlement</a:t>
            </a:r>
            <a:endParaRPr/>
          </a:p>
        </p:txBody>
      </p:sp>
      <p:sp>
        <p:nvSpPr>
          <p:cNvPr id="262" name="Google Shape;262;p41"/>
          <p:cNvSpPr txBox="1">
            <a:spLocks noGrp="1"/>
          </p:cNvSpPr>
          <p:nvPr>
            <p:ph type="body" idx="1"/>
          </p:nvPr>
        </p:nvSpPr>
        <p:spPr>
          <a:xfrm>
            <a:off x="0" y="1281500"/>
            <a:ext cx="4572000" cy="3861900"/>
          </a:xfrm>
          <a:prstGeom prst="rect">
            <a:avLst/>
          </a:prstGeom>
        </p:spPr>
        <p:txBody>
          <a:bodyPr spcFirstLastPara="1" wrap="square" lIns="91425" tIns="91425" rIns="91425" bIns="91425" anchor="t" anchorCtr="0">
            <a:normAutofit lnSpcReduction="10000"/>
          </a:bodyPr>
          <a:lstStyle/>
          <a:p>
            <a:pPr marL="457200" lvl="0" indent="-355600" algn="l" rtl="0">
              <a:spcBef>
                <a:spcPts val="0"/>
              </a:spcBef>
              <a:spcAft>
                <a:spcPts val="0"/>
              </a:spcAft>
              <a:buSzPts val="2000"/>
              <a:buChar char="●"/>
            </a:pPr>
            <a:r>
              <a:rPr lang="en" sz="2000"/>
              <a:t>The new democratic nations that emerged after the war </a:t>
            </a:r>
            <a:r>
              <a:rPr lang="en" sz="2000" b="1" i="1" u="sng">
                <a:solidFill>
                  <a:srgbClr val="FF0000"/>
                </a:solidFill>
              </a:rPr>
              <a:t>failed</a:t>
            </a:r>
            <a:endParaRPr sz="2000" b="1" i="1" u="sng">
              <a:solidFill>
                <a:srgbClr val="FF0000"/>
              </a:solidFill>
            </a:endParaRPr>
          </a:p>
          <a:p>
            <a:pPr marL="914400" lvl="1" indent="-355600" algn="l" rtl="0">
              <a:spcBef>
                <a:spcPts val="0"/>
              </a:spcBef>
              <a:spcAft>
                <a:spcPts val="0"/>
              </a:spcAft>
              <a:buSzPts val="2000"/>
              <a:buChar char="○"/>
            </a:pPr>
            <a:r>
              <a:rPr lang="en" sz="2000"/>
              <a:t>Instead of securing a “</a:t>
            </a:r>
            <a:r>
              <a:rPr lang="en" sz="2000" b="1"/>
              <a:t>just and secure peace</a:t>
            </a:r>
            <a:r>
              <a:rPr lang="en" sz="2000"/>
              <a:t>,” the Treaty of Versailles caused </a:t>
            </a:r>
            <a:r>
              <a:rPr lang="en" sz="2000" b="1" i="1" u="sng">
                <a:solidFill>
                  <a:srgbClr val="FF0000"/>
                </a:solidFill>
              </a:rPr>
              <a:t>anger</a:t>
            </a:r>
            <a:r>
              <a:rPr lang="en" sz="2000"/>
              <a:t> and resentment</a:t>
            </a:r>
            <a:endParaRPr sz="2000"/>
          </a:p>
          <a:p>
            <a:pPr marL="457200" lvl="0" indent="-355600" algn="l" rtl="0">
              <a:spcBef>
                <a:spcPts val="0"/>
              </a:spcBef>
              <a:spcAft>
                <a:spcPts val="0"/>
              </a:spcAft>
              <a:buSzPts val="2000"/>
              <a:buChar char="●"/>
            </a:pPr>
            <a:r>
              <a:rPr lang="en" sz="2000" b="1"/>
              <a:t>Without a democratic tradition</a:t>
            </a:r>
            <a:r>
              <a:rPr lang="en" sz="2000"/>
              <a:t>, people turned to authoritarian leaders to solve their </a:t>
            </a:r>
            <a:r>
              <a:rPr lang="en" sz="2000" b="1" i="1" u="sng">
                <a:solidFill>
                  <a:srgbClr val="FF0000"/>
                </a:solidFill>
              </a:rPr>
              <a:t>social</a:t>
            </a:r>
            <a:r>
              <a:rPr lang="en" sz="2000"/>
              <a:t> and economic problems</a:t>
            </a:r>
            <a:endParaRPr sz="2000"/>
          </a:p>
        </p:txBody>
      </p:sp>
      <p:pic>
        <p:nvPicPr>
          <p:cNvPr id="263" name="Google Shape;263;p41"/>
          <p:cNvPicPr preferRelativeResize="0"/>
          <p:nvPr/>
        </p:nvPicPr>
        <p:blipFill rotWithShape="1">
          <a:blip r:embed="rId3">
            <a:alphaModFix/>
          </a:blip>
          <a:srcRect b="16950"/>
          <a:stretch/>
        </p:blipFill>
        <p:spPr>
          <a:xfrm>
            <a:off x="4974025" y="1124625"/>
            <a:ext cx="4000500" cy="1865525"/>
          </a:xfrm>
          <a:prstGeom prst="rect">
            <a:avLst/>
          </a:prstGeom>
          <a:noFill/>
          <a:ln w="28575" cap="flat" cmpd="sng">
            <a:solidFill>
              <a:srgbClr val="666666"/>
            </a:solidFill>
            <a:prstDash val="solid"/>
            <a:round/>
            <a:headEnd type="none" w="sm" len="sm"/>
            <a:tailEnd type="none" w="sm" len="sm"/>
          </a:ln>
        </p:spPr>
      </p:pic>
      <p:pic>
        <p:nvPicPr>
          <p:cNvPr id="264" name="Google Shape;264;p41"/>
          <p:cNvPicPr preferRelativeResize="0"/>
          <p:nvPr/>
        </p:nvPicPr>
        <p:blipFill rotWithShape="1">
          <a:blip r:embed="rId4">
            <a:alphaModFix/>
          </a:blip>
          <a:srcRect/>
          <a:stretch/>
        </p:blipFill>
        <p:spPr>
          <a:xfrm>
            <a:off x="4974025" y="3150950"/>
            <a:ext cx="4000501" cy="1801499"/>
          </a:xfrm>
          <a:prstGeom prst="rect">
            <a:avLst/>
          </a:prstGeom>
          <a:noFill/>
          <a:ln w="76200" cap="flat" cmpd="sng">
            <a:solidFill>
              <a:srgbClr val="000000"/>
            </a:solidFill>
            <a:prstDash val="solid"/>
            <a:round/>
            <a:headEnd type="none" w="sm" len="sm"/>
            <a:tailEnd type="none" w="sm" len="sm"/>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Shape 73"/>
        <p:cNvGrpSpPr/>
        <p:nvPr/>
      </p:nvGrpSpPr>
      <p:grpSpPr>
        <a:xfrm>
          <a:off x="0" y="0"/>
          <a:ext cx="0" cy="0"/>
          <a:chOff x="0" y="0"/>
          <a:chExt cx="0" cy="0"/>
        </a:xfrm>
      </p:grpSpPr>
      <p:sp>
        <p:nvSpPr>
          <p:cNvPr id="74" name="Google Shape;74;p15"/>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Class Expectations</a:t>
            </a:r>
            <a:endParaRPr/>
          </a:p>
        </p:txBody>
      </p:sp>
      <p:sp>
        <p:nvSpPr>
          <p:cNvPr id="75" name="Google Shape;75;p15"/>
          <p:cNvSpPr txBox="1">
            <a:spLocks noGrp="1"/>
          </p:cNvSpPr>
          <p:nvPr>
            <p:ph type="body" idx="1"/>
          </p:nvPr>
        </p:nvSpPr>
        <p:spPr>
          <a:xfrm>
            <a:off x="311700" y="1038750"/>
            <a:ext cx="8520600" cy="3950400"/>
          </a:xfrm>
          <a:prstGeom prst="rect">
            <a:avLst/>
          </a:prstGeom>
        </p:spPr>
        <p:txBody>
          <a:bodyPr spcFirstLastPara="1" wrap="square" lIns="91425" tIns="91425" rIns="91425" bIns="91425" anchor="t" anchorCtr="0">
            <a:normAutofit lnSpcReduction="10000"/>
          </a:bodyPr>
          <a:lstStyle/>
          <a:p>
            <a:pPr marL="457200" lvl="0" indent="-342900" algn="l" rtl="0">
              <a:spcBef>
                <a:spcPts val="0"/>
              </a:spcBef>
              <a:spcAft>
                <a:spcPts val="0"/>
              </a:spcAft>
              <a:buSzPts val="1800"/>
              <a:buAutoNum type="arabicPeriod"/>
            </a:pPr>
            <a:r>
              <a:rPr lang="en"/>
              <a:t>When you come into class pick up class work on table by my desk</a:t>
            </a:r>
            <a:endParaRPr/>
          </a:p>
          <a:p>
            <a:pPr marL="457200" lvl="0" indent="-342900" algn="l" rtl="0">
              <a:spcBef>
                <a:spcPts val="0"/>
              </a:spcBef>
              <a:spcAft>
                <a:spcPts val="0"/>
              </a:spcAft>
              <a:buSzPts val="1800"/>
              <a:buAutoNum type="arabicPeriod"/>
            </a:pPr>
            <a:r>
              <a:rPr lang="en"/>
              <a:t>Sit in your seat (please do not move desks)</a:t>
            </a:r>
            <a:endParaRPr/>
          </a:p>
          <a:p>
            <a:pPr marL="457200" lvl="0" indent="-342900" algn="l" rtl="0">
              <a:spcBef>
                <a:spcPts val="0"/>
              </a:spcBef>
              <a:spcAft>
                <a:spcPts val="0"/>
              </a:spcAft>
              <a:buSzPts val="1800"/>
              <a:buAutoNum type="arabicPeriod"/>
            </a:pPr>
            <a:r>
              <a:rPr lang="en"/>
              <a:t>Have something to write with (get this before we start working)</a:t>
            </a:r>
            <a:endParaRPr/>
          </a:p>
          <a:p>
            <a:pPr marL="457200" lvl="0" indent="-342900" algn="l" rtl="0">
              <a:spcBef>
                <a:spcPts val="0"/>
              </a:spcBef>
              <a:spcAft>
                <a:spcPts val="0"/>
              </a:spcAft>
              <a:buSzPts val="1800"/>
              <a:buAutoNum type="arabicPeriod"/>
            </a:pPr>
            <a:r>
              <a:rPr lang="en"/>
              <a:t>Cell phones and headphones need to put away at beginning of class (I will let you know when you need them)</a:t>
            </a:r>
            <a:endParaRPr/>
          </a:p>
          <a:p>
            <a:pPr marL="457200" lvl="0" indent="-342900" algn="l" rtl="0">
              <a:spcBef>
                <a:spcPts val="0"/>
              </a:spcBef>
              <a:spcAft>
                <a:spcPts val="0"/>
              </a:spcAft>
              <a:buSzPts val="1800"/>
              <a:buAutoNum type="arabicPeriod"/>
            </a:pPr>
            <a:r>
              <a:rPr lang="en"/>
              <a:t>If you cannot follow directions in regards to phone, you will need to leave it on my desk (cell phones were an issue for several of you and that impacted your grades)</a:t>
            </a:r>
            <a:endParaRPr/>
          </a:p>
          <a:p>
            <a:pPr marL="457200" lvl="0" indent="-342900" algn="l" rtl="0">
              <a:spcBef>
                <a:spcPts val="0"/>
              </a:spcBef>
              <a:spcAft>
                <a:spcPts val="0"/>
              </a:spcAft>
              <a:buSzPts val="1800"/>
              <a:buAutoNum type="arabicPeriod"/>
            </a:pPr>
            <a:r>
              <a:rPr lang="en"/>
              <a:t>Turn in assignments ON TIME - if you need extra time please coordinate that with me - lack of trying to do work in class is not an excuse for late work</a:t>
            </a:r>
            <a:endParaRPr/>
          </a:p>
          <a:p>
            <a:pPr marL="457200" lvl="0" indent="-342900" algn="l" rtl="0">
              <a:spcBef>
                <a:spcPts val="0"/>
              </a:spcBef>
              <a:spcAft>
                <a:spcPts val="0"/>
              </a:spcAft>
              <a:buSzPts val="1800"/>
              <a:buAutoNum type="arabicPeriod"/>
            </a:pPr>
            <a:r>
              <a:rPr lang="en"/>
              <a:t>Testing Policy: ALL items (cell phones &amp; earphones/Airpods) will go into your backpack and put in front of the classroom moving forward</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42"/>
          <p:cNvSpPr txBox="1">
            <a:spLocks noGrp="1"/>
          </p:cNvSpPr>
          <p:nvPr>
            <p:ph type="title"/>
          </p:nvPr>
        </p:nvSpPr>
        <p:spPr>
          <a:xfrm>
            <a:off x="311700" y="315925"/>
            <a:ext cx="4260300" cy="17658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How would you define these terms?</a:t>
            </a:r>
            <a:endParaRPr/>
          </a:p>
        </p:txBody>
      </p:sp>
      <p:sp>
        <p:nvSpPr>
          <p:cNvPr id="270" name="Google Shape;270;p42"/>
          <p:cNvSpPr txBox="1">
            <a:spLocks noGrp="1"/>
          </p:cNvSpPr>
          <p:nvPr>
            <p:ph type="body" idx="1"/>
          </p:nvPr>
        </p:nvSpPr>
        <p:spPr>
          <a:xfrm>
            <a:off x="4572000" y="-75"/>
            <a:ext cx="4472700" cy="5143500"/>
          </a:xfrm>
          <a:prstGeom prst="rect">
            <a:avLst/>
          </a:prstGeom>
        </p:spPr>
        <p:txBody>
          <a:bodyPr spcFirstLastPara="1" wrap="square" lIns="91425" tIns="91425" rIns="91425" bIns="91425" anchor="t" anchorCtr="0">
            <a:normAutofit/>
          </a:bodyPr>
          <a:lstStyle/>
          <a:p>
            <a:pPr marL="457200" lvl="0" indent="-355600" algn="l" rtl="0">
              <a:spcBef>
                <a:spcPts val="0"/>
              </a:spcBef>
              <a:spcAft>
                <a:spcPts val="0"/>
              </a:spcAft>
              <a:buSzPts val="2000"/>
              <a:buAutoNum type="arabicPeriod"/>
            </a:pPr>
            <a:r>
              <a:rPr lang="en" sz="2000"/>
              <a:t>Dictatorship</a:t>
            </a:r>
            <a:endParaRPr sz="2000"/>
          </a:p>
          <a:p>
            <a:pPr marL="457200" lvl="0" indent="0" algn="l" rtl="0">
              <a:spcBef>
                <a:spcPts val="1200"/>
              </a:spcBef>
              <a:spcAft>
                <a:spcPts val="0"/>
              </a:spcAft>
              <a:buNone/>
            </a:pPr>
            <a:endParaRPr sz="2000"/>
          </a:p>
          <a:p>
            <a:pPr marL="457200" lvl="0" indent="0" algn="l" rtl="0">
              <a:spcBef>
                <a:spcPts val="1200"/>
              </a:spcBef>
              <a:spcAft>
                <a:spcPts val="0"/>
              </a:spcAft>
              <a:buNone/>
            </a:pPr>
            <a:endParaRPr sz="2000"/>
          </a:p>
          <a:p>
            <a:pPr marL="457200" lvl="0" indent="-355600" algn="l" rtl="0">
              <a:spcBef>
                <a:spcPts val="1200"/>
              </a:spcBef>
              <a:spcAft>
                <a:spcPts val="0"/>
              </a:spcAft>
              <a:buSzPts val="2000"/>
              <a:buAutoNum type="arabicPeriod"/>
            </a:pPr>
            <a:r>
              <a:rPr lang="en" sz="2000"/>
              <a:t>Nationalism</a:t>
            </a:r>
            <a:endParaRPr sz="2000"/>
          </a:p>
          <a:p>
            <a:pPr marL="457200" lvl="0" indent="0" algn="l" rtl="0">
              <a:spcBef>
                <a:spcPts val="1200"/>
              </a:spcBef>
              <a:spcAft>
                <a:spcPts val="0"/>
              </a:spcAft>
              <a:buNone/>
            </a:pPr>
            <a:endParaRPr sz="2000"/>
          </a:p>
          <a:p>
            <a:pPr marL="457200" lvl="0" indent="0" algn="l" rtl="0">
              <a:spcBef>
                <a:spcPts val="1200"/>
              </a:spcBef>
              <a:spcAft>
                <a:spcPts val="0"/>
              </a:spcAft>
              <a:buNone/>
            </a:pPr>
            <a:endParaRPr sz="2000"/>
          </a:p>
          <a:p>
            <a:pPr marL="457200" lvl="0" indent="-355600" algn="l" rtl="0">
              <a:spcBef>
                <a:spcPts val="1200"/>
              </a:spcBef>
              <a:spcAft>
                <a:spcPts val="0"/>
              </a:spcAft>
              <a:buSzPts val="2000"/>
              <a:buAutoNum type="arabicPeriod"/>
            </a:pPr>
            <a:r>
              <a:rPr lang="en" sz="2000"/>
              <a:t>Territorial Expansion</a:t>
            </a:r>
            <a:endParaRPr sz="2000"/>
          </a:p>
          <a:p>
            <a:pPr marL="457200" lvl="0" indent="0" algn="l" rtl="0">
              <a:spcBef>
                <a:spcPts val="1200"/>
              </a:spcBef>
              <a:spcAft>
                <a:spcPts val="0"/>
              </a:spcAft>
              <a:buNone/>
            </a:pPr>
            <a:endParaRPr sz="2000"/>
          </a:p>
          <a:p>
            <a:pPr marL="457200" lvl="0" indent="0" algn="l" rtl="0">
              <a:spcBef>
                <a:spcPts val="1200"/>
              </a:spcBef>
              <a:spcAft>
                <a:spcPts val="1200"/>
              </a:spcAft>
              <a:buNone/>
            </a:pPr>
            <a:endParaRPr sz="2000"/>
          </a:p>
        </p:txBody>
      </p:sp>
      <p:sp>
        <p:nvSpPr>
          <p:cNvPr id="271" name="Google Shape;271;p42"/>
          <p:cNvSpPr txBox="1"/>
          <p:nvPr/>
        </p:nvSpPr>
        <p:spPr>
          <a:xfrm>
            <a:off x="5006625" y="609675"/>
            <a:ext cx="3896700" cy="415500"/>
          </a:xfrm>
          <a:prstGeom prst="rect">
            <a:avLst/>
          </a:prstGeom>
          <a:noFill/>
          <a:ln>
            <a:noFill/>
          </a:ln>
        </p:spPr>
        <p:txBody>
          <a:bodyPr spcFirstLastPara="1" wrap="square" lIns="91425" tIns="91425" rIns="91425" bIns="91425" anchor="t" anchorCtr="0">
            <a:noAutofit/>
          </a:bodyPr>
          <a:lstStyle/>
          <a:p>
            <a:pPr marL="457200" lvl="0" indent="-355600" algn="l" rtl="0">
              <a:lnSpc>
                <a:spcPct val="115000"/>
              </a:lnSpc>
              <a:spcBef>
                <a:spcPts val="0"/>
              </a:spcBef>
              <a:spcAft>
                <a:spcPts val="0"/>
              </a:spcAft>
              <a:buClr>
                <a:srgbClr val="FF0000"/>
              </a:buClr>
              <a:buSzPts val="2000"/>
              <a:buFont typeface="Roboto"/>
              <a:buChar char="-"/>
            </a:pPr>
            <a:r>
              <a:rPr lang="en" sz="2000">
                <a:solidFill>
                  <a:srgbClr val="FF0000"/>
                </a:solidFill>
                <a:latin typeface="Roboto"/>
                <a:ea typeface="Roboto"/>
                <a:cs typeface="Roboto"/>
                <a:sym typeface="Roboto"/>
              </a:rPr>
              <a:t>A person with absolute power over a region</a:t>
            </a:r>
            <a:endParaRPr sz="2000">
              <a:solidFill>
                <a:srgbClr val="FF0000"/>
              </a:solidFill>
              <a:latin typeface="Roboto"/>
              <a:ea typeface="Roboto"/>
              <a:cs typeface="Roboto"/>
              <a:sym typeface="Roboto"/>
            </a:endParaRPr>
          </a:p>
        </p:txBody>
      </p:sp>
      <p:sp>
        <p:nvSpPr>
          <p:cNvPr id="272" name="Google Shape;272;p42"/>
          <p:cNvSpPr txBox="1"/>
          <p:nvPr/>
        </p:nvSpPr>
        <p:spPr>
          <a:xfrm>
            <a:off x="5110525" y="2202950"/>
            <a:ext cx="3048000" cy="415500"/>
          </a:xfrm>
          <a:prstGeom prst="rect">
            <a:avLst/>
          </a:prstGeom>
          <a:noFill/>
          <a:ln>
            <a:noFill/>
          </a:ln>
        </p:spPr>
        <p:txBody>
          <a:bodyPr spcFirstLastPara="1" wrap="square" lIns="91425" tIns="91425" rIns="91425" bIns="91425" anchor="t" anchorCtr="0">
            <a:noAutofit/>
          </a:bodyPr>
          <a:lstStyle/>
          <a:p>
            <a:pPr marL="457200" lvl="0" indent="-355600" algn="l" rtl="0">
              <a:lnSpc>
                <a:spcPct val="115000"/>
              </a:lnSpc>
              <a:spcBef>
                <a:spcPts val="0"/>
              </a:spcBef>
              <a:spcAft>
                <a:spcPts val="0"/>
              </a:spcAft>
              <a:buClr>
                <a:srgbClr val="FF0000"/>
              </a:buClr>
              <a:buSzPts val="2000"/>
              <a:buFont typeface="Roboto"/>
              <a:buChar char="-"/>
            </a:pPr>
            <a:r>
              <a:rPr lang="en" sz="2000">
                <a:solidFill>
                  <a:srgbClr val="FF0000"/>
                </a:solidFill>
                <a:latin typeface="Roboto"/>
                <a:ea typeface="Roboto"/>
                <a:cs typeface="Roboto"/>
                <a:sym typeface="Roboto"/>
              </a:rPr>
              <a:t>Extreme pride in your country</a:t>
            </a:r>
            <a:endParaRPr sz="2000">
              <a:solidFill>
                <a:srgbClr val="FF0000"/>
              </a:solidFill>
              <a:latin typeface="Roboto"/>
              <a:ea typeface="Roboto"/>
              <a:cs typeface="Roboto"/>
              <a:sym typeface="Roboto"/>
            </a:endParaRPr>
          </a:p>
          <a:p>
            <a:pPr marL="0" lvl="0" indent="0" algn="l" rtl="0">
              <a:spcBef>
                <a:spcPts val="1200"/>
              </a:spcBef>
              <a:spcAft>
                <a:spcPts val="0"/>
              </a:spcAft>
              <a:buNone/>
            </a:pPr>
            <a:endParaRPr sz="1800">
              <a:solidFill>
                <a:schemeClr val="dk1"/>
              </a:solidFill>
              <a:latin typeface="Open Sans"/>
              <a:ea typeface="Open Sans"/>
              <a:cs typeface="Open Sans"/>
              <a:sym typeface="Open Sans"/>
            </a:endParaRPr>
          </a:p>
        </p:txBody>
      </p:sp>
      <p:sp>
        <p:nvSpPr>
          <p:cNvPr id="273" name="Google Shape;273;p42"/>
          <p:cNvSpPr txBox="1"/>
          <p:nvPr/>
        </p:nvSpPr>
        <p:spPr>
          <a:xfrm>
            <a:off x="5145175" y="3882825"/>
            <a:ext cx="3255900" cy="640800"/>
          </a:xfrm>
          <a:prstGeom prst="rect">
            <a:avLst/>
          </a:prstGeom>
          <a:noFill/>
          <a:ln>
            <a:noFill/>
          </a:ln>
        </p:spPr>
        <p:txBody>
          <a:bodyPr spcFirstLastPara="1" wrap="square" lIns="91425" tIns="91425" rIns="91425" bIns="91425" anchor="t" anchorCtr="0">
            <a:noAutofit/>
          </a:bodyPr>
          <a:lstStyle/>
          <a:p>
            <a:pPr marL="457200" lvl="0" indent="-355600" algn="l" rtl="0">
              <a:lnSpc>
                <a:spcPct val="115000"/>
              </a:lnSpc>
              <a:spcBef>
                <a:spcPts val="0"/>
              </a:spcBef>
              <a:spcAft>
                <a:spcPts val="0"/>
              </a:spcAft>
              <a:buClr>
                <a:srgbClr val="FF0000"/>
              </a:buClr>
              <a:buSzPts val="2000"/>
              <a:buFont typeface="Roboto"/>
              <a:buChar char="-"/>
            </a:pPr>
            <a:r>
              <a:rPr lang="en" sz="2000">
                <a:solidFill>
                  <a:srgbClr val="FF0000"/>
                </a:solidFill>
                <a:latin typeface="Roboto"/>
                <a:ea typeface="Roboto"/>
                <a:cs typeface="Roboto"/>
                <a:sym typeface="Roboto"/>
              </a:rPr>
              <a:t>Wanting to make your country bigger</a:t>
            </a:r>
            <a:endParaRPr sz="2000">
              <a:solidFill>
                <a:srgbClr val="FF0000"/>
              </a:solidFill>
              <a:latin typeface="Roboto"/>
              <a:ea typeface="Roboto"/>
              <a:cs typeface="Roboto"/>
              <a:sym typeface="Roboto"/>
            </a:endParaRPr>
          </a:p>
          <a:p>
            <a:pPr marL="0" lvl="0" indent="0" algn="l" rtl="0">
              <a:spcBef>
                <a:spcPts val="1200"/>
              </a:spcBef>
              <a:spcAft>
                <a:spcPts val="0"/>
              </a:spcAft>
              <a:buNone/>
            </a:pPr>
            <a:endParaRPr sz="1800">
              <a:solidFill>
                <a:schemeClr val="dk1"/>
              </a:solidFill>
              <a:latin typeface="Open Sans"/>
              <a:ea typeface="Open Sans"/>
              <a:cs typeface="Open Sans"/>
              <a:sym typeface="Open Sans"/>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43"/>
          <p:cNvSpPr txBox="1">
            <a:spLocks noGrp="1"/>
          </p:cNvSpPr>
          <p:nvPr>
            <p:ph type="body" idx="1"/>
          </p:nvPr>
        </p:nvSpPr>
        <p:spPr>
          <a:xfrm>
            <a:off x="319500" y="4218925"/>
            <a:ext cx="5998800" cy="598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800"/>
              <a:t>Dictators Threaten World Peace</a:t>
            </a:r>
            <a:endParaRPr sz="2800"/>
          </a:p>
        </p:txBody>
      </p:sp>
      <p:pic>
        <p:nvPicPr>
          <p:cNvPr id="279" name="Google Shape;279;p43" descr="20305cs"/>
          <p:cNvPicPr preferRelativeResize="0"/>
          <p:nvPr/>
        </p:nvPicPr>
        <p:blipFill rotWithShape="1">
          <a:blip r:embed="rId3">
            <a:alphaModFix/>
          </a:blip>
          <a:srcRect/>
          <a:stretch/>
        </p:blipFill>
        <p:spPr>
          <a:xfrm>
            <a:off x="0" y="0"/>
            <a:ext cx="9144000" cy="435175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44"/>
          <p:cNvSpPr txBox="1">
            <a:spLocks noGrp="1"/>
          </p:cNvSpPr>
          <p:nvPr>
            <p:ph type="title"/>
          </p:nvPr>
        </p:nvSpPr>
        <p:spPr>
          <a:xfrm>
            <a:off x="329025" y="1563750"/>
            <a:ext cx="2808000" cy="2016000"/>
          </a:xfrm>
          <a:prstGeom prst="rect">
            <a:avLst/>
          </a:prstGeom>
        </p:spPr>
        <p:txBody>
          <a:bodyPr spcFirstLastPara="1" wrap="square" lIns="91425" tIns="91425" rIns="91425" bIns="91425" anchor="b" anchorCtr="0">
            <a:normAutofit fontScale="90000"/>
          </a:bodyPr>
          <a:lstStyle/>
          <a:p>
            <a:pPr marL="0" lvl="0" indent="0" algn="l" rtl="0">
              <a:spcBef>
                <a:spcPts val="0"/>
              </a:spcBef>
              <a:spcAft>
                <a:spcPts val="0"/>
              </a:spcAft>
              <a:buNone/>
            </a:pPr>
            <a:r>
              <a:rPr lang="en" sz="4200" b="1"/>
              <a:t>The Leaders - </a:t>
            </a:r>
            <a:endParaRPr sz="4200" b="1"/>
          </a:p>
          <a:p>
            <a:pPr marL="0" lvl="0" indent="0" algn="l" rtl="0">
              <a:spcBef>
                <a:spcPts val="0"/>
              </a:spcBef>
              <a:spcAft>
                <a:spcPts val="0"/>
              </a:spcAft>
              <a:buNone/>
            </a:pPr>
            <a:r>
              <a:rPr lang="en" sz="4200" b="1"/>
              <a:t>“The Big Three”</a:t>
            </a:r>
            <a:endParaRPr sz="4200" b="1"/>
          </a:p>
        </p:txBody>
      </p:sp>
      <p:pic>
        <p:nvPicPr>
          <p:cNvPr id="285" name="Google Shape;285;p44"/>
          <p:cNvPicPr preferRelativeResize="0"/>
          <p:nvPr/>
        </p:nvPicPr>
        <p:blipFill rotWithShape="1">
          <a:blip r:embed="rId3">
            <a:alphaModFix/>
          </a:blip>
          <a:srcRect l="6410" b="6410"/>
          <a:stretch/>
        </p:blipFill>
        <p:spPr>
          <a:xfrm>
            <a:off x="3885575" y="783000"/>
            <a:ext cx="4618700" cy="357750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45"/>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Dictator Data Collection</a:t>
            </a:r>
            <a:endParaRPr/>
          </a:p>
        </p:txBody>
      </p:sp>
      <p:sp>
        <p:nvSpPr>
          <p:cNvPr id="291" name="Google Shape;291;p45"/>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sz="2000"/>
          </a:p>
          <a:p>
            <a:pPr marL="457200" lvl="0" indent="-355600" algn="l" rtl="0">
              <a:spcBef>
                <a:spcPts val="1200"/>
              </a:spcBef>
              <a:spcAft>
                <a:spcPts val="0"/>
              </a:spcAft>
              <a:buSzPts val="2000"/>
              <a:buAutoNum type="arabicPeriod"/>
            </a:pPr>
            <a:r>
              <a:rPr lang="en" sz="2000"/>
              <a:t>Around the classroom, biographical information about the important leaders that emerged in the world during the 1930s are posted.</a:t>
            </a:r>
            <a:endParaRPr sz="2000"/>
          </a:p>
          <a:p>
            <a:pPr marL="457200" lvl="0" indent="-355600" algn="l" rtl="0">
              <a:spcBef>
                <a:spcPts val="0"/>
              </a:spcBef>
              <a:spcAft>
                <a:spcPts val="0"/>
              </a:spcAft>
              <a:buSzPts val="2000"/>
              <a:buAutoNum type="arabicPeriod"/>
            </a:pPr>
            <a:r>
              <a:rPr lang="en" sz="2000"/>
              <a:t>You job is to research each leader to develop a biographical profile on them.</a:t>
            </a:r>
            <a:endParaRPr sz="20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6"/>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The last thing we studied before break was…</a:t>
            </a:r>
            <a:endParaRPr/>
          </a:p>
        </p:txBody>
      </p:sp>
      <p:pic>
        <p:nvPicPr>
          <p:cNvPr id="81" name="Google Shape;81;p16" descr="Image result for great depression"/>
          <p:cNvPicPr preferRelativeResize="0"/>
          <p:nvPr/>
        </p:nvPicPr>
        <p:blipFill rotWithShape="1">
          <a:blip r:embed="rId3">
            <a:alphaModFix/>
          </a:blip>
          <a:srcRect/>
          <a:stretch/>
        </p:blipFill>
        <p:spPr>
          <a:xfrm>
            <a:off x="131075" y="1147225"/>
            <a:ext cx="8834301" cy="3768600"/>
          </a:xfrm>
          <a:prstGeom prst="rect">
            <a:avLst/>
          </a:prstGeom>
          <a:noFill/>
          <a:ln w="28575" cap="flat" cmpd="sng">
            <a:solidFill>
              <a:srgbClr val="000000"/>
            </a:solidFill>
            <a:prstDash val="solid"/>
            <a:round/>
            <a:headEnd type="none" w="sm" len="sm"/>
            <a:tailEnd type="none" w="sm" len="sm"/>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7"/>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What actually ended the Great Depression?</a:t>
            </a:r>
            <a:endParaRPr/>
          </a:p>
        </p:txBody>
      </p:sp>
      <p:pic>
        <p:nvPicPr>
          <p:cNvPr id="87" name="Google Shape;87;p17" descr="Image result for pearl Harbor"/>
          <p:cNvPicPr preferRelativeResize="0"/>
          <p:nvPr/>
        </p:nvPicPr>
        <p:blipFill rotWithShape="1">
          <a:blip r:embed="rId3">
            <a:alphaModFix/>
          </a:blip>
          <a:srcRect/>
          <a:stretch/>
        </p:blipFill>
        <p:spPr>
          <a:xfrm>
            <a:off x="175100" y="1147225"/>
            <a:ext cx="8734825" cy="3651550"/>
          </a:xfrm>
          <a:prstGeom prst="rect">
            <a:avLst/>
          </a:prstGeom>
          <a:noFill/>
          <a:ln w="114300" cap="flat" cmpd="sng">
            <a:solidFill>
              <a:srgbClr val="000000"/>
            </a:solidFill>
            <a:prstDash val="solid"/>
            <a:round/>
            <a:headEnd type="none" w="sm" len="sm"/>
            <a:tailEnd type="none" w="sm" len="sm"/>
          </a:ln>
        </p:spPr>
      </p:pic>
      <p:sp>
        <p:nvSpPr>
          <p:cNvPr id="88" name="Google Shape;88;p17"/>
          <p:cNvSpPr/>
          <p:nvPr/>
        </p:nvSpPr>
        <p:spPr>
          <a:xfrm>
            <a:off x="2578117" y="1962150"/>
            <a:ext cx="3987238" cy="1219506"/>
          </a:xfrm>
          <a:prstGeom prst="rect">
            <a:avLst/>
          </a:prstGeom>
        </p:spPr>
        <p:txBody>
          <a:bodyPr>
            <a:prstTxWarp prst="textPlain">
              <a:avLst/>
            </a:prstTxWarp>
          </a:bodyPr>
          <a:lstStyle/>
          <a:p>
            <a:pPr lvl="0" algn="ctr"/>
            <a:r>
              <a:rPr b="0" i="0">
                <a:ln w="9525" cap="flat" cmpd="sng">
                  <a:solidFill>
                    <a:schemeClr val="dk2"/>
                  </a:solidFill>
                  <a:prstDash val="solid"/>
                  <a:round/>
                  <a:headEnd type="none" w="sm" len="sm"/>
                  <a:tailEnd type="none" w="sm" len="sm"/>
                </a:ln>
                <a:solidFill>
                  <a:schemeClr val="lt2"/>
                </a:solidFill>
                <a:latin typeface="Arial"/>
              </a:rPr>
              <a:t>WWII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fade">
                                      <p:cBhvr>
                                        <p:cTn id="7" dur="10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8"/>
          <p:cNvSpPr txBox="1">
            <a:spLocks noGrp="1"/>
          </p:cNvSpPr>
          <p:nvPr>
            <p:ph type="title"/>
          </p:nvPr>
        </p:nvSpPr>
        <p:spPr>
          <a:xfrm>
            <a:off x="311600" y="219100"/>
            <a:ext cx="2808000" cy="755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Political Cartoon</a:t>
            </a:r>
            <a:endParaRPr/>
          </a:p>
        </p:txBody>
      </p:sp>
      <p:sp>
        <p:nvSpPr>
          <p:cNvPr id="94" name="Google Shape;94;p18"/>
          <p:cNvSpPr txBox="1">
            <a:spLocks noGrp="1"/>
          </p:cNvSpPr>
          <p:nvPr>
            <p:ph type="body" idx="1"/>
          </p:nvPr>
        </p:nvSpPr>
        <p:spPr>
          <a:xfrm>
            <a:off x="146300" y="974800"/>
            <a:ext cx="2973300" cy="4028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500"/>
              <a:t>Look at the cartoon - use the clues: the title, the images, and the scale of the items in the picture to help you answer the questions.</a:t>
            </a:r>
            <a:endParaRPr sz="1500"/>
          </a:p>
          <a:p>
            <a:pPr marL="0" lvl="0" indent="0" algn="l" rtl="0">
              <a:spcBef>
                <a:spcPts val="1200"/>
              </a:spcBef>
              <a:spcAft>
                <a:spcPts val="0"/>
              </a:spcAft>
              <a:buNone/>
            </a:pPr>
            <a:r>
              <a:rPr lang="en" sz="1500"/>
              <a:t>Title: “Carving It Up”</a:t>
            </a:r>
            <a:endParaRPr sz="1500"/>
          </a:p>
          <a:p>
            <a:pPr marL="457200" lvl="0" indent="-323850" algn="l" rtl="0">
              <a:spcBef>
                <a:spcPts val="1200"/>
              </a:spcBef>
              <a:spcAft>
                <a:spcPts val="0"/>
              </a:spcAft>
              <a:buSzPts val="1500"/>
              <a:buAutoNum type="arabicPeriod"/>
            </a:pPr>
            <a:r>
              <a:rPr lang="en" sz="1500"/>
              <a:t>What were the Axis leaders (Hitler, Mussolini, &amp; Tojo) greedily carving up?</a:t>
            </a:r>
            <a:endParaRPr sz="1500"/>
          </a:p>
          <a:p>
            <a:pPr marL="457200" lvl="0" indent="-323850" algn="l" rtl="0">
              <a:spcBef>
                <a:spcPts val="0"/>
              </a:spcBef>
              <a:spcAft>
                <a:spcPts val="0"/>
              </a:spcAft>
              <a:buSzPts val="1500"/>
              <a:buAutoNum type="arabicPeriod"/>
            </a:pPr>
            <a:r>
              <a:rPr lang="en" sz="1500"/>
              <a:t>What do you think the artist meant by showing Hitler doing the carving?</a:t>
            </a:r>
            <a:endParaRPr sz="1500"/>
          </a:p>
        </p:txBody>
      </p:sp>
      <p:pic>
        <p:nvPicPr>
          <p:cNvPr id="95" name="Google Shape;95;p18" descr="America Moves Toward War"/>
          <p:cNvPicPr preferRelativeResize="0"/>
          <p:nvPr/>
        </p:nvPicPr>
        <p:blipFill rotWithShape="1">
          <a:blip r:embed="rId3">
            <a:alphaModFix/>
          </a:blip>
          <a:srcRect/>
          <a:stretch/>
        </p:blipFill>
        <p:spPr>
          <a:xfrm>
            <a:off x="3291850" y="133000"/>
            <a:ext cx="5727725" cy="4870600"/>
          </a:xfrm>
          <a:prstGeom prst="rect">
            <a:avLst/>
          </a:prstGeom>
          <a:noFill/>
          <a:ln w="19050" cap="flat" cmpd="sng">
            <a:solidFill>
              <a:srgbClr val="000000"/>
            </a:solidFill>
            <a:prstDash val="solid"/>
            <a:round/>
            <a:headEnd type="none" w="sm" len="sm"/>
            <a:tailEnd type="none" w="sm" len="sm"/>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9"/>
          <p:cNvSpPr txBox="1">
            <a:spLocks noGrp="1"/>
          </p:cNvSpPr>
          <p:nvPr>
            <p:ph type="title"/>
          </p:nvPr>
        </p:nvSpPr>
        <p:spPr>
          <a:xfrm>
            <a:off x="311600" y="219100"/>
            <a:ext cx="2808000" cy="755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Political Cartoon</a:t>
            </a:r>
            <a:endParaRPr/>
          </a:p>
        </p:txBody>
      </p:sp>
      <p:sp>
        <p:nvSpPr>
          <p:cNvPr id="101" name="Google Shape;101;p19"/>
          <p:cNvSpPr txBox="1">
            <a:spLocks noGrp="1"/>
          </p:cNvSpPr>
          <p:nvPr>
            <p:ph type="body" idx="1"/>
          </p:nvPr>
        </p:nvSpPr>
        <p:spPr>
          <a:xfrm>
            <a:off x="146300" y="974800"/>
            <a:ext cx="2973300" cy="4028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800"/>
              <a:t>Now you try…</a:t>
            </a:r>
            <a:endParaRPr sz="1800"/>
          </a:p>
          <a:p>
            <a:pPr marL="457200" lvl="0" indent="-342900" algn="l" rtl="0">
              <a:spcBef>
                <a:spcPts val="1200"/>
              </a:spcBef>
              <a:spcAft>
                <a:spcPts val="0"/>
              </a:spcAft>
              <a:buSzPts val="1800"/>
              <a:buAutoNum type="arabicPeriod"/>
            </a:pPr>
            <a:r>
              <a:rPr lang="en" sz="1800"/>
              <a:t>How does this cartoon reflect the attitude of Americans during this time?</a:t>
            </a:r>
            <a:endParaRPr sz="1800"/>
          </a:p>
          <a:p>
            <a:pPr marL="457200" lvl="0" indent="-342900" algn="l" rtl="0">
              <a:spcBef>
                <a:spcPts val="0"/>
              </a:spcBef>
              <a:spcAft>
                <a:spcPts val="0"/>
              </a:spcAft>
              <a:buSzPts val="1800"/>
              <a:buAutoNum type="arabicPeriod"/>
            </a:pPr>
            <a:r>
              <a:rPr lang="en" sz="1800"/>
              <a:t>What U.S. policy does this imply?</a:t>
            </a:r>
            <a:endParaRPr sz="1800"/>
          </a:p>
          <a:p>
            <a:pPr marL="457200" lvl="0" indent="-342900" algn="l" rtl="0">
              <a:spcBef>
                <a:spcPts val="0"/>
              </a:spcBef>
              <a:spcAft>
                <a:spcPts val="0"/>
              </a:spcAft>
              <a:buSzPts val="1800"/>
              <a:buAutoNum type="arabicPeriod"/>
            </a:pPr>
            <a:r>
              <a:rPr lang="en" sz="1800"/>
              <a:t>What were American beliefs of Hitler based on this cartoon?</a:t>
            </a:r>
            <a:endParaRPr sz="1800"/>
          </a:p>
        </p:txBody>
      </p:sp>
      <p:pic>
        <p:nvPicPr>
          <p:cNvPr id="102" name="Google Shape;102;p19" descr="Did a Dr. Seuss WWII Political Cartoon Criticize America's Isolationism?"/>
          <p:cNvPicPr preferRelativeResize="0"/>
          <p:nvPr/>
        </p:nvPicPr>
        <p:blipFill rotWithShape="1">
          <a:blip r:embed="rId3">
            <a:alphaModFix/>
          </a:blip>
          <a:srcRect/>
          <a:stretch/>
        </p:blipFill>
        <p:spPr>
          <a:xfrm>
            <a:off x="3335725" y="113025"/>
            <a:ext cx="5703825" cy="4890475"/>
          </a:xfrm>
          <a:prstGeom prst="rect">
            <a:avLst/>
          </a:prstGeom>
          <a:noFill/>
          <a:ln w="9525" cap="flat" cmpd="sng">
            <a:solidFill>
              <a:srgbClr val="000000"/>
            </a:solidFill>
            <a:prstDash val="solid"/>
            <a:round/>
            <a:headEnd type="none" w="sm" len="sm"/>
            <a:tailEnd type="none" w="sm" len="sm"/>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20"/>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Europe &amp; Japan: The Rise of the Dictators</a:t>
            </a:r>
            <a:endParaRPr/>
          </a:p>
        </p:txBody>
      </p:sp>
      <p:sp>
        <p:nvSpPr>
          <p:cNvPr id="108" name="Google Shape;108;p20"/>
          <p:cNvSpPr txBox="1">
            <a:spLocks noGrp="1"/>
          </p:cNvSpPr>
          <p:nvPr>
            <p:ph type="body" idx="2"/>
          </p:nvPr>
        </p:nvSpPr>
        <p:spPr>
          <a:xfrm>
            <a:off x="4915825" y="1225225"/>
            <a:ext cx="4119900" cy="38586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SzPts val="2000"/>
              <a:buChar char="●"/>
            </a:pPr>
            <a:r>
              <a:rPr lang="en" sz="2000"/>
              <a:t>In the aftermath of WWI, three factors led to the rise of dictatorship:</a:t>
            </a:r>
            <a:endParaRPr sz="2000"/>
          </a:p>
          <a:p>
            <a:pPr marL="914400" lvl="1" indent="-355600" algn="l" rtl="0">
              <a:spcBef>
                <a:spcPts val="0"/>
              </a:spcBef>
              <a:spcAft>
                <a:spcPts val="0"/>
              </a:spcAft>
              <a:buSzPts val="2000"/>
              <a:buChar char="○"/>
            </a:pPr>
            <a:r>
              <a:rPr lang="en" sz="2000" b="1" i="1" u="sng">
                <a:solidFill>
                  <a:srgbClr val="FF0000"/>
                </a:solidFill>
              </a:rPr>
              <a:t>Fear</a:t>
            </a:r>
            <a:r>
              <a:rPr lang="en" sz="2000"/>
              <a:t> </a:t>
            </a:r>
            <a:r>
              <a:rPr lang="en" sz="2000" b="1"/>
              <a:t>of Communism</a:t>
            </a:r>
            <a:endParaRPr sz="2000" b="1"/>
          </a:p>
          <a:p>
            <a:pPr marL="914400" lvl="1" indent="-355600" algn="l" rtl="0">
              <a:spcBef>
                <a:spcPts val="0"/>
              </a:spcBef>
              <a:spcAft>
                <a:spcPts val="0"/>
              </a:spcAft>
              <a:buSzPts val="2000"/>
              <a:buChar char="○"/>
            </a:pPr>
            <a:r>
              <a:rPr lang="en" sz="2000" b="1"/>
              <a:t>Angry about how WWI ended</a:t>
            </a:r>
            <a:endParaRPr sz="2000" b="1"/>
          </a:p>
          <a:p>
            <a:pPr marL="914400" lvl="1" indent="-355600" algn="l" rtl="0">
              <a:spcBef>
                <a:spcPts val="0"/>
              </a:spcBef>
              <a:spcAft>
                <a:spcPts val="0"/>
              </a:spcAft>
              <a:buSzPts val="2000"/>
              <a:buChar char="○"/>
            </a:pPr>
            <a:r>
              <a:rPr lang="en" sz="2000" b="1"/>
              <a:t>Economic hardship</a:t>
            </a:r>
            <a:endParaRPr sz="2000" b="1"/>
          </a:p>
          <a:p>
            <a:pPr marL="457200" lvl="0" indent="0" algn="l" rtl="0">
              <a:spcBef>
                <a:spcPts val="1200"/>
              </a:spcBef>
              <a:spcAft>
                <a:spcPts val="1200"/>
              </a:spcAft>
              <a:buNone/>
            </a:pPr>
            <a:endParaRPr sz="2000"/>
          </a:p>
        </p:txBody>
      </p:sp>
      <p:pic>
        <p:nvPicPr>
          <p:cNvPr id="109" name="Google Shape;109;p20" descr="Germany Post-World War I - Miss Cole's Holocaust WebQuest"/>
          <p:cNvPicPr preferRelativeResize="0"/>
          <p:nvPr/>
        </p:nvPicPr>
        <p:blipFill rotWithShape="1">
          <a:blip r:embed="rId3">
            <a:alphaModFix/>
          </a:blip>
          <a:srcRect/>
          <a:stretch/>
        </p:blipFill>
        <p:spPr>
          <a:xfrm>
            <a:off x="311700" y="1225225"/>
            <a:ext cx="4194900" cy="3636925"/>
          </a:xfrm>
          <a:prstGeom prst="rect">
            <a:avLst/>
          </a:prstGeom>
          <a:noFill/>
          <a:ln w="28575" cap="flat" cmpd="sng">
            <a:solidFill>
              <a:srgbClr val="000000"/>
            </a:solidFill>
            <a:prstDash val="solid"/>
            <a:round/>
            <a:headEnd type="none" w="sm" len="sm"/>
            <a:tailEnd type="none" w="sm" len="sm"/>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1"/>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Dictators Take Over Europe</a:t>
            </a:r>
            <a:endParaRPr/>
          </a:p>
        </p:txBody>
      </p:sp>
      <p:sp>
        <p:nvSpPr>
          <p:cNvPr id="115" name="Google Shape;115;p21"/>
          <p:cNvSpPr txBox="1">
            <a:spLocks noGrp="1"/>
          </p:cNvSpPr>
          <p:nvPr>
            <p:ph type="body" idx="1"/>
          </p:nvPr>
        </p:nvSpPr>
        <p:spPr>
          <a:xfrm>
            <a:off x="87775" y="1068025"/>
            <a:ext cx="4959600" cy="3950100"/>
          </a:xfrm>
          <a:prstGeom prst="rect">
            <a:avLst/>
          </a:prstGeom>
        </p:spPr>
        <p:txBody>
          <a:bodyPr spcFirstLastPara="1" wrap="square" lIns="91425" tIns="91425" rIns="91425" bIns="91425" anchor="t" anchorCtr="0">
            <a:normAutofit/>
          </a:bodyPr>
          <a:lstStyle/>
          <a:p>
            <a:pPr marL="457200" lvl="0" indent="-355600" algn="l" rtl="0">
              <a:spcBef>
                <a:spcPts val="0"/>
              </a:spcBef>
              <a:spcAft>
                <a:spcPts val="0"/>
              </a:spcAft>
              <a:buSzPts val="2000"/>
              <a:buChar char="●"/>
            </a:pPr>
            <a:r>
              <a:rPr lang="en" sz="2000"/>
              <a:t>Italy: Benito Mussolini led the military to take </a:t>
            </a:r>
            <a:r>
              <a:rPr lang="en" sz="2000" b="1" i="1" u="sng">
                <a:solidFill>
                  <a:srgbClr val="FF0000"/>
                </a:solidFill>
              </a:rPr>
              <a:t>control</a:t>
            </a:r>
            <a:r>
              <a:rPr lang="en" sz="2000"/>
              <a:t> from the King</a:t>
            </a:r>
            <a:endParaRPr sz="2000"/>
          </a:p>
          <a:p>
            <a:pPr marL="457200" lvl="0" indent="-355600" algn="l" rtl="0">
              <a:spcBef>
                <a:spcPts val="0"/>
              </a:spcBef>
              <a:spcAft>
                <a:spcPts val="0"/>
              </a:spcAft>
              <a:buSzPts val="2000"/>
              <a:buChar char="●"/>
            </a:pPr>
            <a:r>
              <a:rPr lang="en" sz="2000"/>
              <a:t>Germany: Adolf Hitler took control through </a:t>
            </a:r>
            <a:r>
              <a:rPr lang="en" sz="2000" b="1" i="1" u="sng">
                <a:solidFill>
                  <a:srgbClr val="FF0000"/>
                </a:solidFill>
              </a:rPr>
              <a:t>elections</a:t>
            </a:r>
            <a:endParaRPr sz="2000" b="1" i="1" u="sng">
              <a:solidFill>
                <a:srgbClr val="FF0000"/>
              </a:solidFill>
            </a:endParaRPr>
          </a:p>
          <a:p>
            <a:pPr marL="457200" lvl="0" indent="-355600" algn="l" rtl="0">
              <a:spcBef>
                <a:spcPts val="0"/>
              </a:spcBef>
              <a:spcAft>
                <a:spcPts val="0"/>
              </a:spcAft>
              <a:buSzPts val="2000"/>
              <a:buChar char="●"/>
            </a:pPr>
            <a:r>
              <a:rPr lang="en" sz="2000"/>
              <a:t>Both established </a:t>
            </a:r>
            <a:r>
              <a:rPr lang="en" sz="2000" b="1" i="1" u="sng">
                <a:solidFill>
                  <a:srgbClr val="FF0000"/>
                </a:solidFill>
              </a:rPr>
              <a:t>Fascism</a:t>
            </a:r>
            <a:r>
              <a:rPr lang="en" sz="2000"/>
              <a:t>: where the government demands:</a:t>
            </a:r>
            <a:endParaRPr sz="2000"/>
          </a:p>
          <a:p>
            <a:pPr marL="914400" lvl="1" indent="-355600" algn="l" rtl="0">
              <a:spcBef>
                <a:spcPts val="0"/>
              </a:spcBef>
              <a:spcAft>
                <a:spcPts val="0"/>
              </a:spcAft>
              <a:buSzPts val="2000"/>
              <a:buChar char="○"/>
            </a:pPr>
            <a:r>
              <a:rPr lang="en" sz="2000" b="1"/>
              <a:t>Extreme loyalty</a:t>
            </a:r>
            <a:endParaRPr sz="2000" b="1"/>
          </a:p>
          <a:p>
            <a:pPr marL="914400" lvl="1" indent="-355600" algn="l" rtl="0">
              <a:spcBef>
                <a:spcPts val="0"/>
              </a:spcBef>
              <a:spcAft>
                <a:spcPts val="0"/>
              </a:spcAft>
              <a:buSzPts val="2000"/>
              <a:buChar char="○"/>
            </a:pPr>
            <a:r>
              <a:rPr lang="en" sz="2000" b="1"/>
              <a:t>Controls the economy</a:t>
            </a:r>
            <a:endParaRPr sz="2000" b="1"/>
          </a:p>
          <a:p>
            <a:pPr marL="914400" lvl="1" indent="-355600" algn="l" rtl="0">
              <a:spcBef>
                <a:spcPts val="0"/>
              </a:spcBef>
              <a:spcAft>
                <a:spcPts val="0"/>
              </a:spcAft>
              <a:buSzPts val="2000"/>
              <a:buChar char="○"/>
            </a:pPr>
            <a:r>
              <a:rPr lang="en" sz="2000" b="1"/>
              <a:t>Controls elements of daily life</a:t>
            </a:r>
            <a:endParaRPr sz="2000" b="1"/>
          </a:p>
        </p:txBody>
      </p:sp>
      <p:pic>
        <p:nvPicPr>
          <p:cNvPr id="116" name="Google Shape;116;p21" descr="adolfhitler.jpg"/>
          <p:cNvPicPr preferRelativeResize="0"/>
          <p:nvPr/>
        </p:nvPicPr>
        <p:blipFill rotWithShape="1">
          <a:blip r:embed="rId3">
            <a:alphaModFix/>
          </a:blip>
          <a:srcRect/>
          <a:stretch/>
        </p:blipFill>
        <p:spPr>
          <a:xfrm>
            <a:off x="5180525" y="76200"/>
            <a:ext cx="1820537" cy="2286000"/>
          </a:xfrm>
          <a:prstGeom prst="rect">
            <a:avLst/>
          </a:prstGeom>
          <a:noFill/>
          <a:ln>
            <a:noFill/>
          </a:ln>
        </p:spPr>
      </p:pic>
      <p:pic>
        <p:nvPicPr>
          <p:cNvPr id="117" name="Google Shape;117;p21" descr="Mussolini.jpg"/>
          <p:cNvPicPr preferRelativeResize="0"/>
          <p:nvPr/>
        </p:nvPicPr>
        <p:blipFill rotWithShape="1">
          <a:blip r:embed="rId4">
            <a:alphaModFix/>
          </a:blip>
          <a:srcRect/>
          <a:stretch/>
        </p:blipFill>
        <p:spPr>
          <a:xfrm>
            <a:off x="7134200" y="76200"/>
            <a:ext cx="1922025" cy="2286000"/>
          </a:xfrm>
          <a:prstGeom prst="rect">
            <a:avLst/>
          </a:prstGeom>
          <a:noFill/>
          <a:ln>
            <a:noFill/>
          </a:ln>
        </p:spPr>
      </p:pic>
      <p:pic>
        <p:nvPicPr>
          <p:cNvPr id="118" name="Google Shape;118;p21"/>
          <p:cNvPicPr preferRelativeResize="0"/>
          <p:nvPr/>
        </p:nvPicPr>
        <p:blipFill rotWithShape="1">
          <a:blip r:embed="rId5">
            <a:alphaModFix/>
          </a:blip>
          <a:srcRect/>
          <a:stretch/>
        </p:blipFill>
        <p:spPr>
          <a:xfrm>
            <a:off x="5180525" y="2448475"/>
            <a:ext cx="3875700" cy="2569650"/>
          </a:xfrm>
          <a:prstGeom prst="rect">
            <a:avLst/>
          </a:prstGeom>
          <a:noFill/>
          <a:ln w="38100" cap="flat" cmpd="sng">
            <a:solidFill>
              <a:srgbClr val="B7B7B7"/>
            </a:solidFill>
            <a:prstDash val="solid"/>
            <a:round/>
            <a:headEnd type="none" w="sm" len="sm"/>
            <a:tailEnd type="none" w="sm" len="sm"/>
          </a:ln>
        </p:spPr>
      </p:pic>
    </p:spTree>
  </p:cSld>
  <p:clrMapOvr>
    <a:masterClrMapping/>
  </p:clrMapOvr>
</p:sld>
</file>

<file path=ppt/theme/theme1.xml><?xml version="1.0" encoding="utf-8"?>
<a:theme xmlns:a="http://schemas.openxmlformats.org/drawingml/2006/main" name="Luxe">
  <a:themeElements>
    <a:clrScheme name="Luxe">
      <a:dk1>
        <a:srgbClr val="000000"/>
      </a:dk1>
      <a:lt1>
        <a:srgbClr val="FFFFFF"/>
      </a:lt1>
      <a:dk2>
        <a:srgbClr val="B7B7B7"/>
      </a:dk2>
      <a:lt2>
        <a:srgbClr val="CCA677"/>
      </a:lt2>
      <a:accent1>
        <a:srgbClr val="5D4037"/>
      </a:accent1>
      <a:accent2>
        <a:srgbClr val="455A64"/>
      </a:accent2>
      <a:accent3>
        <a:srgbClr val="57BB8A"/>
      </a:accent3>
      <a:accent4>
        <a:srgbClr val="78909C"/>
      </a:accent4>
      <a:accent5>
        <a:srgbClr val="607D8B"/>
      </a:accent5>
      <a:accent6>
        <a:srgbClr val="DCE755"/>
      </a:accent6>
      <a:hlink>
        <a:srgbClr val="607D8B"/>
      </a:hlink>
      <a:folHlink>
        <a:srgbClr val="607D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1381</Words>
  <Application>Microsoft Office PowerPoint</Application>
  <PresentationFormat>On-screen Show (16:9)</PresentationFormat>
  <Paragraphs>141</Paragraphs>
  <Slides>33</Slides>
  <Notes>33</Notes>
  <HiddenSlides>2</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Economica</vt:lpstr>
      <vt:lpstr>Open Sans</vt:lpstr>
      <vt:lpstr>Arial</vt:lpstr>
      <vt:lpstr>Roboto</vt:lpstr>
      <vt:lpstr>Luxe</vt:lpstr>
      <vt:lpstr>World War II: Intro &amp; The Rise of Dictators</vt:lpstr>
      <vt:lpstr>Class Expectations</vt:lpstr>
      <vt:lpstr>Class Expectations</vt:lpstr>
      <vt:lpstr>The last thing we studied before break was…</vt:lpstr>
      <vt:lpstr>What actually ended the Great Depression?</vt:lpstr>
      <vt:lpstr>Political Cartoon</vt:lpstr>
      <vt:lpstr>Political Cartoon</vt:lpstr>
      <vt:lpstr>Europe &amp; Japan: The Rise of the Dictators</vt:lpstr>
      <vt:lpstr>Dictators Take Over Europe</vt:lpstr>
      <vt:lpstr>Dictators Take Over Europe</vt:lpstr>
      <vt:lpstr>Think About It:</vt:lpstr>
      <vt:lpstr>The Axis Powers (The Phantom Menace)</vt:lpstr>
      <vt:lpstr>The Munich Conference</vt:lpstr>
      <vt:lpstr>Appeasement</vt:lpstr>
      <vt:lpstr>Appeasement</vt:lpstr>
      <vt:lpstr>The Rise of Dictators</vt:lpstr>
      <vt:lpstr>Meanwhile in America…</vt:lpstr>
      <vt:lpstr>Blitzkrieg!</vt:lpstr>
      <vt:lpstr>Start of World War II</vt:lpstr>
      <vt:lpstr>PowerPoint Presentation</vt:lpstr>
      <vt:lpstr>American Neutrality</vt:lpstr>
      <vt:lpstr>Tense Relations: U.S. &amp; Japan</vt:lpstr>
      <vt:lpstr>Tense Relations: U.S. &amp; Japan</vt:lpstr>
      <vt:lpstr>Japan Thought Wrong…</vt:lpstr>
      <vt:lpstr>PowerPoint Presentation</vt:lpstr>
      <vt:lpstr>Hitler’s Big Mistake</vt:lpstr>
      <vt:lpstr>The Build Up to World War II</vt:lpstr>
      <vt:lpstr>Nationalism Grips Europe &amp; Asia</vt:lpstr>
      <vt:lpstr>Failures of the WWI Peace Settlement</vt:lpstr>
      <vt:lpstr>How would you define these terms?</vt:lpstr>
      <vt:lpstr>PowerPoint Presentation</vt:lpstr>
      <vt:lpstr>The Leaders -  “The Big Three”</vt:lpstr>
      <vt:lpstr>Dictator Data Collection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World War II: Intro &amp; The Rise of Dictators</dc:title>
  <dc:creator>Greg Scott</dc:creator>
  <cp:lastModifiedBy>Greg Scott</cp:lastModifiedBy>
  <cp:revision>1</cp:revision>
  <dcterms:modified xsi:type="dcterms:W3CDTF">2023-11-15T14:11:29Z</dcterms:modified>
</cp:coreProperties>
</file>