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304" r:id="rId3"/>
    <p:sldId id="266" r:id="rId4"/>
    <p:sldId id="295" r:id="rId5"/>
    <p:sldId id="319" r:id="rId6"/>
    <p:sldId id="305" r:id="rId7"/>
    <p:sldId id="306" r:id="rId8"/>
    <p:sldId id="318" r:id="rId9"/>
    <p:sldId id="267" r:id="rId10"/>
    <p:sldId id="296" r:id="rId11"/>
    <p:sldId id="307" r:id="rId12"/>
    <p:sldId id="308" r:id="rId13"/>
    <p:sldId id="297" r:id="rId14"/>
    <p:sldId id="317" r:id="rId15"/>
    <p:sldId id="275" r:id="rId16"/>
    <p:sldId id="312" r:id="rId17"/>
    <p:sldId id="313" r:id="rId18"/>
  </p:sldIdLst>
  <p:sldSz cx="9144000" cy="6858000" type="screen4x3"/>
  <p:notesSz cx="6858000" cy="93154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69" autoAdjust="0"/>
  </p:normalViewPr>
  <p:slideViewPr>
    <p:cSldViewPr>
      <p:cViewPr varScale="1">
        <p:scale>
          <a:sx n="69" d="100"/>
          <a:sy n="69" d="100"/>
        </p:scale>
        <p:origin x="152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91"/>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91"/>
          </a:xfrm>
          <a:prstGeom prst="rect">
            <a:avLst/>
          </a:prstGeom>
        </p:spPr>
        <p:txBody>
          <a:bodyPr vert="horz" lIns="91438" tIns="45719" rIns="91438" bIns="45719" rtlCol="0"/>
          <a:lstStyle>
            <a:lvl1pPr algn="r">
              <a:defRPr sz="1200"/>
            </a:lvl1pPr>
          </a:lstStyle>
          <a:p>
            <a:fld id="{362E4924-24FA-448B-8E7C-C5661E4D5B24}" type="datetimeFigureOut">
              <a:rPr lang="en-US" smtClean="0"/>
              <a:t>1/19/2016</a:t>
            </a:fld>
            <a:endParaRPr lang="en-US"/>
          </a:p>
        </p:txBody>
      </p:sp>
      <p:sp>
        <p:nvSpPr>
          <p:cNvPr id="4" name="Footer Placeholder 3"/>
          <p:cNvSpPr>
            <a:spLocks noGrp="1"/>
          </p:cNvSpPr>
          <p:nvPr>
            <p:ph type="ftr" sz="quarter" idx="2"/>
          </p:nvPr>
        </p:nvSpPr>
        <p:spPr>
          <a:xfrm>
            <a:off x="0" y="8848062"/>
            <a:ext cx="2971800" cy="467390"/>
          </a:xfrm>
          <a:prstGeom prst="rect">
            <a:avLst/>
          </a:prstGeom>
        </p:spPr>
        <p:txBody>
          <a:bodyPr vert="horz" lIns="91438" tIns="45719" rIns="91438" bIns="45719" rtlCol="0" anchor="b"/>
          <a:lstStyle>
            <a:lvl1pPr algn="l">
              <a:defRPr sz="1200"/>
            </a:lvl1pPr>
          </a:lstStyle>
          <a:p>
            <a:r>
              <a:rPr lang="en-US" smtClean="0"/>
              <a:t>www.glscott.org</a:t>
            </a:r>
            <a:endParaRPr lang="en-US"/>
          </a:p>
        </p:txBody>
      </p:sp>
      <p:sp>
        <p:nvSpPr>
          <p:cNvPr id="5" name="Slide Number Placeholder 4"/>
          <p:cNvSpPr>
            <a:spLocks noGrp="1"/>
          </p:cNvSpPr>
          <p:nvPr>
            <p:ph type="sldNum" sz="quarter" idx="3"/>
          </p:nvPr>
        </p:nvSpPr>
        <p:spPr>
          <a:xfrm>
            <a:off x="3884613" y="8848062"/>
            <a:ext cx="2971800" cy="467390"/>
          </a:xfrm>
          <a:prstGeom prst="rect">
            <a:avLst/>
          </a:prstGeom>
        </p:spPr>
        <p:txBody>
          <a:bodyPr vert="horz" lIns="91438" tIns="45719" rIns="91438" bIns="45719" rtlCol="0" anchor="b"/>
          <a:lstStyle>
            <a:lvl1pPr algn="r">
              <a:defRPr sz="1200"/>
            </a:lvl1pPr>
          </a:lstStyle>
          <a:p>
            <a:fld id="{F6D2F90C-0DDB-4CE6-83C0-529C2D520862}" type="slidenum">
              <a:rPr lang="en-US" smtClean="0"/>
              <a:t>‹#›</a:t>
            </a:fld>
            <a:endParaRPr lang="en-US"/>
          </a:p>
        </p:txBody>
      </p:sp>
    </p:spTree>
    <p:extLst>
      <p:ext uri="{BB962C8B-B14F-4D97-AF65-F5344CB8AC3E}">
        <p14:creationId xmlns:p14="http://schemas.microsoft.com/office/powerpoint/2010/main" val="417684602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773"/>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idx="1"/>
          </p:nvPr>
        </p:nvSpPr>
        <p:spPr>
          <a:xfrm>
            <a:off x="3884613" y="0"/>
            <a:ext cx="2971800" cy="465773"/>
          </a:xfrm>
          <a:prstGeom prst="rect">
            <a:avLst/>
          </a:prstGeom>
        </p:spPr>
        <p:txBody>
          <a:bodyPr vert="horz" lIns="91438" tIns="45719" rIns="91438" bIns="45719" rtlCol="0"/>
          <a:lstStyle>
            <a:lvl1pPr algn="r">
              <a:defRPr sz="1200"/>
            </a:lvl1pPr>
          </a:lstStyle>
          <a:p>
            <a:fld id="{34F93B23-360E-4B5A-88B9-0EB1EB7816FA}" type="datetimeFigureOut">
              <a:rPr lang="en-US" smtClean="0"/>
              <a:pPr/>
              <a:t>1/19/2016</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38" tIns="45719" rIns="91438" bIns="45719" rtlCol="0" anchor="ctr"/>
          <a:lstStyle/>
          <a:p>
            <a:endParaRPr lang="en-US"/>
          </a:p>
        </p:txBody>
      </p:sp>
      <p:sp>
        <p:nvSpPr>
          <p:cNvPr id="5" name="Notes Placeholder 4"/>
          <p:cNvSpPr>
            <a:spLocks noGrp="1"/>
          </p:cNvSpPr>
          <p:nvPr>
            <p:ph type="body" sz="quarter" idx="3"/>
          </p:nvPr>
        </p:nvSpPr>
        <p:spPr>
          <a:xfrm>
            <a:off x="685800" y="4424839"/>
            <a:ext cx="5486400" cy="4191953"/>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8061"/>
            <a:ext cx="2971800" cy="465773"/>
          </a:xfrm>
          <a:prstGeom prst="rect">
            <a:avLst/>
          </a:prstGeom>
        </p:spPr>
        <p:txBody>
          <a:bodyPr vert="horz" lIns="91438" tIns="45719" rIns="91438" bIns="45719" rtlCol="0" anchor="b"/>
          <a:lstStyle>
            <a:lvl1pPr algn="l">
              <a:defRPr sz="1200"/>
            </a:lvl1pPr>
          </a:lstStyle>
          <a:p>
            <a:r>
              <a:rPr lang="en-US" smtClean="0"/>
              <a:t>www.glscott.org</a:t>
            </a:r>
            <a:endParaRPr lang="en-US"/>
          </a:p>
        </p:txBody>
      </p:sp>
      <p:sp>
        <p:nvSpPr>
          <p:cNvPr id="7" name="Slide Number Placeholder 6"/>
          <p:cNvSpPr>
            <a:spLocks noGrp="1"/>
          </p:cNvSpPr>
          <p:nvPr>
            <p:ph type="sldNum" sz="quarter" idx="5"/>
          </p:nvPr>
        </p:nvSpPr>
        <p:spPr>
          <a:xfrm>
            <a:off x="3884613" y="8848061"/>
            <a:ext cx="2971800" cy="465773"/>
          </a:xfrm>
          <a:prstGeom prst="rect">
            <a:avLst/>
          </a:prstGeom>
        </p:spPr>
        <p:txBody>
          <a:bodyPr vert="horz" lIns="91438" tIns="45719" rIns="91438" bIns="45719" rtlCol="0" anchor="b"/>
          <a:lstStyle>
            <a:lvl1pPr algn="r">
              <a:defRPr sz="1200"/>
            </a:lvl1pPr>
          </a:lstStyle>
          <a:p>
            <a:fld id="{CBD1FE69-920C-4748-A82F-B0633BB3778C}" type="slidenum">
              <a:rPr lang="en-US" smtClean="0"/>
              <a:pPr/>
              <a:t>‹#›</a:t>
            </a:fld>
            <a:endParaRPr lang="en-US"/>
          </a:p>
        </p:txBody>
      </p:sp>
    </p:spTree>
    <p:extLst>
      <p:ext uri="{BB962C8B-B14F-4D97-AF65-F5344CB8AC3E}">
        <p14:creationId xmlns:p14="http://schemas.microsoft.com/office/powerpoint/2010/main" val="42567498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28EAE3-06C1-4E85-A253-E07866DC00BC}" type="slidenum">
              <a:rPr lang="en-US"/>
              <a:pPr/>
              <a:t>1</a:t>
            </a:fld>
            <a:endParaRPr lang="en-US"/>
          </a:p>
        </p:txBody>
      </p:sp>
      <p:sp>
        <p:nvSpPr>
          <p:cNvPr id="104450" name="Rectangle 2"/>
          <p:cNvSpPr>
            <a:spLocks noGrp="1" noRot="1" noChangeAspect="1" noChangeArrowheads="1"/>
          </p:cNvSpPr>
          <p:nvPr>
            <p:ph type="sldImg"/>
          </p:nvPr>
        </p:nvSpPr>
        <p:spPr bwMode="auto">
          <a:xfrm>
            <a:off x="1101725" y="698500"/>
            <a:ext cx="4654550" cy="349250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4400" y="4424839"/>
            <a:ext cx="5029200" cy="4191953"/>
          </a:xfrm>
          <a:prstGeom prst="rect">
            <a:avLst/>
          </a:prstGeom>
          <a:solidFill>
            <a:srgbClr val="FFFFFF"/>
          </a:solidFill>
          <a:ln>
            <a:solidFill>
              <a:srgbClr val="000000"/>
            </a:solidFill>
            <a:miter lim="800000"/>
            <a:headEnd/>
            <a:tailEnd/>
          </a:ln>
        </p:spPr>
        <p:txBody>
          <a:bodyPr/>
          <a:lstStyle/>
          <a:p>
            <a:endParaRPr lang="en-US"/>
          </a:p>
        </p:txBody>
      </p:sp>
      <p:sp>
        <p:nvSpPr>
          <p:cNvPr id="2" name="Footer Placeholder 1"/>
          <p:cNvSpPr>
            <a:spLocks noGrp="1"/>
          </p:cNvSpPr>
          <p:nvPr>
            <p:ph type="ftr" sz="quarter" idx="10"/>
          </p:nvPr>
        </p:nvSpPr>
        <p:spPr/>
        <p:txBody>
          <a:bodyPr/>
          <a:lstStyle/>
          <a:p>
            <a:r>
              <a:rPr lang="en-US" smtClean="0"/>
              <a:t>www.glscott.org</a:t>
            </a:r>
            <a:endParaRPr lang="en-US"/>
          </a:p>
        </p:txBody>
      </p:sp>
    </p:spTree>
    <p:extLst>
      <p:ext uri="{BB962C8B-B14F-4D97-AF65-F5344CB8AC3E}">
        <p14:creationId xmlns:p14="http://schemas.microsoft.com/office/powerpoint/2010/main" val="112668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A3CFDE-6418-423C-A0A2-CB775E84FD8A}" type="slidenum">
              <a:rPr lang="en-US"/>
              <a:pPr/>
              <a:t>10</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r>
              <a:rPr lang="en-US" smtClean="0"/>
              <a:t>www.glscott.org</a:t>
            </a:r>
            <a:endParaRPr lang="en-US"/>
          </a:p>
        </p:txBody>
      </p:sp>
    </p:spTree>
    <p:extLst>
      <p:ext uri="{BB962C8B-B14F-4D97-AF65-F5344CB8AC3E}">
        <p14:creationId xmlns:p14="http://schemas.microsoft.com/office/powerpoint/2010/main" val="1409550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 in Anatolia, most of the conquered Christians converted to Islam           </a:t>
            </a:r>
          </a:p>
          <a:p>
            <a:pPr>
              <a:buNone/>
            </a:pPr>
            <a:r>
              <a:rPr lang="en-US" dirty="0" smtClean="0">
                <a:latin typeface="Times New Roman" panose="02020603050405020304" pitchFamily="18" charset="0"/>
                <a:cs typeface="Times New Roman" panose="02020603050405020304" pitchFamily="18" charset="0"/>
              </a:rPr>
              <a:t>   b. in the Balkans, Christian subjects mostly remained Christian       </a:t>
            </a:r>
          </a:p>
          <a:p>
            <a:pPr>
              <a:buNone/>
            </a:pPr>
            <a:r>
              <a:rPr lang="en-US" dirty="0" smtClean="0">
                <a:latin typeface="Times New Roman" panose="02020603050405020304" pitchFamily="18" charset="0"/>
                <a:cs typeface="Times New Roman" panose="02020603050405020304" pitchFamily="18" charset="0"/>
              </a:rPr>
              <a:t>4. in the Balkans, many Christians welcomed Ottoman conquest         </a:t>
            </a:r>
          </a:p>
          <a:p>
            <a:pPr>
              <a:buNone/>
            </a:pPr>
            <a:r>
              <a:rPr lang="en-US" dirty="0" smtClean="0">
                <a:latin typeface="Times New Roman" panose="02020603050405020304" pitchFamily="18" charset="0"/>
                <a:cs typeface="Times New Roman" panose="02020603050405020304" pitchFamily="18" charset="0"/>
              </a:rPr>
              <a:t>   a. Ottoman taxed less and were less oppressive           </a:t>
            </a:r>
          </a:p>
          <a:p>
            <a:pPr>
              <a:buNone/>
            </a:pPr>
            <a:r>
              <a:rPr lang="en-US" dirty="0" smtClean="0">
                <a:latin typeface="Times New Roman" panose="02020603050405020304" pitchFamily="18" charset="0"/>
                <a:cs typeface="Times New Roman" panose="02020603050405020304" pitchFamily="18" charset="0"/>
              </a:rPr>
              <a:t>   b. Christian churches received considerable autonomy           </a:t>
            </a:r>
          </a:p>
          <a:p>
            <a:pPr>
              <a:buNone/>
            </a:pPr>
            <a:r>
              <a:rPr lang="en-US" dirty="0" smtClean="0">
                <a:latin typeface="Times New Roman" panose="02020603050405020304" pitchFamily="18" charset="0"/>
                <a:cs typeface="Times New Roman" panose="02020603050405020304" pitchFamily="18" charset="0"/>
              </a:rPr>
              <a:t>   c. Balkan elites were accepted among the Ottoman elite without conversion</a:t>
            </a:r>
          </a:p>
          <a:p>
            <a:endParaRPr lang="en-US" dirty="0"/>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CBD1FE69-920C-4748-A82F-B0633BB3778C}" type="slidenum">
              <a:rPr lang="en-US" smtClean="0"/>
              <a:pPr/>
              <a:t>11</a:t>
            </a:fld>
            <a:endParaRPr lang="en-US"/>
          </a:p>
        </p:txBody>
      </p:sp>
    </p:spTree>
    <p:extLst>
      <p:ext uri="{BB962C8B-B14F-4D97-AF65-F5344CB8AC3E}">
        <p14:creationId xmlns:p14="http://schemas.microsoft.com/office/powerpoint/2010/main" val="2892431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Times New Roman" panose="02020603050405020304" pitchFamily="18" charset="0"/>
                <a:cs typeface="Times New Roman" panose="02020603050405020304" pitchFamily="18" charset="0"/>
              </a:rPr>
              <a:t>6. </a:t>
            </a:r>
            <a:r>
              <a:rPr lang="en-US" i="1" dirty="0" err="1">
                <a:latin typeface="Times New Roman" panose="02020603050405020304" pitchFamily="18" charset="0"/>
                <a:cs typeface="Times New Roman" panose="02020603050405020304" pitchFamily="18" charset="0"/>
              </a:rPr>
              <a:t>devshirme</a:t>
            </a:r>
            <a:r>
              <a:rPr lang="en-US" dirty="0">
                <a:latin typeface="Times New Roman" panose="02020603050405020304" pitchFamily="18" charset="0"/>
                <a:cs typeface="Times New Roman" panose="02020603050405020304" pitchFamily="18" charset="0"/>
              </a:rPr>
              <a:t>: tribute of boys paid by Christian Balkan communities         </a:t>
            </a:r>
          </a:p>
          <a:p>
            <a:pPr>
              <a:buNone/>
            </a:pPr>
            <a:r>
              <a:rPr lang="en-US" dirty="0">
                <a:latin typeface="Times New Roman" panose="02020603050405020304" pitchFamily="18" charset="0"/>
                <a:cs typeface="Times New Roman" panose="02020603050405020304" pitchFamily="18" charset="0"/>
              </a:rPr>
              <a:t>   a. boys were converted to Islam, trained to serve the state           </a:t>
            </a:r>
          </a:p>
          <a:p>
            <a:pPr>
              <a:buNone/>
            </a:pPr>
            <a:r>
              <a:rPr lang="en-US" dirty="0">
                <a:latin typeface="Times New Roman" panose="02020603050405020304" pitchFamily="18" charset="0"/>
                <a:cs typeface="Times New Roman" panose="02020603050405020304" pitchFamily="18" charset="0"/>
              </a:rPr>
              <a:t>   b. the </a:t>
            </a:r>
            <a:r>
              <a:rPr lang="en-US" i="1" dirty="0" err="1">
                <a:latin typeface="Times New Roman" panose="02020603050405020304" pitchFamily="18" charset="0"/>
                <a:cs typeface="Times New Roman" panose="02020603050405020304" pitchFamily="18" charset="0"/>
              </a:rPr>
              <a:t>devshirme</a:t>
            </a:r>
            <a:r>
              <a:rPr lang="en-US" dirty="0">
                <a:latin typeface="Times New Roman" panose="02020603050405020304" pitchFamily="18" charset="0"/>
                <a:cs typeface="Times New Roman" panose="02020603050405020304" pitchFamily="18" charset="0"/>
              </a:rPr>
              <a:t> was a means of upward social mobility       </a:t>
            </a:r>
          </a:p>
          <a:p>
            <a:pPr>
              <a:buNone/>
            </a:pPr>
            <a:r>
              <a:rPr lang="en-US" dirty="0">
                <a:latin typeface="Times New Roman" panose="02020603050405020304" pitchFamily="18" charset="0"/>
                <a:cs typeface="Times New Roman" panose="02020603050405020304" pitchFamily="18" charset="0"/>
              </a:rPr>
              <a:t>7. the Ottoman state threatened Christendom     20% CONVERTED TO </a:t>
            </a:r>
            <a:r>
              <a:rPr lang="en-US" dirty="0" err="1">
                <a:latin typeface="Times New Roman" panose="02020603050405020304" pitchFamily="18" charset="0"/>
                <a:cs typeface="Times New Roman" panose="02020603050405020304" pitchFamily="18" charset="0"/>
              </a:rPr>
              <a:t>iSLAM</a:t>
            </a:r>
            <a:endParaRPr lang="en-US" dirty="0">
              <a:latin typeface="Times New Roman" panose="02020603050405020304" pitchFamily="18" charset="0"/>
              <a:cs typeface="Times New Roman" panose="02020603050405020304" pitchFamily="18" charset="0"/>
            </a:endParaRPr>
          </a:p>
          <a:p>
            <a:pPr>
              <a:buNone/>
            </a:pPr>
            <a:r>
              <a:rPr lang="en-US" dirty="0">
                <a:latin typeface="Times New Roman" panose="02020603050405020304" pitchFamily="18" charset="0"/>
                <a:cs typeface="Times New Roman" panose="02020603050405020304" pitchFamily="18" charset="0"/>
              </a:rPr>
              <a:t>8. some Europeans admired Ottoman rule         </a:t>
            </a:r>
          </a:p>
          <a:p>
            <a:pPr>
              <a:buNone/>
            </a:pPr>
            <a:r>
              <a:rPr lang="en-US" dirty="0">
                <a:latin typeface="Times New Roman" panose="02020603050405020304" pitchFamily="18" charset="0"/>
                <a:cs typeface="Times New Roman" panose="02020603050405020304" pitchFamily="18" charset="0"/>
              </a:rPr>
              <a:t>   a. philosopher Jean </a:t>
            </a:r>
            <a:r>
              <a:rPr lang="en-US" dirty="0" err="1">
                <a:latin typeface="Times New Roman" panose="02020603050405020304" pitchFamily="18" charset="0"/>
                <a:cs typeface="Times New Roman" panose="02020603050405020304" pitchFamily="18" charset="0"/>
              </a:rPr>
              <a:t>Bodin</a:t>
            </a:r>
            <a:r>
              <a:rPr lang="en-US" dirty="0">
                <a:latin typeface="Times New Roman" panose="02020603050405020304" pitchFamily="18" charset="0"/>
                <a:cs typeface="Times New Roman" panose="02020603050405020304" pitchFamily="18" charset="0"/>
              </a:rPr>
              <a:t> (sixteenth century) praised Ottoman religious tolerance           </a:t>
            </a:r>
          </a:p>
          <a:p>
            <a:pPr>
              <a:buNone/>
            </a:pPr>
            <a:r>
              <a:rPr lang="en-US" dirty="0">
                <a:latin typeface="Times New Roman" panose="02020603050405020304" pitchFamily="18" charset="0"/>
                <a:cs typeface="Times New Roman" panose="02020603050405020304" pitchFamily="18" charset="0"/>
              </a:rPr>
              <a:t>   b. European merchants evaded papal bans on selling firearms to the Turks           </a:t>
            </a:r>
          </a:p>
          <a:p>
            <a:pPr>
              <a:buNone/>
            </a:pPr>
            <a:r>
              <a:rPr lang="en-US" dirty="0">
                <a:latin typeface="Times New Roman" panose="02020603050405020304" pitchFamily="18" charset="0"/>
                <a:cs typeface="Times New Roman" panose="02020603050405020304" pitchFamily="18" charset="0"/>
              </a:rPr>
              <a:t>   c. Ottoman women enjoyed relative freedom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endParaRPr lang="en-US" dirty="0"/>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CBD1FE69-920C-4748-A82F-B0633BB3778C}" type="slidenum">
              <a:rPr lang="en-US" smtClean="0"/>
              <a:pPr/>
              <a:t>12</a:t>
            </a:fld>
            <a:endParaRPr lang="en-US"/>
          </a:p>
        </p:txBody>
      </p:sp>
    </p:spTree>
    <p:extLst>
      <p:ext uri="{BB962C8B-B14F-4D97-AF65-F5344CB8AC3E}">
        <p14:creationId xmlns:p14="http://schemas.microsoft.com/office/powerpoint/2010/main" val="1018618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CBD1FE69-920C-4748-A82F-B0633BB3778C}" type="slidenum">
              <a:rPr lang="en-US" smtClean="0"/>
              <a:pPr/>
              <a:t>13</a:t>
            </a:fld>
            <a:endParaRPr lang="en-US"/>
          </a:p>
        </p:txBody>
      </p:sp>
    </p:spTree>
    <p:extLst>
      <p:ext uri="{BB962C8B-B14F-4D97-AF65-F5344CB8AC3E}">
        <p14:creationId xmlns:p14="http://schemas.microsoft.com/office/powerpoint/2010/main" val="4127250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CBD1FE69-920C-4748-A82F-B0633BB3778C}" type="slidenum">
              <a:rPr lang="en-US" smtClean="0"/>
              <a:pPr/>
              <a:t>14</a:t>
            </a:fld>
            <a:endParaRPr lang="en-US"/>
          </a:p>
        </p:txBody>
      </p:sp>
    </p:spTree>
    <p:extLst>
      <p:ext uri="{BB962C8B-B14F-4D97-AF65-F5344CB8AC3E}">
        <p14:creationId xmlns:p14="http://schemas.microsoft.com/office/powerpoint/2010/main" val="1990727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CBD1FE69-920C-4748-A82F-B0633BB3778C}" type="slidenum">
              <a:rPr lang="en-US" smtClean="0"/>
              <a:pPr/>
              <a:t>15</a:t>
            </a:fld>
            <a:endParaRPr lang="en-US"/>
          </a:p>
        </p:txBody>
      </p:sp>
    </p:spTree>
    <p:extLst>
      <p:ext uri="{BB962C8B-B14F-4D97-AF65-F5344CB8AC3E}">
        <p14:creationId xmlns:p14="http://schemas.microsoft.com/office/powerpoint/2010/main" val="663114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1" dirty="0">
                <a:solidFill>
                  <a:srgbClr val="FF0000"/>
                </a:solidFill>
                <a:latin typeface="Times New Roman" panose="02020603050405020304" pitchFamily="18" charset="0"/>
                <a:cs typeface="Times New Roman" panose="02020603050405020304" pitchFamily="18" charset="0"/>
              </a:rPr>
              <a:t>Handout KEY</a:t>
            </a:r>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CBD1FE69-920C-4748-A82F-B0633BB3778C}" type="slidenum">
              <a:rPr lang="en-US" smtClean="0"/>
              <a:pPr/>
              <a:t>16</a:t>
            </a:fld>
            <a:endParaRPr lang="en-US"/>
          </a:p>
        </p:txBody>
      </p:sp>
    </p:spTree>
    <p:extLst>
      <p:ext uri="{BB962C8B-B14F-4D97-AF65-F5344CB8AC3E}">
        <p14:creationId xmlns:p14="http://schemas.microsoft.com/office/powerpoint/2010/main" val="1252887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1" dirty="0">
                <a:solidFill>
                  <a:srgbClr val="FF0000"/>
                </a:solidFill>
                <a:latin typeface="Times New Roman" panose="02020603050405020304" pitchFamily="18" charset="0"/>
                <a:cs typeface="Times New Roman" panose="02020603050405020304" pitchFamily="18" charset="0"/>
              </a:rPr>
              <a:t>Handout- KEY</a:t>
            </a:r>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CBD1FE69-920C-4748-A82F-B0633BB3778C}" type="slidenum">
              <a:rPr lang="en-US" smtClean="0"/>
              <a:pPr/>
              <a:t>17</a:t>
            </a:fld>
            <a:endParaRPr lang="en-US"/>
          </a:p>
        </p:txBody>
      </p:sp>
    </p:spTree>
    <p:extLst>
      <p:ext uri="{BB962C8B-B14F-4D97-AF65-F5344CB8AC3E}">
        <p14:creationId xmlns:p14="http://schemas.microsoft.com/office/powerpoint/2010/main" val="66326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CBD1FE69-920C-4748-A82F-B0633BB3778C}" type="slidenum">
              <a:rPr lang="en-US" smtClean="0"/>
              <a:pPr/>
              <a:t>2</a:t>
            </a:fld>
            <a:endParaRPr lang="en-US"/>
          </a:p>
        </p:txBody>
      </p:sp>
    </p:spTree>
    <p:extLst>
      <p:ext uri="{BB962C8B-B14F-4D97-AF65-F5344CB8AC3E}">
        <p14:creationId xmlns:p14="http://schemas.microsoft.com/office/powerpoint/2010/main" val="671086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CB49F-9ABF-4E92-8629-1D19F602F41E}" type="slidenum">
              <a:rPr lang="en-US"/>
              <a:pPr/>
              <a:t>3</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r>
              <a:rPr lang="en-US" smtClean="0"/>
              <a:t>www.glscott.org</a:t>
            </a:r>
            <a:endParaRPr lang="en-US"/>
          </a:p>
        </p:txBody>
      </p:sp>
    </p:spTree>
    <p:extLst>
      <p:ext uri="{BB962C8B-B14F-4D97-AF65-F5344CB8AC3E}">
        <p14:creationId xmlns:p14="http://schemas.microsoft.com/office/powerpoint/2010/main" val="422075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CBD1FE69-920C-4748-A82F-B0633BB3778C}" type="slidenum">
              <a:rPr lang="en-US" smtClean="0"/>
              <a:pPr/>
              <a:t>4</a:t>
            </a:fld>
            <a:endParaRPr lang="en-US"/>
          </a:p>
        </p:txBody>
      </p:sp>
    </p:spTree>
    <p:extLst>
      <p:ext uri="{BB962C8B-B14F-4D97-AF65-F5344CB8AC3E}">
        <p14:creationId xmlns:p14="http://schemas.microsoft.com/office/powerpoint/2010/main" val="3684432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CBD1FE69-920C-4748-A82F-B0633BB3778C}" type="slidenum">
              <a:rPr lang="en-US" smtClean="0"/>
              <a:pPr/>
              <a:t>5</a:t>
            </a:fld>
            <a:endParaRPr lang="en-US"/>
          </a:p>
        </p:txBody>
      </p:sp>
    </p:spTree>
    <p:extLst>
      <p:ext uri="{BB962C8B-B14F-4D97-AF65-F5344CB8AC3E}">
        <p14:creationId xmlns:p14="http://schemas.microsoft.com/office/powerpoint/2010/main" val="1587639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CBD1FE69-920C-4748-A82F-B0633BB3778C}" type="slidenum">
              <a:rPr lang="en-US" smtClean="0"/>
              <a:pPr/>
              <a:t>6</a:t>
            </a:fld>
            <a:endParaRPr lang="en-US"/>
          </a:p>
        </p:txBody>
      </p:sp>
    </p:spTree>
    <p:extLst>
      <p:ext uri="{BB962C8B-B14F-4D97-AF65-F5344CB8AC3E}">
        <p14:creationId xmlns:p14="http://schemas.microsoft.com/office/powerpoint/2010/main" val="774836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CBD1FE69-920C-4748-A82F-B0633BB3778C}" type="slidenum">
              <a:rPr lang="en-US" smtClean="0"/>
              <a:pPr/>
              <a:t>7</a:t>
            </a:fld>
            <a:endParaRPr lang="en-US"/>
          </a:p>
        </p:txBody>
      </p:sp>
    </p:spTree>
    <p:extLst>
      <p:ext uri="{BB962C8B-B14F-4D97-AF65-F5344CB8AC3E}">
        <p14:creationId xmlns:p14="http://schemas.microsoft.com/office/powerpoint/2010/main" val="986834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latin typeface="Times New Roman" panose="02020603050405020304" pitchFamily="18" charset="0"/>
                <a:cs typeface="Times New Roman" panose="02020603050405020304" pitchFamily="18" charset="0"/>
              </a:rPr>
              <a:t>a. brought many Hindus into the political-military elite           </a:t>
            </a:r>
          </a:p>
          <a:p>
            <a:pPr lvl="1"/>
            <a:r>
              <a:rPr lang="en-US" dirty="0">
                <a:latin typeface="Times New Roman" panose="02020603050405020304" pitchFamily="18" charset="0"/>
                <a:cs typeface="Times New Roman" panose="02020603050405020304" pitchFamily="18" charset="0"/>
              </a:rPr>
              <a:t>b. </a:t>
            </a:r>
            <a:r>
              <a:rPr lang="en-US" b="1" i="1" dirty="0">
                <a:latin typeface="Times New Roman" panose="02020603050405020304" pitchFamily="18" charset="0"/>
                <a:cs typeface="Times New Roman" panose="02020603050405020304" pitchFamily="18" charset="0"/>
              </a:rPr>
              <a:t>imposed a policy of toleration </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c. abolished payment of </a:t>
            </a:r>
            <a:r>
              <a:rPr lang="en-US" i="1" dirty="0" err="1">
                <a:latin typeface="Times New Roman" panose="02020603050405020304" pitchFamily="18" charset="0"/>
                <a:cs typeface="Times New Roman" panose="02020603050405020304" pitchFamily="18" charset="0"/>
              </a:rPr>
              <a:t>jizya</a:t>
            </a:r>
            <a:r>
              <a:rPr lang="en-US" dirty="0">
                <a:latin typeface="Times New Roman" panose="02020603050405020304" pitchFamily="18" charset="0"/>
                <a:cs typeface="Times New Roman" panose="02020603050405020304" pitchFamily="18" charset="0"/>
              </a:rPr>
              <a:t> by non-Muslims           </a:t>
            </a:r>
          </a:p>
          <a:p>
            <a:pPr lvl="1"/>
            <a:r>
              <a:rPr lang="en-US" dirty="0">
                <a:latin typeface="Times New Roman" panose="02020603050405020304" pitchFamily="18" charset="0"/>
                <a:cs typeface="Times New Roman" panose="02020603050405020304" pitchFamily="18" charset="0"/>
              </a:rPr>
              <a:t>d. created a state cult that stressed loyalty to the emperor           </a:t>
            </a:r>
          </a:p>
          <a:p>
            <a:pPr lvl="1"/>
            <a:r>
              <a:rPr lang="en-US" dirty="0">
                <a:latin typeface="Times New Roman" panose="02020603050405020304" pitchFamily="18" charset="0"/>
                <a:cs typeface="Times New Roman" panose="02020603050405020304" pitchFamily="18" charset="0"/>
              </a:rPr>
              <a:t>e. Akbar and his successors encouraged a hybrid Indian-Persian-Turkic culture   </a:t>
            </a:r>
          </a:p>
          <a:p>
            <a:r>
              <a:rPr lang="en-US" dirty="0">
                <a:latin typeface="Times New Roman" panose="02020603050405020304" pitchFamily="18" charset="0"/>
                <a:cs typeface="Times New Roman" panose="02020603050405020304" pitchFamily="18" charset="0"/>
              </a:rPr>
              <a:t>4. a.   Emperor Aurangzeb (r. 1658–1707) reversed Mughal policy, tried to impose Islamic supremacy           </a:t>
            </a:r>
          </a:p>
          <a:p>
            <a:r>
              <a:rPr lang="en-US" dirty="0">
                <a:latin typeface="Times New Roman" panose="02020603050405020304" pitchFamily="18" charset="0"/>
                <a:cs typeface="Times New Roman" panose="02020603050405020304" pitchFamily="18" charset="0"/>
              </a:rPr>
              <a:t>    b.   Aurangzeb banned </a:t>
            </a:r>
            <a:r>
              <a:rPr lang="en-US" i="1" dirty="0">
                <a:latin typeface="Times New Roman" panose="02020603050405020304" pitchFamily="18" charset="0"/>
                <a:cs typeface="Times New Roman" panose="02020603050405020304" pitchFamily="18" charset="0"/>
              </a:rPr>
              <a:t>sati</a:t>
            </a:r>
            <a:r>
              <a:rPr lang="en-US" dirty="0">
                <a:latin typeface="Times New Roman" panose="02020603050405020304" pitchFamily="18" charset="0"/>
                <a:cs typeface="Times New Roman" panose="02020603050405020304" pitchFamily="18" charset="0"/>
              </a:rPr>
              <a:t> (widow burning), music and dance at court, various vices           </a:t>
            </a:r>
          </a:p>
          <a:p>
            <a:r>
              <a:rPr lang="en-US" dirty="0">
                <a:latin typeface="Times New Roman" panose="02020603050405020304" pitchFamily="18" charset="0"/>
                <a:cs typeface="Times New Roman" panose="02020603050405020304" pitchFamily="18" charset="0"/>
              </a:rPr>
              <a:t>    c.   destruction of some Hindu temples           </a:t>
            </a:r>
          </a:p>
          <a:p>
            <a:r>
              <a:rPr lang="en-US" dirty="0">
                <a:latin typeface="Times New Roman" panose="02020603050405020304" pitchFamily="18" charset="0"/>
                <a:cs typeface="Times New Roman" panose="02020603050405020304" pitchFamily="18" charset="0"/>
              </a:rPr>
              <a:t>    d.   </a:t>
            </a:r>
            <a:r>
              <a:rPr lang="en-US" dirty="0" err="1">
                <a:latin typeface="Times New Roman" panose="02020603050405020304" pitchFamily="18" charset="0"/>
                <a:cs typeface="Times New Roman" panose="02020603050405020304" pitchFamily="18" charset="0"/>
              </a:rPr>
              <a:t>reimposition</a:t>
            </a:r>
            <a:r>
              <a:rPr lang="en-US" dirty="0">
                <a:latin typeface="Times New Roman" panose="02020603050405020304" pitchFamily="18" charset="0"/>
                <a:cs typeface="Times New Roman" panose="02020603050405020304" pitchFamily="18" charset="0"/>
              </a:rPr>
              <a:t> of </a:t>
            </a:r>
            <a:r>
              <a:rPr lang="en-US" dirty="0" err="1">
                <a:latin typeface="Times New Roman" panose="02020603050405020304" pitchFamily="18" charset="0"/>
                <a:cs typeface="Times New Roman" panose="02020603050405020304" pitchFamily="18" charset="0"/>
              </a:rPr>
              <a:t>jizya</a:t>
            </a:r>
            <a:r>
              <a:rPr lang="en-US" dirty="0">
                <a:latin typeface="Times New Roman" panose="02020603050405020304" pitchFamily="18" charset="0"/>
                <a:cs typeface="Times New Roman" panose="02020603050405020304" pitchFamily="18" charset="0"/>
              </a:rPr>
              <a:t>       </a:t>
            </a:r>
          </a:p>
          <a:p>
            <a:pPr lvl="1"/>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CBD1FE69-920C-4748-A82F-B0633BB3778C}" type="slidenum">
              <a:rPr lang="en-US" smtClean="0"/>
              <a:pPr/>
              <a:t>8</a:t>
            </a:fld>
            <a:endParaRPr lang="en-US"/>
          </a:p>
        </p:txBody>
      </p:sp>
    </p:spTree>
    <p:extLst>
      <p:ext uri="{BB962C8B-B14F-4D97-AF65-F5344CB8AC3E}">
        <p14:creationId xmlns:p14="http://schemas.microsoft.com/office/powerpoint/2010/main" val="976530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F7573-6578-4DE8-8202-5897C7B1EA59}" type="slidenum">
              <a:rPr lang="en-US"/>
              <a:pPr/>
              <a:t>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r>
              <a:rPr lang="en-US" smtClean="0"/>
              <a:t>www.glscott.org</a:t>
            </a:r>
            <a:endParaRPr lang="en-US"/>
          </a:p>
        </p:txBody>
      </p:sp>
    </p:spTree>
    <p:extLst>
      <p:ext uri="{BB962C8B-B14F-4D97-AF65-F5344CB8AC3E}">
        <p14:creationId xmlns:p14="http://schemas.microsoft.com/office/powerpoint/2010/main" val="1558273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070AF2-C7FC-41DE-9892-32778C1E13E7}"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70AF2-C7FC-41DE-9892-32778C1E13E7}"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70AF2-C7FC-41DE-9892-32778C1E13E7}"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70AF2-C7FC-41DE-9892-32778C1E13E7}"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070AF2-C7FC-41DE-9892-32778C1E13E7}"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070AF2-C7FC-41DE-9892-32778C1E13E7}"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070AF2-C7FC-41DE-9892-32778C1E13E7}" type="datetimeFigureOut">
              <a:rPr lang="en-US" smtClean="0"/>
              <a:pPr/>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070AF2-C7FC-41DE-9892-32778C1E13E7}" type="datetimeFigureOut">
              <a:rPr lang="en-US" smtClean="0"/>
              <a:pPr/>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70AF2-C7FC-41DE-9892-32778C1E13E7}" type="datetimeFigureOut">
              <a:rPr lang="en-US" smtClean="0"/>
              <a:pPr/>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70AF2-C7FC-41DE-9892-32778C1E13E7}"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70AF2-C7FC-41DE-9892-32778C1E13E7}"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70AF2-C7FC-41DE-9892-32778C1E13E7}" type="datetimeFigureOut">
              <a:rPr lang="en-US" smtClean="0"/>
              <a:pPr/>
              <a:t>1/19/2016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35619-4F17-4A4E-9AB5-C004AC4B24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381000" y="1676400"/>
            <a:ext cx="8534400" cy="2590800"/>
          </a:xfrm>
        </p:spPr>
        <p:txBody>
          <a:bodyPr/>
          <a:lstStyle/>
          <a:p>
            <a:r>
              <a:rPr lang="en-US" sz="4500" b="1" dirty="0">
                <a:solidFill>
                  <a:schemeClr val="tx1"/>
                </a:solidFill>
                <a:latin typeface="Times New Roman" panose="02020603050405020304" pitchFamily="18" charset="0"/>
                <a:cs typeface="Times New Roman" panose="02020603050405020304" pitchFamily="18" charset="0"/>
              </a:rPr>
              <a:t>Ways of the World:</a:t>
            </a:r>
            <a:br>
              <a:rPr lang="en-US" sz="4500" b="1" dirty="0">
                <a:solidFill>
                  <a:schemeClr val="tx1"/>
                </a:solidFill>
                <a:latin typeface="Times New Roman" panose="02020603050405020304" pitchFamily="18" charset="0"/>
                <a:cs typeface="Times New Roman" panose="02020603050405020304" pitchFamily="18" charset="0"/>
              </a:rPr>
            </a:br>
            <a:r>
              <a:rPr lang="en-US" sz="4500" b="1" dirty="0">
                <a:solidFill>
                  <a:schemeClr val="tx1"/>
                </a:solidFill>
                <a:latin typeface="Times New Roman" panose="02020603050405020304" pitchFamily="18" charset="0"/>
                <a:cs typeface="Times New Roman" panose="02020603050405020304" pitchFamily="18" charset="0"/>
              </a:rPr>
              <a:t>A Brief Global History</a:t>
            </a:r>
            <a:br>
              <a:rPr lang="en-US" sz="4500" b="1" dirty="0">
                <a:solidFill>
                  <a:schemeClr val="tx1"/>
                </a:solidFill>
                <a:latin typeface="Times New Roman" panose="02020603050405020304" pitchFamily="18" charset="0"/>
                <a:cs typeface="Times New Roman" panose="02020603050405020304" pitchFamily="18" charset="0"/>
              </a:rPr>
            </a:br>
            <a:r>
              <a:rPr lang="en-US" sz="4500" b="1" dirty="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First Edition</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102403" name="Rectangle 3"/>
          <p:cNvSpPr>
            <a:spLocks noGrp="1" noChangeArrowheads="1"/>
          </p:cNvSpPr>
          <p:nvPr>
            <p:ph type="subTitle" idx="1"/>
          </p:nvPr>
        </p:nvSpPr>
        <p:spPr>
          <a:xfrm>
            <a:off x="304800" y="4191000"/>
            <a:ext cx="8839200" cy="2209800"/>
          </a:xfrm>
        </p:spPr>
        <p:txBody>
          <a:bodyPr>
            <a:normAutofit fontScale="92500" lnSpcReduction="20000"/>
          </a:bodyPr>
          <a:lstStyle/>
          <a:p>
            <a:pPr>
              <a:lnSpc>
                <a:spcPct val="90000"/>
              </a:lnSpc>
            </a:pPr>
            <a:r>
              <a:rPr lang="en-US" b="1" i="1" dirty="0">
                <a:solidFill>
                  <a:srgbClr val="FF0000"/>
                </a:solidFill>
                <a:latin typeface="Times New Roman" panose="02020603050405020304" pitchFamily="18" charset="0"/>
                <a:cs typeface="Times New Roman" panose="02020603050405020304" pitchFamily="18" charset="0"/>
              </a:rPr>
              <a:t>CHAPTER </a:t>
            </a:r>
            <a:r>
              <a:rPr lang="en-US" b="1" i="1" dirty="0" smtClean="0">
                <a:solidFill>
                  <a:srgbClr val="FF0000"/>
                </a:solidFill>
                <a:latin typeface="Times New Roman" panose="02020603050405020304" pitchFamily="18" charset="0"/>
                <a:cs typeface="Times New Roman" panose="02020603050405020304" pitchFamily="18" charset="0"/>
              </a:rPr>
              <a:t>XIV</a:t>
            </a:r>
            <a:endParaRPr lang="en-US" i="1" dirty="0">
              <a:solidFill>
                <a:srgbClr val="FF0000"/>
              </a:solidFill>
              <a:latin typeface="Times New Roman" panose="02020603050405020304" pitchFamily="18" charset="0"/>
              <a:cs typeface="Times New Roman" panose="02020603050405020304" pitchFamily="18" charset="0"/>
            </a:endParaRPr>
          </a:p>
          <a:p>
            <a:pPr>
              <a:lnSpc>
                <a:spcPct val="90000"/>
              </a:lnSpc>
            </a:pPr>
            <a:r>
              <a:rPr lang="en-US" dirty="0">
                <a:solidFill>
                  <a:srgbClr val="FF0000"/>
                </a:solidFill>
                <a:latin typeface="Times New Roman" panose="02020603050405020304" pitchFamily="18" charset="0"/>
                <a:cs typeface="Times New Roman" panose="02020603050405020304" pitchFamily="18" charset="0"/>
              </a:rPr>
              <a:t>Empires and Encounters</a:t>
            </a:r>
          </a:p>
          <a:p>
            <a:pPr>
              <a:lnSpc>
                <a:spcPct val="90000"/>
              </a:lnSpc>
            </a:pPr>
            <a:r>
              <a:rPr lang="en-US" sz="2800" dirty="0" smtClean="0">
                <a:solidFill>
                  <a:srgbClr val="FF0000"/>
                </a:solidFill>
                <a:latin typeface="Times New Roman" panose="02020603050405020304" pitchFamily="18" charset="0"/>
                <a:cs typeface="Times New Roman" panose="02020603050405020304" pitchFamily="18" charset="0"/>
              </a:rPr>
              <a:t>1450–1750</a:t>
            </a:r>
          </a:p>
          <a:p>
            <a:pPr>
              <a:lnSpc>
                <a:spcPct val="90000"/>
              </a:lnSpc>
            </a:pPr>
            <a:endParaRPr lang="en-US" sz="2800" dirty="0">
              <a:solidFill>
                <a:srgbClr val="FF0000"/>
              </a:solidFill>
              <a:latin typeface="Times New Roman" panose="02020603050405020304" pitchFamily="18" charset="0"/>
              <a:cs typeface="Times New Roman" panose="02020603050405020304" pitchFamily="18" charset="0"/>
            </a:endParaRPr>
          </a:p>
          <a:p>
            <a:pPr>
              <a:lnSpc>
                <a:spcPct val="90000"/>
              </a:lnSpc>
            </a:pPr>
            <a:r>
              <a:rPr lang="en-US" sz="3900" i="1" dirty="0" smtClean="0">
                <a:solidFill>
                  <a:srgbClr val="FF0000"/>
                </a:solidFill>
                <a:latin typeface="Times New Roman" panose="02020603050405020304" pitchFamily="18" charset="0"/>
                <a:cs typeface="Times New Roman" panose="02020603050405020304" pitchFamily="18" charset="0"/>
              </a:rPr>
              <a:t>Asian Empires</a:t>
            </a:r>
            <a:endParaRPr lang="en-US" sz="3900" i="1" dirty="0">
              <a:solidFill>
                <a:srgbClr val="FF0000"/>
              </a:solidFill>
              <a:latin typeface="Times New Roman" panose="02020603050405020304" pitchFamily="18" charset="0"/>
              <a:cs typeface="Times New Roman" panose="02020603050405020304" pitchFamily="18" charset="0"/>
            </a:endParaRPr>
          </a:p>
        </p:txBody>
      </p:sp>
      <p:sp>
        <p:nvSpPr>
          <p:cNvPr id="102405" name="Text Box 5"/>
          <p:cNvSpPr txBox="1">
            <a:spLocks noChangeArrowheads="1"/>
          </p:cNvSpPr>
          <p:nvPr/>
        </p:nvSpPr>
        <p:spPr bwMode="auto">
          <a:xfrm>
            <a:off x="381000" y="762000"/>
            <a:ext cx="8305800" cy="400110"/>
          </a:xfrm>
          <a:prstGeom prst="rect">
            <a:avLst/>
          </a:prstGeom>
          <a:noFill/>
          <a:ln w="9525">
            <a:noFill/>
            <a:miter lim="800000"/>
            <a:headEnd/>
            <a:tailEnd/>
          </a:ln>
          <a:effectLst/>
        </p:spPr>
        <p:txBody>
          <a:bodyPr>
            <a:spAutoFit/>
          </a:bodyPr>
          <a:lstStyle/>
          <a:p>
            <a:pPr algn="ctr">
              <a:spcBef>
                <a:spcPct val="50000"/>
              </a:spcBef>
            </a:pPr>
            <a:r>
              <a:rPr lang="en-US" sz="2000" dirty="0">
                <a:latin typeface="Times New Roman" panose="02020603050405020304" pitchFamily="18" charset="0"/>
                <a:cs typeface="Times New Roman" panose="02020603050405020304" pitchFamily="18" charset="0"/>
              </a:rPr>
              <a:t>Robert W. </a:t>
            </a:r>
            <a:r>
              <a:rPr lang="en-US" sz="2000" dirty="0" err="1">
                <a:latin typeface="Times New Roman" panose="02020603050405020304" pitchFamily="18" charset="0"/>
                <a:cs typeface="Times New Roman" panose="02020603050405020304" pitchFamily="18" charset="0"/>
              </a:rPr>
              <a:t>Strayer</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399" y="-38101"/>
            <a:ext cx="9372600" cy="1333501"/>
          </a:xfrm>
        </p:spPr>
        <p:txBody>
          <a:bodyPr>
            <a:normAutofit/>
          </a:bodyPr>
          <a:lstStyle/>
          <a:p>
            <a:r>
              <a:rPr lang="en-US" sz="3600" dirty="0" smtClean="0">
                <a:latin typeface="Times New Roman" panose="02020603050405020304" pitchFamily="18" charset="0"/>
                <a:cs typeface="Times New Roman" panose="02020603050405020304" pitchFamily="18" charset="0"/>
              </a:rPr>
              <a:t>Muslims, Christians, and the Ottoman Empire</a:t>
            </a:r>
            <a:br>
              <a:rPr lang="en-US" sz="3600" dirty="0" smtClean="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a:xfrm>
            <a:off x="304800" y="4267200"/>
            <a:ext cx="8458200" cy="2438400"/>
          </a:xfrm>
        </p:spPr>
        <p:txBody>
          <a:bodyPr>
            <a:normAutofit/>
          </a:bodyPr>
          <a:lstStyle/>
          <a:p>
            <a:pPr lvl="2" algn="l"/>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Picture 2" descr="map 14-3"/>
          <p:cNvPicPr>
            <a:picLocks noChangeAspect="1" noChangeArrowheads="1"/>
          </p:cNvPicPr>
          <p:nvPr/>
        </p:nvPicPr>
        <p:blipFill>
          <a:blip r:embed="rId3" cstate="print"/>
          <a:srcRect/>
          <a:stretch>
            <a:fillRect/>
          </a:stretch>
        </p:blipFill>
        <p:spPr bwMode="auto">
          <a:xfrm>
            <a:off x="1219200" y="762000"/>
            <a:ext cx="6983441" cy="625394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858000" cy="1143000"/>
          </a:xfrm>
        </p:spPr>
        <p:txBody>
          <a:bodyPr>
            <a:normAutofit fontScale="90000"/>
          </a:bodyPr>
          <a:lstStyle/>
          <a:p>
            <a:r>
              <a:rPr lang="en-US" i="1" dirty="0" smtClean="0">
                <a:latin typeface="Times New Roman" panose="02020603050405020304" pitchFamily="18" charset="0"/>
                <a:cs typeface="Times New Roman" panose="02020603050405020304" pitchFamily="18" charset="0"/>
              </a:rPr>
              <a:t>Muslims, Christians, and the Ottoman Empire</a:t>
            </a:r>
            <a:endParaRPr lang="en-US"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524000"/>
            <a:ext cx="8458200" cy="5715000"/>
          </a:xfrm>
        </p:spPr>
        <p:txBody>
          <a:bodyPr>
            <a:normAutofit/>
          </a:bodyPr>
          <a:lstStyle/>
          <a:p>
            <a:pPr marL="514350" indent="-514350">
              <a:buAutoNum type="arabicPeriod"/>
            </a:pPr>
            <a:r>
              <a:rPr lang="en-US" sz="2800" dirty="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he Ottoman Empire was the Islamic world’s most important empire in the early modern period </a:t>
            </a:r>
          </a:p>
          <a:p>
            <a:pPr marL="0" indent="0">
              <a:buNone/>
            </a:pPr>
            <a:r>
              <a:rPr lang="en-US" sz="2800" dirty="0" smtClean="0">
                <a:latin typeface="Times New Roman" panose="02020603050405020304" pitchFamily="18" charset="0"/>
                <a:cs typeface="Times New Roman" panose="02020603050405020304" pitchFamily="18" charset="0"/>
              </a:rPr>
              <a:t>    </a:t>
            </a:r>
          </a:p>
          <a:p>
            <a:pPr marL="514350" indent="-514350">
              <a:buAutoNum type="arabicPeriod" startAt="2"/>
            </a:pPr>
            <a:r>
              <a:rPr lang="en-US" sz="2800" b="1" i="1" dirty="0" smtClean="0">
                <a:latin typeface="Times New Roman" panose="02020603050405020304" pitchFamily="18" charset="0"/>
                <a:cs typeface="Times New Roman" panose="02020603050405020304" pitchFamily="18" charset="0"/>
              </a:rPr>
              <a:t>Long conflict (1534–1639) between Sunni Ottomans </a:t>
            </a:r>
            <a:r>
              <a:rPr lang="en-US" sz="2800" b="1" i="1" dirty="0">
                <a:latin typeface="Times New Roman" panose="02020603050405020304" pitchFamily="18" charset="0"/>
                <a:cs typeface="Times New Roman" panose="02020603050405020304" pitchFamily="18" charset="0"/>
              </a:rPr>
              <a:t> </a:t>
            </a:r>
            <a:r>
              <a:rPr lang="en-US" sz="2800" b="1" i="1" dirty="0" smtClean="0">
                <a:latin typeface="Times New Roman" panose="02020603050405020304" pitchFamily="18" charset="0"/>
                <a:cs typeface="Times New Roman" panose="02020603050405020304" pitchFamily="18" charset="0"/>
              </a:rPr>
              <a:t>  and Shia Safavids  </a:t>
            </a:r>
          </a:p>
          <a:p>
            <a:pPr>
              <a:buNone/>
            </a:pPr>
            <a:r>
              <a:rPr lang="en-US" sz="2800" dirty="0" smtClean="0">
                <a:latin typeface="Times New Roman" panose="02020603050405020304" pitchFamily="18" charset="0"/>
                <a:cs typeface="Times New Roman" panose="02020603050405020304" pitchFamily="18" charset="0"/>
              </a:rPr>
              <a:t>   </a:t>
            </a:r>
          </a:p>
          <a:p>
            <a:pPr marL="514350" indent="-514350">
              <a:buAutoNum type="arabicPeriod" startAt="3"/>
            </a:pPr>
            <a:r>
              <a:rPr lang="en-US" sz="2800" dirty="0" smtClean="0">
                <a:latin typeface="Times New Roman" panose="02020603050405020304" pitchFamily="18" charset="0"/>
                <a:cs typeface="Times New Roman" panose="02020603050405020304" pitchFamily="18" charset="0"/>
              </a:rPr>
              <a:t>The Ottoman Empire was the site of a significant cross-cultural encounter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58"/>
            <a:ext cx="8915400" cy="1143000"/>
          </a:xfrm>
        </p:spPr>
        <p:txBody>
          <a:bodyPr>
            <a:noAutofit/>
          </a:bodyPr>
          <a:lstStyle/>
          <a:p>
            <a:r>
              <a:rPr lang="en-US" sz="3600" i="1" dirty="0" smtClean="0">
                <a:latin typeface="Times New Roman" panose="02020603050405020304" pitchFamily="18" charset="0"/>
                <a:cs typeface="Times New Roman" panose="02020603050405020304" pitchFamily="18" charset="0"/>
              </a:rPr>
              <a:t>Muslims, Christians, and the Ottoman Empire</a:t>
            </a:r>
            <a:endParaRPr lang="en-US" sz="36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46858"/>
            <a:ext cx="9144000" cy="5711142"/>
          </a:xfrm>
        </p:spPr>
        <p:txBody>
          <a:bodyPr>
            <a:normAutofit/>
          </a:bodyPr>
          <a:lstStyle/>
          <a:p>
            <a:pPr>
              <a:buNone/>
            </a:pPr>
            <a:r>
              <a:rPr lang="en-US" dirty="0" smtClean="0">
                <a:latin typeface="Times New Roman" panose="02020603050405020304" pitchFamily="18" charset="0"/>
                <a:cs typeface="Times New Roman" panose="02020603050405020304" pitchFamily="18" charset="0"/>
              </a:rPr>
              <a:t> 5. Jewish refugees from Spain had more opportunities in the Ottoman Empire </a:t>
            </a:r>
          </a:p>
          <a:p>
            <a:pPr>
              <a:buNone/>
            </a:pPr>
            <a:r>
              <a:rPr lang="en-US" dirty="0" smtClean="0">
                <a:latin typeface="Times New Roman" panose="02020603050405020304" pitchFamily="18" charset="0"/>
                <a:cs typeface="Times New Roman" panose="02020603050405020304" pitchFamily="18" charset="0"/>
              </a:rPr>
              <a:t>    	</a:t>
            </a:r>
          </a:p>
          <a:p>
            <a:pPr>
              <a:buNone/>
            </a:pPr>
            <a:r>
              <a:rPr lang="en-US" dirty="0" smtClean="0">
                <a:latin typeface="Times New Roman" panose="02020603050405020304" pitchFamily="18" charset="0"/>
                <a:cs typeface="Times New Roman" panose="02020603050405020304" pitchFamily="18" charset="0"/>
              </a:rPr>
              <a:t> 6. </a:t>
            </a:r>
            <a:r>
              <a:rPr lang="en-US" i="1" dirty="0" err="1">
                <a:latin typeface="Times New Roman" panose="02020603050405020304" pitchFamily="18" charset="0"/>
                <a:cs typeface="Times New Roman" panose="02020603050405020304" pitchFamily="18" charset="0"/>
              </a:rPr>
              <a:t>D</a:t>
            </a:r>
            <a:r>
              <a:rPr lang="en-US" i="1" dirty="0" err="1" smtClean="0">
                <a:latin typeface="Times New Roman" panose="02020603050405020304" pitchFamily="18" charset="0"/>
                <a:cs typeface="Times New Roman" panose="02020603050405020304" pitchFamily="18" charset="0"/>
              </a:rPr>
              <a:t>evshirme</a:t>
            </a:r>
            <a:r>
              <a:rPr lang="en-US" dirty="0" smtClean="0">
                <a:latin typeface="Times New Roman" panose="02020603050405020304" pitchFamily="18" charset="0"/>
                <a:cs typeface="Times New Roman" panose="02020603050405020304" pitchFamily="18" charset="0"/>
              </a:rPr>
              <a:t>: tribute of boys paid by Christian Balkan communities         </a:t>
            </a:r>
          </a:p>
          <a:p>
            <a:pPr>
              <a:buNone/>
            </a:pPr>
            <a:endParaRPr lang="en-US" dirty="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 7. </a:t>
            </a:r>
            <a:r>
              <a:rPr lang="en-US" b="1" i="1" dirty="0" smtClean="0">
                <a:latin typeface="Times New Roman" panose="02020603050405020304" pitchFamily="18" charset="0"/>
                <a:cs typeface="Times New Roman" panose="02020603050405020304" pitchFamily="18" charset="0"/>
              </a:rPr>
              <a:t>The Ottoman state threatened Christendom </a:t>
            </a:r>
            <a:r>
              <a:rPr lang="en-US" dirty="0" smtClean="0">
                <a:latin typeface="Times New Roman" panose="02020603050405020304" pitchFamily="18" charset="0"/>
                <a:cs typeface="Times New Roman" panose="02020603050405020304" pitchFamily="18" charset="0"/>
              </a:rPr>
              <a:t>    </a:t>
            </a:r>
          </a:p>
          <a:p>
            <a:pPr>
              <a:buNone/>
            </a:pPr>
            <a:endParaRPr lang="en-US"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 8. Some Europeans admired Ottoman rule         </a:t>
            </a:r>
          </a:p>
          <a:p>
            <a:pPr>
              <a:buNone/>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0"/>
            <a:ext cx="4876800" cy="838199"/>
          </a:xfrm>
        </p:spPr>
        <p:txBody>
          <a:bodyPr/>
          <a:lstStyle/>
          <a:p>
            <a:r>
              <a:rPr lang="en-US" i="1" dirty="0" smtClean="0">
                <a:latin typeface="Times New Roman" panose="02020603050405020304" pitchFamily="18" charset="0"/>
                <a:cs typeface="Times New Roman" panose="02020603050405020304" pitchFamily="18" charset="0"/>
              </a:rPr>
              <a:t>Ottoman Empire</a:t>
            </a:r>
            <a:endParaRPr lang="en-US" i="1" dirty="0">
              <a:latin typeface="Times New Roman" panose="02020603050405020304" pitchFamily="18" charset="0"/>
              <a:cs typeface="Times New Roman" panose="02020603050405020304" pitchFamily="18" charset="0"/>
            </a:endParaRPr>
          </a:p>
        </p:txBody>
      </p:sp>
      <p:pic>
        <p:nvPicPr>
          <p:cNvPr id="6" name="Picture 2" descr="image, p428"/>
          <p:cNvPicPr>
            <a:picLocks noChangeAspect="1" noChangeArrowheads="1"/>
          </p:cNvPicPr>
          <p:nvPr/>
        </p:nvPicPr>
        <p:blipFill>
          <a:blip r:embed="rId3" cstate="print"/>
          <a:srcRect/>
          <a:stretch>
            <a:fillRect/>
          </a:stretch>
        </p:blipFill>
        <p:spPr bwMode="auto">
          <a:xfrm>
            <a:off x="4343400" y="228600"/>
            <a:ext cx="4267200" cy="3348499"/>
          </a:xfrm>
          <a:prstGeom prst="rect">
            <a:avLst/>
          </a:prstGeom>
          <a:noFill/>
          <a:ln w="9525">
            <a:noFill/>
            <a:miter lim="800000"/>
            <a:headEnd/>
            <a:tailEnd/>
          </a:ln>
          <a:effectLst/>
        </p:spPr>
      </p:pic>
      <p:sp>
        <p:nvSpPr>
          <p:cNvPr id="2" name="Subtitle 1"/>
          <p:cNvSpPr>
            <a:spLocks noGrp="1"/>
          </p:cNvSpPr>
          <p:nvPr>
            <p:ph type="subTitle" idx="1"/>
          </p:nvPr>
        </p:nvSpPr>
        <p:spPr>
          <a:xfrm>
            <a:off x="228600" y="3805699"/>
            <a:ext cx="8991600" cy="3581400"/>
          </a:xfrm>
        </p:spPr>
        <p:txBody>
          <a:bodyPr>
            <a:normAutofit/>
          </a:bodyPr>
          <a:lstStyle/>
          <a:p>
            <a:pPr algn="l"/>
            <a:r>
              <a:rPr lang="en-US" dirty="0">
                <a:solidFill>
                  <a:schemeClr val="tx1"/>
                </a:solidFill>
                <a:latin typeface="Times New Roman" panose="02020603050405020304" pitchFamily="18" charset="0"/>
                <a:cs typeface="Times New Roman" panose="02020603050405020304" pitchFamily="18" charset="0"/>
              </a:rPr>
              <a:t>Balkan Christian communities were required to hand over a quota of young boys, who were then removed from their families, required to learn Turkish, usually converted to Islam, and trained for either civil administration or military service in elite Janissary units.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3504"/>
            <a:ext cx="7467600" cy="1066799"/>
          </a:xfrm>
        </p:spPr>
        <p:txBody>
          <a:bodyPr/>
          <a:lstStyle/>
          <a:p>
            <a:r>
              <a:rPr lang="en-US" i="1" dirty="0" smtClean="0">
                <a:latin typeface="Times New Roman" panose="02020603050405020304" pitchFamily="18" charset="0"/>
                <a:cs typeface="Times New Roman" panose="02020603050405020304" pitchFamily="18" charset="0"/>
              </a:rPr>
              <a:t>Ottoman Empire</a:t>
            </a: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0" y="990600"/>
            <a:ext cx="9144000" cy="5562600"/>
          </a:xfrm>
        </p:spPr>
        <p:txBody>
          <a:bodyPr>
            <a:noAutofit/>
          </a:bodyPr>
          <a:lstStyle/>
          <a:p>
            <a:pPr algn="l">
              <a:spcBef>
                <a:spcPts val="0"/>
              </a:spcBef>
            </a:pPr>
            <a:r>
              <a:rPr lang="en-US" sz="2400" dirty="0" smtClean="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The empire itself represented an enormous threat to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    Christendom in general.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-The seizure of Constantinople,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-The conquest of the Balkans,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-Ottoman naval power in the Mediterranean</a:t>
            </a:r>
            <a:endParaRPr lang="en-US" sz="28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dirty="0" smtClean="0">
                <a:solidFill>
                  <a:schemeClr val="tx1"/>
                </a:solidFill>
                <a:latin typeface="Times New Roman" panose="02020603050405020304" pitchFamily="18" charset="0"/>
                <a:cs typeface="Times New Roman" panose="02020603050405020304" pitchFamily="18" charset="0"/>
              </a:rPr>
              <a:t> 	-Siege of Vienna in 1529 and </a:t>
            </a:r>
            <a:r>
              <a:rPr lang="en-US" sz="2800" dirty="0" smtClean="0">
                <a:solidFill>
                  <a:schemeClr val="tx1"/>
                </a:solidFill>
                <a:latin typeface="Times New Roman" panose="02020603050405020304" pitchFamily="18" charset="0"/>
                <a:cs typeface="Times New Roman" panose="02020603050405020304" pitchFamily="18" charset="0"/>
              </a:rPr>
              <a:t>Battle of Vienna in 1683 </a:t>
            </a:r>
            <a:endParaRPr lang="en-US" sz="28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1050" dirty="0" smtClean="0">
              <a:solidFill>
                <a:schemeClr val="tx1"/>
              </a:solidFill>
              <a:latin typeface="Times New Roman" panose="02020603050405020304" pitchFamily="18" charset="0"/>
              <a:cs typeface="Times New Roman" panose="02020603050405020304" pitchFamily="18" charset="0"/>
            </a:endParaRPr>
          </a:p>
          <a:p>
            <a:pPr>
              <a:spcBef>
                <a:spcPts val="0"/>
              </a:spcBef>
            </a:pPr>
            <a:r>
              <a:rPr lang="en-US" b="1" i="1" dirty="0" smtClean="0">
                <a:solidFill>
                  <a:schemeClr val="tx1"/>
                </a:solidFill>
                <a:latin typeface="Times New Roman" panose="02020603050405020304" pitchFamily="18" charset="0"/>
                <a:cs typeface="Times New Roman" panose="02020603050405020304" pitchFamily="18" charset="0"/>
              </a:rPr>
              <a:t>Raised anew “the specter of a Muslim takeover of all of Europe.”</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dirty="0" smtClean="0">
                <a:solidFill>
                  <a:schemeClr val="tx1"/>
                </a:solidFill>
                <a:latin typeface="Times New Roman" panose="02020603050405020304" pitchFamily="18" charset="0"/>
                <a:cs typeface="Times New Roman" panose="02020603050405020304" pitchFamily="18" charset="0"/>
              </a:rPr>
              <a:t>  The last Ottoman incursion into the Austrian Empire was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 pushed back with French and Polish help, marking the end of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 a serious Muslim threat to Christian Europe. </a:t>
            </a:r>
          </a:p>
          <a:p>
            <a:pPr>
              <a:spcBef>
                <a:spcPts val="0"/>
              </a:spcBef>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238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ctrTitle"/>
          </p:nvPr>
        </p:nvSpPr>
        <p:spPr>
          <a:xfrm>
            <a:off x="304800" y="608635"/>
            <a:ext cx="8534400" cy="1676400"/>
          </a:xfrm>
          <a:noFill/>
          <a:ln/>
        </p:spPr>
        <p:txBody>
          <a:bodyPr/>
          <a:lstStyle/>
          <a:p>
            <a:pPr algn="l"/>
            <a:r>
              <a:rPr lang="en-US" sz="3200" b="1"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How </a:t>
            </a:r>
            <a:r>
              <a:rPr lang="en-US" sz="3200" dirty="0">
                <a:latin typeface="Times New Roman" panose="02020603050405020304" pitchFamily="18" charset="0"/>
                <a:cs typeface="Times New Roman" panose="02020603050405020304" pitchFamily="18" charset="0"/>
              </a:rPr>
              <a:t>did Western European empires in the Americas differ from empires elsewhere in the world during the early modern era?</a:t>
            </a:r>
          </a:p>
        </p:txBody>
      </p:sp>
      <p:sp>
        <p:nvSpPr>
          <p:cNvPr id="274435" name="Rectangle 3"/>
          <p:cNvSpPr>
            <a:spLocks noGrp="1" noChangeArrowheads="1"/>
          </p:cNvSpPr>
          <p:nvPr>
            <p:ph type="subTitle" idx="1"/>
          </p:nvPr>
        </p:nvSpPr>
        <p:spPr>
          <a:xfrm>
            <a:off x="304800" y="2438400"/>
            <a:ext cx="8305800" cy="5029200"/>
          </a:xfrm>
          <a:noFill/>
          <a:ln/>
        </p:spPr>
        <p:txBody>
          <a:bodyPr>
            <a:noAutofit/>
          </a:bodyPr>
          <a:lstStyle/>
          <a:p>
            <a:pPr marL="609600" indent="-609600" algn="l">
              <a:lnSpc>
                <a:spcPct val="80000"/>
              </a:lnSpc>
              <a:buAutoNum type="alphaLcPeriod"/>
            </a:pPr>
            <a:r>
              <a:rPr lang="en-US" sz="2400" dirty="0" smtClean="0">
                <a:solidFill>
                  <a:srgbClr val="990033"/>
                </a:solidFill>
                <a:latin typeface="Times New Roman" panose="02020603050405020304" pitchFamily="18" charset="0"/>
                <a:cs typeface="Times New Roman" panose="02020603050405020304" pitchFamily="18" charset="0"/>
              </a:rPr>
              <a:t>Only </a:t>
            </a:r>
            <a:r>
              <a:rPr lang="en-US" sz="2400" dirty="0">
                <a:solidFill>
                  <a:srgbClr val="990033"/>
                </a:solidFill>
                <a:latin typeface="Times New Roman" panose="02020603050405020304" pitchFamily="18" charset="0"/>
                <a:cs typeface="Times New Roman" panose="02020603050405020304" pitchFamily="18" charset="0"/>
              </a:rPr>
              <a:t>Western European empire building in the Americas produced empires that that featured the mixing of diverse peoples</a:t>
            </a:r>
            <a:r>
              <a:rPr lang="en-US" sz="2400" dirty="0" smtClean="0">
                <a:solidFill>
                  <a:srgbClr val="990033"/>
                </a:solidFill>
                <a:latin typeface="Times New Roman" panose="02020603050405020304" pitchFamily="18" charset="0"/>
                <a:cs typeface="Times New Roman" panose="02020603050405020304" pitchFamily="18" charset="0"/>
              </a:rPr>
              <a:t>.</a:t>
            </a:r>
          </a:p>
          <a:p>
            <a:pPr algn="l">
              <a:lnSpc>
                <a:spcPct val="80000"/>
              </a:lnSpc>
            </a:pPr>
            <a:endParaRPr lang="en-US" sz="1400" dirty="0">
              <a:solidFill>
                <a:srgbClr val="990033"/>
              </a:solidFill>
              <a:latin typeface="Times New Roman" panose="02020603050405020304" pitchFamily="18" charset="0"/>
              <a:cs typeface="Times New Roman" panose="02020603050405020304" pitchFamily="18" charset="0"/>
            </a:endParaRPr>
          </a:p>
          <a:p>
            <a:pPr marL="609600" indent="-609600" algn="l">
              <a:lnSpc>
                <a:spcPct val="80000"/>
              </a:lnSpc>
            </a:pPr>
            <a:r>
              <a:rPr lang="en-US" sz="2400" dirty="0">
                <a:solidFill>
                  <a:srgbClr val="990033"/>
                </a:solidFill>
                <a:latin typeface="Times New Roman" panose="02020603050405020304" pitchFamily="18" charset="0"/>
                <a:cs typeface="Times New Roman" panose="02020603050405020304" pitchFamily="18" charset="0"/>
              </a:rPr>
              <a:t>b. </a:t>
            </a:r>
            <a:r>
              <a:rPr lang="en-US" sz="2400" dirty="0" smtClean="0">
                <a:solidFill>
                  <a:srgbClr val="990033"/>
                </a:solidFill>
                <a:latin typeface="Times New Roman" panose="02020603050405020304" pitchFamily="18" charset="0"/>
                <a:cs typeface="Times New Roman" panose="02020603050405020304" pitchFamily="18" charset="0"/>
              </a:rPr>
              <a:t>    Only </a:t>
            </a:r>
            <a:r>
              <a:rPr lang="en-US" sz="2400" dirty="0">
                <a:solidFill>
                  <a:srgbClr val="990033"/>
                </a:solidFill>
                <a:latin typeface="Times New Roman" panose="02020603050405020304" pitchFamily="18" charset="0"/>
                <a:cs typeface="Times New Roman" panose="02020603050405020304" pitchFamily="18" charset="0"/>
              </a:rPr>
              <a:t>Western European empire building in the Americas was facilitated by collapse or displacement of indigenous populations</a:t>
            </a:r>
            <a:r>
              <a:rPr lang="en-US" sz="2400" dirty="0" smtClean="0">
                <a:solidFill>
                  <a:srgbClr val="990033"/>
                </a:solidFill>
                <a:latin typeface="Times New Roman" panose="02020603050405020304" pitchFamily="18" charset="0"/>
                <a:cs typeface="Times New Roman" panose="02020603050405020304" pitchFamily="18" charset="0"/>
              </a:rPr>
              <a:t>.</a:t>
            </a:r>
          </a:p>
          <a:p>
            <a:pPr marL="609600" indent="-609600" algn="l">
              <a:lnSpc>
                <a:spcPct val="80000"/>
              </a:lnSpc>
            </a:pPr>
            <a:endParaRPr lang="en-US" sz="1400" dirty="0">
              <a:solidFill>
                <a:srgbClr val="990033"/>
              </a:solidFill>
              <a:latin typeface="Times New Roman" panose="02020603050405020304" pitchFamily="18" charset="0"/>
              <a:cs typeface="Times New Roman" panose="02020603050405020304" pitchFamily="18" charset="0"/>
            </a:endParaRPr>
          </a:p>
          <a:p>
            <a:pPr marL="609600" indent="-609600" algn="l">
              <a:lnSpc>
                <a:spcPct val="80000"/>
              </a:lnSpc>
            </a:pPr>
            <a:r>
              <a:rPr lang="en-US" sz="2400" dirty="0">
                <a:solidFill>
                  <a:srgbClr val="990033"/>
                </a:solidFill>
                <a:latin typeface="Times New Roman" panose="02020603050405020304" pitchFamily="18" charset="0"/>
                <a:cs typeface="Times New Roman" panose="02020603050405020304" pitchFamily="18" charset="0"/>
              </a:rPr>
              <a:t>c. </a:t>
            </a:r>
            <a:r>
              <a:rPr lang="en-US" sz="2400" dirty="0" smtClean="0">
                <a:solidFill>
                  <a:srgbClr val="990033"/>
                </a:solidFill>
                <a:latin typeface="Times New Roman" panose="02020603050405020304" pitchFamily="18" charset="0"/>
                <a:cs typeface="Times New Roman" panose="02020603050405020304" pitchFamily="18" charset="0"/>
              </a:rPr>
              <a:t>    Only </a:t>
            </a:r>
            <a:r>
              <a:rPr lang="en-US" sz="2400" dirty="0">
                <a:solidFill>
                  <a:srgbClr val="990033"/>
                </a:solidFill>
                <a:latin typeface="Times New Roman" panose="02020603050405020304" pitchFamily="18" charset="0"/>
                <a:cs typeface="Times New Roman" panose="02020603050405020304" pitchFamily="18" charset="0"/>
              </a:rPr>
              <a:t>Western European empires in the Americas conquered substantial new lands instead of increasing their effective control over lands already under their control</a:t>
            </a:r>
            <a:r>
              <a:rPr lang="en-US" sz="2400" dirty="0" smtClean="0">
                <a:solidFill>
                  <a:srgbClr val="990033"/>
                </a:solidFill>
                <a:latin typeface="Times New Roman" panose="02020603050405020304" pitchFamily="18" charset="0"/>
                <a:cs typeface="Times New Roman" panose="02020603050405020304" pitchFamily="18" charset="0"/>
              </a:rPr>
              <a:t>.</a:t>
            </a:r>
          </a:p>
          <a:p>
            <a:pPr marL="609600" indent="-609600" algn="l">
              <a:lnSpc>
                <a:spcPct val="80000"/>
              </a:lnSpc>
            </a:pPr>
            <a:endParaRPr lang="en-US" sz="1600" dirty="0">
              <a:solidFill>
                <a:srgbClr val="990033"/>
              </a:solidFill>
              <a:latin typeface="Times New Roman" panose="02020603050405020304" pitchFamily="18" charset="0"/>
              <a:cs typeface="Times New Roman" panose="02020603050405020304" pitchFamily="18" charset="0"/>
            </a:endParaRPr>
          </a:p>
          <a:p>
            <a:pPr marL="609600" indent="-609600" algn="l">
              <a:lnSpc>
                <a:spcPct val="80000"/>
              </a:lnSpc>
            </a:pPr>
            <a:r>
              <a:rPr lang="en-US" sz="2400" dirty="0">
                <a:solidFill>
                  <a:srgbClr val="990033"/>
                </a:solidFill>
                <a:latin typeface="Times New Roman" panose="02020603050405020304" pitchFamily="18" charset="0"/>
                <a:cs typeface="Times New Roman" panose="02020603050405020304" pitchFamily="18" charset="0"/>
              </a:rPr>
              <a:t>d. </a:t>
            </a:r>
            <a:r>
              <a:rPr lang="en-US" sz="2400" dirty="0" smtClean="0">
                <a:solidFill>
                  <a:srgbClr val="990033"/>
                </a:solidFill>
                <a:latin typeface="Times New Roman" panose="02020603050405020304" pitchFamily="18" charset="0"/>
                <a:cs typeface="Times New Roman" panose="02020603050405020304" pitchFamily="18" charset="0"/>
              </a:rPr>
              <a:t>    Only </a:t>
            </a:r>
            <a:r>
              <a:rPr lang="en-US" sz="2400" dirty="0">
                <a:solidFill>
                  <a:srgbClr val="990033"/>
                </a:solidFill>
                <a:latin typeface="Times New Roman" panose="02020603050405020304" pitchFamily="18" charset="0"/>
                <a:cs typeface="Times New Roman" panose="02020603050405020304" pitchFamily="18" charset="0"/>
              </a:rPr>
              <a:t>Western European empires in the Americas were initiated by maritime expansion.</a:t>
            </a:r>
          </a:p>
        </p:txBody>
      </p:sp>
      <p:sp>
        <p:nvSpPr>
          <p:cNvPr id="274437" name="Rectangle 5"/>
          <p:cNvSpPr>
            <a:spLocks noChangeArrowheads="1"/>
          </p:cNvSpPr>
          <p:nvPr/>
        </p:nvSpPr>
        <p:spPr bwMode="auto">
          <a:xfrm>
            <a:off x="0" y="-89779"/>
            <a:ext cx="9144000" cy="762000"/>
          </a:xfrm>
          <a:prstGeom prst="rect">
            <a:avLst/>
          </a:prstGeom>
          <a:solidFill>
            <a:srgbClr val="FBEEBD"/>
          </a:solidFill>
          <a:ln w="9525">
            <a:noFill/>
            <a:miter lim="800000"/>
            <a:headEnd/>
            <a:tailEnd/>
          </a:ln>
          <a:effectLst/>
        </p:spPr>
        <p:txBody>
          <a:bodyPr wrap="none" anchor="ctr"/>
          <a:lstStyle/>
          <a:p>
            <a:pPr algn="ctr"/>
            <a:r>
              <a:rPr lang="en-US" sz="4000" b="1" i="1" dirty="0">
                <a:latin typeface="Times New Roman" panose="02020603050405020304" pitchFamily="18" charset="0"/>
                <a:cs typeface="Times New Roman" panose="02020603050405020304" pitchFamily="18" charset="0"/>
              </a:rPr>
              <a:t>Comparison</a:t>
            </a:r>
            <a:endParaRPr lang="en-US" sz="4000" i="1" dirty="0">
              <a:solidFill>
                <a:srgbClr val="FFB38D"/>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51447"/>
            <a:ext cx="895350" cy="111918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7700" y="2"/>
            <a:ext cx="7848600" cy="1371599"/>
          </a:xfrm>
        </p:spPr>
        <p:txBody>
          <a:bodyPr>
            <a:normAutofit/>
          </a:bodyPr>
          <a:lstStyle/>
          <a:p>
            <a:r>
              <a:rPr lang="en-US" sz="2400" i="1" dirty="0" smtClean="0">
                <a:latin typeface="Times New Roman" panose="02020603050405020304" pitchFamily="18" charset="0"/>
                <a:cs typeface="Times New Roman" panose="02020603050405020304" pitchFamily="18" charset="0"/>
              </a:rPr>
              <a:t>Colonies of Sugar V. Settler Colonies in North America</a:t>
            </a:r>
            <a:endParaRPr lang="en-US" sz="2400" i="1"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44688701"/>
              </p:ext>
            </p:extLst>
          </p:nvPr>
        </p:nvGraphicFramePr>
        <p:xfrm>
          <a:off x="228600" y="1371601"/>
          <a:ext cx="8686800" cy="4571998"/>
        </p:xfrm>
        <a:graphic>
          <a:graphicData uri="http://schemas.openxmlformats.org/drawingml/2006/table">
            <a:tbl>
              <a:tblPr/>
              <a:tblGrid>
                <a:gridCol w="4252912">
                  <a:extLst>
                    <a:ext uri="{9D8B030D-6E8A-4147-A177-3AD203B41FA5}">
                      <a16:colId xmlns:a16="http://schemas.microsoft.com/office/drawing/2014/main" val="20000"/>
                    </a:ext>
                  </a:extLst>
                </a:gridCol>
                <a:gridCol w="4433888">
                  <a:extLst>
                    <a:ext uri="{9D8B030D-6E8A-4147-A177-3AD203B41FA5}">
                      <a16:colId xmlns:a16="http://schemas.microsoft.com/office/drawing/2014/main" val="20001"/>
                    </a:ext>
                  </a:extLst>
                </a:gridCol>
              </a:tblGrid>
              <a:tr h="507999">
                <a:tc>
                  <a:txBody>
                    <a:bodyPr/>
                    <a:lstStyle/>
                    <a:p>
                      <a:pPr marL="0" marR="0" algn="ctr">
                        <a:lnSpc>
                          <a:spcPct val="115000"/>
                        </a:lnSpc>
                        <a:spcBef>
                          <a:spcPts val="0"/>
                        </a:spcBef>
                        <a:spcAft>
                          <a:spcPts val="0"/>
                        </a:spcAft>
                      </a:pPr>
                      <a:r>
                        <a:rPr lang="en-US" sz="1800" b="1" i="1" dirty="0">
                          <a:latin typeface="Times New Roman"/>
                          <a:ea typeface="Times New Roman"/>
                          <a:cs typeface="Times New Roman"/>
                        </a:rPr>
                        <a:t>Brazil/Caribbean</a:t>
                      </a:r>
                      <a:endParaRPr lang="en-US" sz="1800" i="1" dirty="0">
                        <a:latin typeface="Times New Roman"/>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i="1" dirty="0">
                          <a:latin typeface="Times New Roman"/>
                          <a:ea typeface="Times New Roman"/>
                          <a:cs typeface="Times New Roman"/>
                        </a:rPr>
                        <a:t>British North America</a:t>
                      </a:r>
                      <a:endParaRPr lang="en-US" sz="1800" i="1" dirty="0">
                        <a:latin typeface="Times New Roman"/>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7999">
                <a:tc>
                  <a:txBody>
                    <a:bodyPr/>
                    <a:lstStyle/>
                    <a:p>
                      <a:pPr marL="0" marR="0">
                        <a:lnSpc>
                          <a:spcPct val="115000"/>
                        </a:lnSpc>
                        <a:spcBef>
                          <a:spcPts val="0"/>
                        </a:spcBef>
                        <a:spcAft>
                          <a:spcPts val="0"/>
                        </a:spcAft>
                      </a:pPr>
                      <a:r>
                        <a:rPr lang="en-US" sz="1600" dirty="0">
                          <a:latin typeface="Times New Roman"/>
                          <a:ea typeface="Times New Roman"/>
                          <a:cs typeface="Times New Roman"/>
                        </a:rPr>
                        <a:t>Sugar plantation economy</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Times New Roman"/>
                          <a:cs typeface="Times New Roman"/>
                        </a:rPr>
                        <a:t>Plantation economy- tobacco, cotton, rice, indigo</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7999">
                <a:tc>
                  <a:txBody>
                    <a:bodyPr/>
                    <a:lstStyle/>
                    <a:p>
                      <a:pPr marL="0" marR="0">
                        <a:lnSpc>
                          <a:spcPct val="115000"/>
                        </a:lnSpc>
                        <a:spcBef>
                          <a:spcPts val="0"/>
                        </a:spcBef>
                        <a:spcAft>
                          <a:spcPts val="0"/>
                        </a:spcAft>
                      </a:pPr>
                      <a:r>
                        <a:rPr lang="en-US" sz="1600">
                          <a:latin typeface="Times New Roman"/>
                          <a:ea typeface="Times New Roman"/>
                          <a:cs typeface="Times New Roman"/>
                        </a:rPr>
                        <a:t>Slave labor/harsh</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Times New Roman"/>
                          <a:ea typeface="Times New Roman"/>
                          <a:cs typeface="Times New Roman"/>
                        </a:rPr>
                        <a:t>Slave labor/less harsh</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48001">
                <a:tc>
                  <a:txBody>
                    <a:bodyPr/>
                    <a:lstStyle/>
                    <a:p>
                      <a:pPr marL="0" marR="0">
                        <a:lnSpc>
                          <a:spcPct val="115000"/>
                        </a:lnSpc>
                        <a:spcBef>
                          <a:spcPts val="0"/>
                        </a:spcBef>
                        <a:spcAft>
                          <a:spcPts val="0"/>
                        </a:spcAft>
                      </a:pPr>
                      <a:r>
                        <a:rPr lang="en-US" sz="1600" dirty="0">
                          <a:latin typeface="Times New Roman"/>
                          <a:ea typeface="Times New Roman"/>
                          <a:cs typeface="Times New Roman"/>
                        </a:rPr>
                        <a:t>Racial mixing took place;</a:t>
                      </a:r>
                    </a:p>
                    <a:p>
                      <a:pPr marL="0" marR="0">
                        <a:lnSpc>
                          <a:spcPct val="115000"/>
                        </a:lnSpc>
                        <a:spcBef>
                          <a:spcPts val="0"/>
                        </a:spcBef>
                        <a:spcAft>
                          <a:spcPts val="0"/>
                        </a:spcAft>
                      </a:pPr>
                      <a:r>
                        <a:rPr lang="en-US" sz="1600" dirty="0">
                          <a:latin typeface="Times New Roman"/>
                          <a:ea typeface="Times New Roman"/>
                          <a:cs typeface="Times New Roman"/>
                        </a:rPr>
                        <a:t>In Brazil, a person of African or non-African ancestry was not considered “black,” but some other mixed-race category.  The perception of </a:t>
                      </a:r>
                      <a:r>
                        <a:rPr lang="en-US" sz="1600" i="1" dirty="0">
                          <a:latin typeface="Times New Roman"/>
                          <a:ea typeface="Times New Roman"/>
                          <a:cs typeface="Times New Roman"/>
                        </a:rPr>
                        <a:t>color</a:t>
                      </a:r>
                      <a:r>
                        <a:rPr lang="en-US" sz="1600" dirty="0">
                          <a:latin typeface="Times New Roman"/>
                          <a:ea typeface="Times New Roman"/>
                          <a:cs typeface="Times New Roman"/>
                        </a:rPr>
                        <a:t> in Brazil changed with the educational or economic standing of individuals.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Times New Roman"/>
                          <a:ea typeface="Times New Roman"/>
                          <a:cs typeface="Times New Roman"/>
                        </a:rPr>
                        <a:t>A sharply defined racial system (with Black Africans, red Native Americans, and white Europeans)</a:t>
                      </a:r>
                    </a:p>
                    <a:p>
                      <a:pPr marL="0" marR="0">
                        <a:lnSpc>
                          <a:spcPct val="115000"/>
                        </a:lnSpc>
                        <a:spcBef>
                          <a:spcPts val="0"/>
                        </a:spcBef>
                        <a:spcAft>
                          <a:spcPts val="0"/>
                        </a:spcAft>
                      </a:pPr>
                      <a:r>
                        <a:rPr lang="en-US" sz="1600" dirty="0">
                          <a:latin typeface="Times New Roman"/>
                          <a:ea typeface="Times New Roman"/>
                          <a:cs typeface="Times New Roman"/>
                        </a:rPr>
                        <a:t>In North America, any African ancestry, no matter how small or distant, made a person “black.”</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12487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066800"/>
          </a:xfrm>
        </p:spPr>
        <p:txBody>
          <a:bodyPr>
            <a:noAutofit/>
          </a:bodyPr>
          <a:lstStyle/>
          <a:p>
            <a:r>
              <a:rPr lang="en-US" sz="2400" i="1" dirty="0" smtClean="0">
                <a:latin typeface="Times New Roman" panose="02020603050405020304" pitchFamily="18" charset="0"/>
                <a:cs typeface="Times New Roman" panose="02020603050405020304" pitchFamily="18" charset="0"/>
              </a:rPr>
              <a:t>Chinese conquests, together with the expansion of the Russian Empire, transformed Central Asia.  </a:t>
            </a:r>
            <a:endParaRPr lang="en-US" sz="2400" i="1"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0" y="1143001"/>
          <a:ext cx="9144000" cy="575086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14660">
                <a:tc>
                  <a:txBody>
                    <a:bodyPr/>
                    <a:lstStyle/>
                    <a:p>
                      <a:pPr marL="0" marR="0" algn="ctr">
                        <a:lnSpc>
                          <a:spcPct val="115000"/>
                        </a:lnSpc>
                        <a:spcBef>
                          <a:spcPts val="0"/>
                        </a:spcBef>
                        <a:spcAft>
                          <a:spcPts val="0"/>
                        </a:spcAft>
                      </a:pPr>
                      <a:r>
                        <a:rPr lang="en-US" sz="2000" b="1" i="1" dirty="0">
                          <a:latin typeface="Times New Roman"/>
                          <a:ea typeface="Times New Roman"/>
                          <a:cs typeface="Times New Roman"/>
                        </a:rPr>
                        <a:t>Eurasia Before</a:t>
                      </a:r>
                      <a:endParaRPr lang="en-US" sz="2000" i="1" dirty="0">
                        <a:latin typeface="Times New Roman"/>
                        <a:ea typeface="Times New Roman"/>
                        <a:cs typeface="Times New Roman"/>
                      </a:endParaRPr>
                    </a:p>
                  </a:txBody>
                  <a:tcPr marL="64851" marR="64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dirty="0">
                          <a:latin typeface="Times New Roman"/>
                          <a:ea typeface="Times New Roman"/>
                          <a:cs typeface="Times New Roman"/>
                        </a:rPr>
                        <a:t>After under Russian or Chinese Rule</a:t>
                      </a:r>
                      <a:endParaRPr lang="en-US" sz="2000" i="1" dirty="0">
                        <a:latin typeface="Times New Roman"/>
                        <a:ea typeface="Times New Roman"/>
                        <a:cs typeface="Times New Roman"/>
                      </a:endParaRPr>
                    </a:p>
                  </a:txBody>
                  <a:tcPr marL="64851" marR="64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00340">
                <a:tc>
                  <a:txBody>
                    <a:bodyPr/>
                    <a:lstStyle/>
                    <a:p>
                      <a:pPr marL="0" marR="0">
                        <a:lnSpc>
                          <a:spcPct val="115000"/>
                        </a:lnSpc>
                        <a:spcBef>
                          <a:spcPts val="0"/>
                        </a:spcBef>
                        <a:spcAft>
                          <a:spcPts val="0"/>
                        </a:spcAft>
                      </a:pPr>
                      <a:endParaRPr lang="en-US" sz="1800" dirty="0">
                        <a:latin typeface="Times New Roman"/>
                        <a:ea typeface="Times New Roman"/>
                        <a:cs typeface="Times New Roman"/>
                      </a:endParaRPr>
                    </a:p>
                    <a:p>
                      <a:pPr marL="342900" marR="0" lvl="0" indent="-342900">
                        <a:lnSpc>
                          <a:spcPct val="115000"/>
                        </a:lnSpc>
                        <a:spcBef>
                          <a:spcPts val="0"/>
                        </a:spcBef>
                        <a:spcAft>
                          <a:spcPts val="0"/>
                        </a:spcAft>
                        <a:buFont typeface="Symbol"/>
                        <a:buChar char=""/>
                      </a:pPr>
                      <a:r>
                        <a:rPr lang="en-US" sz="1800" dirty="0">
                          <a:latin typeface="Times New Roman"/>
                          <a:ea typeface="Times New Roman"/>
                          <a:cs typeface="Times New Roman"/>
                        </a:rPr>
                        <a:t>The region had been the cosmopolitan crossroads, hosting the Silk Road trade network.</a:t>
                      </a:r>
                    </a:p>
                    <a:p>
                      <a:pPr marL="342900" marR="0" lvl="0" indent="-342900">
                        <a:lnSpc>
                          <a:spcPct val="115000"/>
                        </a:lnSpc>
                        <a:spcBef>
                          <a:spcPts val="0"/>
                        </a:spcBef>
                        <a:spcAft>
                          <a:spcPts val="0"/>
                        </a:spcAft>
                        <a:buFont typeface="Symbol"/>
                        <a:buChar char=""/>
                      </a:pPr>
                      <a:r>
                        <a:rPr lang="en-US" sz="1800" dirty="0">
                          <a:latin typeface="Times New Roman"/>
                          <a:ea typeface="Times New Roman"/>
                          <a:cs typeface="Times New Roman"/>
                        </a:rPr>
                        <a:t>Welcomed all of the major world religions. </a:t>
                      </a:r>
                    </a:p>
                    <a:p>
                      <a:pPr marL="342900" marR="0" lvl="0" indent="-342900">
                        <a:lnSpc>
                          <a:spcPct val="115000"/>
                        </a:lnSpc>
                        <a:spcBef>
                          <a:spcPts val="0"/>
                        </a:spcBef>
                        <a:spcAft>
                          <a:spcPts val="0"/>
                        </a:spcAft>
                        <a:buFont typeface="Symbol"/>
                        <a:buChar char=""/>
                      </a:pPr>
                      <a:r>
                        <a:rPr lang="en-US" sz="1800" dirty="0">
                          <a:latin typeface="Times New Roman"/>
                          <a:ea typeface="Times New Roman"/>
                          <a:cs typeface="Times New Roman"/>
                        </a:rPr>
                        <a:t>Generated an enduring encounter between the nomads of the steppes and farmers of settled agricultural regions.</a:t>
                      </a:r>
                    </a:p>
                  </a:txBody>
                  <a:tcPr marL="64851" marR="64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Times New Roman"/>
                        <a:ea typeface="Times New Roman"/>
                        <a:cs typeface="Times New Roman"/>
                      </a:endParaRPr>
                    </a:p>
                    <a:p>
                      <a:pPr marL="342900" marR="0" lvl="0" indent="-342900">
                        <a:lnSpc>
                          <a:spcPct val="115000"/>
                        </a:lnSpc>
                        <a:spcBef>
                          <a:spcPts val="0"/>
                        </a:spcBef>
                        <a:spcAft>
                          <a:spcPts val="0"/>
                        </a:spcAft>
                        <a:buFont typeface="Symbol"/>
                        <a:buChar char=""/>
                      </a:pPr>
                      <a:r>
                        <a:rPr lang="en-US" sz="1800" dirty="0">
                          <a:latin typeface="Times New Roman"/>
                          <a:ea typeface="Times New Roman"/>
                          <a:cs typeface="Times New Roman"/>
                        </a:rPr>
                        <a:t>Became the backward and impoverished region known to 19</a:t>
                      </a:r>
                      <a:r>
                        <a:rPr lang="en-US" sz="1800" baseline="30000" dirty="0">
                          <a:latin typeface="Times New Roman"/>
                          <a:ea typeface="Times New Roman"/>
                          <a:cs typeface="Times New Roman"/>
                        </a:rPr>
                        <a:t>th</a:t>
                      </a:r>
                      <a:r>
                        <a:rPr lang="en-US" sz="1800" dirty="0">
                          <a:latin typeface="Times New Roman"/>
                          <a:ea typeface="Times New Roman"/>
                          <a:cs typeface="Times New Roman"/>
                        </a:rPr>
                        <a:t> and 20</a:t>
                      </a:r>
                      <a:r>
                        <a:rPr lang="en-US" sz="1800" baseline="30000" dirty="0">
                          <a:latin typeface="Times New Roman"/>
                          <a:ea typeface="Times New Roman"/>
                          <a:cs typeface="Times New Roman"/>
                        </a:rPr>
                        <a:t>th</a:t>
                      </a:r>
                      <a:r>
                        <a:rPr lang="en-US" sz="1800" dirty="0">
                          <a:latin typeface="Times New Roman"/>
                          <a:ea typeface="Times New Roman"/>
                          <a:cs typeface="Times New Roman"/>
                        </a:rPr>
                        <a:t> century observers.</a:t>
                      </a:r>
                    </a:p>
                    <a:p>
                      <a:pPr marL="342900" marR="0" lvl="0" indent="-342900">
                        <a:lnSpc>
                          <a:spcPct val="115000"/>
                        </a:lnSpc>
                        <a:spcBef>
                          <a:spcPts val="0"/>
                        </a:spcBef>
                        <a:spcAft>
                          <a:spcPts val="0"/>
                        </a:spcAft>
                        <a:buFont typeface="Symbol"/>
                        <a:buChar char=""/>
                      </a:pPr>
                      <a:r>
                        <a:rPr lang="en-US" sz="1800" dirty="0">
                          <a:latin typeface="Times New Roman"/>
                          <a:ea typeface="Times New Roman"/>
                          <a:cs typeface="Times New Roman"/>
                        </a:rPr>
                        <a:t>Land-based commerce took a backseat to oceanic trade.</a:t>
                      </a:r>
                    </a:p>
                    <a:p>
                      <a:pPr marL="342900" marR="0" lvl="0" indent="-342900">
                        <a:lnSpc>
                          <a:spcPct val="115000"/>
                        </a:lnSpc>
                        <a:spcBef>
                          <a:spcPts val="0"/>
                        </a:spcBef>
                        <a:spcAft>
                          <a:spcPts val="0"/>
                        </a:spcAft>
                        <a:buFont typeface="Symbol"/>
                        <a:buChar char=""/>
                      </a:pPr>
                      <a:r>
                        <a:rPr lang="en-US" sz="1800" dirty="0">
                          <a:latin typeface="Times New Roman"/>
                          <a:ea typeface="Times New Roman"/>
                          <a:cs typeface="Times New Roman"/>
                        </a:rPr>
                        <a:t>Indebted Mongolian nobles lost their land to Chinese merchants.</a:t>
                      </a:r>
                    </a:p>
                    <a:p>
                      <a:pPr marL="342900" marR="0" lvl="0" indent="-342900">
                        <a:lnSpc>
                          <a:spcPct val="115000"/>
                        </a:lnSpc>
                        <a:spcBef>
                          <a:spcPts val="0"/>
                        </a:spcBef>
                        <a:spcAft>
                          <a:spcPts val="0"/>
                        </a:spcAft>
                        <a:buFont typeface="Symbol"/>
                        <a:buChar char=""/>
                      </a:pPr>
                      <a:r>
                        <a:rPr lang="en-US" sz="1800" dirty="0">
                          <a:latin typeface="Times New Roman"/>
                          <a:ea typeface="Times New Roman"/>
                          <a:cs typeface="Times New Roman"/>
                        </a:rPr>
                        <a:t>Nomads no longer were able to herd their animals freely and fled to urban areas where many were reduced to begging.</a:t>
                      </a:r>
                    </a:p>
                    <a:p>
                      <a:pPr marL="342900" marR="0" lvl="0" indent="-342900">
                        <a:lnSpc>
                          <a:spcPct val="115000"/>
                        </a:lnSpc>
                        <a:spcBef>
                          <a:spcPts val="0"/>
                        </a:spcBef>
                        <a:spcAft>
                          <a:spcPts val="0"/>
                        </a:spcAft>
                        <a:buFont typeface="Symbol"/>
                        <a:buChar char=""/>
                      </a:pPr>
                      <a:r>
                        <a:rPr lang="en-US" sz="1800" dirty="0">
                          <a:latin typeface="Times New Roman"/>
                          <a:ea typeface="Times New Roman"/>
                          <a:cs typeface="Times New Roman"/>
                        </a:rPr>
                        <a:t>The incorporation of the heartland of Eurasian nomads into the Russian and Chinese empires eliminated the nomadic pastoralists who had been the strongest alternative to settled agricultural society since 200 B.C.E.</a:t>
                      </a:r>
                    </a:p>
                  </a:txBody>
                  <a:tcPr marL="64851" marR="64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99430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Times New Roman" panose="02020603050405020304" pitchFamily="18" charset="0"/>
                <a:cs typeface="Times New Roman" panose="02020603050405020304" pitchFamily="18" charset="0"/>
              </a:rPr>
              <a:t>Asian Empires</a:t>
            </a:r>
            <a:endParaRPr lang="en-US"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295400"/>
            <a:ext cx="9144000" cy="5562600"/>
          </a:xfrm>
        </p:spPr>
        <p:txBody>
          <a:bodyPr/>
          <a:lstStyle/>
          <a:p>
            <a:r>
              <a:rPr lang="en-US" dirty="0" smtClean="0">
                <a:latin typeface="Times New Roman" panose="02020603050405020304" pitchFamily="18" charset="0"/>
                <a:cs typeface="Times New Roman" panose="02020603050405020304" pitchFamily="18" charset="0"/>
              </a:rPr>
              <a:t>A. Asian empires were regional, not global.     		</a:t>
            </a:r>
          </a:p>
          <a:p>
            <a:r>
              <a:rPr lang="en-US" dirty="0" smtClean="0">
                <a:latin typeface="Times New Roman" panose="02020603050405020304" pitchFamily="18" charset="0"/>
                <a:cs typeface="Times New Roman" panose="02020603050405020304" pitchFamily="18" charset="0"/>
              </a:rPr>
              <a:t>1. Creation of Asian empires did not include 	massive epidemics     					</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2. Did not fundamentally transform their 	homelands like interaction with the Americas 	and Siberia did for European powers</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spot map 14-1"/>
          <p:cNvPicPr>
            <a:picLocks noChangeAspect="1" noChangeArrowheads="1"/>
          </p:cNvPicPr>
          <p:nvPr/>
        </p:nvPicPr>
        <p:blipFill>
          <a:blip r:embed="rId3" cstate="print"/>
          <a:srcRect/>
          <a:stretch>
            <a:fillRect/>
          </a:stretch>
        </p:blipFill>
        <p:spPr bwMode="auto">
          <a:xfrm>
            <a:off x="1016000" y="165100"/>
            <a:ext cx="7105650" cy="65325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76200"/>
            <a:ext cx="8077200" cy="1600199"/>
          </a:xfrm>
        </p:spPr>
        <p:txBody>
          <a:bodyPr/>
          <a:lstStyle/>
          <a:p>
            <a:r>
              <a:rPr lang="en-US" i="1" dirty="0" smtClean="0">
                <a:latin typeface="Times New Roman" panose="02020603050405020304" pitchFamily="18" charset="0"/>
                <a:cs typeface="Times New Roman" panose="02020603050405020304" pitchFamily="18" charset="0"/>
              </a:rPr>
              <a:t>Asian Empires</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304800" y="1066800"/>
            <a:ext cx="8686800" cy="5029200"/>
          </a:xfrm>
        </p:spPr>
        <p:txBody>
          <a:bodyPr>
            <a:normAutofit lnSpcReduction="10000"/>
          </a:bodyPr>
          <a:lstStyle/>
          <a:p>
            <a:pPr>
              <a:spcBef>
                <a:spcPts val="0"/>
              </a:spcBef>
            </a:pPr>
            <a:r>
              <a:rPr lang="en-US" sz="4100" i="1" dirty="0" smtClean="0">
                <a:solidFill>
                  <a:schemeClr val="tx1"/>
                </a:solidFill>
                <a:latin typeface="Times New Roman" panose="02020603050405020304" pitchFamily="18" charset="0"/>
                <a:cs typeface="Times New Roman" panose="02020603050405020304" pitchFamily="18" charset="0"/>
              </a:rPr>
              <a:t>Making China an Empire</a:t>
            </a:r>
          </a:p>
          <a:p>
            <a:pPr>
              <a:spcBef>
                <a:spcPts val="0"/>
              </a:spcBef>
            </a:pPr>
            <a:endParaRPr lang="en-US" sz="1800" i="1" dirty="0" smtClean="0">
              <a:solidFill>
                <a:schemeClr val="tx1"/>
              </a:solidFill>
              <a:latin typeface="Times New Roman" panose="02020603050405020304" pitchFamily="18" charset="0"/>
              <a:cs typeface="Times New Roman" panose="02020603050405020304" pitchFamily="18" charset="0"/>
            </a:endParaRPr>
          </a:p>
          <a:p>
            <a:pPr lvl="0" algn="l">
              <a:spcBef>
                <a:spcPts val="0"/>
              </a:spcBef>
              <a:buFont typeface="Arial" pitchFamily="34" charset="0"/>
              <a:buChar char="•"/>
            </a:pPr>
            <a:r>
              <a:rPr lang="en-US" sz="4000" dirty="0" smtClean="0">
                <a:solidFill>
                  <a:schemeClr val="tx1"/>
                </a:solidFill>
                <a:latin typeface="Times New Roman" panose="02020603050405020304" pitchFamily="18" charset="0"/>
                <a:cs typeface="Times New Roman" panose="02020603050405020304" pitchFamily="18" charset="0"/>
              </a:rPr>
              <a:t>The Chinese vastly enlarged the </a:t>
            </a:r>
          </a:p>
          <a:p>
            <a:pPr lvl="0" algn="l">
              <a:spcBef>
                <a:spcPts val="0"/>
              </a:spcBef>
            </a:pPr>
            <a:r>
              <a:rPr lang="en-US" sz="4000" dirty="0">
                <a:solidFill>
                  <a:schemeClr val="tx1"/>
                </a:solidFill>
                <a:latin typeface="Times New Roman" panose="02020603050405020304" pitchFamily="18" charset="0"/>
                <a:cs typeface="Times New Roman" panose="02020603050405020304" pitchFamily="18" charset="0"/>
              </a:rPr>
              <a:t>	</a:t>
            </a:r>
            <a:r>
              <a:rPr lang="en-US" sz="4000" dirty="0" smtClean="0">
                <a:solidFill>
                  <a:schemeClr val="tx1"/>
                </a:solidFill>
                <a:latin typeface="Times New Roman" panose="02020603050405020304" pitchFamily="18" charset="0"/>
                <a:cs typeface="Times New Roman" panose="02020603050405020304" pitchFamily="18" charset="0"/>
              </a:rPr>
              <a:t>territorial size of the country and </a:t>
            </a:r>
          </a:p>
          <a:p>
            <a:pPr lvl="0" algn="l">
              <a:spcBef>
                <a:spcPts val="0"/>
              </a:spcBef>
            </a:pPr>
            <a:r>
              <a:rPr lang="en-US" sz="4000" dirty="0">
                <a:solidFill>
                  <a:schemeClr val="tx1"/>
                </a:solidFill>
                <a:latin typeface="Times New Roman" panose="02020603050405020304" pitchFamily="18" charset="0"/>
                <a:cs typeface="Times New Roman" panose="02020603050405020304" pitchFamily="18" charset="0"/>
              </a:rPr>
              <a:t>	</a:t>
            </a:r>
            <a:r>
              <a:rPr lang="en-US" sz="4000" dirty="0" smtClean="0">
                <a:solidFill>
                  <a:schemeClr val="tx1"/>
                </a:solidFill>
                <a:latin typeface="Times New Roman" panose="02020603050405020304" pitchFamily="18" charset="0"/>
                <a:cs typeface="Times New Roman" panose="02020603050405020304" pitchFamily="18" charset="0"/>
              </a:rPr>
              <a:t>incorporated a number of non-</a:t>
            </a:r>
          </a:p>
          <a:p>
            <a:pPr lvl="0" algn="l">
              <a:spcBef>
                <a:spcPts val="0"/>
              </a:spcBef>
            </a:pPr>
            <a:r>
              <a:rPr lang="en-US" sz="4000" dirty="0">
                <a:solidFill>
                  <a:schemeClr val="tx1"/>
                </a:solidFill>
                <a:latin typeface="Times New Roman" panose="02020603050405020304" pitchFamily="18" charset="0"/>
                <a:cs typeface="Times New Roman" panose="02020603050405020304" pitchFamily="18" charset="0"/>
              </a:rPr>
              <a:t>	</a:t>
            </a:r>
            <a:r>
              <a:rPr lang="en-US" sz="4000" dirty="0" smtClean="0">
                <a:solidFill>
                  <a:schemeClr val="tx1"/>
                </a:solidFill>
                <a:latin typeface="Times New Roman" panose="02020603050405020304" pitchFamily="18" charset="0"/>
                <a:cs typeface="Times New Roman" panose="02020603050405020304" pitchFamily="18" charset="0"/>
              </a:rPr>
              <a:t>Chinese people</a:t>
            </a:r>
          </a:p>
          <a:p>
            <a:pPr lvl="0" algn="l">
              <a:spcBef>
                <a:spcPts val="0"/>
              </a:spcBef>
            </a:pPr>
            <a:endParaRPr lang="en-US" sz="4000" dirty="0" smtClean="0">
              <a:solidFill>
                <a:schemeClr val="tx1"/>
              </a:solidFill>
              <a:latin typeface="Times New Roman" panose="02020603050405020304" pitchFamily="18" charset="0"/>
              <a:cs typeface="Times New Roman" panose="02020603050405020304" pitchFamily="18" charset="0"/>
            </a:endParaRPr>
          </a:p>
          <a:p>
            <a:pPr lvl="0" algn="l">
              <a:spcBef>
                <a:spcPts val="0"/>
              </a:spcBef>
              <a:buFont typeface="Arial" pitchFamily="34" charset="0"/>
              <a:buChar char="•"/>
            </a:pPr>
            <a:r>
              <a:rPr lang="en-US" sz="4000" dirty="0" smtClean="0">
                <a:solidFill>
                  <a:schemeClr val="tx1"/>
                </a:solidFill>
                <a:latin typeface="Times New Roman" panose="02020603050405020304" pitchFamily="18" charset="0"/>
                <a:cs typeface="Times New Roman" panose="02020603050405020304" pitchFamily="18" charset="0"/>
              </a:rPr>
              <a:t>A great military effort was undertaken to </a:t>
            </a:r>
          </a:p>
          <a:p>
            <a:pPr lvl="0" algn="l">
              <a:spcBef>
                <a:spcPts val="0"/>
              </a:spcBef>
            </a:pPr>
            <a:r>
              <a:rPr lang="en-US" sz="4000" dirty="0">
                <a:solidFill>
                  <a:schemeClr val="tx1"/>
                </a:solidFill>
                <a:latin typeface="Times New Roman" panose="02020603050405020304" pitchFamily="18" charset="0"/>
                <a:cs typeface="Times New Roman" panose="02020603050405020304" pitchFamily="18" charset="0"/>
              </a:rPr>
              <a:t>	</a:t>
            </a:r>
            <a:r>
              <a:rPr lang="en-US" sz="4000" dirty="0" smtClean="0">
                <a:solidFill>
                  <a:schemeClr val="tx1"/>
                </a:solidFill>
                <a:latin typeface="Times New Roman" panose="02020603050405020304" pitchFamily="18" charset="0"/>
                <a:cs typeface="Times New Roman" panose="02020603050405020304" pitchFamily="18" charset="0"/>
              </a:rPr>
              <a:t>provide security for the huge region.</a:t>
            </a:r>
          </a:p>
          <a:p>
            <a:pPr lvl="0" algn="l">
              <a:spcBef>
                <a:spcPts val="0"/>
              </a:spcBef>
            </a:pPr>
            <a:endParaRPr lang="en-US" sz="4000" dirty="0" smtClean="0">
              <a:solidFill>
                <a:schemeClr val="tx1"/>
              </a:solidFill>
              <a:latin typeface="Times New Roman" panose="02020603050405020304" pitchFamily="18" charset="0"/>
              <a:cs typeface="Times New Roman" panose="02020603050405020304" pitchFamily="18" charset="0"/>
            </a:endParaRPr>
          </a:p>
          <a:p>
            <a:pPr lvl="0" algn="l">
              <a:spcBef>
                <a:spcPts val="0"/>
              </a:spcBef>
            </a:pPr>
            <a:endParaRPr lang="en-US" sz="4000"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76200"/>
            <a:ext cx="8077200" cy="1600199"/>
          </a:xfrm>
        </p:spPr>
        <p:txBody>
          <a:bodyPr/>
          <a:lstStyle/>
          <a:p>
            <a:r>
              <a:rPr lang="en-US" i="1" dirty="0" smtClean="0">
                <a:latin typeface="Times New Roman" panose="02020603050405020304" pitchFamily="18" charset="0"/>
                <a:cs typeface="Times New Roman" panose="02020603050405020304" pitchFamily="18" charset="0"/>
              </a:rPr>
              <a:t>Asian Empires</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76200" y="1066800"/>
            <a:ext cx="9067800" cy="5715000"/>
          </a:xfrm>
        </p:spPr>
        <p:txBody>
          <a:bodyPr>
            <a:normAutofit fontScale="77500" lnSpcReduction="20000"/>
          </a:bodyPr>
          <a:lstStyle/>
          <a:p>
            <a:r>
              <a:rPr lang="en-US" sz="4100" i="1" dirty="0" smtClean="0">
                <a:solidFill>
                  <a:schemeClr val="tx1"/>
                </a:solidFill>
                <a:latin typeface="Times New Roman" panose="02020603050405020304" pitchFamily="18" charset="0"/>
                <a:cs typeface="Times New Roman" panose="02020603050405020304" pitchFamily="18" charset="0"/>
              </a:rPr>
              <a:t>Making China an Empire</a:t>
            </a:r>
          </a:p>
          <a:p>
            <a:endParaRPr lang="en-US" sz="1200" i="1" dirty="0" smtClean="0">
              <a:solidFill>
                <a:schemeClr val="tx1"/>
              </a:solidFill>
              <a:latin typeface="Times New Roman" panose="02020603050405020304" pitchFamily="18" charset="0"/>
              <a:cs typeface="Times New Roman" panose="02020603050405020304" pitchFamily="18" charset="0"/>
            </a:endParaRPr>
          </a:p>
          <a:p>
            <a:pPr lvl="0" algn="l">
              <a:lnSpc>
                <a:spcPct val="120000"/>
              </a:lnSpc>
              <a:spcBef>
                <a:spcPts val="0"/>
              </a:spcBef>
              <a:buFont typeface="Arial" pitchFamily="34" charset="0"/>
              <a:buChar char="•"/>
            </a:pPr>
            <a:r>
              <a:rPr lang="en-US" sz="4000" dirty="0" smtClean="0">
                <a:solidFill>
                  <a:schemeClr val="tx1"/>
                </a:solidFill>
                <a:latin typeface="Times New Roman" panose="02020603050405020304" pitchFamily="18" charset="0"/>
                <a:cs typeface="Times New Roman" panose="02020603050405020304" pitchFamily="18" charset="0"/>
              </a:rPr>
              <a:t>Conquered regions were ruled separately from </a:t>
            </a:r>
          </a:p>
          <a:p>
            <a:pPr lvl="0" algn="l">
              <a:lnSpc>
                <a:spcPct val="120000"/>
              </a:lnSpc>
              <a:spcBef>
                <a:spcPts val="0"/>
              </a:spcBef>
            </a:pPr>
            <a:r>
              <a:rPr lang="en-US" sz="4000" dirty="0">
                <a:solidFill>
                  <a:schemeClr val="tx1"/>
                </a:solidFill>
                <a:latin typeface="Times New Roman" panose="02020603050405020304" pitchFamily="18" charset="0"/>
                <a:cs typeface="Times New Roman" panose="02020603050405020304" pitchFamily="18" charset="0"/>
              </a:rPr>
              <a:t>	</a:t>
            </a:r>
            <a:r>
              <a:rPr lang="en-US" sz="4000" dirty="0" smtClean="0">
                <a:solidFill>
                  <a:schemeClr val="tx1"/>
                </a:solidFill>
                <a:latin typeface="Times New Roman" panose="02020603050405020304" pitchFamily="18" charset="0"/>
                <a:cs typeface="Times New Roman" panose="02020603050405020304" pitchFamily="18" charset="0"/>
              </a:rPr>
              <a:t>the rest of </a:t>
            </a:r>
            <a:r>
              <a:rPr lang="en-US" sz="4000" b="1" i="1" dirty="0" smtClean="0">
                <a:solidFill>
                  <a:schemeClr val="tx1"/>
                </a:solidFill>
                <a:latin typeface="Times New Roman" panose="02020603050405020304" pitchFamily="18" charset="0"/>
                <a:cs typeface="Times New Roman" panose="02020603050405020304" pitchFamily="18" charset="0"/>
              </a:rPr>
              <a:t>China through a new office </a:t>
            </a:r>
          </a:p>
          <a:p>
            <a:pPr lvl="0" algn="l">
              <a:lnSpc>
                <a:spcPct val="120000"/>
              </a:lnSpc>
              <a:spcBef>
                <a:spcPts val="0"/>
              </a:spcBef>
            </a:pP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smtClean="0">
                <a:solidFill>
                  <a:schemeClr val="tx1"/>
                </a:solidFill>
                <a:latin typeface="Times New Roman" panose="02020603050405020304" pitchFamily="18" charset="0"/>
                <a:cs typeface="Times New Roman" panose="02020603050405020304" pitchFamily="18" charset="0"/>
              </a:rPr>
              <a:t>called the Court of Colonial Affairs</a:t>
            </a:r>
          </a:p>
          <a:p>
            <a:pPr lvl="0" algn="l">
              <a:lnSpc>
                <a:spcPct val="120000"/>
              </a:lnSpc>
              <a:spcBef>
                <a:spcPts val="0"/>
              </a:spcBef>
            </a:pPr>
            <a:endParaRPr lang="en-US" sz="2100" dirty="0" smtClean="0">
              <a:solidFill>
                <a:schemeClr val="tx1"/>
              </a:solidFill>
              <a:latin typeface="Times New Roman" panose="02020603050405020304" pitchFamily="18" charset="0"/>
              <a:cs typeface="Times New Roman" panose="02020603050405020304" pitchFamily="18" charset="0"/>
            </a:endParaRPr>
          </a:p>
          <a:p>
            <a:pPr algn="l">
              <a:lnSpc>
                <a:spcPct val="120000"/>
              </a:lnSpc>
              <a:spcBef>
                <a:spcPts val="0"/>
              </a:spcBef>
              <a:buFont typeface="Arial" pitchFamily="34" charset="0"/>
              <a:buChar char="•"/>
            </a:pPr>
            <a:r>
              <a:rPr lang="en-US" sz="4000" dirty="0" smtClean="0">
                <a:solidFill>
                  <a:schemeClr val="tx1"/>
                </a:solidFill>
                <a:latin typeface="Times New Roman" panose="02020603050405020304" pitchFamily="18" charset="0"/>
                <a:cs typeface="Times New Roman" panose="02020603050405020304" pitchFamily="18" charset="0"/>
              </a:rPr>
              <a:t>Chinese or Qing officials didn’t seek to assimilate </a:t>
            </a:r>
          </a:p>
          <a:p>
            <a:pPr algn="l">
              <a:lnSpc>
                <a:spcPct val="120000"/>
              </a:lnSpc>
              <a:spcBef>
                <a:spcPts val="0"/>
              </a:spcBef>
            </a:pPr>
            <a:r>
              <a:rPr lang="en-US" sz="4000" dirty="0">
                <a:solidFill>
                  <a:schemeClr val="tx1"/>
                </a:solidFill>
                <a:latin typeface="Times New Roman" panose="02020603050405020304" pitchFamily="18" charset="0"/>
                <a:cs typeface="Times New Roman" panose="02020603050405020304" pitchFamily="18" charset="0"/>
              </a:rPr>
              <a:t>	</a:t>
            </a:r>
            <a:r>
              <a:rPr lang="en-US" sz="4000" dirty="0" smtClean="0">
                <a:solidFill>
                  <a:schemeClr val="tx1"/>
                </a:solidFill>
                <a:latin typeface="Times New Roman" panose="02020603050405020304" pitchFamily="18" charset="0"/>
                <a:cs typeface="Times New Roman" panose="02020603050405020304" pitchFamily="18" charset="0"/>
              </a:rPr>
              <a:t>local people into Chinese culture and showed </a:t>
            </a:r>
          </a:p>
          <a:p>
            <a:pPr algn="l">
              <a:lnSpc>
                <a:spcPct val="120000"/>
              </a:lnSpc>
              <a:spcBef>
                <a:spcPts val="0"/>
              </a:spcBef>
            </a:pPr>
            <a:r>
              <a:rPr lang="en-US" sz="4000" dirty="0">
                <a:solidFill>
                  <a:schemeClr val="tx1"/>
                </a:solidFill>
                <a:latin typeface="Times New Roman" panose="02020603050405020304" pitchFamily="18" charset="0"/>
                <a:cs typeface="Times New Roman" panose="02020603050405020304" pitchFamily="18" charset="0"/>
              </a:rPr>
              <a:t>	</a:t>
            </a:r>
            <a:r>
              <a:rPr lang="en-US" sz="4000" dirty="0" smtClean="0">
                <a:solidFill>
                  <a:schemeClr val="tx1"/>
                </a:solidFill>
                <a:latin typeface="Times New Roman" panose="02020603050405020304" pitchFamily="18" charset="0"/>
                <a:cs typeface="Times New Roman" panose="02020603050405020304" pitchFamily="18" charset="0"/>
              </a:rPr>
              <a:t>considerable respect for the Mongolian, </a:t>
            </a:r>
          </a:p>
          <a:p>
            <a:pPr algn="l">
              <a:lnSpc>
                <a:spcPct val="120000"/>
              </a:lnSpc>
              <a:spcBef>
                <a:spcPts val="0"/>
              </a:spcBef>
            </a:pPr>
            <a:r>
              <a:rPr lang="en-US" sz="4000" dirty="0">
                <a:solidFill>
                  <a:schemeClr val="tx1"/>
                </a:solidFill>
                <a:latin typeface="Times New Roman" panose="02020603050405020304" pitchFamily="18" charset="0"/>
                <a:cs typeface="Times New Roman" panose="02020603050405020304" pitchFamily="18" charset="0"/>
              </a:rPr>
              <a:t>	</a:t>
            </a:r>
            <a:r>
              <a:rPr lang="en-US" sz="4000" dirty="0" smtClean="0">
                <a:solidFill>
                  <a:schemeClr val="tx1"/>
                </a:solidFill>
                <a:latin typeface="Times New Roman" panose="02020603050405020304" pitchFamily="18" charset="0"/>
                <a:cs typeface="Times New Roman" panose="02020603050405020304" pitchFamily="18" charset="0"/>
              </a:rPr>
              <a:t>Tibetan, and Muslim cultures of the region. 	However, </a:t>
            </a:r>
            <a:r>
              <a:rPr lang="en-US" sz="4000" b="1" i="1" dirty="0" smtClean="0">
                <a:solidFill>
                  <a:schemeClr val="tx1"/>
                </a:solidFill>
                <a:latin typeface="Times New Roman" panose="02020603050405020304" pitchFamily="18" charset="0"/>
                <a:cs typeface="Times New Roman" panose="02020603050405020304" pitchFamily="18" charset="0"/>
              </a:rPr>
              <a:t>Political independence and economic </a:t>
            </a:r>
          </a:p>
          <a:p>
            <a:pPr algn="l">
              <a:lnSpc>
                <a:spcPct val="120000"/>
              </a:lnSpc>
              <a:spcBef>
                <a:spcPts val="0"/>
              </a:spcBef>
            </a:pPr>
            <a:r>
              <a:rPr lang="en-US" sz="4000" b="1" i="1" dirty="0">
                <a:solidFill>
                  <a:schemeClr val="tx1"/>
                </a:solidFill>
                <a:latin typeface="Times New Roman" panose="02020603050405020304" pitchFamily="18" charset="0"/>
                <a:cs typeface="Times New Roman" panose="02020603050405020304" pitchFamily="18" charset="0"/>
              </a:rPr>
              <a:t>	</a:t>
            </a:r>
            <a:r>
              <a:rPr lang="en-US" sz="4000" b="1" i="1" dirty="0" smtClean="0">
                <a:solidFill>
                  <a:schemeClr val="tx1"/>
                </a:solidFill>
                <a:latin typeface="Times New Roman" panose="02020603050405020304" pitchFamily="18" charset="0"/>
                <a:cs typeface="Times New Roman" panose="02020603050405020304" pitchFamily="18" charset="0"/>
              </a:rPr>
              <a:t>prosperity came to an end.</a:t>
            </a:r>
            <a:endParaRPr lang="en-US" sz="40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022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058400" cy="6858000"/>
          </a:xfrm>
        </p:spPr>
        <p:txBody>
          <a:bodyPr>
            <a:normAutofit/>
          </a:bodyPr>
          <a:lstStyle/>
          <a:p>
            <a:pPr>
              <a:spcBef>
                <a:spcPts val="0"/>
              </a:spcBef>
              <a:buNone/>
            </a:pPr>
            <a:r>
              <a:rPr lang="en-US" dirty="0" smtClean="0">
                <a:latin typeface="Times New Roman" panose="02020603050405020304" pitchFamily="18" charset="0"/>
                <a:cs typeface="Times New Roman" panose="02020603050405020304" pitchFamily="18" charset="0"/>
              </a:rPr>
              <a:t>	B. Making China an Empire     	</a:t>
            </a:r>
          </a:p>
          <a:p>
            <a:pPr>
              <a:spcBef>
                <a:spcPts val="0"/>
              </a:spcBef>
              <a:buNone/>
            </a:pPr>
            <a:r>
              <a:rPr lang="en-US" dirty="0" smtClean="0">
                <a:latin typeface="Times New Roman" panose="02020603050405020304" pitchFamily="18" charset="0"/>
                <a:cs typeface="Times New Roman" panose="02020603050405020304" pitchFamily="18" charset="0"/>
              </a:rPr>
              <a:t>		</a:t>
            </a:r>
          </a:p>
          <a:p>
            <a:pPr>
              <a:spcBef>
                <a:spcPts val="0"/>
              </a:spcBef>
              <a:buNone/>
            </a:pPr>
            <a:r>
              <a:rPr lang="en-US" dirty="0" smtClean="0">
                <a:latin typeface="Times New Roman" panose="02020603050405020304" pitchFamily="18" charset="0"/>
                <a:cs typeface="Times New Roman" panose="02020603050405020304" pitchFamily="18" charset="0"/>
              </a:rPr>
              <a:t>1. Qing dynasty (1644–1912) launched enormous 			imperial expansion to the north and west     </a:t>
            </a:r>
          </a:p>
          <a:p>
            <a:pPr>
              <a:spcBef>
                <a:spcPts val="0"/>
              </a:spcBef>
              <a:buNone/>
            </a:pPr>
            <a:r>
              <a:rPr lang="en-US" dirty="0" smtClean="0">
                <a:latin typeface="Times New Roman" panose="02020603050405020304" pitchFamily="18" charset="0"/>
                <a:cs typeface="Times New Roman" panose="02020603050405020304" pitchFamily="18" charset="0"/>
              </a:rPr>
              <a:t>	</a:t>
            </a:r>
          </a:p>
          <a:p>
            <a:pPr>
              <a:spcBef>
                <a:spcPts val="0"/>
              </a:spcBef>
              <a:buNone/>
            </a:pPr>
            <a:r>
              <a:rPr lang="en-US" dirty="0" smtClean="0">
                <a:latin typeface="Times New Roman" panose="02020603050405020304" pitchFamily="18" charset="0"/>
                <a:cs typeface="Times New Roman" panose="02020603050405020304" pitchFamily="18" charset="0"/>
              </a:rPr>
              <a:t>2. Nomads of the north and west were very familiar </a:t>
            </a:r>
          </a:p>
          <a:p>
            <a:pPr>
              <a:spcBef>
                <a:spcPts val="0"/>
              </a:spcBef>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to the Chinese  </a:t>
            </a:r>
            <a:r>
              <a:rPr lang="en-US" sz="1800" dirty="0" smtClean="0">
                <a:latin typeface="Times New Roman" panose="02020603050405020304" pitchFamily="18" charset="0"/>
                <a:cs typeface="Times New Roman" panose="02020603050405020304" pitchFamily="18" charset="0"/>
              </a:rPr>
              <a:t>       </a:t>
            </a:r>
          </a:p>
          <a:p>
            <a:pPr>
              <a:spcBef>
                <a:spcPts val="0"/>
              </a:spcBef>
              <a:buNone/>
            </a:pPr>
            <a:r>
              <a:rPr lang="en-US" sz="1800" dirty="0" smtClean="0">
                <a:latin typeface="Times New Roman" panose="02020603050405020304" pitchFamily="18" charset="0"/>
                <a:cs typeface="Times New Roman" panose="02020603050405020304" pitchFamily="18" charset="0"/>
              </a:rPr>
              <a:t>	</a:t>
            </a:r>
          </a:p>
          <a:p>
            <a:pPr>
              <a:spcBef>
                <a:spcPts val="0"/>
              </a:spcBef>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 80-year-long Chinese conquest (1680–1760)           </a:t>
            </a:r>
          </a:p>
          <a:p>
            <a:pPr>
              <a:spcBef>
                <a:spcPts val="0"/>
              </a:spcBef>
              <a:buNone/>
            </a:pPr>
            <a:r>
              <a:rPr lang="en-US" sz="2000" dirty="0" smtClean="0">
                <a:latin typeface="Times New Roman" panose="02020603050405020304" pitchFamily="18" charset="0"/>
                <a:cs typeface="Times New Roman" panose="02020603050405020304" pitchFamily="18" charset="0"/>
              </a:rPr>
              <a:t>	</a:t>
            </a:r>
          </a:p>
          <a:p>
            <a:pPr>
              <a:spcBef>
                <a:spcPts val="0"/>
              </a:spcBef>
              <a:buNone/>
            </a:pPr>
            <a:r>
              <a:rPr lang="en-US" dirty="0" smtClean="0">
                <a:latin typeface="Times New Roman" panose="02020603050405020304" pitchFamily="18" charset="0"/>
                <a:cs typeface="Times New Roman" panose="02020603050405020304" pitchFamily="18" charset="0"/>
              </a:rPr>
              <a:t>	b. Motivated by security fears; reaction to </a:t>
            </a:r>
            <a:r>
              <a:rPr lang="en-US" dirty="0" err="1" smtClean="0">
                <a:latin typeface="Times New Roman" panose="02020603050405020304" pitchFamily="18" charset="0"/>
                <a:cs typeface="Times New Roman" panose="02020603050405020304" pitchFamily="18" charset="0"/>
              </a:rPr>
              <a:t>Zunghar</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spcBef>
                <a:spcPts val="0"/>
              </a:spcBef>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state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914400"/>
          </a:xfrm>
        </p:spPr>
        <p:txBody>
          <a:bodyPr>
            <a:normAutofit/>
          </a:bodyPr>
          <a:lstStyle/>
          <a:p>
            <a:r>
              <a:rPr lang="en-US" sz="3600" i="1" dirty="0" smtClean="0">
                <a:latin typeface="Times New Roman" panose="02020603050405020304" pitchFamily="18" charset="0"/>
                <a:cs typeface="Times New Roman" panose="02020603050405020304" pitchFamily="18" charset="0"/>
              </a:rPr>
              <a:t>Muslims and Hindus in the Mughal Empire</a:t>
            </a:r>
            <a:endParaRPr lang="en-US" sz="36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220" y="1828800"/>
            <a:ext cx="9144000" cy="6400800"/>
          </a:xfrm>
        </p:spPr>
        <p:txBody>
          <a:bodyPr>
            <a:normAutofit/>
          </a:bodyPr>
          <a:lstStyle/>
          <a:p>
            <a:pPr>
              <a:spcBef>
                <a:spcPts val="0"/>
              </a:spcBef>
            </a:pPr>
            <a:r>
              <a:rPr lang="en-US" dirty="0" smtClean="0">
                <a:latin typeface="Times New Roman" panose="02020603050405020304" pitchFamily="18" charset="0"/>
                <a:cs typeface="Times New Roman" panose="02020603050405020304" pitchFamily="18" charset="0"/>
              </a:rPr>
              <a:t>1. Mughals united much of India between 1526 and </a:t>
            </a:r>
          </a:p>
          <a:p>
            <a:pPr marL="0" indent="0">
              <a:spcBef>
                <a:spcPts val="0"/>
              </a:spcBef>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1707  </a:t>
            </a:r>
          </a:p>
          <a:p>
            <a:pPr marL="0" indent="0">
              <a:spcBef>
                <a:spcPts val="0"/>
              </a:spcBef>
              <a:buNone/>
            </a:pPr>
            <a:r>
              <a:rPr lang="en-US" dirty="0" smtClean="0">
                <a:latin typeface="Times New Roman" panose="02020603050405020304" pitchFamily="18" charset="0"/>
                <a:cs typeface="Times New Roman" panose="02020603050405020304" pitchFamily="18" charset="0"/>
              </a:rPr>
              <a:t>   </a:t>
            </a:r>
          </a:p>
          <a:p>
            <a:pPr>
              <a:spcBef>
                <a:spcPts val="0"/>
              </a:spcBef>
            </a:pPr>
            <a:r>
              <a:rPr lang="en-US" dirty="0" smtClean="0">
                <a:latin typeface="Times New Roman" panose="02020603050405020304" pitchFamily="18" charset="0"/>
                <a:cs typeface="Times New Roman" panose="02020603050405020304" pitchFamily="18" charset="0"/>
              </a:rPr>
              <a:t>2. The Mughal Empire’s most important divide was </a:t>
            </a:r>
          </a:p>
          <a:p>
            <a:pPr marL="0" indent="0">
              <a:spcBef>
                <a:spcPts val="0"/>
              </a:spcBef>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religious: 20 percent of the population were </a:t>
            </a:r>
          </a:p>
          <a:p>
            <a:pPr marL="0" indent="0">
              <a:spcBef>
                <a:spcPts val="0"/>
              </a:spcBef>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Muslims, while most of the rest were Hindus     </a:t>
            </a:r>
          </a:p>
          <a:p>
            <a:pPr>
              <a:spcBef>
                <a:spcPts val="0"/>
              </a:spcBef>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3600" i="1" dirty="0" smtClean="0">
                <a:latin typeface="Times New Roman" panose="02020603050405020304" pitchFamily="18" charset="0"/>
                <a:cs typeface="Times New Roman" panose="02020603050405020304" pitchFamily="18" charset="0"/>
              </a:rPr>
              <a:t>Muslims and Hindus in the </a:t>
            </a:r>
            <a:r>
              <a:rPr lang="en-US" sz="3600" i="1" dirty="0" err="1" smtClean="0">
                <a:latin typeface="Times New Roman" panose="02020603050405020304" pitchFamily="18" charset="0"/>
                <a:cs typeface="Times New Roman" panose="02020603050405020304" pitchFamily="18" charset="0"/>
              </a:rPr>
              <a:t>Mughal</a:t>
            </a:r>
            <a:r>
              <a:rPr lang="en-US" sz="3600" i="1" dirty="0" smtClean="0">
                <a:latin typeface="Times New Roman" panose="02020603050405020304" pitchFamily="18" charset="0"/>
                <a:cs typeface="Times New Roman" panose="02020603050405020304" pitchFamily="18" charset="0"/>
              </a:rPr>
              <a:t> Empire</a:t>
            </a:r>
            <a:endParaRPr lang="en-US" sz="36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219200"/>
            <a:ext cx="9144000" cy="6400800"/>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	3. Emperor Akbar (r. 1556–1605) </a:t>
            </a:r>
            <a:r>
              <a:rPr lang="en-US" b="1" i="1" dirty="0" smtClean="0">
                <a:latin typeface="Times New Roman" panose="02020603050405020304" pitchFamily="18" charset="0"/>
                <a:cs typeface="Times New Roman" panose="02020603050405020304" pitchFamily="18" charset="0"/>
              </a:rPr>
              <a:t>attempted </a:t>
            </a:r>
          </a:p>
          <a:p>
            <a:pPr marL="0" indent="0">
              <a:buNone/>
            </a:pPr>
            <a:r>
              <a:rPr lang="en-US" b="1" i="1" dirty="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	serious accommodation of the Hindu 			majority           </a:t>
            </a:r>
          </a:p>
        </p:txBody>
      </p:sp>
      <p:sp>
        <p:nvSpPr>
          <p:cNvPr id="4" name="Rectangle 3"/>
          <p:cNvSpPr/>
          <p:nvPr/>
        </p:nvSpPr>
        <p:spPr>
          <a:xfrm>
            <a:off x="838200" y="3124200"/>
            <a:ext cx="7772400"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4. Mughal toleration provoked reaction among </a:t>
            </a:r>
            <a:endParaRPr lang="en-US" sz="3200" dirty="0" smtClean="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some </a:t>
            </a:r>
            <a:r>
              <a:rPr lang="en-US" sz="3200" dirty="0">
                <a:latin typeface="Times New Roman" panose="02020603050405020304" pitchFamily="18" charset="0"/>
                <a:cs typeface="Times New Roman" panose="02020603050405020304" pitchFamily="18" charset="0"/>
              </a:rPr>
              <a:t>Muslims   </a:t>
            </a:r>
            <a:endParaRPr lang="en-US" sz="3200" dirty="0"/>
          </a:p>
        </p:txBody>
      </p:sp>
      <p:sp>
        <p:nvSpPr>
          <p:cNvPr id="5" name="Rectangle 4"/>
          <p:cNvSpPr/>
          <p:nvPr/>
        </p:nvSpPr>
        <p:spPr>
          <a:xfrm>
            <a:off x="838200" y="4876800"/>
            <a:ext cx="7982891"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5. Aurangzeb’s policy provoked Hindu reaction</a:t>
            </a:r>
          </a:p>
        </p:txBody>
      </p:sp>
    </p:spTree>
    <p:extLst>
      <p:ext uri="{BB962C8B-B14F-4D97-AF65-F5344CB8AC3E}">
        <p14:creationId xmlns:p14="http://schemas.microsoft.com/office/powerpoint/2010/main" val="157866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spot map 14-2"/>
          <p:cNvPicPr>
            <a:picLocks noChangeAspect="1" noChangeArrowheads="1"/>
          </p:cNvPicPr>
          <p:nvPr/>
        </p:nvPicPr>
        <p:blipFill>
          <a:blip r:embed="rId3" cstate="print"/>
          <a:srcRect/>
          <a:stretch>
            <a:fillRect/>
          </a:stretch>
        </p:blipFill>
        <p:spPr bwMode="auto">
          <a:xfrm>
            <a:off x="1892300" y="165100"/>
            <a:ext cx="5375275" cy="653256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TotalTime>
  <Words>625</Words>
  <Application>Microsoft Office PowerPoint</Application>
  <PresentationFormat>On-screen Show (4:3)</PresentationFormat>
  <Paragraphs>181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Symbol</vt:lpstr>
      <vt:lpstr>Times New Roman</vt:lpstr>
      <vt:lpstr>Office Theme</vt:lpstr>
      <vt:lpstr>Ways of the World: A Brief Global History  First Edition</vt:lpstr>
      <vt:lpstr>Asian Empires</vt:lpstr>
      <vt:lpstr>PowerPoint Presentation</vt:lpstr>
      <vt:lpstr>Asian Empires </vt:lpstr>
      <vt:lpstr>Asian Empires </vt:lpstr>
      <vt:lpstr>PowerPoint Presentation</vt:lpstr>
      <vt:lpstr>Muslims and Hindus in the Mughal Empire</vt:lpstr>
      <vt:lpstr>Muslims and Hindus in the Mughal Empire</vt:lpstr>
      <vt:lpstr>PowerPoint Presentation</vt:lpstr>
      <vt:lpstr>Muslims, Christians, and the Ottoman Empire </vt:lpstr>
      <vt:lpstr>Muslims, Christians, and the Ottoman Empire</vt:lpstr>
      <vt:lpstr>Muslims, Christians, and the Ottoman Empire</vt:lpstr>
      <vt:lpstr>Ottoman Empire</vt:lpstr>
      <vt:lpstr>Ottoman Empire</vt:lpstr>
      <vt:lpstr> How did Western European empires in the Americas differ from empires elsewhere in the world during the early modern era?</vt:lpstr>
      <vt:lpstr>Colonies of Sugar V. Settler Colonies in North America</vt:lpstr>
      <vt:lpstr>Chinese conquests, together with the expansion of the Russian Empire, transformed Central Asia.  </vt:lpstr>
    </vt:vector>
  </TitlesOfParts>
  <Company>Pearland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of the World: A Brief Global History  First Edition</dc:title>
  <dc:creator>Johnson, Glen</dc:creator>
  <cp:lastModifiedBy>Greg Scott</cp:lastModifiedBy>
  <cp:revision>93</cp:revision>
  <cp:lastPrinted>2016-01-18T15:25:50Z</cp:lastPrinted>
  <dcterms:created xsi:type="dcterms:W3CDTF">2012-12-10T15:17:26Z</dcterms:created>
  <dcterms:modified xsi:type="dcterms:W3CDTF">2016-01-20T04:20:06Z</dcterms:modified>
</cp:coreProperties>
</file>