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83" r:id="rId3"/>
    <p:sldId id="311" r:id="rId4"/>
    <p:sldId id="282" r:id="rId5"/>
    <p:sldId id="292" r:id="rId6"/>
    <p:sldId id="259" r:id="rId7"/>
    <p:sldId id="299" r:id="rId8"/>
    <p:sldId id="289"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369" autoAdjust="0"/>
  </p:normalViewPr>
  <p:slideViewPr>
    <p:cSldViewPr>
      <p:cViewPr varScale="1">
        <p:scale>
          <a:sx n="76" d="100"/>
          <a:sy n="76" d="100"/>
        </p:scale>
        <p:origin x="1404"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5646" tIns="47823" rIns="95646" bIns="47823"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8"/>
          </a:xfrm>
          <a:prstGeom prst="rect">
            <a:avLst/>
          </a:prstGeom>
        </p:spPr>
        <p:txBody>
          <a:bodyPr vert="horz" lIns="95646" tIns="47823" rIns="95646" bIns="47823" rtlCol="0"/>
          <a:lstStyle>
            <a:lvl1pPr algn="r">
              <a:defRPr sz="1300"/>
            </a:lvl1pPr>
          </a:lstStyle>
          <a:p>
            <a:fld id="{362E4924-24FA-448B-8E7C-C5661E4D5B24}" type="datetimeFigureOut">
              <a:rPr lang="en-US" smtClean="0"/>
              <a:t>1/13/2016</a:t>
            </a:fld>
            <a:endParaRPr lang="en-US"/>
          </a:p>
        </p:txBody>
      </p:sp>
      <p:sp>
        <p:nvSpPr>
          <p:cNvPr id="4" name="Footer Placeholder 3"/>
          <p:cNvSpPr>
            <a:spLocks noGrp="1"/>
          </p:cNvSpPr>
          <p:nvPr>
            <p:ph type="ftr" sz="quarter" idx="2"/>
          </p:nvPr>
        </p:nvSpPr>
        <p:spPr>
          <a:xfrm>
            <a:off x="0" y="9119474"/>
            <a:ext cx="3169920" cy="481727"/>
          </a:xfrm>
          <a:prstGeom prst="rect">
            <a:avLst/>
          </a:prstGeom>
        </p:spPr>
        <p:txBody>
          <a:bodyPr vert="horz" lIns="95646" tIns="47823" rIns="95646" bIns="47823" rtlCol="0" anchor="b"/>
          <a:lstStyle>
            <a:lvl1pPr algn="l">
              <a:defRPr sz="1300"/>
            </a:lvl1pPr>
          </a:lstStyle>
          <a:p>
            <a:r>
              <a:rPr lang="en-US" smtClean="0"/>
              <a:t>www.glscott.org</a:t>
            </a:r>
            <a:endParaRPr lang="en-US"/>
          </a:p>
        </p:txBody>
      </p:sp>
      <p:sp>
        <p:nvSpPr>
          <p:cNvPr id="5" name="Slide Number Placeholder 4"/>
          <p:cNvSpPr>
            <a:spLocks noGrp="1"/>
          </p:cNvSpPr>
          <p:nvPr>
            <p:ph type="sldNum" sz="quarter" idx="3"/>
          </p:nvPr>
        </p:nvSpPr>
        <p:spPr>
          <a:xfrm>
            <a:off x="4143587" y="9119474"/>
            <a:ext cx="3169920" cy="481727"/>
          </a:xfrm>
          <a:prstGeom prst="rect">
            <a:avLst/>
          </a:prstGeom>
        </p:spPr>
        <p:txBody>
          <a:bodyPr vert="horz" lIns="95646" tIns="47823" rIns="95646" bIns="47823" rtlCol="0" anchor="b"/>
          <a:lstStyle>
            <a:lvl1pPr algn="r">
              <a:defRPr sz="1300"/>
            </a:lvl1pPr>
          </a:lstStyle>
          <a:p>
            <a:fld id="{F6D2F90C-0DDB-4CE6-83C0-529C2D520862}" type="slidenum">
              <a:rPr lang="en-US" smtClean="0"/>
              <a:t>‹#›</a:t>
            </a:fld>
            <a:endParaRPr lang="en-US"/>
          </a:p>
        </p:txBody>
      </p:sp>
    </p:spTree>
    <p:extLst>
      <p:ext uri="{BB962C8B-B14F-4D97-AF65-F5344CB8AC3E}">
        <p14:creationId xmlns:p14="http://schemas.microsoft.com/office/powerpoint/2010/main" val="417684602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646" tIns="47823" rIns="95646" bIns="47823"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5646" tIns="47823" rIns="95646" bIns="47823" rtlCol="0"/>
          <a:lstStyle>
            <a:lvl1pPr algn="r">
              <a:defRPr sz="1300"/>
            </a:lvl1pPr>
          </a:lstStyle>
          <a:p>
            <a:fld id="{34F93B23-360E-4B5A-88B9-0EB1EB7816FA}" type="datetimeFigureOut">
              <a:rPr lang="en-US" smtClean="0"/>
              <a:pPr/>
              <a:t>1/13/2016</a:t>
            </a:fld>
            <a:endParaRPr lang="en-US"/>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5646" tIns="47823" rIns="95646" bIns="47823"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5646" tIns="47823" rIns="95646" bIns="478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5646" tIns="47823" rIns="95646" bIns="47823" rtlCol="0" anchor="b"/>
          <a:lstStyle>
            <a:lvl1pPr algn="l">
              <a:defRPr sz="1300"/>
            </a:lvl1pPr>
          </a:lstStyle>
          <a:p>
            <a:r>
              <a:rPr lang="en-US" smtClean="0"/>
              <a:t>www.glscott.org</a:t>
            </a: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5646" tIns="47823" rIns="95646" bIns="47823" rtlCol="0" anchor="b"/>
          <a:lstStyle>
            <a:lvl1pPr algn="r">
              <a:defRPr sz="1300"/>
            </a:lvl1pPr>
          </a:lstStyle>
          <a:p>
            <a:fld id="{CBD1FE69-920C-4748-A82F-B0633BB3778C}" type="slidenum">
              <a:rPr lang="en-US" smtClean="0"/>
              <a:pPr/>
              <a:t>‹#›</a:t>
            </a:fld>
            <a:endParaRPr lang="en-US"/>
          </a:p>
        </p:txBody>
      </p:sp>
    </p:spTree>
    <p:extLst>
      <p:ext uri="{BB962C8B-B14F-4D97-AF65-F5344CB8AC3E}">
        <p14:creationId xmlns:p14="http://schemas.microsoft.com/office/powerpoint/2010/main" val="425674986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28EAE3-06C1-4E85-A253-E07866DC00BC}" type="slidenum">
              <a:rPr lang="en-US"/>
              <a:pPr/>
              <a:t>1</a:t>
            </a:fld>
            <a:endParaRPr lang="en-US"/>
          </a:p>
        </p:txBody>
      </p:sp>
      <p:sp>
        <p:nvSpPr>
          <p:cNvPr id="104450" name="Rectangle 2"/>
          <p:cNvSpPr>
            <a:spLocks noGrp="1" noRot="1" noChangeAspect="1" noChangeArrowheads="1"/>
          </p:cNvSpPr>
          <p:nvPr>
            <p:ph type="sldImg"/>
          </p:nvPr>
        </p:nvSpPr>
        <p:spPr bwMode="auto">
          <a:xfrm>
            <a:off x="1258888" y="720725"/>
            <a:ext cx="4797425" cy="3598863"/>
          </a:xfrm>
          <a:prstGeom prst="rect">
            <a:avLst/>
          </a:prstGeom>
          <a:solidFill>
            <a:srgbClr val="FFFFFF"/>
          </a:solidFill>
          <a:ln>
            <a:solidFill>
              <a:srgbClr val="000000"/>
            </a:solidFill>
            <a:miter lim="800000"/>
            <a:headEnd/>
            <a:tailEnd/>
          </a:ln>
        </p:spPr>
      </p:sp>
      <p:sp>
        <p:nvSpPr>
          <p:cNvPr id="104451" name="Rectangle 3"/>
          <p:cNvSpPr>
            <a:spLocks noGrp="1" noChangeArrowheads="1"/>
          </p:cNvSpPr>
          <p:nvPr>
            <p:ph type="body" idx="1"/>
          </p:nvPr>
        </p:nvSpPr>
        <p:spPr bwMode="auto">
          <a:xfrm>
            <a:off x="975360" y="4560570"/>
            <a:ext cx="5364480" cy="4320540"/>
          </a:xfrm>
          <a:prstGeom prst="rect">
            <a:avLst/>
          </a:prstGeom>
          <a:solidFill>
            <a:srgbClr val="FFFFFF"/>
          </a:solidFill>
          <a:ln>
            <a:solidFill>
              <a:srgbClr val="000000"/>
            </a:solidFill>
            <a:miter lim="800000"/>
            <a:headEnd/>
            <a:tailEnd/>
          </a:ln>
        </p:spPr>
        <p:txBody>
          <a:bodyPr/>
          <a:lstStyle/>
          <a:p>
            <a:endParaRPr lang="en-US"/>
          </a:p>
        </p:txBody>
      </p:sp>
      <p:sp>
        <p:nvSpPr>
          <p:cNvPr id="2" name="Footer Placeholder 1"/>
          <p:cNvSpPr>
            <a:spLocks noGrp="1"/>
          </p:cNvSpPr>
          <p:nvPr>
            <p:ph type="ftr" sz="quarter" idx="10"/>
          </p:nvPr>
        </p:nvSpPr>
        <p:spPr/>
        <p:txBody>
          <a:bodyPr/>
          <a:lstStyle/>
          <a:p>
            <a:r>
              <a:rPr lang="en-US" smtClean="0"/>
              <a:t>www.glscott.org</a:t>
            </a:r>
            <a:endParaRPr lang="en-US"/>
          </a:p>
        </p:txBody>
      </p:sp>
    </p:spTree>
    <p:extLst>
      <p:ext uri="{BB962C8B-B14F-4D97-AF65-F5344CB8AC3E}">
        <p14:creationId xmlns:p14="http://schemas.microsoft.com/office/powerpoint/2010/main" val="1126688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www.glscott.org</a:t>
            </a:r>
            <a:endParaRPr lang="en-US"/>
          </a:p>
        </p:txBody>
      </p:sp>
      <p:sp>
        <p:nvSpPr>
          <p:cNvPr id="5" name="Slide Number Placeholder 4"/>
          <p:cNvSpPr>
            <a:spLocks noGrp="1"/>
          </p:cNvSpPr>
          <p:nvPr>
            <p:ph type="sldNum" sz="quarter" idx="11"/>
          </p:nvPr>
        </p:nvSpPr>
        <p:spPr/>
        <p:txBody>
          <a:bodyPr/>
          <a:lstStyle/>
          <a:p>
            <a:fld id="{CBD1FE69-920C-4748-A82F-B0633BB3778C}" type="slidenum">
              <a:rPr lang="en-US" smtClean="0"/>
              <a:pPr/>
              <a:t>2</a:t>
            </a:fld>
            <a:endParaRPr lang="en-US"/>
          </a:p>
        </p:txBody>
      </p:sp>
    </p:spTree>
    <p:extLst>
      <p:ext uri="{BB962C8B-B14F-4D97-AF65-F5344CB8AC3E}">
        <p14:creationId xmlns:p14="http://schemas.microsoft.com/office/powerpoint/2010/main" val="3104214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www.glscott.org</a:t>
            </a:r>
            <a:endParaRPr lang="en-US"/>
          </a:p>
        </p:txBody>
      </p:sp>
      <p:sp>
        <p:nvSpPr>
          <p:cNvPr id="5" name="Slide Number Placeholder 4"/>
          <p:cNvSpPr>
            <a:spLocks noGrp="1"/>
          </p:cNvSpPr>
          <p:nvPr>
            <p:ph type="sldNum" sz="quarter" idx="11"/>
          </p:nvPr>
        </p:nvSpPr>
        <p:spPr/>
        <p:txBody>
          <a:bodyPr/>
          <a:lstStyle/>
          <a:p>
            <a:fld id="{CBD1FE69-920C-4748-A82F-B0633BB3778C}" type="slidenum">
              <a:rPr lang="en-US" smtClean="0"/>
              <a:pPr/>
              <a:t>3</a:t>
            </a:fld>
            <a:endParaRPr lang="en-US"/>
          </a:p>
        </p:txBody>
      </p:sp>
    </p:spTree>
    <p:extLst>
      <p:ext uri="{BB962C8B-B14F-4D97-AF65-F5344CB8AC3E}">
        <p14:creationId xmlns:p14="http://schemas.microsoft.com/office/powerpoint/2010/main" val="3526443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www.glscott.org</a:t>
            </a:r>
            <a:endParaRPr lang="en-US"/>
          </a:p>
        </p:txBody>
      </p:sp>
      <p:sp>
        <p:nvSpPr>
          <p:cNvPr id="5" name="Slide Number Placeholder 4"/>
          <p:cNvSpPr>
            <a:spLocks noGrp="1"/>
          </p:cNvSpPr>
          <p:nvPr>
            <p:ph type="sldNum" sz="quarter" idx="11"/>
          </p:nvPr>
        </p:nvSpPr>
        <p:spPr/>
        <p:txBody>
          <a:bodyPr/>
          <a:lstStyle/>
          <a:p>
            <a:fld id="{CBD1FE69-920C-4748-A82F-B0633BB3778C}" type="slidenum">
              <a:rPr lang="en-US" smtClean="0"/>
              <a:pPr/>
              <a:t>4</a:t>
            </a:fld>
            <a:endParaRPr lang="en-US"/>
          </a:p>
        </p:txBody>
      </p:sp>
    </p:spTree>
    <p:extLst>
      <p:ext uri="{BB962C8B-B14F-4D97-AF65-F5344CB8AC3E}">
        <p14:creationId xmlns:p14="http://schemas.microsoft.com/office/powerpoint/2010/main" val="837784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Europeans did not just conquer and govern established societies they created wholly new societies.</a:t>
            </a:r>
          </a:p>
          <a:p>
            <a:pPr lvl="1" algn="l">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All were shaped by mercantilism-This view held that European countries’ economic interests were best served by encouraging exports and accumulating silver and gold which represented prosperity.  Colonies provided their mother countries with great quantities of bullion.</a:t>
            </a:r>
          </a:p>
          <a:p>
            <a:pPr lvl="1" algn="l">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Colonies should provide closed markets for the mother country’s manufactured goods.</a:t>
            </a:r>
          </a:p>
          <a:p>
            <a:pPr lvl="1" algn="l">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But colonies differed widely, depending on native cultures and the sort  of economy that was established</a:t>
            </a:r>
          </a:p>
          <a:p>
            <a:pPr lvl="1" algn="l">
              <a:buFont typeface="Arial" pitchFamily="34" charset="0"/>
              <a:buChar char="•"/>
            </a:pPr>
            <a:r>
              <a:rPr lang="en-US" sz="1300" dirty="0">
                <a:latin typeface="Times New Roman" panose="02020603050405020304" pitchFamily="18" charset="0"/>
                <a:cs typeface="Times New Roman" panose="02020603050405020304" pitchFamily="18" charset="0"/>
              </a:rPr>
              <a:t>Three types of economies</a:t>
            </a:r>
          </a:p>
          <a:p>
            <a:pPr lvl="0" algn="l"/>
            <a:r>
              <a:rPr lang="en-US" sz="1300" dirty="0">
                <a:latin typeface="Times New Roman" panose="02020603050405020304" pitchFamily="18" charset="0"/>
                <a:cs typeface="Times New Roman" panose="02020603050405020304" pitchFamily="18" charset="0"/>
              </a:rPr>
              <a:t>	settler-dominated agriculture</a:t>
            </a:r>
          </a:p>
          <a:p>
            <a:pPr lvl="0" algn="l"/>
            <a:r>
              <a:rPr lang="en-US" sz="1300" dirty="0">
                <a:latin typeface="Times New Roman" panose="02020603050405020304" pitchFamily="18" charset="0"/>
                <a:cs typeface="Times New Roman" panose="02020603050405020304" pitchFamily="18" charset="0"/>
              </a:rPr>
              <a:t>	slave-based plantations</a:t>
            </a:r>
          </a:p>
          <a:p>
            <a:pPr algn="l"/>
            <a:r>
              <a:rPr lang="en-US" sz="1300" dirty="0">
                <a:latin typeface="Times New Roman" panose="02020603050405020304" pitchFamily="18" charset="0"/>
                <a:cs typeface="Times New Roman" panose="02020603050405020304" pitchFamily="18" charset="0"/>
              </a:rPr>
              <a:t>	ranching or mining </a:t>
            </a:r>
          </a:p>
          <a:p>
            <a:endParaRPr lang="en-US" dirty="0"/>
          </a:p>
        </p:txBody>
      </p:sp>
      <p:sp>
        <p:nvSpPr>
          <p:cNvPr id="4" name="Footer Placeholder 3"/>
          <p:cNvSpPr>
            <a:spLocks noGrp="1"/>
          </p:cNvSpPr>
          <p:nvPr>
            <p:ph type="ftr" sz="quarter" idx="10"/>
          </p:nvPr>
        </p:nvSpPr>
        <p:spPr/>
        <p:txBody>
          <a:bodyPr/>
          <a:lstStyle/>
          <a:p>
            <a:r>
              <a:rPr lang="en-US" smtClean="0"/>
              <a:t>www.glscott.org</a:t>
            </a:r>
            <a:endParaRPr lang="en-US"/>
          </a:p>
        </p:txBody>
      </p:sp>
      <p:sp>
        <p:nvSpPr>
          <p:cNvPr id="5" name="Slide Number Placeholder 4"/>
          <p:cNvSpPr>
            <a:spLocks noGrp="1"/>
          </p:cNvSpPr>
          <p:nvPr>
            <p:ph type="sldNum" sz="quarter" idx="11"/>
          </p:nvPr>
        </p:nvSpPr>
        <p:spPr/>
        <p:txBody>
          <a:bodyPr/>
          <a:lstStyle/>
          <a:p>
            <a:fld id="{CBD1FE69-920C-4748-A82F-B0633BB3778C}" type="slidenum">
              <a:rPr lang="en-US" smtClean="0"/>
              <a:pPr/>
              <a:t>5</a:t>
            </a:fld>
            <a:endParaRPr lang="en-US"/>
          </a:p>
        </p:txBody>
      </p:sp>
    </p:spTree>
    <p:extLst>
      <p:ext uri="{BB962C8B-B14F-4D97-AF65-F5344CB8AC3E}">
        <p14:creationId xmlns:p14="http://schemas.microsoft.com/office/powerpoint/2010/main" val="3370734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F0E77B-F112-42D0-8A37-43CB98087508}" type="slidenum">
              <a:rPr lang="en-US"/>
              <a:pPr/>
              <a:t>6</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normAutofit/>
          </a:bodyPr>
          <a:lstStyle/>
          <a:p>
            <a:pPr algn="l">
              <a:buFont typeface="Arial" pitchFamily="34" charset="0"/>
              <a:buChar char="•"/>
            </a:pPr>
            <a:r>
              <a:rPr lang="en-US" sz="1300" dirty="0">
                <a:latin typeface="Times New Roman" panose="02020603050405020304" pitchFamily="18" charset="0"/>
                <a:cs typeface="Times New Roman" panose="02020603050405020304" pitchFamily="18" charset="0"/>
              </a:rPr>
              <a:t>Spanish conquest </a:t>
            </a:r>
          </a:p>
          <a:p>
            <a:pPr lvl="1" algn="l">
              <a:buFont typeface="Arial" pitchFamily="34" charset="0"/>
              <a:buChar char="•"/>
            </a:pPr>
            <a:r>
              <a:rPr lang="en-US" sz="1300" dirty="0">
                <a:latin typeface="Times New Roman" panose="02020603050405020304" pitchFamily="18" charset="0"/>
                <a:cs typeface="Times New Roman" panose="02020603050405020304" pitchFamily="18" charset="0"/>
              </a:rPr>
              <a:t> replicating the Spanish hierarchy while accommodating the racially and culturally different Indians and Africans, as well as growing numbers of racially mixed people.  The society was dominated by Europeans.</a:t>
            </a:r>
          </a:p>
          <a:p>
            <a:endParaRPr lang="en-US" dirty="0"/>
          </a:p>
        </p:txBody>
      </p:sp>
      <p:sp>
        <p:nvSpPr>
          <p:cNvPr id="2" name="Footer Placeholder 1"/>
          <p:cNvSpPr>
            <a:spLocks noGrp="1"/>
          </p:cNvSpPr>
          <p:nvPr>
            <p:ph type="ftr" sz="quarter" idx="10"/>
          </p:nvPr>
        </p:nvSpPr>
        <p:spPr/>
        <p:txBody>
          <a:bodyPr/>
          <a:lstStyle/>
          <a:p>
            <a:r>
              <a:rPr lang="en-US" smtClean="0"/>
              <a:t>www.glscott.org</a:t>
            </a:r>
            <a:endParaRPr lang="en-US"/>
          </a:p>
        </p:txBody>
      </p:sp>
    </p:spTree>
    <p:extLst>
      <p:ext uri="{BB962C8B-B14F-4D97-AF65-F5344CB8AC3E}">
        <p14:creationId xmlns:p14="http://schemas.microsoft.com/office/powerpoint/2010/main" val="778800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www.glscott.org</a:t>
            </a:r>
            <a:endParaRPr lang="en-US"/>
          </a:p>
        </p:txBody>
      </p:sp>
      <p:sp>
        <p:nvSpPr>
          <p:cNvPr id="5" name="Slide Number Placeholder 4"/>
          <p:cNvSpPr>
            <a:spLocks noGrp="1"/>
          </p:cNvSpPr>
          <p:nvPr>
            <p:ph type="sldNum" sz="quarter" idx="11"/>
          </p:nvPr>
        </p:nvSpPr>
        <p:spPr/>
        <p:txBody>
          <a:bodyPr/>
          <a:lstStyle/>
          <a:p>
            <a:fld id="{CBD1FE69-920C-4748-A82F-B0633BB3778C}" type="slidenum">
              <a:rPr lang="en-US" smtClean="0"/>
              <a:pPr/>
              <a:t>7</a:t>
            </a:fld>
            <a:endParaRPr lang="en-US"/>
          </a:p>
        </p:txBody>
      </p:sp>
    </p:spTree>
    <p:extLst>
      <p:ext uri="{BB962C8B-B14F-4D97-AF65-F5344CB8AC3E}">
        <p14:creationId xmlns:p14="http://schemas.microsoft.com/office/powerpoint/2010/main" val="4266944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www.glscott.org</a:t>
            </a:r>
            <a:endParaRPr lang="en-US"/>
          </a:p>
        </p:txBody>
      </p:sp>
      <p:sp>
        <p:nvSpPr>
          <p:cNvPr id="5" name="Slide Number Placeholder 4"/>
          <p:cNvSpPr>
            <a:spLocks noGrp="1"/>
          </p:cNvSpPr>
          <p:nvPr>
            <p:ph type="sldNum" sz="quarter" idx="11"/>
          </p:nvPr>
        </p:nvSpPr>
        <p:spPr/>
        <p:txBody>
          <a:bodyPr/>
          <a:lstStyle/>
          <a:p>
            <a:fld id="{CBD1FE69-920C-4748-A82F-B0633BB3778C}" type="slidenum">
              <a:rPr lang="en-US" smtClean="0"/>
              <a:pPr/>
              <a:t>8</a:t>
            </a:fld>
            <a:endParaRPr lang="en-US"/>
          </a:p>
        </p:txBody>
      </p:sp>
    </p:spTree>
    <p:extLst>
      <p:ext uri="{BB962C8B-B14F-4D97-AF65-F5344CB8AC3E}">
        <p14:creationId xmlns:p14="http://schemas.microsoft.com/office/powerpoint/2010/main" val="2447848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070AF2-C7FC-41DE-9892-32778C1E13E7}"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35619-4F17-4A4E-9AB5-C004AC4B24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070AF2-C7FC-41DE-9892-32778C1E13E7}"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35619-4F17-4A4E-9AB5-C004AC4B24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070AF2-C7FC-41DE-9892-32778C1E13E7}"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35619-4F17-4A4E-9AB5-C004AC4B24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070AF2-C7FC-41DE-9892-32778C1E13E7}"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35619-4F17-4A4E-9AB5-C004AC4B24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070AF2-C7FC-41DE-9892-32778C1E13E7}"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35619-4F17-4A4E-9AB5-C004AC4B24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070AF2-C7FC-41DE-9892-32778C1E13E7}"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35619-4F17-4A4E-9AB5-C004AC4B24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070AF2-C7FC-41DE-9892-32778C1E13E7}" type="datetimeFigureOut">
              <a:rPr lang="en-US" smtClean="0"/>
              <a:pPr/>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D35619-4F17-4A4E-9AB5-C004AC4B24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070AF2-C7FC-41DE-9892-32778C1E13E7}" type="datetimeFigureOut">
              <a:rPr lang="en-US" smtClean="0"/>
              <a:pPr/>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D35619-4F17-4A4E-9AB5-C004AC4B24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070AF2-C7FC-41DE-9892-32778C1E13E7}" type="datetimeFigureOut">
              <a:rPr lang="en-US" smtClean="0"/>
              <a:pPr/>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D35619-4F17-4A4E-9AB5-C004AC4B24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070AF2-C7FC-41DE-9892-32778C1E13E7}"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35619-4F17-4A4E-9AB5-C004AC4B24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070AF2-C7FC-41DE-9892-32778C1E13E7}"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35619-4F17-4A4E-9AB5-C004AC4B24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70AF2-C7FC-41DE-9892-32778C1E13E7}" type="datetimeFigureOut">
              <a:rPr lang="en-US" smtClean="0"/>
              <a:pPr/>
              <a:t>1/13/2016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35619-4F17-4A4E-9AB5-C004AC4B24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HQPA5oNpfM4&amp;feature=em-share_video_in_list_user&amp;list=PLBDA2E52FB1EF80C9"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http://i1.ytimg.com/vi/HQPA5oNpfM4/hqdefault.jp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457200" y="914400"/>
            <a:ext cx="8534400" cy="2590800"/>
          </a:xfrm>
        </p:spPr>
        <p:txBody>
          <a:bodyPr/>
          <a:lstStyle/>
          <a:p>
            <a:r>
              <a:rPr lang="en-US" sz="4500" b="1" dirty="0">
                <a:solidFill>
                  <a:schemeClr val="tx1"/>
                </a:solidFill>
                <a:latin typeface="Times New Roman" panose="02020603050405020304" pitchFamily="18" charset="0"/>
                <a:cs typeface="Times New Roman" panose="02020603050405020304" pitchFamily="18" charset="0"/>
              </a:rPr>
              <a:t>Ways of the World:</a:t>
            </a:r>
            <a:br>
              <a:rPr lang="en-US" sz="4500" b="1" dirty="0">
                <a:solidFill>
                  <a:schemeClr val="tx1"/>
                </a:solidFill>
                <a:latin typeface="Times New Roman" panose="02020603050405020304" pitchFamily="18" charset="0"/>
                <a:cs typeface="Times New Roman" panose="02020603050405020304" pitchFamily="18" charset="0"/>
              </a:rPr>
            </a:br>
            <a:r>
              <a:rPr lang="en-US" sz="4500" b="1" dirty="0">
                <a:solidFill>
                  <a:schemeClr val="tx1"/>
                </a:solidFill>
                <a:latin typeface="Times New Roman" panose="02020603050405020304" pitchFamily="18" charset="0"/>
                <a:cs typeface="Times New Roman" panose="02020603050405020304" pitchFamily="18" charset="0"/>
              </a:rPr>
              <a:t>A Brief Global History</a:t>
            </a:r>
            <a:br>
              <a:rPr lang="en-US" sz="4500" b="1" dirty="0">
                <a:solidFill>
                  <a:schemeClr val="tx1"/>
                </a:solidFill>
                <a:latin typeface="Times New Roman" panose="02020603050405020304" pitchFamily="18" charset="0"/>
                <a:cs typeface="Times New Roman" panose="02020603050405020304" pitchFamily="18" charset="0"/>
              </a:rPr>
            </a:br>
            <a:r>
              <a:rPr lang="en-US" sz="4500" b="1" dirty="0">
                <a:solidFill>
                  <a:schemeClr val="tx1"/>
                </a:solidFill>
                <a:latin typeface="Times New Roman" panose="02020603050405020304" pitchFamily="18" charset="0"/>
                <a:cs typeface="Times New Roman" panose="02020603050405020304" pitchFamily="18" charset="0"/>
              </a:rPr>
              <a:t> </a:t>
            </a:r>
            <a:r>
              <a:rPr lang="en-US" sz="3200" dirty="0">
                <a:solidFill>
                  <a:schemeClr val="tx1"/>
                </a:solidFill>
                <a:latin typeface="Times New Roman" panose="02020603050405020304" pitchFamily="18" charset="0"/>
                <a:cs typeface="Times New Roman" panose="02020603050405020304" pitchFamily="18" charset="0"/>
              </a:rPr>
              <a:t>First Edition</a:t>
            </a: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102403" name="Rectangle 3"/>
          <p:cNvSpPr>
            <a:spLocks noGrp="1" noChangeArrowheads="1"/>
          </p:cNvSpPr>
          <p:nvPr>
            <p:ph type="subTitle" idx="1"/>
          </p:nvPr>
        </p:nvSpPr>
        <p:spPr>
          <a:xfrm>
            <a:off x="304800" y="3492500"/>
            <a:ext cx="8839200" cy="3200400"/>
          </a:xfrm>
        </p:spPr>
        <p:txBody>
          <a:bodyPr>
            <a:normAutofit/>
          </a:bodyPr>
          <a:lstStyle/>
          <a:p>
            <a:pPr>
              <a:lnSpc>
                <a:spcPct val="90000"/>
              </a:lnSpc>
            </a:pPr>
            <a:r>
              <a:rPr lang="en-US" b="1" i="1" dirty="0">
                <a:solidFill>
                  <a:srgbClr val="FF0000"/>
                </a:solidFill>
                <a:latin typeface="Times New Roman" panose="02020603050405020304" pitchFamily="18" charset="0"/>
                <a:cs typeface="Times New Roman" panose="02020603050405020304" pitchFamily="18" charset="0"/>
              </a:rPr>
              <a:t>CHAPTER </a:t>
            </a:r>
            <a:r>
              <a:rPr lang="en-US" b="1" i="1" dirty="0" smtClean="0">
                <a:solidFill>
                  <a:srgbClr val="FF0000"/>
                </a:solidFill>
                <a:latin typeface="Times New Roman" panose="02020603050405020304" pitchFamily="18" charset="0"/>
                <a:cs typeface="Times New Roman" panose="02020603050405020304" pitchFamily="18" charset="0"/>
              </a:rPr>
              <a:t>XIV</a:t>
            </a:r>
            <a:endParaRPr lang="en-US" i="1" dirty="0">
              <a:solidFill>
                <a:srgbClr val="FF0000"/>
              </a:solidFill>
              <a:latin typeface="Times New Roman" panose="02020603050405020304" pitchFamily="18" charset="0"/>
              <a:cs typeface="Times New Roman" panose="02020603050405020304" pitchFamily="18" charset="0"/>
            </a:endParaRPr>
          </a:p>
          <a:p>
            <a:pPr>
              <a:lnSpc>
                <a:spcPct val="90000"/>
              </a:lnSpc>
            </a:pPr>
            <a:r>
              <a:rPr lang="en-US" dirty="0">
                <a:solidFill>
                  <a:srgbClr val="FF0000"/>
                </a:solidFill>
                <a:latin typeface="Times New Roman" panose="02020603050405020304" pitchFamily="18" charset="0"/>
                <a:cs typeface="Times New Roman" panose="02020603050405020304" pitchFamily="18" charset="0"/>
              </a:rPr>
              <a:t>Empires and Encounters</a:t>
            </a:r>
          </a:p>
          <a:p>
            <a:pPr>
              <a:lnSpc>
                <a:spcPct val="90000"/>
              </a:lnSpc>
            </a:pPr>
            <a:r>
              <a:rPr lang="en-US" sz="2800" dirty="0" smtClean="0">
                <a:solidFill>
                  <a:srgbClr val="FF0000"/>
                </a:solidFill>
                <a:latin typeface="Times New Roman" panose="02020603050405020304" pitchFamily="18" charset="0"/>
                <a:cs typeface="Times New Roman" panose="02020603050405020304" pitchFamily="18" charset="0"/>
              </a:rPr>
              <a:t>1450–1750</a:t>
            </a:r>
          </a:p>
          <a:p>
            <a:pPr>
              <a:lnSpc>
                <a:spcPct val="90000"/>
              </a:lnSpc>
            </a:pPr>
            <a:endParaRPr lang="en-US" sz="1400" dirty="0" smtClean="0">
              <a:solidFill>
                <a:srgbClr val="FF0000"/>
              </a:solidFill>
              <a:latin typeface="Times New Roman" panose="02020603050405020304" pitchFamily="18" charset="0"/>
              <a:cs typeface="Times New Roman" panose="02020603050405020304" pitchFamily="18" charset="0"/>
            </a:endParaRPr>
          </a:p>
          <a:p>
            <a:pPr>
              <a:lnSpc>
                <a:spcPct val="90000"/>
              </a:lnSpc>
            </a:pPr>
            <a:r>
              <a:rPr lang="en-US" i="1" dirty="0" smtClean="0">
                <a:solidFill>
                  <a:srgbClr val="FF0000"/>
                </a:solidFill>
                <a:latin typeface="Times New Roman" panose="02020603050405020304" pitchFamily="18" charset="0"/>
                <a:cs typeface="Times New Roman" panose="02020603050405020304" pitchFamily="18" charset="0"/>
              </a:rPr>
              <a:t>Columbian Exchange</a:t>
            </a:r>
          </a:p>
          <a:p>
            <a:pPr>
              <a:lnSpc>
                <a:spcPct val="90000"/>
              </a:lnSpc>
            </a:pPr>
            <a:endParaRPr lang="en-US" i="1" dirty="0">
              <a:solidFill>
                <a:srgbClr val="FF0000"/>
              </a:solidFill>
              <a:latin typeface="Times New Roman" panose="02020603050405020304" pitchFamily="18" charset="0"/>
              <a:cs typeface="Times New Roman" panose="02020603050405020304" pitchFamily="18" charset="0"/>
            </a:endParaRPr>
          </a:p>
        </p:txBody>
      </p:sp>
      <p:sp>
        <p:nvSpPr>
          <p:cNvPr id="102405" name="Text Box 5"/>
          <p:cNvSpPr txBox="1">
            <a:spLocks noChangeArrowheads="1"/>
          </p:cNvSpPr>
          <p:nvPr/>
        </p:nvSpPr>
        <p:spPr bwMode="auto">
          <a:xfrm>
            <a:off x="342900" y="228600"/>
            <a:ext cx="8305800" cy="400110"/>
          </a:xfrm>
          <a:prstGeom prst="rect">
            <a:avLst/>
          </a:prstGeom>
          <a:noFill/>
          <a:ln w="9525">
            <a:noFill/>
            <a:miter lim="800000"/>
            <a:headEnd/>
            <a:tailEnd/>
          </a:ln>
          <a:effectLst/>
        </p:spPr>
        <p:txBody>
          <a:bodyPr>
            <a:spAutoFit/>
          </a:bodyPr>
          <a:lstStyle/>
          <a:p>
            <a:pPr algn="ctr">
              <a:spcBef>
                <a:spcPct val="50000"/>
              </a:spcBef>
            </a:pPr>
            <a:r>
              <a:rPr lang="en-US" sz="2000" dirty="0">
                <a:latin typeface="Times New Roman" panose="02020603050405020304" pitchFamily="18" charset="0"/>
                <a:cs typeface="Times New Roman" panose="02020603050405020304" pitchFamily="18" charset="0"/>
              </a:rPr>
              <a:t>Robert W. </a:t>
            </a:r>
            <a:r>
              <a:rPr lang="en-US" sz="2000" dirty="0" err="1">
                <a:latin typeface="Times New Roman" panose="02020603050405020304" pitchFamily="18" charset="0"/>
                <a:cs typeface="Times New Roman" panose="02020603050405020304" pitchFamily="18" charset="0"/>
              </a:rPr>
              <a:t>Strayer</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152400"/>
            <a:ext cx="7848600" cy="1523999"/>
          </a:xfrm>
        </p:spPr>
        <p:txBody>
          <a:bodyPr/>
          <a:lstStyle/>
          <a:p>
            <a:r>
              <a:rPr lang="en-US" i="1" dirty="0" smtClean="0">
                <a:latin typeface="Times New Roman" panose="02020603050405020304" pitchFamily="18" charset="0"/>
                <a:cs typeface="Times New Roman" panose="02020603050405020304" pitchFamily="18" charset="0"/>
              </a:rPr>
              <a:t>The Columbian Exchange</a:t>
            </a:r>
            <a:r>
              <a:rPr lang="en-US" dirty="0" smtClean="0"/>
              <a:t/>
            </a:r>
            <a:br>
              <a:rPr lang="en-US" dirty="0" smtClean="0"/>
            </a:br>
            <a:endParaRPr lang="en-US" dirty="0"/>
          </a:p>
        </p:txBody>
      </p:sp>
      <p:sp>
        <p:nvSpPr>
          <p:cNvPr id="6" name="Subtitle 5"/>
          <p:cNvSpPr>
            <a:spLocks noGrp="1"/>
          </p:cNvSpPr>
          <p:nvPr>
            <p:ph type="subTitle" idx="1"/>
          </p:nvPr>
        </p:nvSpPr>
        <p:spPr>
          <a:xfrm>
            <a:off x="152400" y="773134"/>
            <a:ext cx="8989671" cy="5867400"/>
          </a:xfrm>
        </p:spPr>
        <p:txBody>
          <a:bodyPr>
            <a:normAutofit/>
          </a:bodyPr>
          <a:lstStyle/>
          <a:p>
            <a:pPr algn="l">
              <a:buFont typeface="Arial" pitchFamily="34" charset="0"/>
              <a:buChar char="•"/>
            </a:pPr>
            <a:r>
              <a:rPr lang="en-US" dirty="0">
                <a:solidFill>
                  <a:schemeClr val="tx1"/>
                </a:solidFill>
                <a:latin typeface="Times New Roman" panose="02020603050405020304" pitchFamily="18" charset="0"/>
                <a:cs typeface="Times New Roman" panose="02020603050405020304" pitchFamily="18" charset="0"/>
              </a:rPr>
              <a:t>It was the enormous network of communication, migration, trade, the spread of disease, and the transfer of plants and animals between the Old and New Worlds.  This was an interacting Atlantic world connecting four </a:t>
            </a:r>
            <a:r>
              <a:rPr lang="en-US" dirty="0" smtClean="0">
                <a:solidFill>
                  <a:schemeClr val="tx1"/>
                </a:solidFill>
                <a:latin typeface="Times New Roman" panose="02020603050405020304" pitchFamily="18" charset="0"/>
                <a:cs typeface="Times New Roman" panose="02020603050405020304" pitchFamily="18" charset="0"/>
              </a:rPr>
              <a:t>continents</a:t>
            </a:r>
          </a:p>
          <a:p>
            <a:pPr algn="l"/>
            <a:endParaRPr lang="en-US" dirty="0" smtClean="0">
              <a:solidFill>
                <a:schemeClr val="tx1"/>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3191732"/>
            <a:ext cx="4648200" cy="366626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3400" y="152400"/>
            <a:ext cx="7848600" cy="1142999"/>
          </a:xfrm>
        </p:spPr>
        <p:txBody>
          <a:bodyPr>
            <a:normAutofit fontScale="90000"/>
          </a:bodyPr>
          <a:lstStyle/>
          <a:p>
            <a:r>
              <a:rPr lang="en-US" i="1" dirty="0" smtClean="0">
                <a:latin typeface="Times New Roman" panose="02020603050405020304" pitchFamily="18" charset="0"/>
                <a:cs typeface="Times New Roman" panose="02020603050405020304" pitchFamily="18" charset="0"/>
              </a:rPr>
              <a:t>The Columbian Exchange</a:t>
            </a:r>
            <a:br>
              <a:rPr lang="en-US" i="1" dirty="0" smtClean="0">
                <a:latin typeface="Times New Roman" panose="02020603050405020304" pitchFamily="18" charset="0"/>
                <a:cs typeface="Times New Roman" panose="02020603050405020304" pitchFamily="18" charset="0"/>
              </a:rPr>
            </a:br>
            <a:endParaRPr lang="en-US" i="1" dirty="0">
              <a:latin typeface="Times New Roman" panose="02020603050405020304" pitchFamily="18" charset="0"/>
              <a:cs typeface="Times New Roman" panose="02020603050405020304" pitchFamily="18" charset="0"/>
            </a:endParaRPr>
          </a:p>
        </p:txBody>
      </p:sp>
      <p:sp>
        <p:nvSpPr>
          <p:cNvPr id="6" name="Subtitle 5"/>
          <p:cNvSpPr>
            <a:spLocks noGrp="1"/>
          </p:cNvSpPr>
          <p:nvPr>
            <p:ph type="subTitle" idx="1"/>
          </p:nvPr>
        </p:nvSpPr>
        <p:spPr>
          <a:xfrm>
            <a:off x="-38100" y="914400"/>
            <a:ext cx="9182100" cy="5791200"/>
          </a:xfrm>
        </p:spPr>
        <p:txBody>
          <a:bodyPr>
            <a:normAutofit fontScale="92500"/>
          </a:bodyPr>
          <a:lstStyle/>
          <a:p>
            <a:pPr algn="l">
              <a:lnSpc>
                <a:spcPct val="110000"/>
              </a:lnSpc>
              <a:spcBef>
                <a:spcPts val="0"/>
              </a:spcBef>
              <a:buFont typeface="Arial" pitchFamily="34" charset="0"/>
              <a:buChar char="•"/>
            </a:pPr>
            <a:r>
              <a:rPr lang="en-US" sz="3600" dirty="0" smtClean="0">
                <a:solidFill>
                  <a:schemeClr val="tx1"/>
                </a:solidFill>
                <a:latin typeface="Times New Roman" panose="02020603050405020304" pitchFamily="18" charset="0"/>
                <a:cs typeface="Times New Roman" panose="02020603050405020304" pitchFamily="18" charset="0"/>
              </a:rPr>
              <a:t>Massive native mortality created labor shortage.</a:t>
            </a:r>
          </a:p>
          <a:p>
            <a:pPr algn="l">
              <a:lnSpc>
                <a:spcPct val="110000"/>
              </a:lnSpc>
              <a:spcBef>
                <a:spcPts val="0"/>
              </a:spcBef>
            </a:pPr>
            <a:endParaRPr lang="en-US" sz="1500" dirty="0" smtClean="0">
              <a:solidFill>
                <a:schemeClr val="tx1"/>
              </a:solidFill>
              <a:latin typeface="Times New Roman" panose="02020603050405020304" pitchFamily="18" charset="0"/>
              <a:cs typeface="Times New Roman" panose="02020603050405020304" pitchFamily="18" charset="0"/>
            </a:endParaRPr>
          </a:p>
          <a:p>
            <a:pPr algn="l">
              <a:lnSpc>
                <a:spcPct val="110000"/>
              </a:lnSpc>
              <a:spcBef>
                <a:spcPts val="0"/>
              </a:spcBef>
              <a:buFont typeface="Arial" pitchFamily="34" charset="0"/>
              <a:buChar char="•"/>
            </a:pPr>
            <a:r>
              <a:rPr lang="en-US" sz="3600" dirty="0" smtClean="0">
                <a:solidFill>
                  <a:schemeClr val="tx1"/>
                </a:solidFill>
                <a:latin typeface="Times New Roman" panose="02020603050405020304" pitchFamily="18" charset="0"/>
                <a:cs typeface="Times New Roman" panose="02020603050405020304" pitchFamily="18" charset="0"/>
              </a:rPr>
              <a:t>Migrant Europeans and African slaves created entirely new societies.</a:t>
            </a:r>
          </a:p>
          <a:p>
            <a:pPr algn="l">
              <a:lnSpc>
                <a:spcPct val="110000"/>
              </a:lnSpc>
              <a:spcBef>
                <a:spcPts val="0"/>
              </a:spcBef>
            </a:pPr>
            <a:endParaRPr lang="en-US" sz="2000" dirty="0" smtClean="0">
              <a:solidFill>
                <a:schemeClr val="tx1"/>
              </a:solidFill>
              <a:latin typeface="Times New Roman" panose="02020603050405020304" pitchFamily="18" charset="0"/>
              <a:cs typeface="Times New Roman" panose="02020603050405020304" pitchFamily="18" charset="0"/>
            </a:endParaRPr>
          </a:p>
          <a:p>
            <a:pPr algn="l">
              <a:lnSpc>
                <a:spcPct val="110000"/>
              </a:lnSpc>
              <a:spcBef>
                <a:spcPts val="0"/>
              </a:spcBef>
              <a:buFont typeface="Arial" pitchFamily="34" charset="0"/>
              <a:buChar char="•"/>
            </a:pPr>
            <a:r>
              <a:rPr lang="en-US" sz="3600" dirty="0" smtClean="0">
                <a:solidFill>
                  <a:schemeClr val="tx1"/>
                </a:solidFill>
                <a:latin typeface="Times New Roman" panose="02020603050405020304" pitchFamily="18" charset="0"/>
                <a:cs typeface="Times New Roman" panose="02020603050405020304" pitchFamily="18" charset="0"/>
              </a:rPr>
              <a:t>American food crops (corn, potatoes and cassava) </a:t>
            </a:r>
          </a:p>
          <a:p>
            <a:pPr algn="l">
              <a:lnSpc>
                <a:spcPct val="110000"/>
              </a:lnSpc>
              <a:spcBef>
                <a:spcPts val="0"/>
              </a:spcBef>
            </a:pPr>
            <a:r>
              <a:rPr lang="en-US" sz="3600" dirty="0">
                <a:solidFill>
                  <a:schemeClr val="tx1"/>
                </a:solidFill>
                <a:latin typeface="Times New Roman" panose="02020603050405020304" pitchFamily="18" charset="0"/>
                <a:cs typeface="Times New Roman" panose="02020603050405020304" pitchFamily="18" charset="0"/>
              </a:rPr>
              <a:t>	</a:t>
            </a:r>
            <a:r>
              <a:rPr lang="en-US" sz="3600" dirty="0" smtClean="0">
                <a:solidFill>
                  <a:schemeClr val="tx1"/>
                </a:solidFill>
                <a:latin typeface="Times New Roman" panose="02020603050405020304" pitchFamily="18" charset="0"/>
                <a:cs typeface="Times New Roman" panose="02020603050405020304" pitchFamily="18" charset="0"/>
              </a:rPr>
              <a:t>spread widely in the Eastern Hemisphere.</a:t>
            </a:r>
          </a:p>
          <a:p>
            <a:pPr algn="l">
              <a:lnSpc>
                <a:spcPct val="110000"/>
              </a:lnSpc>
              <a:spcBef>
                <a:spcPts val="0"/>
              </a:spcBef>
            </a:pPr>
            <a:endParaRPr lang="en-US" sz="3600" dirty="0" smtClean="0">
              <a:solidFill>
                <a:schemeClr val="tx1"/>
              </a:solidFill>
              <a:latin typeface="Times New Roman" panose="02020603050405020304" pitchFamily="18" charset="0"/>
              <a:cs typeface="Times New Roman" panose="02020603050405020304" pitchFamily="18" charset="0"/>
            </a:endParaRPr>
          </a:p>
          <a:p>
            <a:pPr lvl="1" algn="l">
              <a:lnSpc>
                <a:spcPct val="110000"/>
              </a:lnSpc>
              <a:spcBef>
                <a:spcPts val="0"/>
              </a:spcBef>
              <a:buFont typeface="Arial" pitchFamily="34" charset="0"/>
              <a:buChar char="•"/>
            </a:pPr>
            <a:r>
              <a:rPr lang="en-US" sz="3000" dirty="0" smtClean="0">
                <a:solidFill>
                  <a:schemeClr val="tx1"/>
                </a:solidFill>
                <a:latin typeface="Times New Roman" panose="02020603050405020304" pitchFamily="18" charset="0"/>
                <a:cs typeface="Times New Roman" panose="02020603050405020304" pitchFamily="18" charset="0"/>
              </a:rPr>
              <a:t>Potatoes allowed enormous population growth</a:t>
            </a:r>
          </a:p>
          <a:p>
            <a:pPr lvl="1" algn="l">
              <a:lnSpc>
                <a:spcPct val="110000"/>
              </a:lnSpc>
              <a:spcBef>
                <a:spcPts val="0"/>
              </a:spcBef>
            </a:pPr>
            <a:endParaRPr lang="en-US" sz="3000" dirty="0" smtClean="0">
              <a:solidFill>
                <a:schemeClr val="tx1"/>
              </a:solidFill>
              <a:latin typeface="Times New Roman" panose="02020603050405020304" pitchFamily="18" charset="0"/>
              <a:cs typeface="Times New Roman" panose="02020603050405020304" pitchFamily="18" charset="0"/>
            </a:endParaRPr>
          </a:p>
          <a:p>
            <a:pPr lvl="1" algn="l">
              <a:lnSpc>
                <a:spcPct val="110000"/>
              </a:lnSpc>
              <a:spcBef>
                <a:spcPts val="0"/>
              </a:spcBef>
              <a:buFont typeface="Arial" pitchFamily="34" charset="0"/>
              <a:buChar char="•"/>
            </a:pPr>
            <a:r>
              <a:rPr lang="en-US" sz="3000" dirty="0" smtClean="0">
                <a:solidFill>
                  <a:schemeClr val="tx1"/>
                </a:solidFill>
                <a:latin typeface="Times New Roman" panose="02020603050405020304" pitchFamily="18" charset="0"/>
                <a:cs typeface="Times New Roman" panose="02020603050405020304" pitchFamily="18" charset="0"/>
              </a:rPr>
              <a:t>Corn &amp; sweet potatoes were important in China and Africa</a:t>
            </a:r>
          </a:p>
          <a:p>
            <a:pPr algn="l">
              <a:buFont typeface="Arial" pitchFamily="34" charset="0"/>
              <a:buChar char="•"/>
            </a:pPr>
            <a:endParaRPr lang="en-US" dirty="0">
              <a:solidFill>
                <a:schemeClr val="tx1"/>
              </a:solidFill>
            </a:endParaRPr>
          </a:p>
        </p:txBody>
      </p:sp>
    </p:spTree>
    <p:extLst>
      <p:ext uri="{BB962C8B-B14F-4D97-AF65-F5344CB8AC3E}">
        <p14:creationId xmlns:p14="http://schemas.microsoft.com/office/powerpoint/2010/main" val="91211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p:cTn id="15"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p:cTn id="23"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4" end="4"/>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p:cTn id="29" dur="1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6">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6">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 calcmode="lin" valueType="num">
                                      <p:cBhvr>
                                        <p:cTn id="37" dur="1000" fill="hold"/>
                                        <p:tgtEl>
                                          <p:spTgt spid="6">
                                            <p:txEl>
                                              <p:pRg st="7" end="7"/>
                                            </p:txEl>
                                          </p:spTgt>
                                        </p:tgtEl>
                                        <p:attrNameLst>
                                          <p:attrName>ppt_w</p:attrName>
                                        </p:attrNameLst>
                                      </p:cBhvr>
                                      <p:tavLst>
                                        <p:tav tm="0">
                                          <p:val>
                                            <p:fltVal val="0"/>
                                          </p:val>
                                        </p:tav>
                                        <p:tav tm="100000">
                                          <p:val>
                                            <p:strVal val="#ppt_w"/>
                                          </p:val>
                                        </p:tav>
                                      </p:tavLst>
                                    </p:anim>
                                    <p:anim calcmode="lin" valueType="num">
                                      <p:cBhvr>
                                        <p:cTn id="38" dur="1000" fill="hold"/>
                                        <p:tgtEl>
                                          <p:spTgt spid="6">
                                            <p:txEl>
                                              <p:pRg st="7" end="7"/>
                                            </p:txEl>
                                          </p:spTgt>
                                        </p:tgtEl>
                                        <p:attrNameLst>
                                          <p:attrName>ppt_h</p:attrName>
                                        </p:attrNameLst>
                                      </p:cBhvr>
                                      <p:tavLst>
                                        <p:tav tm="0">
                                          <p:val>
                                            <p:fltVal val="0"/>
                                          </p:val>
                                        </p:tav>
                                        <p:tav tm="100000">
                                          <p:val>
                                            <p:strVal val="#ppt_h"/>
                                          </p:val>
                                        </p:tav>
                                      </p:tavLst>
                                    </p:anim>
                                    <p:anim calcmode="lin" valueType="num">
                                      <p:cBhvr>
                                        <p:cTn id="39" dur="1000" fill="hold"/>
                                        <p:tgtEl>
                                          <p:spTgt spid="6">
                                            <p:txEl>
                                              <p:pRg st="7" end="7"/>
                                            </p:txEl>
                                          </p:spTgt>
                                        </p:tgtEl>
                                        <p:attrNameLst>
                                          <p:attrName>style.rotation</p:attrName>
                                        </p:attrNameLst>
                                      </p:cBhvr>
                                      <p:tavLst>
                                        <p:tav tm="0">
                                          <p:val>
                                            <p:fltVal val="90"/>
                                          </p:val>
                                        </p:tav>
                                        <p:tav tm="100000">
                                          <p:val>
                                            <p:fltVal val="0"/>
                                          </p:val>
                                        </p:tav>
                                      </p:tavLst>
                                    </p:anim>
                                    <p:animEffect transition="in" filter="fade">
                                      <p:cBhvr>
                                        <p:cTn id="40" dur="1000"/>
                                        <p:tgtEl>
                                          <p:spTgt spid="6">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6">
                                            <p:txEl>
                                              <p:pRg st="9" end="9"/>
                                            </p:txEl>
                                          </p:spTgt>
                                        </p:tgtEl>
                                        <p:attrNameLst>
                                          <p:attrName>style.visibility</p:attrName>
                                        </p:attrNameLst>
                                      </p:cBhvr>
                                      <p:to>
                                        <p:strVal val="visible"/>
                                      </p:to>
                                    </p:set>
                                    <p:anim calcmode="lin" valueType="num">
                                      <p:cBhvr>
                                        <p:cTn id="45" dur="1000" fill="hold"/>
                                        <p:tgtEl>
                                          <p:spTgt spid="6">
                                            <p:txEl>
                                              <p:pRg st="9" end="9"/>
                                            </p:txEl>
                                          </p:spTgt>
                                        </p:tgtEl>
                                        <p:attrNameLst>
                                          <p:attrName>ppt_w</p:attrName>
                                        </p:attrNameLst>
                                      </p:cBhvr>
                                      <p:tavLst>
                                        <p:tav tm="0">
                                          <p:val>
                                            <p:fltVal val="0"/>
                                          </p:val>
                                        </p:tav>
                                        <p:tav tm="100000">
                                          <p:val>
                                            <p:strVal val="#ppt_w"/>
                                          </p:val>
                                        </p:tav>
                                      </p:tavLst>
                                    </p:anim>
                                    <p:anim calcmode="lin" valueType="num">
                                      <p:cBhvr>
                                        <p:cTn id="46" dur="1000" fill="hold"/>
                                        <p:tgtEl>
                                          <p:spTgt spid="6">
                                            <p:txEl>
                                              <p:pRg st="9" end="9"/>
                                            </p:txEl>
                                          </p:spTgt>
                                        </p:tgtEl>
                                        <p:attrNameLst>
                                          <p:attrName>ppt_h</p:attrName>
                                        </p:attrNameLst>
                                      </p:cBhvr>
                                      <p:tavLst>
                                        <p:tav tm="0">
                                          <p:val>
                                            <p:fltVal val="0"/>
                                          </p:val>
                                        </p:tav>
                                        <p:tav tm="100000">
                                          <p:val>
                                            <p:strVal val="#ppt_h"/>
                                          </p:val>
                                        </p:tav>
                                      </p:tavLst>
                                    </p:anim>
                                    <p:anim calcmode="lin" valueType="num">
                                      <p:cBhvr>
                                        <p:cTn id="47" dur="1000" fill="hold"/>
                                        <p:tgtEl>
                                          <p:spTgt spid="6">
                                            <p:txEl>
                                              <p:pRg st="9" end="9"/>
                                            </p:txEl>
                                          </p:spTgt>
                                        </p:tgtEl>
                                        <p:attrNameLst>
                                          <p:attrName>style.rotation</p:attrName>
                                        </p:attrNameLst>
                                      </p:cBhvr>
                                      <p:tavLst>
                                        <p:tav tm="0">
                                          <p:val>
                                            <p:fltVal val="90"/>
                                          </p:val>
                                        </p:tav>
                                        <p:tav tm="100000">
                                          <p:val>
                                            <p:fltVal val="0"/>
                                          </p:val>
                                        </p:tav>
                                      </p:tavLst>
                                    </p:anim>
                                    <p:animEffect transition="in" filter="fade">
                                      <p:cBhvr>
                                        <p:cTn id="48" dur="10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0"/>
          </a:xfrm>
          <a:prstGeom prst="rect">
            <a:avLst/>
          </a:prstGeom>
          <a:solidFill>
            <a:srgbClr val="000000"/>
          </a:solidFill>
          <a:ln w="9525">
            <a:noFill/>
            <a:miter lim="800000"/>
            <a:headEnd/>
            <a:tailEnd/>
          </a:ln>
          <a:effectLst/>
        </p:spPr>
        <p:txBody>
          <a:bodyPr vert="horz" wrap="none" lIns="28566" tIns="45720" rIns="38088" bIns="39675"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26" name="Rectangle 2"/>
          <p:cNvSpPr>
            <a:spLocks noChangeArrowheads="1"/>
          </p:cNvSpPr>
          <p:nvPr/>
        </p:nvSpPr>
        <p:spPr bwMode="auto">
          <a:xfrm>
            <a:off x="0" y="0"/>
            <a:ext cx="9144000" cy="0"/>
          </a:xfrm>
          <a:prstGeom prst="rect">
            <a:avLst/>
          </a:prstGeom>
          <a:solidFill>
            <a:srgbClr val="000000"/>
          </a:solidFill>
          <a:ln w="9525">
            <a:noFill/>
            <a:miter lim="800000"/>
            <a:headEnd/>
            <a:tailEnd/>
          </a:ln>
          <a:effectLst/>
        </p:spPr>
        <p:txBody>
          <a:bodyPr vert="horz" wrap="none" lIns="28566" tIns="45720" rIns="38088" bIns="39675"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0" y="0"/>
            <a:ext cx="9144000" cy="0"/>
          </a:xfrm>
          <a:prstGeom prst="rect">
            <a:avLst/>
          </a:prstGeom>
          <a:solidFill>
            <a:srgbClr val="000000"/>
          </a:solidFill>
          <a:ln w="9525">
            <a:noFill/>
            <a:miter lim="800000"/>
            <a:headEnd/>
            <a:tailEnd/>
          </a:ln>
          <a:effectLst/>
        </p:spPr>
        <p:txBody>
          <a:bodyPr vert="horz" wrap="none" lIns="28566" tIns="45720" rIns="38088" bIns="39675"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1028" name="Picture 4" descr="http://i1.ytimg.com/vi/HQPA5oNpfM4/hqdefault.jpg">
            <a:hlinkClick r:id="rId3"/>
          </p:cNvPr>
          <p:cNvPicPr>
            <a:picLocks noChangeAspect="1" noChangeArrowheads="1"/>
          </p:cNvPicPr>
          <p:nvPr/>
        </p:nvPicPr>
        <p:blipFill>
          <a:blip r:link="rId4" cstate="print"/>
          <a:srcRect/>
          <a:stretch>
            <a:fillRect/>
          </a:stretch>
        </p:blipFill>
        <p:spPr bwMode="auto">
          <a:xfrm>
            <a:off x="0" y="0"/>
            <a:ext cx="9144000" cy="686972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0"/>
            <a:ext cx="8153400" cy="1752600"/>
          </a:xfrm>
        </p:spPr>
        <p:txBody>
          <a:bodyPr>
            <a:normAutofit fontScale="90000"/>
          </a:bodyPr>
          <a:lstStyle/>
          <a:p>
            <a:r>
              <a:rPr lang="en-US" b="1" i="1" dirty="0" smtClean="0">
                <a:latin typeface="Times New Roman" panose="02020603050405020304" pitchFamily="18" charset="0"/>
                <a:cs typeface="Times New Roman" panose="02020603050405020304" pitchFamily="18" charset="0"/>
              </a:rPr>
              <a:t>Comparing Colonial Societies</a:t>
            </a:r>
            <a:br>
              <a:rPr lang="en-US" b="1" i="1" dirty="0" smtClean="0">
                <a:latin typeface="Times New Roman" panose="02020603050405020304" pitchFamily="18" charset="0"/>
                <a:cs typeface="Times New Roman" panose="02020603050405020304" pitchFamily="18" charset="0"/>
              </a:rPr>
            </a:br>
            <a:r>
              <a:rPr lang="en-US" b="1" i="1" dirty="0" smtClean="0">
                <a:latin typeface="Times New Roman" panose="02020603050405020304" pitchFamily="18" charset="0"/>
                <a:cs typeface="Times New Roman" panose="02020603050405020304" pitchFamily="18" charset="0"/>
              </a:rPr>
              <a:t>in the Americas</a:t>
            </a:r>
            <a:r>
              <a:rPr lang="en-US" b="1" dirty="0" smtClean="0"/>
              <a:t/>
            </a:r>
            <a:br>
              <a:rPr lang="en-US" b="1" dirty="0" smtClean="0"/>
            </a:br>
            <a:endParaRPr lang="en-US" dirty="0"/>
          </a:p>
        </p:txBody>
      </p:sp>
      <p:sp>
        <p:nvSpPr>
          <p:cNvPr id="5" name="Subtitle 4"/>
          <p:cNvSpPr>
            <a:spLocks noGrp="1"/>
          </p:cNvSpPr>
          <p:nvPr>
            <p:ph type="subTitle" idx="1"/>
          </p:nvPr>
        </p:nvSpPr>
        <p:spPr>
          <a:xfrm>
            <a:off x="304800" y="1219200"/>
            <a:ext cx="8534400" cy="5181600"/>
          </a:xfrm>
        </p:spPr>
        <p:txBody>
          <a:bodyPr>
            <a:normAutofit fontScale="85000" lnSpcReduction="10000"/>
          </a:bodyPr>
          <a:lstStyle/>
          <a:p>
            <a:pPr algn="l">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Europeans did not just conquer and govern established societies they created wholly new societies.</a:t>
            </a:r>
          </a:p>
          <a:p>
            <a:pPr lvl="1" algn="l">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All were shaped by mercantilism</a:t>
            </a:r>
          </a:p>
          <a:p>
            <a:pPr lvl="1" algn="l">
              <a:buFont typeface="Arial" pitchFamily="34" charset="0"/>
              <a:buChar char="•"/>
            </a:pPr>
            <a:endParaRPr lang="en-US" dirty="0" smtClean="0">
              <a:solidFill>
                <a:schemeClr val="tx1"/>
              </a:solidFill>
              <a:latin typeface="Times New Roman" panose="02020603050405020304" pitchFamily="18" charset="0"/>
              <a:cs typeface="Times New Roman" panose="02020603050405020304" pitchFamily="18" charset="0"/>
            </a:endParaRPr>
          </a:p>
          <a:p>
            <a:pPr lvl="1" algn="l">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Colonies should provide closed markets for the mother country’s manufactured goods.</a:t>
            </a:r>
          </a:p>
          <a:p>
            <a:pPr lvl="1" algn="l"/>
            <a:endParaRPr lang="en-US" dirty="0" smtClean="0">
              <a:solidFill>
                <a:schemeClr val="tx1"/>
              </a:solidFill>
              <a:latin typeface="Times New Roman" panose="02020603050405020304" pitchFamily="18" charset="0"/>
              <a:cs typeface="Times New Roman" panose="02020603050405020304" pitchFamily="18" charset="0"/>
            </a:endParaRPr>
          </a:p>
          <a:p>
            <a:pPr lvl="1" algn="l">
              <a:buFont typeface="Arial"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But colonies differed widely, depending on native cultures and the sort  of economy that was established</a:t>
            </a:r>
          </a:p>
          <a:p>
            <a:pPr lvl="2" algn="l">
              <a:buFont typeface="Arial" pitchFamily="34" charset="0"/>
              <a:buChar char="•"/>
            </a:pPr>
            <a:r>
              <a:rPr lang="en-US" sz="2800" dirty="0" smtClean="0">
                <a:solidFill>
                  <a:schemeClr val="tx1"/>
                </a:solidFill>
                <a:latin typeface="Times New Roman" panose="02020603050405020304" pitchFamily="18" charset="0"/>
                <a:cs typeface="Times New Roman" panose="02020603050405020304" pitchFamily="18" charset="0"/>
              </a:rPr>
              <a:t>Three types of economies</a:t>
            </a:r>
          </a:p>
          <a:p>
            <a:pPr lvl="0" algn="l"/>
            <a:r>
              <a:rPr lang="en-US" dirty="0" smtClean="0">
                <a:solidFill>
                  <a:schemeClr val="tx1"/>
                </a:solidFill>
              </a:rPr>
              <a:t>		</a:t>
            </a:r>
            <a:r>
              <a:rPr lang="en-US" sz="2800" dirty="0" smtClean="0">
                <a:solidFill>
                  <a:schemeClr val="tx1"/>
                </a:solidFill>
                <a:latin typeface="Times New Roman" panose="02020603050405020304" pitchFamily="18" charset="0"/>
                <a:cs typeface="Times New Roman" panose="02020603050405020304" pitchFamily="18" charset="0"/>
              </a:rPr>
              <a:t>settler-dominated agriculture</a:t>
            </a:r>
            <a:endParaRPr lang="en-US" sz="2400" dirty="0" smtClean="0">
              <a:solidFill>
                <a:schemeClr val="tx1"/>
              </a:solidFill>
              <a:latin typeface="Times New Roman" panose="02020603050405020304" pitchFamily="18" charset="0"/>
              <a:cs typeface="Times New Roman" panose="02020603050405020304" pitchFamily="18" charset="0"/>
            </a:endParaRPr>
          </a:p>
          <a:p>
            <a:pPr lvl="0" algn="l"/>
            <a:r>
              <a:rPr lang="en-US" sz="2800" dirty="0" smtClean="0">
                <a:solidFill>
                  <a:schemeClr val="tx1"/>
                </a:solidFill>
                <a:latin typeface="Times New Roman" panose="02020603050405020304" pitchFamily="18" charset="0"/>
                <a:cs typeface="Times New Roman" panose="02020603050405020304" pitchFamily="18" charset="0"/>
              </a:rPr>
              <a:t>		slave-based plantations</a:t>
            </a:r>
            <a:endParaRPr lang="en-US" sz="2400" dirty="0" smtClean="0">
              <a:solidFill>
                <a:schemeClr val="tx1"/>
              </a:solidFill>
              <a:latin typeface="Times New Roman" panose="02020603050405020304" pitchFamily="18" charset="0"/>
              <a:cs typeface="Times New Roman" panose="02020603050405020304" pitchFamily="18" charset="0"/>
            </a:endParaRPr>
          </a:p>
          <a:p>
            <a:pPr algn="l"/>
            <a:r>
              <a:rPr lang="en-US" sz="2800" dirty="0" smtClean="0">
                <a:solidFill>
                  <a:schemeClr val="tx1"/>
                </a:solidFill>
                <a:latin typeface="Times New Roman" panose="02020603050405020304" pitchFamily="18" charset="0"/>
                <a:cs typeface="Times New Roman" panose="02020603050405020304" pitchFamily="18" charset="0"/>
              </a:rPr>
              <a:t>		ranching or mining </a:t>
            </a:r>
            <a:endParaRPr lang="en-US" sz="2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p:cTn id="15"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p:cTn id="23"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p:cTn id="31"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 calcmode="lin" valueType="num">
                                      <p:cBhvr>
                                        <p:cTn id="39"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40" dur="1000" fill="hold"/>
                                        <p:tgtEl>
                                          <p:spTgt spid="5">
                                            <p:txEl>
                                              <p:pRg st="7" end="7"/>
                                            </p:txEl>
                                          </p:spTgt>
                                        </p:tgtEl>
                                        <p:attrNameLst>
                                          <p:attrName>ppt_h</p:attrName>
                                        </p:attrNameLst>
                                      </p:cBhvr>
                                      <p:tavLst>
                                        <p:tav tm="0">
                                          <p:val>
                                            <p:fltVal val="0"/>
                                          </p:val>
                                        </p:tav>
                                        <p:tav tm="100000">
                                          <p:val>
                                            <p:strVal val="#ppt_h"/>
                                          </p:val>
                                        </p:tav>
                                      </p:tavLst>
                                    </p:anim>
                                    <p:anim calcmode="lin" valueType="num">
                                      <p:cBhvr>
                                        <p:cTn id="41" dur="1000" fill="hold"/>
                                        <p:tgtEl>
                                          <p:spTgt spid="5">
                                            <p:txEl>
                                              <p:pRg st="7" end="7"/>
                                            </p:txEl>
                                          </p:spTgt>
                                        </p:tgtEl>
                                        <p:attrNameLst>
                                          <p:attrName>style.rotation</p:attrName>
                                        </p:attrNameLst>
                                      </p:cBhvr>
                                      <p:tavLst>
                                        <p:tav tm="0">
                                          <p:val>
                                            <p:fltVal val="90"/>
                                          </p:val>
                                        </p:tav>
                                        <p:tav tm="100000">
                                          <p:val>
                                            <p:fltVal val="0"/>
                                          </p:val>
                                        </p:tav>
                                      </p:tavLst>
                                    </p:anim>
                                    <p:animEffect transition="in" filter="fade">
                                      <p:cBhvr>
                                        <p:cTn id="42" dur="10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 calcmode="lin" valueType="num">
                                      <p:cBhvr>
                                        <p:cTn id="47" dur="1000" fill="hold"/>
                                        <p:tgtEl>
                                          <p:spTgt spid="5">
                                            <p:txEl>
                                              <p:pRg st="8" end="8"/>
                                            </p:txEl>
                                          </p:spTgt>
                                        </p:tgtEl>
                                        <p:attrNameLst>
                                          <p:attrName>ppt_w</p:attrName>
                                        </p:attrNameLst>
                                      </p:cBhvr>
                                      <p:tavLst>
                                        <p:tav tm="0">
                                          <p:val>
                                            <p:fltVal val="0"/>
                                          </p:val>
                                        </p:tav>
                                        <p:tav tm="100000">
                                          <p:val>
                                            <p:strVal val="#ppt_w"/>
                                          </p:val>
                                        </p:tav>
                                      </p:tavLst>
                                    </p:anim>
                                    <p:anim calcmode="lin" valueType="num">
                                      <p:cBhvr>
                                        <p:cTn id="48" dur="1000" fill="hold"/>
                                        <p:tgtEl>
                                          <p:spTgt spid="5">
                                            <p:txEl>
                                              <p:pRg st="8" end="8"/>
                                            </p:txEl>
                                          </p:spTgt>
                                        </p:tgtEl>
                                        <p:attrNameLst>
                                          <p:attrName>ppt_h</p:attrName>
                                        </p:attrNameLst>
                                      </p:cBhvr>
                                      <p:tavLst>
                                        <p:tav tm="0">
                                          <p:val>
                                            <p:fltVal val="0"/>
                                          </p:val>
                                        </p:tav>
                                        <p:tav tm="100000">
                                          <p:val>
                                            <p:strVal val="#ppt_h"/>
                                          </p:val>
                                        </p:tav>
                                      </p:tavLst>
                                    </p:anim>
                                    <p:anim calcmode="lin" valueType="num">
                                      <p:cBhvr>
                                        <p:cTn id="49" dur="1000" fill="hold"/>
                                        <p:tgtEl>
                                          <p:spTgt spid="5">
                                            <p:txEl>
                                              <p:pRg st="8" end="8"/>
                                            </p:txEl>
                                          </p:spTgt>
                                        </p:tgtEl>
                                        <p:attrNameLst>
                                          <p:attrName>style.rotation</p:attrName>
                                        </p:attrNameLst>
                                      </p:cBhvr>
                                      <p:tavLst>
                                        <p:tav tm="0">
                                          <p:val>
                                            <p:fltVal val="90"/>
                                          </p:val>
                                        </p:tav>
                                        <p:tav tm="100000">
                                          <p:val>
                                            <p:fltVal val="0"/>
                                          </p:val>
                                        </p:tav>
                                      </p:tavLst>
                                    </p:anim>
                                    <p:animEffect transition="in" filter="fade">
                                      <p:cBhvr>
                                        <p:cTn id="50" dur="1000"/>
                                        <p:tgtEl>
                                          <p:spTgt spid="5">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anim calcmode="lin" valueType="num">
                                      <p:cBhvr>
                                        <p:cTn id="55" dur="1000" fill="hold"/>
                                        <p:tgtEl>
                                          <p:spTgt spid="5">
                                            <p:txEl>
                                              <p:pRg st="9" end="9"/>
                                            </p:txEl>
                                          </p:spTgt>
                                        </p:tgtEl>
                                        <p:attrNameLst>
                                          <p:attrName>ppt_w</p:attrName>
                                        </p:attrNameLst>
                                      </p:cBhvr>
                                      <p:tavLst>
                                        <p:tav tm="0">
                                          <p:val>
                                            <p:fltVal val="0"/>
                                          </p:val>
                                        </p:tav>
                                        <p:tav tm="100000">
                                          <p:val>
                                            <p:strVal val="#ppt_w"/>
                                          </p:val>
                                        </p:tav>
                                      </p:tavLst>
                                    </p:anim>
                                    <p:anim calcmode="lin" valueType="num">
                                      <p:cBhvr>
                                        <p:cTn id="56" dur="1000" fill="hold"/>
                                        <p:tgtEl>
                                          <p:spTgt spid="5">
                                            <p:txEl>
                                              <p:pRg st="9" end="9"/>
                                            </p:txEl>
                                          </p:spTgt>
                                        </p:tgtEl>
                                        <p:attrNameLst>
                                          <p:attrName>ppt_h</p:attrName>
                                        </p:attrNameLst>
                                      </p:cBhvr>
                                      <p:tavLst>
                                        <p:tav tm="0">
                                          <p:val>
                                            <p:fltVal val="0"/>
                                          </p:val>
                                        </p:tav>
                                        <p:tav tm="100000">
                                          <p:val>
                                            <p:strVal val="#ppt_h"/>
                                          </p:val>
                                        </p:tav>
                                      </p:tavLst>
                                    </p:anim>
                                    <p:anim calcmode="lin" valueType="num">
                                      <p:cBhvr>
                                        <p:cTn id="57" dur="1000" fill="hold"/>
                                        <p:tgtEl>
                                          <p:spTgt spid="5">
                                            <p:txEl>
                                              <p:pRg st="9" end="9"/>
                                            </p:txEl>
                                          </p:spTgt>
                                        </p:tgtEl>
                                        <p:attrNameLst>
                                          <p:attrName>style.rotation</p:attrName>
                                        </p:attrNameLst>
                                      </p:cBhvr>
                                      <p:tavLst>
                                        <p:tav tm="0">
                                          <p:val>
                                            <p:fltVal val="90"/>
                                          </p:val>
                                        </p:tav>
                                        <p:tav tm="100000">
                                          <p:val>
                                            <p:fltVal val="0"/>
                                          </p:val>
                                        </p:tav>
                                      </p:tavLst>
                                    </p:anim>
                                    <p:animEffect transition="in" filter="fade">
                                      <p:cBhvr>
                                        <p:cTn id="58"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04800" y="152401"/>
            <a:ext cx="8839200" cy="1904999"/>
          </a:xfrm>
        </p:spPr>
        <p:txBody>
          <a:bodyPr/>
          <a:lstStyle/>
          <a:p>
            <a:r>
              <a:rPr lang="en-US" b="1" i="1" dirty="0" smtClean="0">
                <a:latin typeface="Times New Roman" panose="02020603050405020304" pitchFamily="18" charset="0"/>
                <a:cs typeface="Times New Roman" panose="02020603050405020304" pitchFamily="18" charset="0"/>
              </a:rPr>
              <a:t>Comparing Colonial Societies</a:t>
            </a:r>
            <a:br>
              <a:rPr lang="en-US" b="1" i="1" dirty="0" smtClean="0">
                <a:latin typeface="Times New Roman" panose="02020603050405020304" pitchFamily="18" charset="0"/>
                <a:cs typeface="Times New Roman" panose="02020603050405020304" pitchFamily="18" charset="0"/>
              </a:rPr>
            </a:br>
            <a:r>
              <a:rPr lang="en-US" b="1" i="1" dirty="0" smtClean="0">
                <a:latin typeface="Times New Roman" panose="02020603050405020304" pitchFamily="18" charset="0"/>
                <a:cs typeface="Times New Roman" panose="02020603050405020304" pitchFamily="18" charset="0"/>
              </a:rPr>
              <a:t>in the Americas</a:t>
            </a:r>
            <a:endParaRPr lang="en-US" b="1" i="1" dirty="0">
              <a:latin typeface="Times New Roman" panose="02020603050405020304" pitchFamily="18" charset="0"/>
              <a:cs typeface="Times New Roman" panose="02020603050405020304" pitchFamily="18" charset="0"/>
            </a:endParaRPr>
          </a:p>
        </p:txBody>
      </p:sp>
      <p:sp>
        <p:nvSpPr>
          <p:cNvPr id="122882" name="Rectangle 2"/>
          <p:cNvSpPr>
            <a:spLocks noGrp="1" noChangeArrowheads="1"/>
          </p:cNvSpPr>
          <p:nvPr>
            <p:ph type="subTitle" idx="1"/>
          </p:nvPr>
        </p:nvSpPr>
        <p:spPr>
          <a:xfrm>
            <a:off x="457200" y="1828800"/>
            <a:ext cx="8382000" cy="4495800"/>
          </a:xfrm>
        </p:spPr>
        <p:txBody>
          <a:bodyPr>
            <a:normAutofit/>
          </a:bodyPr>
          <a:lstStyle/>
          <a:p>
            <a:r>
              <a:rPr lang="en-US" sz="2800" i="1" dirty="0" smtClean="0">
                <a:solidFill>
                  <a:schemeClr val="tx1"/>
                </a:solidFill>
                <a:latin typeface="Times New Roman" panose="02020603050405020304" pitchFamily="18" charset="0"/>
                <a:cs typeface="Times New Roman" panose="02020603050405020304" pitchFamily="18" charset="0"/>
              </a:rPr>
              <a:t>In the Lands of the Aztecs and the Incas</a:t>
            </a:r>
          </a:p>
          <a:p>
            <a:pPr algn="l">
              <a:buFont typeface="Arial" pitchFamily="34" charset="0"/>
              <a:buChar char="•"/>
            </a:pPr>
            <a:r>
              <a:rPr lang="en-US" sz="2800" dirty="0" smtClean="0">
                <a:solidFill>
                  <a:schemeClr val="tx1"/>
                </a:solidFill>
                <a:latin typeface="Times New Roman" panose="02020603050405020304" pitchFamily="18" charset="0"/>
                <a:cs typeface="Times New Roman" panose="02020603050405020304" pitchFamily="18" charset="0"/>
              </a:rPr>
              <a:t>Spanish conquest </a:t>
            </a:r>
          </a:p>
          <a:p>
            <a:pPr lvl="1" algn="l">
              <a:buFont typeface="Arial" pitchFamily="34" charset="0"/>
              <a:buChar char="•"/>
            </a:pPr>
            <a:r>
              <a:rPr lang="en-US" sz="2400" dirty="0" smtClean="0">
                <a:solidFill>
                  <a:schemeClr val="tx1"/>
                </a:solidFill>
                <a:latin typeface="Times New Roman" panose="02020603050405020304" pitchFamily="18" charset="0"/>
                <a:cs typeface="Times New Roman" panose="02020603050405020304" pitchFamily="18" charset="0"/>
              </a:rPr>
              <a:t>The mostly wealthy, urbanized, and populous  regions of the  Western Hemisphere.</a:t>
            </a:r>
          </a:p>
          <a:p>
            <a:pPr lvl="1" algn="l">
              <a:buFont typeface="Arial" pitchFamily="34" charset="0"/>
              <a:buChar char="•"/>
            </a:pPr>
            <a:endParaRPr lang="en-US" sz="2400" dirty="0" smtClean="0">
              <a:solidFill>
                <a:schemeClr val="tx1"/>
              </a:solidFill>
              <a:latin typeface="Times New Roman" panose="02020603050405020304" pitchFamily="18" charset="0"/>
              <a:cs typeface="Times New Roman" panose="02020603050405020304" pitchFamily="18" charset="0"/>
            </a:endParaRPr>
          </a:p>
          <a:p>
            <a:pPr lvl="1" algn="l">
              <a:buFont typeface="Arial" pitchFamily="34" charset="0"/>
              <a:buChar char="•"/>
            </a:pPr>
            <a:r>
              <a:rPr lang="en-US" sz="2400" dirty="0" smtClean="0">
                <a:solidFill>
                  <a:schemeClr val="tx1"/>
                </a:solidFill>
                <a:latin typeface="Times New Roman" panose="02020603050405020304" pitchFamily="18" charset="0"/>
                <a:cs typeface="Times New Roman" panose="02020603050405020304" pitchFamily="18" charset="0"/>
              </a:rPr>
              <a:t>Within a century, the Spaniards established major cities, universities, and religious and bureaucratic infrastructure.</a:t>
            </a:r>
          </a:p>
          <a:p>
            <a:pPr lvl="1" algn="l">
              <a:buFont typeface="Arial" pitchFamily="34" charset="0"/>
              <a:buChar char="•"/>
            </a:pPr>
            <a:endParaRPr lang="en-US" sz="2400" dirty="0" smtClean="0">
              <a:solidFill>
                <a:schemeClr val="tx1"/>
              </a:solidFill>
              <a:latin typeface="Times New Roman" panose="02020603050405020304" pitchFamily="18" charset="0"/>
              <a:cs typeface="Times New Roman" panose="02020603050405020304" pitchFamily="18" charset="0"/>
            </a:endParaRPr>
          </a:p>
          <a:p>
            <a:pPr lvl="1" algn="l">
              <a:buFont typeface="Arial" pitchFamily="34" charset="0"/>
              <a:buChar char="•"/>
            </a:pPr>
            <a:r>
              <a:rPr lang="en-US" sz="2400" dirty="0" smtClean="0">
                <a:solidFill>
                  <a:schemeClr val="tx1"/>
                </a:solidFill>
                <a:latin typeface="Times New Roman" panose="02020603050405020304" pitchFamily="18" charset="0"/>
                <a:cs typeface="Times New Roman" panose="02020603050405020304" pitchFamily="18" charset="0"/>
              </a:rPr>
              <a:t>A distinctive social order grew up</a:t>
            </a:r>
            <a:endParaRPr lang="en-US" sz="24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22882">
                                            <p:txEl>
                                              <p:pRg st="1" end="1"/>
                                            </p:txEl>
                                          </p:spTgt>
                                        </p:tgtEl>
                                        <p:attrNameLst>
                                          <p:attrName>style.visibility</p:attrName>
                                        </p:attrNameLst>
                                      </p:cBhvr>
                                      <p:to>
                                        <p:strVal val="visible"/>
                                      </p:to>
                                    </p:set>
                                    <p:anim calcmode="lin" valueType="num">
                                      <p:cBhvr>
                                        <p:cTn id="7" dur="1000" fill="hold"/>
                                        <p:tgtEl>
                                          <p:spTgt spid="122882">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122882">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122882">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12288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22882">
                                            <p:txEl>
                                              <p:pRg st="2" end="2"/>
                                            </p:txEl>
                                          </p:spTgt>
                                        </p:tgtEl>
                                        <p:attrNameLst>
                                          <p:attrName>style.visibility</p:attrName>
                                        </p:attrNameLst>
                                      </p:cBhvr>
                                      <p:to>
                                        <p:strVal val="visible"/>
                                      </p:to>
                                    </p:set>
                                    <p:anim calcmode="lin" valueType="num">
                                      <p:cBhvr>
                                        <p:cTn id="15" dur="1000" fill="hold"/>
                                        <p:tgtEl>
                                          <p:spTgt spid="12288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12288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122882">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12288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122882">
                                            <p:txEl>
                                              <p:pRg st="4" end="4"/>
                                            </p:txEl>
                                          </p:spTgt>
                                        </p:tgtEl>
                                        <p:attrNameLst>
                                          <p:attrName>style.visibility</p:attrName>
                                        </p:attrNameLst>
                                      </p:cBhvr>
                                      <p:to>
                                        <p:strVal val="visible"/>
                                      </p:to>
                                    </p:set>
                                    <p:anim calcmode="lin" valueType="num">
                                      <p:cBhvr>
                                        <p:cTn id="23" dur="1000" fill="hold"/>
                                        <p:tgtEl>
                                          <p:spTgt spid="122882">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122882">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122882">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12288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122882">
                                            <p:txEl>
                                              <p:pRg st="6" end="6"/>
                                            </p:txEl>
                                          </p:spTgt>
                                        </p:tgtEl>
                                        <p:attrNameLst>
                                          <p:attrName>style.visibility</p:attrName>
                                        </p:attrNameLst>
                                      </p:cBhvr>
                                      <p:to>
                                        <p:strVal val="visible"/>
                                      </p:to>
                                    </p:set>
                                    <p:anim calcmode="lin" valueType="num">
                                      <p:cBhvr>
                                        <p:cTn id="31" dur="1000" fill="hold"/>
                                        <p:tgtEl>
                                          <p:spTgt spid="122882">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122882">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122882">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12288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10"/>
            <a:ext cx="8229600" cy="1143000"/>
          </a:xfrm>
        </p:spPr>
        <p:txBody>
          <a:bodyPr/>
          <a:lstStyle/>
          <a:p>
            <a:r>
              <a:rPr lang="en-US" i="1" dirty="0" smtClean="0">
                <a:latin typeface="Times New Roman" panose="02020603050405020304" pitchFamily="18" charset="0"/>
                <a:cs typeface="Times New Roman" panose="02020603050405020304" pitchFamily="18" charset="0"/>
              </a:rPr>
              <a:t>Rise of a distinctive social order</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990600"/>
            <a:ext cx="8839200" cy="5638800"/>
          </a:xfrm>
        </p:spPr>
        <p:txBody>
          <a:bodyPr>
            <a:normAutofit/>
          </a:bodyPr>
          <a:lstStyle/>
          <a:p>
            <a:pPr marL="514350" indent="-514350">
              <a:spcBef>
                <a:spcPts val="0"/>
              </a:spcBef>
              <a:buAutoNum type="alphaLcPeriod"/>
            </a:pPr>
            <a:r>
              <a:rPr lang="en-US" sz="2800" dirty="0" smtClean="0">
                <a:latin typeface="Times New Roman" panose="02020603050405020304" pitchFamily="18" charset="0"/>
                <a:cs typeface="Times New Roman" panose="02020603050405020304" pitchFamily="18" charset="0"/>
              </a:rPr>
              <a:t>replicated some of the Spanish class hierarchy </a:t>
            </a:r>
          </a:p>
          <a:p>
            <a:pPr marL="0" indent="0">
              <a:spcBef>
                <a:spcPts val="0"/>
              </a:spcBef>
              <a:buNone/>
            </a:pPr>
            <a:r>
              <a:rPr lang="en-US" sz="1600" dirty="0" smtClean="0">
                <a:latin typeface="Times New Roman" panose="02020603050405020304" pitchFamily="18" charset="0"/>
                <a:cs typeface="Times New Roman" panose="02020603050405020304" pitchFamily="18" charset="0"/>
              </a:rPr>
              <a:t> </a:t>
            </a:r>
            <a:r>
              <a:rPr lang="en-US" sz="1100" dirty="0" smtClean="0">
                <a:latin typeface="Times New Roman" panose="02020603050405020304" pitchFamily="18" charset="0"/>
                <a:cs typeface="Times New Roman" panose="02020603050405020304" pitchFamily="18" charset="0"/>
              </a:rPr>
              <a:t>       </a:t>
            </a:r>
            <a:endParaRPr lang="en-US" sz="1600" dirty="0" smtClean="0">
              <a:latin typeface="Times New Roman" panose="02020603050405020304" pitchFamily="18" charset="0"/>
              <a:cs typeface="Times New Roman" panose="02020603050405020304" pitchFamily="18" charset="0"/>
            </a:endParaRPr>
          </a:p>
          <a:p>
            <a:pPr>
              <a:spcBef>
                <a:spcPts val="0"/>
              </a:spcBef>
              <a:buNone/>
            </a:pPr>
            <a:r>
              <a:rPr lang="en-US" sz="2800" dirty="0" smtClean="0">
                <a:latin typeface="Times New Roman" panose="02020603050405020304" pitchFamily="18" charset="0"/>
                <a:cs typeface="Times New Roman" panose="02020603050405020304" pitchFamily="18" charset="0"/>
              </a:rPr>
              <a:t>b.   accommodated Indians, Africans, and racially mixed     </a:t>
            </a:r>
          </a:p>
          <a:p>
            <a:pPr>
              <a:spcBef>
                <a:spcPts val="0"/>
              </a:spcBef>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people   </a:t>
            </a:r>
          </a:p>
          <a:p>
            <a:pPr>
              <a:spcBef>
                <a:spcPts val="0"/>
              </a:spcBef>
              <a:buNone/>
            </a:pPr>
            <a:r>
              <a:rPr lang="en-US" sz="1600" dirty="0" smtClean="0">
                <a:latin typeface="Times New Roman" panose="02020603050405020304" pitchFamily="18" charset="0"/>
                <a:cs typeface="Times New Roman" panose="02020603050405020304" pitchFamily="18" charset="0"/>
              </a:rPr>
              <a:t>      </a:t>
            </a:r>
          </a:p>
          <a:p>
            <a:pPr marL="514350" indent="-514350">
              <a:spcBef>
                <a:spcPts val="0"/>
              </a:spcBef>
              <a:buAutoNum type="alphaLcPeriod" startAt="3"/>
            </a:pPr>
            <a:r>
              <a:rPr lang="en-US" sz="2800" dirty="0" smtClean="0">
                <a:latin typeface="Times New Roman" panose="02020603050405020304" pitchFamily="18" charset="0"/>
                <a:cs typeface="Times New Roman" panose="02020603050405020304" pitchFamily="18" charset="0"/>
              </a:rPr>
              <a:t>Spaniards were at the top, increasingly wanted a large    </a:t>
            </a:r>
          </a:p>
          <a:p>
            <a:pPr marL="0" indent="0">
              <a:spcBef>
                <a:spcPts val="0"/>
              </a:spcBef>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measure of self-government from the Spanish Crown </a:t>
            </a:r>
          </a:p>
          <a:p>
            <a:pPr>
              <a:spcBef>
                <a:spcPts val="0"/>
              </a:spcBef>
              <a:buNone/>
            </a:pPr>
            <a:r>
              <a:rPr lang="en-US" sz="1600" dirty="0" smtClean="0">
                <a:latin typeface="Times New Roman" panose="02020603050405020304" pitchFamily="18" charset="0"/>
                <a:cs typeface="Times New Roman" panose="02020603050405020304" pitchFamily="18" charset="0"/>
              </a:rPr>
              <a:t> </a:t>
            </a:r>
            <a:r>
              <a:rPr lang="en-US" sz="800" dirty="0" smtClean="0">
                <a:latin typeface="Times New Roman" panose="02020603050405020304" pitchFamily="18" charset="0"/>
                <a:cs typeface="Times New Roman" panose="02020603050405020304" pitchFamily="18" charset="0"/>
              </a:rPr>
              <a:t>     </a:t>
            </a:r>
            <a:r>
              <a:rPr lang="en-US" sz="1100" dirty="0" smtClean="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a:spcBef>
                <a:spcPts val="0"/>
              </a:spcBef>
              <a:buNone/>
            </a:pPr>
            <a:r>
              <a:rPr lang="en-US" sz="2800" dirty="0" smtClean="0">
                <a:latin typeface="Times New Roman" panose="02020603050405020304" pitchFamily="18" charset="0"/>
                <a:cs typeface="Times New Roman" panose="02020603050405020304" pitchFamily="18" charset="0"/>
              </a:rPr>
              <a:t>d.   emergence of </a:t>
            </a:r>
            <a:r>
              <a:rPr lang="en-US" sz="2800" i="1" dirty="0" smtClean="0">
                <a:latin typeface="Times New Roman" panose="02020603050405020304" pitchFamily="18" charset="0"/>
                <a:cs typeface="Times New Roman" panose="02020603050405020304" pitchFamily="18" charset="0"/>
              </a:rPr>
              <a:t>mestizo</a:t>
            </a:r>
            <a:r>
              <a:rPr lang="en-US" sz="2800" dirty="0" smtClean="0">
                <a:latin typeface="Times New Roman" panose="02020603050405020304" pitchFamily="18" charset="0"/>
                <a:cs typeface="Times New Roman" panose="02020603050405020304" pitchFamily="18" charset="0"/>
              </a:rPr>
              <a:t> (mixed-race) population</a:t>
            </a:r>
          </a:p>
          <a:p>
            <a:pPr>
              <a:spcBef>
                <a:spcPts val="0"/>
              </a:spcBef>
              <a:buNone/>
            </a:pPr>
            <a:r>
              <a:rPr lang="en-US" sz="11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p>
          <a:p>
            <a:pPr>
              <a:spcBef>
                <a:spcPts val="0"/>
              </a:spcBef>
              <a:buNone/>
            </a:pPr>
            <a:r>
              <a:rPr lang="en-US" sz="2800" dirty="0" smtClean="0">
                <a:latin typeface="Times New Roman" panose="02020603050405020304" pitchFamily="18" charset="0"/>
                <a:cs typeface="Times New Roman" panose="02020603050405020304" pitchFamily="18" charset="0"/>
              </a:rPr>
              <a:t>e.   gross abuse and exploitation of the Indians    </a:t>
            </a:r>
          </a:p>
          <a:p>
            <a:pPr>
              <a:spcBef>
                <a:spcPts val="0"/>
              </a:spcBef>
              <a:buNone/>
            </a:pPr>
            <a:r>
              <a:rPr lang="en-US" sz="1600" dirty="0" smtClean="0">
                <a:latin typeface="Times New Roman" panose="02020603050405020304" pitchFamily="18" charset="0"/>
                <a:cs typeface="Times New Roman" panose="02020603050405020304" pitchFamily="18" charset="0"/>
              </a:rPr>
              <a:t>     </a:t>
            </a:r>
          </a:p>
          <a:p>
            <a:pPr>
              <a:spcBef>
                <a:spcPts val="0"/>
              </a:spcBef>
              <a:buNone/>
            </a:pPr>
            <a:r>
              <a:rPr lang="en-US" sz="2800" dirty="0" smtClean="0">
                <a:latin typeface="Times New Roman" panose="02020603050405020304" pitchFamily="18" charset="0"/>
                <a:cs typeface="Times New Roman" panose="02020603050405020304" pitchFamily="18" charset="0"/>
              </a:rPr>
              <a:t>f.    more racial fluidity than in North America</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5" end="5"/>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p:cTn id="4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p:cTn id="51"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10" end="1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 calcmode="lin" valueType="num">
                                      <p:cBhvr>
                                        <p:cTn id="59"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0"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61"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62" dur="1000"/>
                                        <p:tgtEl>
                                          <p:spTgt spid="3">
                                            <p:txEl>
                                              <p:pRg st="11" end="11"/>
                                            </p:txEl>
                                          </p:spTgt>
                                        </p:tgtEl>
                                      </p:cBhvr>
                                    </p:animEffect>
                                  </p:childTnLst>
                                </p:cTn>
                              </p:par>
                              <p:par>
                                <p:cTn id="63" presetID="31" presetClass="entr" presetSubtype="0" fill="hold" nodeType="with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 calcmode="lin" valueType="num">
                                      <p:cBhvr>
                                        <p:cTn id="65"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66"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67" dur="1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68"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p:cNvSpPr>
            <a:spLocks noChangeArrowheads="1"/>
          </p:cNvSpPr>
          <p:nvPr/>
        </p:nvSpPr>
        <p:spPr bwMode="auto">
          <a:xfrm>
            <a:off x="1676400" y="1752600"/>
            <a:ext cx="3048000" cy="4343400"/>
          </a:xfrm>
          <a:prstGeom prst="triangle">
            <a:avLst>
              <a:gd name="adj" fmla="val 4954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 name="Title 3"/>
          <p:cNvSpPr>
            <a:spLocks noGrp="1"/>
          </p:cNvSpPr>
          <p:nvPr>
            <p:ph type="ctrTitle"/>
          </p:nvPr>
        </p:nvSpPr>
        <p:spPr>
          <a:xfrm>
            <a:off x="152400" y="1"/>
            <a:ext cx="4343400" cy="1371600"/>
          </a:xfrm>
        </p:spPr>
        <p:txBody>
          <a:bodyPr>
            <a:normAutofit fontScale="90000"/>
          </a:bodyPr>
          <a:lstStyle/>
          <a:p>
            <a:r>
              <a:rPr lang="en-US" i="1" dirty="0" smtClean="0">
                <a:latin typeface="Times New Roman" panose="02020603050405020304" pitchFamily="18" charset="0"/>
                <a:cs typeface="Times New Roman" panose="02020603050405020304" pitchFamily="18" charset="0"/>
              </a:rPr>
              <a:t>Rise of a distinctive social order</a:t>
            </a:r>
            <a:endParaRPr lang="en-US" i="1" dirty="0">
              <a:latin typeface="Times New Roman" panose="02020603050405020304" pitchFamily="18" charset="0"/>
              <a:cs typeface="Times New Roman" panose="02020603050405020304" pitchFamily="18" charset="0"/>
            </a:endParaRPr>
          </a:p>
        </p:txBody>
      </p:sp>
      <p:sp>
        <p:nvSpPr>
          <p:cNvPr id="5" name="Subtitle 4"/>
          <p:cNvSpPr>
            <a:spLocks noGrp="1"/>
          </p:cNvSpPr>
          <p:nvPr>
            <p:ph type="subTitle" idx="1"/>
          </p:nvPr>
        </p:nvSpPr>
        <p:spPr>
          <a:xfrm>
            <a:off x="228600" y="1600200"/>
            <a:ext cx="4343400" cy="4953000"/>
          </a:xfrm>
        </p:spPr>
        <p:txBody>
          <a:bodyPr>
            <a:normAutofit/>
          </a:bodyPr>
          <a:lstStyle/>
          <a:p>
            <a:pPr algn="l"/>
            <a:endParaRPr lang="en-US" sz="1500" b="1" u="sng" dirty="0" smtClean="0"/>
          </a:p>
          <a:p>
            <a:pPr algn="l"/>
            <a:endParaRPr lang="en-US" sz="1500" b="1" u="sng" dirty="0"/>
          </a:p>
          <a:p>
            <a:pPr algn="l"/>
            <a:r>
              <a:rPr lang="en-US" sz="1500" b="1" u="sng" dirty="0" err="1" smtClean="0">
                <a:solidFill>
                  <a:schemeClr val="tx1"/>
                </a:solidFill>
                <a:latin typeface="Times New Roman" panose="02020603050405020304" pitchFamily="18" charset="0"/>
                <a:cs typeface="Times New Roman" panose="02020603050405020304" pitchFamily="18" charset="0"/>
              </a:rPr>
              <a:t>Peninsulares</a:t>
            </a:r>
            <a:r>
              <a:rPr lang="en-US" sz="1500" b="1" u="sng" dirty="0" smtClean="0">
                <a:solidFill>
                  <a:schemeClr val="tx1"/>
                </a:solidFill>
                <a:latin typeface="Times New Roman" panose="02020603050405020304" pitchFamily="18" charset="0"/>
                <a:cs typeface="Times New Roman" panose="02020603050405020304" pitchFamily="18" charset="0"/>
              </a:rPr>
              <a:t>—Spanish </a:t>
            </a:r>
            <a:r>
              <a:rPr lang="en-US" sz="1500" b="1" u="sng" dirty="0">
                <a:solidFill>
                  <a:schemeClr val="tx1"/>
                </a:solidFill>
                <a:latin typeface="Times New Roman" panose="02020603050405020304" pitchFamily="18" charset="0"/>
                <a:cs typeface="Times New Roman" panose="02020603050405020304" pitchFamily="18" charset="0"/>
              </a:rPr>
              <a:t>born </a:t>
            </a:r>
            <a:r>
              <a:rPr lang="en-US" sz="1500" b="1" u="sng" dirty="0" smtClean="0">
                <a:solidFill>
                  <a:schemeClr val="tx1"/>
                </a:solidFill>
                <a:latin typeface="Times New Roman" panose="02020603050405020304" pitchFamily="18" charset="0"/>
                <a:cs typeface="Times New Roman" panose="02020603050405020304" pitchFamily="18" charset="0"/>
              </a:rPr>
              <a:t>peoples</a:t>
            </a:r>
          </a:p>
          <a:p>
            <a:pPr algn="l"/>
            <a:endParaRPr lang="en-US" sz="1500" dirty="0">
              <a:solidFill>
                <a:schemeClr val="tx1"/>
              </a:solidFill>
              <a:latin typeface="Times New Roman" panose="02020603050405020304" pitchFamily="18" charset="0"/>
              <a:cs typeface="Times New Roman" panose="02020603050405020304" pitchFamily="18" charset="0"/>
            </a:endParaRPr>
          </a:p>
          <a:p>
            <a:pPr algn="l"/>
            <a:r>
              <a:rPr lang="en-US" sz="1500" b="1" u="sng" dirty="0">
                <a:solidFill>
                  <a:schemeClr val="tx1"/>
                </a:solidFill>
                <a:latin typeface="Times New Roman" panose="02020603050405020304" pitchFamily="18" charset="0"/>
                <a:cs typeface="Times New Roman" panose="02020603050405020304" pitchFamily="18" charset="0"/>
              </a:rPr>
              <a:t>Creoles-</a:t>
            </a:r>
            <a:r>
              <a:rPr lang="en-US" sz="1500" b="1" u="sng" dirty="0" err="1">
                <a:solidFill>
                  <a:schemeClr val="tx1"/>
                </a:solidFill>
                <a:latin typeface="Times New Roman" panose="02020603050405020304" pitchFamily="18" charset="0"/>
                <a:cs typeface="Times New Roman" panose="02020603050405020304" pitchFamily="18" charset="0"/>
              </a:rPr>
              <a:t>Spainards</a:t>
            </a:r>
            <a:r>
              <a:rPr lang="en-US" sz="1500" b="1" u="sng" dirty="0">
                <a:solidFill>
                  <a:schemeClr val="tx1"/>
                </a:solidFill>
                <a:latin typeface="Times New Roman" panose="02020603050405020304" pitchFamily="18" charset="0"/>
                <a:cs typeface="Times New Roman" panose="02020603050405020304" pitchFamily="18" charset="0"/>
              </a:rPr>
              <a:t> born in the Americas</a:t>
            </a:r>
            <a:r>
              <a:rPr lang="en-US" sz="1500" b="1" u="sng" dirty="0" smtClean="0">
                <a:solidFill>
                  <a:schemeClr val="tx1"/>
                </a:solidFill>
                <a:latin typeface="Times New Roman" panose="02020603050405020304" pitchFamily="18" charset="0"/>
                <a:cs typeface="Times New Roman" panose="02020603050405020304" pitchFamily="18" charset="0"/>
              </a:rPr>
              <a:t>_</a:t>
            </a:r>
          </a:p>
          <a:p>
            <a:pPr algn="l"/>
            <a:endParaRPr lang="en-US" sz="1500" dirty="0">
              <a:solidFill>
                <a:schemeClr val="tx1"/>
              </a:solidFill>
              <a:latin typeface="Times New Roman" panose="02020603050405020304" pitchFamily="18" charset="0"/>
              <a:cs typeface="Times New Roman" panose="02020603050405020304" pitchFamily="18" charset="0"/>
            </a:endParaRPr>
          </a:p>
          <a:p>
            <a:pPr algn="l"/>
            <a:r>
              <a:rPr lang="en-US" sz="1500" b="1" dirty="0" err="1">
                <a:solidFill>
                  <a:schemeClr val="tx1"/>
                </a:solidFill>
                <a:latin typeface="Times New Roman" panose="02020603050405020304" pitchFamily="18" charset="0"/>
                <a:cs typeface="Times New Roman" panose="02020603050405020304" pitchFamily="18" charset="0"/>
              </a:rPr>
              <a:t>Mestizo</a:t>
            </a:r>
            <a:r>
              <a:rPr lang="en-US" sz="1500" b="1" dirty="0">
                <a:solidFill>
                  <a:schemeClr val="tx1"/>
                </a:solidFill>
                <a:latin typeface="Times New Roman" panose="02020603050405020304" pitchFamily="18" charset="0"/>
                <a:cs typeface="Times New Roman" panose="02020603050405020304" pitchFamily="18" charset="0"/>
              </a:rPr>
              <a:t>—mixed race populations</a:t>
            </a:r>
            <a:endParaRPr lang="en-US" sz="1500" dirty="0">
              <a:solidFill>
                <a:schemeClr val="tx1"/>
              </a:solidFill>
              <a:latin typeface="Times New Roman" panose="02020603050405020304" pitchFamily="18" charset="0"/>
              <a:cs typeface="Times New Roman" panose="02020603050405020304" pitchFamily="18" charset="0"/>
            </a:endParaRPr>
          </a:p>
          <a:p>
            <a:pPr algn="l"/>
            <a:r>
              <a:rPr lang="en-US" sz="1500" b="1" u="sng" dirty="0">
                <a:solidFill>
                  <a:schemeClr val="tx1"/>
                </a:solidFill>
                <a:latin typeface="Times New Roman" panose="02020603050405020304" pitchFamily="18" charset="0"/>
                <a:cs typeface="Times New Roman" panose="02020603050405020304" pitchFamily="18" charset="0"/>
              </a:rPr>
              <a:t>(the product of unions between Spanish men and Indian </a:t>
            </a:r>
            <a:r>
              <a:rPr lang="en-US" sz="1500" b="1" u="sng" dirty="0" smtClean="0">
                <a:solidFill>
                  <a:schemeClr val="tx1"/>
                </a:solidFill>
                <a:latin typeface="Times New Roman" panose="02020603050405020304" pitchFamily="18" charset="0"/>
                <a:cs typeface="Times New Roman" panose="02020603050405020304" pitchFamily="18" charset="0"/>
              </a:rPr>
              <a:t>women</a:t>
            </a:r>
          </a:p>
          <a:p>
            <a:pPr algn="l" hangingPunct="0"/>
            <a:endParaRPr lang="en-US" sz="1500" b="1" u="sng" dirty="0" smtClean="0">
              <a:solidFill>
                <a:schemeClr val="tx1"/>
              </a:solidFill>
              <a:latin typeface="Times New Roman" panose="02020603050405020304" pitchFamily="18" charset="0"/>
              <a:cs typeface="Times New Roman" panose="02020603050405020304" pitchFamily="18" charset="0"/>
            </a:endParaRPr>
          </a:p>
          <a:p>
            <a:pPr algn="l" hangingPunct="0"/>
            <a:r>
              <a:rPr lang="en-US" sz="1500" b="1" u="sng" dirty="0" smtClean="0">
                <a:solidFill>
                  <a:schemeClr val="tx1"/>
                </a:solidFill>
                <a:latin typeface="Times New Roman" panose="02020603050405020304" pitchFamily="18" charset="0"/>
                <a:cs typeface="Times New Roman" panose="02020603050405020304" pitchFamily="18" charset="0"/>
              </a:rPr>
              <a:t>Mulattoes—the </a:t>
            </a:r>
            <a:r>
              <a:rPr lang="en-US" sz="1500" b="1" u="sng" dirty="0">
                <a:solidFill>
                  <a:schemeClr val="tx1"/>
                </a:solidFill>
                <a:latin typeface="Times New Roman" panose="02020603050405020304" pitchFamily="18" charset="0"/>
                <a:cs typeface="Times New Roman" panose="02020603050405020304" pitchFamily="18" charset="0"/>
              </a:rPr>
              <a:t>product of Portuguese-African unions</a:t>
            </a:r>
            <a:r>
              <a:rPr lang="en-US" sz="1500" b="1" u="sng" dirty="0" smtClean="0">
                <a:solidFill>
                  <a:schemeClr val="tx1"/>
                </a:solidFill>
                <a:latin typeface="Times New Roman" panose="02020603050405020304" pitchFamily="18" charset="0"/>
                <a:cs typeface="Times New Roman" panose="02020603050405020304" pitchFamily="18" charset="0"/>
              </a:rPr>
              <a:t>_</a:t>
            </a:r>
            <a:endParaRPr lang="en-US" sz="1500" dirty="0">
              <a:solidFill>
                <a:schemeClr val="tx1"/>
              </a:solidFill>
              <a:latin typeface="Times New Roman" panose="02020603050405020304" pitchFamily="18" charset="0"/>
              <a:cs typeface="Times New Roman" panose="02020603050405020304" pitchFamily="18" charset="0"/>
            </a:endParaRPr>
          </a:p>
          <a:p>
            <a:pPr algn="l" hangingPunct="0"/>
            <a:r>
              <a:rPr lang="en-US" sz="1500" b="1" dirty="0">
                <a:solidFill>
                  <a:schemeClr val="tx1"/>
                </a:solidFill>
                <a:latin typeface="Times New Roman" panose="02020603050405020304" pitchFamily="18" charset="0"/>
                <a:cs typeface="Times New Roman" panose="02020603050405020304" pitchFamily="18" charset="0"/>
              </a:rPr>
              <a:t> </a:t>
            </a:r>
            <a:endParaRPr lang="en-US" sz="1500" b="1" dirty="0" smtClean="0">
              <a:solidFill>
                <a:schemeClr val="tx1"/>
              </a:solidFill>
              <a:latin typeface="Times New Roman" panose="02020603050405020304" pitchFamily="18" charset="0"/>
              <a:cs typeface="Times New Roman" panose="02020603050405020304" pitchFamily="18" charset="0"/>
            </a:endParaRPr>
          </a:p>
          <a:p>
            <a:pPr algn="l" hangingPunct="0"/>
            <a:endParaRPr lang="en-US" sz="1500" dirty="0">
              <a:solidFill>
                <a:schemeClr val="tx1"/>
              </a:solidFill>
              <a:latin typeface="Times New Roman" panose="02020603050405020304" pitchFamily="18" charset="0"/>
              <a:cs typeface="Times New Roman" panose="02020603050405020304" pitchFamily="18" charset="0"/>
            </a:endParaRPr>
          </a:p>
          <a:p>
            <a:pPr algn="l"/>
            <a:r>
              <a:rPr lang="en-US" sz="1500" b="1" u="sng" dirty="0" smtClean="0">
                <a:solidFill>
                  <a:schemeClr val="tx1"/>
                </a:solidFill>
                <a:latin typeface="Times New Roman" panose="02020603050405020304" pitchFamily="18" charset="0"/>
                <a:cs typeface="Times New Roman" panose="02020603050405020304" pitchFamily="18" charset="0"/>
              </a:rPr>
              <a:t>Indians-indigenous peoples</a:t>
            </a:r>
            <a:endParaRPr lang="en-US" sz="1500" dirty="0">
              <a:solidFill>
                <a:schemeClr val="tx1"/>
              </a:solidFill>
              <a:latin typeface="Times New Roman" panose="02020603050405020304" pitchFamily="18" charset="0"/>
              <a:cs typeface="Times New Roman" panose="02020603050405020304" pitchFamily="18" charset="0"/>
            </a:endParaRPr>
          </a:p>
        </p:txBody>
      </p:sp>
      <p:pic>
        <p:nvPicPr>
          <p:cNvPr id="6" name="Picture 2" descr="image, p411"/>
          <p:cNvPicPr>
            <a:picLocks noChangeAspect="1" noChangeArrowheads="1"/>
          </p:cNvPicPr>
          <p:nvPr/>
        </p:nvPicPr>
        <p:blipFill>
          <a:blip r:embed="rId3" cstate="print"/>
          <a:srcRect/>
          <a:stretch>
            <a:fillRect/>
          </a:stretch>
        </p:blipFill>
        <p:spPr bwMode="auto">
          <a:xfrm>
            <a:off x="4622800" y="0"/>
            <a:ext cx="4521200" cy="6532563"/>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697</TotalTime>
  <Words>384</Words>
  <Application>Microsoft Office PowerPoint</Application>
  <PresentationFormat>On-screen Show (4:3)</PresentationFormat>
  <Paragraphs>93</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Ways of the World: A Brief Global History  First Edition</vt:lpstr>
      <vt:lpstr>The Columbian Exchange </vt:lpstr>
      <vt:lpstr>The Columbian Exchange </vt:lpstr>
      <vt:lpstr>PowerPoint Presentation</vt:lpstr>
      <vt:lpstr>Comparing Colonial Societies in the Americas </vt:lpstr>
      <vt:lpstr>Comparing Colonial Societies in the Americas</vt:lpstr>
      <vt:lpstr>Rise of a distinctive social order</vt:lpstr>
      <vt:lpstr>Rise of a distinctive social order</vt:lpstr>
    </vt:vector>
  </TitlesOfParts>
  <Company>Pearland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Ways of the World: A Brief Global History  First Edition</dc:title>
  <dc:creator>Johnson, Glen</dc:creator>
  <cp:lastModifiedBy>Greg Scott</cp:lastModifiedBy>
  <cp:revision>85</cp:revision>
  <cp:lastPrinted>2016-01-14T00:10:56Z</cp:lastPrinted>
  <dcterms:created xsi:type="dcterms:W3CDTF">2012-12-10T15:17:26Z</dcterms:created>
  <dcterms:modified xsi:type="dcterms:W3CDTF">2016-01-14T00:10:58Z</dcterms:modified>
</cp:coreProperties>
</file>