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7" r:id="rId2"/>
    <p:sldId id="285" r:id="rId3"/>
    <p:sldId id="258" r:id="rId4"/>
    <p:sldId id="291" r:id="rId5"/>
    <p:sldId id="319" r:id="rId6"/>
    <p:sldId id="284" r:id="rId7"/>
    <p:sldId id="310" r:id="rId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369" autoAdjust="0"/>
  </p:normalViewPr>
  <p:slideViewPr>
    <p:cSldViewPr>
      <p:cViewPr>
        <p:scale>
          <a:sx n="69" d="100"/>
          <a:sy n="69" d="100"/>
        </p:scale>
        <p:origin x="1520"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5646" tIns="47823" rIns="95646" bIns="47823"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1728"/>
          </a:xfrm>
          <a:prstGeom prst="rect">
            <a:avLst/>
          </a:prstGeom>
        </p:spPr>
        <p:txBody>
          <a:bodyPr vert="horz" lIns="95646" tIns="47823" rIns="95646" bIns="47823" rtlCol="0"/>
          <a:lstStyle>
            <a:lvl1pPr algn="r">
              <a:defRPr sz="1300"/>
            </a:lvl1pPr>
          </a:lstStyle>
          <a:p>
            <a:fld id="{362E4924-24FA-448B-8E7C-C5661E4D5B24}" type="datetimeFigureOut">
              <a:rPr lang="en-US" smtClean="0"/>
              <a:t>1/18/2016</a:t>
            </a:fld>
            <a:endParaRPr lang="en-US"/>
          </a:p>
        </p:txBody>
      </p:sp>
      <p:sp>
        <p:nvSpPr>
          <p:cNvPr id="4" name="Footer Placeholder 3"/>
          <p:cNvSpPr>
            <a:spLocks noGrp="1"/>
          </p:cNvSpPr>
          <p:nvPr>
            <p:ph type="ftr" sz="quarter" idx="2"/>
          </p:nvPr>
        </p:nvSpPr>
        <p:spPr>
          <a:xfrm>
            <a:off x="0" y="9119474"/>
            <a:ext cx="3169920" cy="481727"/>
          </a:xfrm>
          <a:prstGeom prst="rect">
            <a:avLst/>
          </a:prstGeom>
        </p:spPr>
        <p:txBody>
          <a:bodyPr vert="horz" lIns="95646" tIns="47823" rIns="95646" bIns="47823" rtlCol="0" anchor="b"/>
          <a:lstStyle>
            <a:lvl1pPr algn="l">
              <a:defRPr sz="1300"/>
            </a:lvl1pPr>
          </a:lstStyle>
          <a:p>
            <a:r>
              <a:rPr lang="en-US" smtClean="0"/>
              <a:t>www.glscott.org</a:t>
            </a:r>
            <a:endParaRPr lang="en-US"/>
          </a:p>
        </p:txBody>
      </p:sp>
      <p:sp>
        <p:nvSpPr>
          <p:cNvPr id="5" name="Slide Number Placeholder 4"/>
          <p:cNvSpPr>
            <a:spLocks noGrp="1"/>
          </p:cNvSpPr>
          <p:nvPr>
            <p:ph type="sldNum" sz="quarter" idx="3"/>
          </p:nvPr>
        </p:nvSpPr>
        <p:spPr>
          <a:xfrm>
            <a:off x="4143587" y="9119474"/>
            <a:ext cx="3169920" cy="481727"/>
          </a:xfrm>
          <a:prstGeom prst="rect">
            <a:avLst/>
          </a:prstGeom>
        </p:spPr>
        <p:txBody>
          <a:bodyPr vert="horz" lIns="95646" tIns="47823" rIns="95646" bIns="47823" rtlCol="0" anchor="b"/>
          <a:lstStyle>
            <a:lvl1pPr algn="r">
              <a:defRPr sz="1300"/>
            </a:lvl1pPr>
          </a:lstStyle>
          <a:p>
            <a:fld id="{F6D2F90C-0DDB-4CE6-83C0-529C2D520862}" type="slidenum">
              <a:rPr lang="en-US" smtClean="0"/>
              <a:t>‹#›</a:t>
            </a:fld>
            <a:endParaRPr lang="en-US"/>
          </a:p>
        </p:txBody>
      </p:sp>
    </p:spTree>
    <p:extLst>
      <p:ext uri="{BB962C8B-B14F-4D97-AF65-F5344CB8AC3E}">
        <p14:creationId xmlns:p14="http://schemas.microsoft.com/office/powerpoint/2010/main" val="417684602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5646" tIns="47823" rIns="95646" bIns="47823"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5646" tIns="47823" rIns="95646" bIns="47823" rtlCol="0"/>
          <a:lstStyle>
            <a:lvl1pPr algn="r">
              <a:defRPr sz="1300"/>
            </a:lvl1pPr>
          </a:lstStyle>
          <a:p>
            <a:fld id="{34F93B23-360E-4B5A-88B9-0EB1EB7816FA}" type="datetimeFigureOut">
              <a:rPr lang="en-US" smtClean="0"/>
              <a:pPr/>
              <a:t>1/18/2016</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5646" tIns="47823" rIns="95646" bIns="47823"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5646" tIns="47823" rIns="95646" bIns="478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5646" tIns="47823" rIns="95646" bIns="47823" rtlCol="0" anchor="b"/>
          <a:lstStyle>
            <a:lvl1pPr algn="l">
              <a:defRPr sz="1300"/>
            </a:lvl1pPr>
          </a:lstStyle>
          <a:p>
            <a:r>
              <a:rPr lang="en-US" smtClean="0"/>
              <a:t>www.glscott.org</a:t>
            </a: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5646" tIns="47823" rIns="95646" bIns="47823" rtlCol="0" anchor="b"/>
          <a:lstStyle>
            <a:lvl1pPr algn="r">
              <a:defRPr sz="1300"/>
            </a:lvl1pPr>
          </a:lstStyle>
          <a:p>
            <a:fld id="{CBD1FE69-920C-4748-A82F-B0633BB3778C}" type="slidenum">
              <a:rPr lang="en-US" smtClean="0"/>
              <a:pPr/>
              <a:t>‹#›</a:t>
            </a:fld>
            <a:endParaRPr lang="en-US"/>
          </a:p>
        </p:txBody>
      </p:sp>
    </p:spTree>
    <p:extLst>
      <p:ext uri="{BB962C8B-B14F-4D97-AF65-F5344CB8AC3E}">
        <p14:creationId xmlns:p14="http://schemas.microsoft.com/office/powerpoint/2010/main" val="425674986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28EAE3-06C1-4E85-A253-E07866DC00BC}" type="slidenum">
              <a:rPr lang="en-US"/>
              <a:pPr/>
              <a:t>1</a:t>
            </a:fld>
            <a:endParaRPr lang="en-US"/>
          </a:p>
        </p:txBody>
      </p:sp>
      <p:sp>
        <p:nvSpPr>
          <p:cNvPr id="104450" name="Rectangle 2"/>
          <p:cNvSpPr>
            <a:spLocks noGrp="1" noRot="1" noChangeAspect="1" noChangeArrowheads="1"/>
          </p:cNvSpPr>
          <p:nvPr>
            <p:ph type="sldImg"/>
          </p:nvPr>
        </p:nvSpPr>
        <p:spPr bwMode="auto">
          <a:xfrm>
            <a:off x="1258888" y="720725"/>
            <a:ext cx="4797425" cy="3598863"/>
          </a:xfrm>
          <a:prstGeom prst="rect">
            <a:avLst/>
          </a:prstGeom>
          <a:solidFill>
            <a:srgbClr val="FFFFFF"/>
          </a:solidFill>
          <a:ln>
            <a:solidFill>
              <a:srgbClr val="000000"/>
            </a:solidFill>
            <a:miter lim="800000"/>
            <a:headEnd/>
            <a:tailEnd/>
          </a:ln>
        </p:spPr>
      </p:sp>
      <p:sp>
        <p:nvSpPr>
          <p:cNvPr id="104451" name="Rectangle 3"/>
          <p:cNvSpPr>
            <a:spLocks noGrp="1" noChangeArrowheads="1"/>
          </p:cNvSpPr>
          <p:nvPr>
            <p:ph type="body" idx="1"/>
          </p:nvPr>
        </p:nvSpPr>
        <p:spPr bwMode="auto">
          <a:xfrm>
            <a:off x="975360" y="4560570"/>
            <a:ext cx="5364480" cy="4320540"/>
          </a:xfrm>
          <a:prstGeom prst="rect">
            <a:avLst/>
          </a:prstGeom>
          <a:solidFill>
            <a:srgbClr val="FFFFFF"/>
          </a:solidFill>
          <a:ln>
            <a:solidFill>
              <a:srgbClr val="000000"/>
            </a:solidFill>
            <a:miter lim="800000"/>
            <a:headEnd/>
            <a:tailEnd/>
          </a:ln>
        </p:spPr>
        <p:txBody>
          <a:bodyPr/>
          <a:lstStyle/>
          <a:p>
            <a:endParaRPr lang="en-US"/>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1126688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Wingdings" pitchFamily="2" charset="2"/>
              <a:buChar char="§"/>
            </a:pPr>
            <a:r>
              <a:rPr lang="en-US" sz="1300" dirty="0">
                <a:latin typeface="Times New Roman" panose="02020603050405020304" pitchFamily="18" charset="0"/>
                <a:cs typeface="Times New Roman" panose="02020603050405020304" pitchFamily="18" charset="0"/>
              </a:rPr>
              <a:t>Western European Empires were marked by maritime expansion</a:t>
            </a:r>
          </a:p>
          <a:p>
            <a:pPr lvl="1" algn="l">
              <a:buFont typeface="Wingdings" pitchFamily="2" charset="2"/>
              <a:buChar char="§"/>
            </a:pPr>
            <a:r>
              <a:rPr lang="en-US" sz="1300" dirty="0">
                <a:latin typeface="Times New Roman" panose="02020603050405020304" pitchFamily="18" charset="0"/>
                <a:cs typeface="Times New Roman" panose="02020603050405020304" pitchFamily="18" charset="0"/>
              </a:rPr>
              <a:t>Spaniards in Caribbean, then on to the Aztec and Inca empires</a:t>
            </a:r>
          </a:p>
          <a:p>
            <a:pPr lvl="1" algn="l">
              <a:buFont typeface="Wingdings" pitchFamily="2" charset="2"/>
              <a:buChar char="§"/>
            </a:pPr>
            <a:r>
              <a:rPr lang="en-US" sz="1300" dirty="0">
                <a:latin typeface="Times New Roman" panose="02020603050405020304" pitchFamily="18" charset="0"/>
                <a:cs typeface="Times New Roman" panose="02020603050405020304" pitchFamily="18" charset="0"/>
              </a:rPr>
              <a:t>Portuguese in Brazil</a:t>
            </a:r>
          </a:p>
          <a:p>
            <a:pPr lvl="1" algn="l">
              <a:buFont typeface="Wingdings" pitchFamily="2" charset="2"/>
              <a:buChar char="§"/>
            </a:pPr>
            <a:r>
              <a:rPr lang="en-US" sz="1300" dirty="0">
                <a:latin typeface="Times New Roman" panose="02020603050405020304" pitchFamily="18" charset="0"/>
                <a:cs typeface="Times New Roman" panose="02020603050405020304" pitchFamily="18" charset="0"/>
              </a:rPr>
              <a:t>British, French, and Dutch colonies in North America</a:t>
            </a:r>
          </a:p>
          <a:p>
            <a:pPr lvl="1" algn="l">
              <a:buFont typeface="Wingdings" pitchFamily="2" charset="2"/>
              <a:buChar char="§"/>
            </a:pPr>
            <a:r>
              <a:rPr lang="en-US" sz="1300" dirty="0">
                <a:latin typeface="Times New Roman" panose="02020603050405020304" pitchFamily="18" charset="0"/>
                <a:cs typeface="Times New Roman" panose="02020603050405020304" pitchFamily="18" charset="0"/>
              </a:rPr>
              <a:t>Europeans controlled most of the Americas by the mid-nineteenth century</a:t>
            </a:r>
          </a:p>
          <a:p>
            <a:pPr lvl="1" algn="l">
              <a:buFont typeface="Wingdings" pitchFamily="2" charset="2"/>
              <a:buChar char="§"/>
            </a:pPr>
            <a:endParaRPr lang="en-US" dirty="0" smtClean="0">
              <a:solidFill>
                <a:schemeClr val="tx1"/>
              </a:solidFill>
            </a:endParaRPr>
          </a:p>
          <a:p>
            <a:endParaRPr lang="en-US" dirty="0"/>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2</a:t>
            </a:fld>
            <a:endParaRPr lang="en-US"/>
          </a:p>
        </p:txBody>
      </p:sp>
    </p:spTree>
    <p:extLst>
      <p:ext uri="{BB962C8B-B14F-4D97-AF65-F5344CB8AC3E}">
        <p14:creationId xmlns:p14="http://schemas.microsoft.com/office/powerpoint/2010/main" val="2468814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628DA-3ED7-4CAE-AA9D-CC1CEC7253F1}" type="slidenum">
              <a:rPr lang="en-US"/>
              <a:pPr/>
              <a:t>3</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pPr marL="0" lvl="2" defTabSz="956462">
              <a:defRPr/>
            </a:pPr>
            <a:r>
              <a:rPr lang="en-US" sz="1300" dirty="0">
                <a:latin typeface="Times New Roman" panose="02020603050405020304" pitchFamily="18" charset="0"/>
                <a:cs typeface="Times New Roman" panose="02020603050405020304" pitchFamily="18" charset="0"/>
              </a:rPr>
              <a:t>were simply closer to the Americas than was any possible Asian competitor.  </a:t>
            </a:r>
          </a:p>
          <a:p>
            <a:pPr marL="0" lvl="2" defTabSz="956462">
              <a:defRPr/>
            </a:pPr>
            <a:r>
              <a:rPr lang="en-US" sz="1300" dirty="0">
                <a:latin typeface="Times New Roman" panose="02020603050405020304" pitchFamily="18" charset="0"/>
                <a:cs typeface="Times New Roman" panose="02020603050405020304" pitchFamily="18" charset="0"/>
              </a:rPr>
              <a:t>They also understood winds and currents much different from monsoon winds in the Indian Ocean. </a:t>
            </a:r>
          </a:p>
          <a:p>
            <a:endParaRPr lang="en-US" sz="1300" dirty="0"/>
          </a:p>
        </p:txBody>
      </p:sp>
      <p:sp>
        <p:nvSpPr>
          <p:cNvPr id="2" name="Footer Placeholder 1"/>
          <p:cNvSpPr>
            <a:spLocks noGrp="1"/>
          </p:cNvSpPr>
          <p:nvPr>
            <p:ph type="ftr" sz="quarter" idx="10"/>
          </p:nvPr>
        </p:nvSpPr>
        <p:spPr/>
        <p:txBody>
          <a:bodyPr/>
          <a:lstStyle/>
          <a:p>
            <a:r>
              <a:rPr lang="en-US" smtClean="0"/>
              <a:t>www.glscott.org</a:t>
            </a:r>
            <a:endParaRPr lang="en-US"/>
          </a:p>
        </p:txBody>
      </p:sp>
    </p:spTree>
    <p:extLst>
      <p:ext uri="{BB962C8B-B14F-4D97-AF65-F5344CB8AC3E}">
        <p14:creationId xmlns:p14="http://schemas.microsoft.com/office/powerpoint/2010/main" val="331083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56462">
              <a:defRPr/>
            </a:pPr>
            <a:r>
              <a:rPr lang="en-US" sz="1300" dirty="0">
                <a:latin typeface="Times New Roman" panose="02020603050405020304" pitchFamily="18" charset="0"/>
                <a:cs typeface="Times New Roman" panose="02020603050405020304" pitchFamily="18" charset="0"/>
              </a:rPr>
              <a:t>Chinese and Indians markets had such a rich markets in the Indian Ocean that there wasn’t much incentive to go beyond.</a:t>
            </a:r>
          </a:p>
          <a:p>
            <a:pPr marL="0" lvl="2" defTabSz="956462">
              <a:defRPr/>
            </a:pPr>
            <a:endParaRPr lang="en-US" sz="1300" dirty="0">
              <a:latin typeface="Times New Roman" panose="02020603050405020304" pitchFamily="18" charset="0"/>
              <a:cs typeface="Times New Roman" panose="02020603050405020304" pitchFamily="18" charset="0"/>
            </a:endParaRPr>
          </a:p>
          <a:p>
            <a:pPr marL="0" lvl="2" defTabSz="956462">
              <a:defRPr/>
            </a:pPr>
            <a:r>
              <a:rPr lang="en-US" sz="1300" dirty="0">
                <a:latin typeface="Times New Roman" panose="02020603050405020304" pitchFamily="18" charset="0"/>
                <a:cs typeface="Times New Roman" panose="02020603050405020304" pitchFamily="18" charset="0"/>
              </a:rPr>
              <a:t>Marginality-Europeans were aware of their marginal position in Eurasian commerce and wanted to change it.</a:t>
            </a:r>
          </a:p>
          <a:p>
            <a:pPr marL="0" lvl="2" defTabSz="956462">
              <a:defRPr/>
            </a:pPr>
            <a:endParaRPr lang="en-US" sz="1300" dirty="0">
              <a:latin typeface="Times New Roman" panose="02020603050405020304" pitchFamily="18" charset="0"/>
              <a:cs typeface="Times New Roman" panose="02020603050405020304" pitchFamily="18" charset="0"/>
            </a:endParaRPr>
          </a:p>
          <a:p>
            <a:pPr marL="0" lvl="2" defTabSz="956462">
              <a:defRPr/>
            </a:pPr>
            <a:r>
              <a:rPr lang="en-US" sz="1300" dirty="0">
                <a:latin typeface="Times New Roman" panose="02020603050405020304" pitchFamily="18" charset="0"/>
                <a:cs typeface="Times New Roman" panose="02020603050405020304" pitchFamily="18" charset="0"/>
              </a:rPr>
              <a:t>Rivalry - Interstate rivalry drove rulers to compete.</a:t>
            </a:r>
          </a:p>
          <a:p>
            <a:pPr marL="0" lvl="2" defTabSz="956462">
              <a:defRPr/>
            </a:pPr>
            <a:endParaRPr lang="en-US" sz="1300" dirty="0">
              <a:latin typeface="Times New Roman" panose="02020603050405020304" pitchFamily="18" charset="0"/>
              <a:cs typeface="Times New Roman" panose="02020603050405020304" pitchFamily="18" charset="0"/>
            </a:endParaRPr>
          </a:p>
          <a:p>
            <a:pPr marL="0" lvl="2" defTabSz="956462">
              <a:defRPr/>
            </a:pPr>
            <a:r>
              <a:rPr lang="en-US" sz="1300" dirty="0">
                <a:latin typeface="Times New Roman" panose="02020603050405020304" pitchFamily="18" charset="0"/>
                <a:cs typeface="Times New Roman" panose="02020603050405020304" pitchFamily="18" charset="0"/>
              </a:rPr>
              <a:t>Merchants – 1) Seeking access to Asian Wealth 2) The merchant class wanted to avoid the reliance on Muslim middlemen that they found so distasteful.</a:t>
            </a:r>
          </a:p>
          <a:p>
            <a:pPr marL="0" lvl="2" defTabSz="956462">
              <a:defRPr/>
            </a:pPr>
            <a:endParaRPr lang="en-US" sz="1300" dirty="0">
              <a:latin typeface="Times New Roman" panose="02020603050405020304" pitchFamily="18" charset="0"/>
              <a:cs typeface="Times New Roman" panose="02020603050405020304" pitchFamily="18" charset="0"/>
            </a:endParaRPr>
          </a:p>
          <a:p>
            <a:pPr marL="0" lvl="2" defTabSz="956462">
              <a:defRPr/>
            </a:pPr>
            <a:r>
              <a:rPr lang="en-US" sz="1300" dirty="0">
                <a:latin typeface="Times New Roman" panose="02020603050405020304" pitchFamily="18" charset="0"/>
                <a:cs typeface="Times New Roman" panose="02020603050405020304" pitchFamily="18" charset="0"/>
              </a:rPr>
              <a:t>Wealth – 1) Colonies were an opportunity for impoverished nobles and commoners. 2) The silver mines in Mexico and Peru allowed the Spanish conquerors and other Europeans to buy massive amounts highly valuable commodities such as Chinese tea, silk, and porcelain</a:t>
            </a:r>
          </a:p>
          <a:p>
            <a:pPr marL="0" lvl="2" defTabSz="956462">
              <a:defRPr/>
            </a:pPr>
            <a:endParaRPr lang="en-US" sz="1300" dirty="0">
              <a:latin typeface="Times New Roman" panose="02020603050405020304" pitchFamily="18" charset="0"/>
              <a:cs typeface="Times New Roman" panose="02020603050405020304" pitchFamily="18" charset="0"/>
            </a:endParaRPr>
          </a:p>
          <a:p>
            <a:pPr marL="0" lvl="2" defTabSz="956462">
              <a:defRPr/>
            </a:pPr>
            <a:r>
              <a:rPr lang="en-US" sz="1300" dirty="0">
                <a:latin typeface="Times New Roman" panose="02020603050405020304" pitchFamily="18" charset="0"/>
                <a:cs typeface="Times New Roman" panose="02020603050405020304" pitchFamily="18" charset="0"/>
              </a:rPr>
              <a:t>Religion- 1) Crusade Zeal 2) Persecuted minorities looking for more freedom. 3) Christian saints in many places blended easily with specialized indigenous gods, while belief in magic, folk medicine, and communion with the dead remained strong.  Many gravitated toward the world of their conqueror, learned Spanish, and converted to Christianity.</a:t>
            </a:r>
          </a:p>
          <a:p>
            <a:endParaRPr lang="en-US" sz="13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4</a:t>
            </a:fld>
            <a:endParaRPr lang="en-US"/>
          </a:p>
        </p:txBody>
      </p:sp>
    </p:spTree>
    <p:extLst>
      <p:ext uri="{BB962C8B-B14F-4D97-AF65-F5344CB8AC3E}">
        <p14:creationId xmlns:p14="http://schemas.microsoft.com/office/powerpoint/2010/main" val="103525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56462">
              <a:defRPr/>
            </a:pPr>
            <a:r>
              <a:rPr lang="en-US" sz="1300" dirty="0">
                <a:latin typeface="Times New Roman" panose="02020603050405020304" pitchFamily="18" charset="0"/>
                <a:cs typeface="Times New Roman" panose="02020603050405020304" pitchFamily="18" charset="0"/>
              </a:rPr>
              <a:t>90% mortality rate among Native American populations</a:t>
            </a:r>
          </a:p>
          <a:p>
            <a:pPr marL="0" lvl="2" defTabSz="956462">
              <a:defRPr/>
            </a:pPr>
            <a:r>
              <a:rPr lang="en-US" sz="1300" dirty="0">
                <a:latin typeface="Times New Roman" panose="02020603050405020304" pitchFamily="18" charset="0"/>
                <a:cs typeface="Times New Roman" panose="02020603050405020304" pitchFamily="18" charset="0"/>
              </a:rPr>
              <a:t>Native population nearly vanished in the Caribbean</a:t>
            </a:r>
          </a:p>
          <a:p>
            <a:pPr marL="0" lvl="2" defTabSz="956462">
              <a:defRPr/>
            </a:pPr>
            <a:r>
              <a:rPr lang="en-US" sz="1300" dirty="0">
                <a:latin typeface="Times New Roman" panose="02020603050405020304" pitchFamily="18" charset="0"/>
                <a:cs typeface="Times New Roman" panose="02020603050405020304" pitchFamily="18" charset="0"/>
              </a:rPr>
              <a:t>Central Mexico: population drops from 10-20 million to around 1 million by 1650. Similar mortality in North America</a:t>
            </a:r>
          </a:p>
          <a:p>
            <a:pPr marL="0" lvl="2" defTabSz="956462">
              <a:defRPr/>
            </a:pPr>
            <a:endParaRPr lang="en-US" sz="1300" dirty="0">
              <a:latin typeface="Times New Roman" panose="02020603050405020304" pitchFamily="18" charset="0"/>
              <a:cs typeface="Times New Roman" panose="02020603050405020304" pitchFamily="18" charset="0"/>
            </a:endParaRPr>
          </a:p>
          <a:p>
            <a:endParaRPr lang="en-US" sz="13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5</a:t>
            </a:fld>
            <a:endParaRPr lang="en-US"/>
          </a:p>
        </p:txBody>
      </p:sp>
    </p:spTree>
    <p:extLst>
      <p:ext uri="{BB962C8B-B14F-4D97-AF65-F5344CB8AC3E}">
        <p14:creationId xmlns:p14="http://schemas.microsoft.com/office/powerpoint/2010/main" val="2965375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defTabSz="956462">
              <a:defRPr/>
            </a:pPr>
            <a:r>
              <a:rPr lang="en-US" sz="1300" dirty="0">
                <a:latin typeface="Times New Roman" panose="02020603050405020304" pitchFamily="18" charset="0"/>
                <a:cs typeface="Times New Roman" panose="02020603050405020304" pitchFamily="18" charset="0"/>
              </a:rPr>
              <a:t>90% mortality rate among Native American populations</a:t>
            </a:r>
          </a:p>
          <a:p>
            <a:pPr marL="0" lvl="2" defTabSz="956462">
              <a:defRPr/>
            </a:pPr>
            <a:r>
              <a:rPr lang="en-US" sz="1300" dirty="0">
                <a:latin typeface="Times New Roman" panose="02020603050405020304" pitchFamily="18" charset="0"/>
                <a:cs typeface="Times New Roman" panose="02020603050405020304" pitchFamily="18" charset="0"/>
              </a:rPr>
              <a:t>Native population nearly vanished in the Caribbean</a:t>
            </a:r>
          </a:p>
          <a:p>
            <a:pPr marL="0" lvl="2" defTabSz="956462">
              <a:defRPr/>
            </a:pPr>
            <a:r>
              <a:rPr lang="en-US" sz="1300" dirty="0">
                <a:latin typeface="Times New Roman" panose="02020603050405020304" pitchFamily="18" charset="0"/>
                <a:cs typeface="Times New Roman" panose="02020603050405020304" pitchFamily="18" charset="0"/>
              </a:rPr>
              <a:t>Central Mexico: population drops from 10-20 million to around 1 million by 1650. Similar mortality in North America</a:t>
            </a:r>
          </a:p>
          <a:p>
            <a:pPr marL="0" lvl="2" defTabSz="956462">
              <a:defRPr/>
            </a:pPr>
            <a:endParaRPr lang="en-US" sz="1300" dirty="0">
              <a:latin typeface="Times New Roman" panose="02020603050405020304" pitchFamily="18" charset="0"/>
              <a:cs typeface="Times New Roman" panose="02020603050405020304" pitchFamily="18" charset="0"/>
            </a:endParaRPr>
          </a:p>
          <a:p>
            <a:endParaRPr lang="en-US" sz="13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6</a:t>
            </a:fld>
            <a:endParaRPr lang="en-US"/>
          </a:p>
        </p:txBody>
      </p:sp>
    </p:spTree>
    <p:extLst>
      <p:ext uri="{BB962C8B-B14F-4D97-AF65-F5344CB8AC3E}">
        <p14:creationId xmlns:p14="http://schemas.microsoft.com/office/powerpoint/2010/main" val="2598088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anose="02020603050405020304" pitchFamily="18" charset="0"/>
                <a:cs typeface="Times New Roman" panose="02020603050405020304" pitchFamily="18" charset="0"/>
              </a:rPr>
              <a:t>Had no large animals, thus</a:t>
            </a:r>
            <a:r>
              <a:rPr lang="en-US" baseline="0" dirty="0" smtClean="0">
                <a:latin typeface="Times New Roman" panose="02020603050405020304" pitchFamily="18" charset="0"/>
                <a:cs typeface="Times New Roman" panose="02020603050405020304" pitchFamily="18" charset="0"/>
              </a:rPr>
              <a:t> no domesticated animals which would have exposed them to diseases.</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0"/>
          </p:nvPr>
        </p:nvSpPr>
        <p:spPr/>
        <p:txBody>
          <a:bodyPr/>
          <a:lstStyle/>
          <a:p>
            <a:r>
              <a:rPr lang="en-US" smtClean="0"/>
              <a:t>www.glscott.org</a:t>
            </a:r>
            <a:endParaRPr lang="en-US"/>
          </a:p>
        </p:txBody>
      </p:sp>
      <p:sp>
        <p:nvSpPr>
          <p:cNvPr id="5" name="Slide Number Placeholder 4"/>
          <p:cNvSpPr>
            <a:spLocks noGrp="1"/>
          </p:cNvSpPr>
          <p:nvPr>
            <p:ph type="sldNum" sz="quarter" idx="11"/>
          </p:nvPr>
        </p:nvSpPr>
        <p:spPr/>
        <p:txBody>
          <a:bodyPr/>
          <a:lstStyle/>
          <a:p>
            <a:fld id="{CBD1FE69-920C-4748-A82F-B0633BB3778C}" type="slidenum">
              <a:rPr lang="en-US" smtClean="0"/>
              <a:pPr/>
              <a:t>7</a:t>
            </a:fld>
            <a:endParaRPr lang="en-US"/>
          </a:p>
        </p:txBody>
      </p:sp>
    </p:spTree>
    <p:extLst>
      <p:ext uri="{BB962C8B-B14F-4D97-AF65-F5344CB8AC3E}">
        <p14:creationId xmlns:p14="http://schemas.microsoft.com/office/powerpoint/2010/main" val="1777825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070AF2-C7FC-41DE-9892-32778C1E13E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70AF2-C7FC-41DE-9892-32778C1E13E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70AF2-C7FC-41DE-9892-32778C1E13E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70AF2-C7FC-41DE-9892-32778C1E13E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70AF2-C7FC-41DE-9892-32778C1E13E7}" type="datetimeFigureOut">
              <a:rPr lang="en-US" smtClean="0"/>
              <a:pPr/>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70AF2-C7FC-41DE-9892-32778C1E13E7}"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070AF2-C7FC-41DE-9892-32778C1E13E7}" type="datetimeFigureOut">
              <a:rPr lang="en-US" smtClean="0"/>
              <a:pPr/>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70AF2-C7FC-41DE-9892-32778C1E13E7}" type="datetimeFigureOut">
              <a:rPr lang="en-US" smtClean="0"/>
              <a:pPr/>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70AF2-C7FC-41DE-9892-32778C1E13E7}" type="datetimeFigureOut">
              <a:rPr lang="en-US" smtClean="0"/>
              <a:pPr/>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70AF2-C7FC-41DE-9892-32778C1E13E7}"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70AF2-C7FC-41DE-9892-32778C1E13E7}" type="datetimeFigureOut">
              <a:rPr lang="en-US" smtClean="0"/>
              <a:pPr/>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D35619-4F17-4A4E-9AB5-C004AC4B24B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0000"/>
            <a:lum/>
          </a:blip>
          <a:srcRect/>
          <a:stretch>
            <a:fillRect l="-2000" r="-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70AF2-C7FC-41DE-9892-32778C1E13E7}" type="datetimeFigureOut">
              <a:rPr lang="en-US" smtClean="0"/>
              <a:pPr/>
              <a:t>1/18/2016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35619-4F17-4A4E-9AB5-C004AC4B24B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200" y="563220"/>
            <a:ext cx="8915400" cy="2590800"/>
          </a:xfrm>
        </p:spPr>
        <p:txBody>
          <a:bodyPr/>
          <a:lstStyle/>
          <a:p>
            <a:r>
              <a:rPr lang="en-US" sz="4500" b="1" dirty="0">
                <a:solidFill>
                  <a:schemeClr val="tx1"/>
                </a:solidFill>
                <a:latin typeface="Times New Roman" panose="02020603050405020304" pitchFamily="18" charset="0"/>
                <a:cs typeface="Times New Roman" panose="02020603050405020304" pitchFamily="18" charset="0"/>
              </a:rPr>
              <a:t>Ways of the World:</a:t>
            </a:r>
            <a:br>
              <a:rPr lang="en-US" sz="4500" b="1" dirty="0">
                <a:solidFill>
                  <a:schemeClr val="tx1"/>
                </a:solidFill>
                <a:latin typeface="Times New Roman" panose="02020603050405020304" pitchFamily="18" charset="0"/>
                <a:cs typeface="Times New Roman" panose="02020603050405020304" pitchFamily="18" charset="0"/>
              </a:rPr>
            </a:br>
            <a:r>
              <a:rPr lang="en-US" sz="4500" b="1" dirty="0">
                <a:solidFill>
                  <a:schemeClr val="tx1"/>
                </a:solidFill>
                <a:latin typeface="Times New Roman" panose="02020603050405020304" pitchFamily="18" charset="0"/>
                <a:cs typeface="Times New Roman" panose="02020603050405020304" pitchFamily="18" charset="0"/>
              </a:rPr>
              <a:t>A Brief Global History</a:t>
            </a:r>
            <a:br>
              <a:rPr lang="en-US" sz="4500" b="1" dirty="0">
                <a:solidFill>
                  <a:schemeClr val="tx1"/>
                </a:solidFill>
                <a:latin typeface="Times New Roman" panose="02020603050405020304" pitchFamily="18" charset="0"/>
                <a:cs typeface="Times New Roman" panose="02020603050405020304" pitchFamily="18" charset="0"/>
              </a:rPr>
            </a:br>
            <a:r>
              <a:rPr lang="en-US" sz="4500" b="1" dirty="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First Edition</a:t>
            </a:r>
            <a:endParaRPr lang="en-US" sz="4800" b="1" dirty="0">
              <a:solidFill>
                <a:schemeClr val="tx1"/>
              </a:solidFill>
              <a:latin typeface="Times New Roman" panose="02020603050405020304" pitchFamily="18" charset="0"/>
              <a:cs typeface="Times New Roman" panose="02020603050405020304" pitchFamily="18" charset="0"/>
            </a:endParaRPr>
          </a:p>
        </p:txBody>
      </p:sp>
      <p:sp>
        <p:nvSpPr>
          <p:cNvPr id="102403" name="Rectangle 3"/>
          <p:cNvSpPr>
            <a:spLocks noGrp="1" noChangeArrowheads="1"/>
          </p:cNvSpPr>
          <p:nvPr>
            <p:ph type="subTitle" idx="1"/>
          </p:nvPr>
        </p:nvSpPr>
        <p:spPr>
          <a:xfrm>
            <a:off x="184727" y="3276600"/>
            <a:ext cx="8839200" cy="2209800"/>
          </a:xfrm>
        </p:spPr>
        <p:txBody>
          <a:bodyPr>
            <a:normAutofit fontScale="92500" lnSpcReduction="10000"/>
          </a:bodyPr>
          <a:lstStyle/>
          <a:p>
            <a:pPr>
              <a:lnSpc>
                <a:spcPct val="90000"/>
              </a:lnSpc>
            </a:pPr>
            <a:r>
              <a:rPr lang="en-US" b="1" i="1" dirty="0">
                <a:solidFill>
                  <a:srgbClr val="FF0000"/>
                </a:solidFill>
                <a:latin typeface="Times New Roman" panose="02020603050405020304" pitchFamily="18" charset="0"/>
                <a:cs typeface="Times New Roman" panose="02020603050405020304" pitchFamily="18" charset="0"/>
              </a:rPr>
              <a:t>CHAPTER </a:t>
            </a:r>
            <a:r>
              <a:rPr lang="en-US" b="1" i="1" dirty="0" smtClean="0">
                <a:solidFill>
                  <a:srgbClr val="FF0000"/>
                </a:solidFill>
                <a:latin typeface="Times New Roman" panose="02020603050405020304" pitchFamily="18" charset="0"/>
                <a:cs typeface="Times New Roman" panose="02020603050405020304" pitchFamily="18" charset="0"/>
              </a:rPr>
              <a:t>XIV</a:t>
            </a:r>
            <a:endParaRPr lang="en-US" i="1"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dirty="0">
                <a:solidFill>
                  <a:srgbClr val="FF0000"/>
                </a:solidFill>
                <a:latin typeface="Times New Roman" panose="02020603050405020304" pitchFamily="18" charset="0"/>
                <a:cs typeface="Times New Roman" panose="02020603050405020304" pitchFamily="18" charset="0"/>
              </a:rPr>
              <a:t>Empires and Encounters</a:t>
            </a:r>
          </a:p>
          <a:p>
            <a:pPr>
              <a:lnSpc>
                <a:spcPct val="90000"/>
              </a:lnSpc>
            </a:pPr>
            <a:r>
              <a:rPr lang="en-US" sz="2800" dirty="0" smtClean="0">
                <a:solidFill>
                  <a:srgbClr val="FF0000"/>
                </a:solidFill>
                <a:latin typeface="Times New Roman" panose="02020603050405020304" pitchFamily="18" charset="0"/>
                <a:cs typeface="Times New Roman" panose="02020603050405020304" pitchFamily="18" charset="0"/>
              </a:rPr>
              <a:t>1450–1750</a:t>
            </a:r>
          </a:p>
          <a:p>
            <a:pPr>
              <a:lnSpc>
                <a:spcPct val="90000"/>
              </a:lnSpc>
            </a:pPr>
            <a:endParaRPr lang="en-US" sz="2800" dirty="0">
              <a:solidFill>
                <a:srgbClr val="FF0000"/>
              </a:solidFill>
              <a:latin typeface="Times New Roman" panose="02020603050405020304" pitchFamily="18" charset="0"/>
              <a:cs typeface="Times New Roman" panose="02020603050405020304" pitchFamily="18" charset="0"/>
            </a:endParaRPr>
          </a:p>
          <a:p>
            <a:pPr>
              <a:lnSpc>
                <a:spcPct val="90000"/>
              </a:lnSpc>
            </a:pPr>
            <a:r>
              <a:rPr lang="en-US" sz="3500" i="1" dirty="0" smtClean="0">
                <a:solidFill>
                  <a:srgbClr val="FF0000"/>
                </a:solidFill>
                <a:latin typeface="Times New Roman" panose="02020603050405020304" pitchFamily="18" charset="0"/>
                <a:cs typeface="Times New Roman" panose="02020603050405020304" pitchFamily="18" charset="0"/>
              </a:rPr>
              <a:t>The Great Dying</a:t>
            </a:r>
            <a:endParaRPr lang="en-US" sz="3900" i="1" dirty="0">
              <a:solidFill>
                <a:srgbClr val="FF0000"/>
              </a:solidFill>
              <a:latin typeface="Times New Roman" panose="02020603050405020304" pitchFamily="18" charset="0"/>
              <a:cs typeface="Times New Roman" panose="02020603050405020304" pitchFamily="18" charset="0"/>
            </a:endParaRPr>
          </a:p>
        </p:txBody>
      </p:sp>
      <p:sp>
        <p:nvSpPr>
          <p:cNvPr id="102405" name="Text Box 5"/>
          <p:cNvSpPr txBox="1">
            <a:spLocks noChangeArrowheads="1"/>
          </p:cNvSpPr>
          <p:nvPr/>
        </p:nvSpPr>
        <p:spPr bwMode="auto">
          <a:xfrm>
            <a:off x="267854" y="151565"/>
            <a:ext cx="8571345" cy="400110"/>
          </a:xfrm>
          <a:prstGeom prst="rect">
            <a:avLst/>
          </a:prstGeom>
          <a:noFill/>
          <a:ln w="9525">
            <a:noFill/>
            <a:miter lim="800000"/>
            <a:headEnd/>
            <a:tailEnd/>
          </a:ln>
          <a:effectLst/>
        </p:spPr>
        <p:txBody>
          <a:bodyPr wrap="square">
            <a:spAutoFit/>
          </a:bodyPr>
          <a:lstStyle/>
          <a:p>
            <a:pPr algn="ctr">
              <a:spcBef>
                <a:spcPct val="50000"/>
              </a:spcBef>
            </a:pPr>
            <a:r>
              <a:rPr lang="en-US" sz="2000" dirty="0">
                <a:latin typeface="Times New Roman" panose="02020603050405020304" pitchFamily="18" charset="0"/>
                <a:cs typeface="Times New Roman" panose="02020603050405020304" pitchFamily="18" charset="0"/>
              </a:rPr>
              <a:t>Robert W. </a:t>
            </a:r>
            <a:r>
              <a:rPr lang="en-US" sz="2000" dirty="0" err="1">
                <a:latin typeface="Times New Roman" panose="02020603050405020304" pitchFamily="18" charset="0"/>
                <a:cs typeface="Times New Roman" panose="02020603050405020304" pitchFamily="18" charset="0"/>
              </a:rPr>
              <a:t>Strayer</a:t>
            </a:r>
            <a:endParaRPr lang="en-US" sz="20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3266" y="0"/>
            <a:ext cx="8229600" cy="1600200"/>
          </a:xfrm>
        </p:spPr>
        <p:txBody>
          <a:bodyPr/>
          <a:lstStyle/>
          <a:p>
            <a:r>
              <a:rPr lang="en-US" sz="4800" i="1" dirty="0" smtClean="0">
                <a:latin typeface="Times New Roman" panose="02020603050405020304" pitchFamily="18" charset="0"/>
                <a:cs typeface="Times New Roman" panose="02020603050405020304" pitchFamily="18" charset="0"/>
              </a:rPr>
              <a:t>European Empires in the Americas</a:t>
            </a:r>
            <a:endParaRPr lang="en-US" sz="4800"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685800" y="1447800"/>
            <a:ext cx="7696200" cy="5029200"/>
          </a:xfrm>
        </p:spPr>
        <p:txBody>
          <a:bodyPr/>
          <a:lstStyle/>
          <a:p>
            <a:pPr algn="l">
              <a:buFont typeface="Wingdings" pitchFamily="2" charset="2"/>
              <a:buChar char="§"/>
            </a:pPr>
            <a:r>
              <a:rPr lang="en-US" b="1" i="1" dirty="0" smtClean="0">
                <a:solidFill>
                  <a:schemeClr val="tx1"/>
                </a:solidFill>
                <a:latin typeface="Times New Roman" panose="02020603050405020304" pitchFamily="18" charset="0"/>
                <a:cs typeface="Times New Roman" panose="02020603050405020304" pitchFamily="18" charset="0"/>
              </a:rPr>
              <a:t>Western European Empires were marked by maritime expansion</a:t>
            </a:r>
          </a:p>
          <a:p>
            <a:pPr algn="l"/>
            <a:endParaRPr lang="en-US" sz="1400" dirty="0" smtClean="0">
              <a:solidFill>
                <a:schemeClr val="tx1"/>
              </a:solidFill>
              <a:latin typeface="Times New Roman" panose="02020603050405020304" pitchFamily="18" charset="0"/>
              <a:cs typeface="Times New Roman" panose="02020603050405020304" pitchFamily="18" charset="0"/>
            </a:endParaRPr>
          </a:p>
          <a:p>
            <a:pPr lvl="1" algn="l">
              <a:buFont typeface="Wingdings" pitchFamily="2" charset="2"/>
              <a:buChar char="§"/>
            </a:pPr>
            <a:r>
              <a:rPr lang="en-US" dirty="0" smtClean="0">
                <a:solidFill>
                  <a:schemeClr val="tx1"/>
                </a:solidFill>
                <a:latin typeface="Times New Roman" panose="02020603050405020304" pitchFamily="18" charset="0"/>
                <a:cs typeface="Times New Roman" panose="02020603050405020304" pitchFamily="18" charset="0"/>
              </a:rPr>
              <a:t>Spaniards</a:t>
            </a:r>
          </a:p>
          <a:p>
            <a:pPr lvl="1" algn="l">
              <a:buFont typeface="Wingdings" pitchFamily="2" charset="2"/>
              <a:buChar char="§"/>
            </a:pPr>
            <a:r>
              <a:rPr lang="en-US" dirty="0" smtClean="0">
                <a:solidFill>
                  <a:schemeClr val="tx1"/>
                </a:solidFill>
                <a:latin typeface="Times New Roman" panose="02020603050405020304" pitchFamily="18" charset="0"/>
                <a:cs typeface="Times New Roman" panose="02020603050405020304" pitchFamily="18" charset="0"/>
              </a:rPr>
              <a:t>Portuguese </a:t>
            </a:r>
          </a:p>
          <a:p>
            <a:pPr lvl="1" algn="l">
              <a:buFont typeface="Wingdings" pitchFamily="2" charset="2"/>
              <a:buChar char="§"/>
            </a:pPr>
            <a:r>
              <a:rPr lang="en-US" dirty="0" smtClean="0">
                <a:solidFill>
                  <a:schemeClr val="tx1"/>
                </a:solidFill>
                <a:latin typeface="Times New Roman" panose="02020603050405020304" pitchFamily="18" charset="0"/>
                <a:cs typeface="Times New Roman" panose="02020603050405020304" pitchFamily="18" charset="0"/>
              </a:rPr>
              <a:t>British, French, and Dutch colonies </a:t>
            </a:r>
          </a:p>
          <a:p>
            <a:pPr lvl="1" algn="l">
              <a:buFont typeface="Wingdings" pitchFamily="2" charset="2"/>
              <a:buChar char="§"/>
            </a:pPr>
            <a:endParaRPr lang="en-US" dirty="0" smtClean="0">
              <a:solidFill>
                <a:schemeClr val="tx1"/>
              </a:solidFill>
              <a:latin typeface="Times New Roman" panose="02020603050405020304" pitchFamily="18" charset="0"/>
              <a:cs typeface="Times New Roman" panose="02020603050405020304" pitchFamily="18" charset="0"/>
            </a:endParaRPr>
          </a:p>
          <a:p>
            <a:pPr lvl="1" algn="l">
              <a:buFont typeface="Wingdings" pitchFamily="2" charset="2"/>
              <a:buChar char="§"/>
            </a:pPr>
            <a:r>
              <a:rPr lang="en-US" dirty="0" smtClean="0">
                <a:solidFill>
                  <a:schemeClr val="tx1"/>
                </a:solidFill>
                <a:latin typeface="Times New Roman" panose="02020603050405020304" pitchFamily="18" charset="0"/>
                <a:cs typeface="Times New Roman" panose="02020603050405020304" pitchFamily="18" charset="0"/>
              </a:rPr>
              <a:t>Europeans controlled most of the Americas by the mid-nineteenth century</a:t>
            </a:r>
          </a:p>
          <a:p>
            <a:pPr lvl="1" algn="l">
              <a:buFont typeface="Wingdings" pitchFamily="2" charset="2"/>
              <a:buChar char="§"/>
            </a:pPr>
            <a:endParaRPr lang="en-US"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body" idx="1"/>
          </p:nvPr>
        </p:nvSpPr>
        <p:spPr>
          <a:xfrm>
            <a:off x="228600" y="152400"/>
            <a:ext cx="3505200" cy="6477000"/>
          </a:xfrm>
        </p:spPr>
        <p:txBody>
          <a:bodyPr>
            <a:normAutofit/>
          </a:bodyPr>
          <a:lstStyle/>
          <a:p>
            <a:pPr algn="ctr">
              <a:buFontTx/>
              <a:buNone/>
            </a:pPr>
            <a:r>
              <a:rPr lang="en-US" b="1" dirty="0"/>
              <a:t>European Empires in the </a:t>
            </a:r>
            <a:r>
              <a:rPr lang="en-US" b="1" dirty="0" smtClean="0"/>
              <a:t>Americas</a:t>
            </a:r>
          </a:p>
          <a:p>
            <a:pPr>
              <a:buFontTx/>
              <a:buNone/>
            </a:pPr>
            <a:endParaRPr lang="en-US" b="1" dirty="0"/>
          </a:p>
          <a:p>
            <a:r>
              <a:rPr lang="en-US" dirty="0">
                <a:latin typeface="Times New Roman" panose="02020603050405020304" pitchFamily="18" charset="0"/>
                <a:cs typeface="Times New Roman" panose="02020603050405020304" pitchFamily="18" charset="0"/>
              </a:rPr>
              <a:t>The European </a:t>
            </a:r>
            <a:r>
              <a:rPr lang="en-US" dirty="0" smtClean="0">
                <a:latin typeface="Times New Roman" panose="02020603050405020304" pitchFamily="18" charset="0"/>
                <a:cs typeface="Times New Roman" panose="02020603050405020304" pitchFamily="18" charset="0"/>
              </a:rPr>
              <a:t>Advantage</a:t>
            </a:r>
          </a:p>
          <a:p>
            <a:pPr lvl="1"/>
            <a:r>
              <a:rPr lang="en-US" sz="3200" dirty="0" smtClean="0">
                <a:latin typeface="Times New Roman" panose="02020603050405020304" pitchFamily="18" charset="0"/>
                <a:cs typeface="Times New Roman" panose="02020603050405020304" pitchFamily="18" charset="0"/>
              </a:rPr>
              <a:t>Geography</a:t>
            </a:r>
          </a:p>
          <a:p>
            <a:pPr lvl="2"/>
            <a:r>
              <a:rPr lang="en-US" b="1" i="1" dirty="0">
                <a:latin typeface="Times New Roman" panose="02020603050405020304" pitchFamily="18" charset="0"/>
                <a:cs typeface="Times New Roman" panose="02020603050405020304" pitchFamily="18" charset="0"/>
              </a:rPr>
              <a:t>Countries on the Atlantic rim of Europe (Portugal, Spain, Britain, and France</a:t>
            </a:r>
            <a:r>
              <a:rPr lang="en-US" b="1" i="1" dirty="0" smtClean="0">
                <a:latin typeface="Times New Roman" panose="02020603050405020304" pitchFamily="18" charset="0"/>
                <a:cs typeface="Times New Roman" panose="02020603050405020304" pitchFamily="18" charset="0"/>
              </a:rPr>
              <a:t>)</a:t>
            </a:r>
            <a:endParaRPr lang="en-US" b="1" i="1" dirty="0">
              <a:latin typeface="Times New Roman" panose="02020603050405020304" pitchFamily="18" charset="0"/>
              <a:cs typeface="Times New Roman" panose="02020603050405020304" pitchFamily="18" charset="0"/>
            </a:endParaRPr>
          </a:p>
        </p:txBody>
      </p:sp>
      <p:pic>
        <p:nvPicPr>
          <p:cNvPr id="3" name="Picture 2" descr="map 14-1"/>
          <p:cNvPicPr>
            <a:picLocks noChangeAspect="1" noChangeArrowheads="1"/>
          </p:cNvPicPr>
          <p:nvPr/>
        </p:nvPicPr>
        <p:blipFill>
          <a:blip r:embed="rId3" cstate="print"/>
          <a:srcRect/>
          <a:stretch>
            <a:fillRect/>
          </a:stretch>
        </p:blipFill>
        <p:spPr bwMode="auto">
          <a:xfrm>
            <a:off x="3886200" y="0"/>
            <a:ext cx="5083175" cy="685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5636" y="228600"/>
            <a:ext cx="7924800" cy="990599"/>
          </a:xfrm>
        </p:spPr>
        <p:txBody>
          <a:bodyPr>
            <a:normAutofit fontScale="90000"/>
          </a:bodyPr>
          <a:lstStyle/>
          <a:p>
            <a:r>
              <a:rPr lang="en-US" sz="4900" i="1" dirty="0" smtClean="0">
                <a:latin typeface="Times New Roman" panose="02020603050405020304" pitchFamily="18" charset="0"/>
                <a:cs typeface="Times New Roman" panose="02020603050405020304" pitchFamily="18" charset="0"/>
              </a:rPr>
              <a:t>The European Advantage</a:t>
            </a:r>
            <a:r>
              <a:rPr lang="en-US" dirty="0" smtClean="0"/>
              <a:t/>
            </a:r>
            <a:br>
              <a:rPr lang="en-US" dirty="0" smtClean="0"/>
            </a:br>
            <a:endParaRPr lang="en-US" dirty="0"/>
          </a:p>
        </p:txBody>
      </p:sp>
      <p:sp>
        <p:nvSpPr>
          <p:cNvPr id="5" name="Subtitle 4"/>
          <p:cNvSpPr>
            <a:spLocks noGrp="1"/>
          </p:cNvSpPr>
          <p:nvPr>
            <p:ph type="subTitle" idx="1"/>
          </p:nvPr>
        </p:nvSpPr>
        <p:spPr>
          <a:xfrm>
            <a:off x="415636" y="1219198"/>
            <a:ext cx="8271164" cy="5638802"/>
          </a:xfrm>
        </p:spPr>
        <p:txBody>
          <a:bodyPr>
            <a:noAutofit/>
          </a:bodyPr>
          <a:lstStyle/>
          <a:p>
            <a:pPr algn="l">
              <a:spcBef>
                <a:spcPts val="0"/>
              </a:spcBef>
            </a:pPr>
            <a:r>
              <a:rPr lang="en-US" b="1" i="1" dirty="0" smtClean="0">
                <a:solidFill>
                  <a:schemeClr val="tx1"/>
                </a:solidFill>
                <a:latin typeface="Times New Roman" panose="02020603050405020304" pitchFamily="18" charset="0"/>
                <a:cs typeface="Times New Roman" panose="02020603050405020304" pitchFamily="18" charset="0"/>
              </a:rPr>
              <a:t>	</a:t>
            </a:r>
            <a:r>
              <a:rPr lang="en-US" sz="3600" b="1" i="1" dirty="0" smtClean="0">
                <a:solidFill>
                  <a:schemeClr val="tx1"/>
                </a:solidFill>
                <a:latin typeface="Times New Roman" panose="02020603050405020304" pitchFamily="18" charset="0"/>
                <a:cs typeface="Times New Roman" panose="02020603050405020304" pitchFamily="18" charset="0"/>
              </a:rPr>
              <a:t>Need:</a:t>
            </a:r>
            <a:r>
              <a:rPr lang="en-US" b="1" i="1" dirty="0" smtClean="0">
                <a:solidFill>
                  <a:schemeClr val="tx1"/>
                </a:solidFill>
                <a:latin typeface="Times New Roman" panose="02020603050405020304" pitchFamily="18" charset="0"/>
                <a:cs typeface="Times New Roman" panose="02020603050405020304" pitchFamily="18" charset="0"/>
              </a:rPr>
              <a:t> </a:t>
            </a:r>
            <a:r>
              <a:rPr lang="en-US" sz="2400" b="1" i="1"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endParaRPr lang="en-US" sz="1100" b="1" i="1" dirty="0" smtClean="0">
              <a:solidFill>
                <a:schemeClr val="tx1"/>
              </a:solidFill>
              <a:latin typeface="Times New Roman" panose="02020603050405020304" pitchFamily="18" charset="0"/>
              <a:cs typeface="Times New Roman" panose="02020603050405020304" pitchFamily="18" charset="0"/>
            </a:endParaRPr>
          </a:p>
          <a:p>
            <a:pPr>
              <a:spcBef>
                <a:spcPts val="0"/>
              </a:spcBef>
            </a:pPr>
            <a:r>
              <a:rPr lang="en-US" sz="2400" b="1" i="1" dirty="0">
                <a:solidFill>
                  <a:schemeClr val="tx1"/>
                </a:solidFill>
                <a:latin typeface="Times New Roman" panose="02020603050405020304" pitchFamily="18" charset="0"/>
                <a:cs typeface="Times New Roman" panose="02020603050405020304" pitchFamily="18" charset="0"/>
              </a:rPr>
              <a:t>	</a:t>
            </a:r>
            <a:r>
              <a:rPr lang="en-US" sz="2400" b="1" i="1" dirty="0" smtClean="0">
                <a:solidFill>
                  <a:schemeClr val="tx1"/>
                </a:solidFill>
                <a:latin typeface="Times New Roman" panose="02020603050405020304" pitchFamily="18" charset="0"/>
                <a:cs typeface="Times New Roman" panose="02020603050405020304" pitchFamily="18" charset="0"/>
              </a:rPr>
              <a:t>	</a:t>
            </a:r>
            <a:r>
              <a:rPr lang="en-US" i="1" dirty="0" smtClean="0">
                <a:solidFill>
                  <a:schemeClr val="tx1"/>
                </a:solidFill>
                <a:latin typeface="Times New Roman" panose="02020603050405020304" pitchFamily="18" charset="0"/>
                <a:cs typeface="Times New Roman" panose="02020603050405020304" pitchFamily="18" charset="0"/>
              </a:rPr>
              <a:t>Chinese and Indians markets</a:t>
            </a:r>
          </a:p>
          <a:p>
            <a:pPr>
              <a:spcBef>
                <a:spcPts val="0"/>
              </a:spcBef>
            </a:pPr>
            <a:r>
              <a:rPr lang="en-US" sz="1600" i="1" dirty="0" smtClean="0">
                <a:solidFill>
                  <a:schemeClr val="tx1"/>
                </a:solidFill>
                <a:latin typeface="Times New Roman" panose="02020603050405020304" pitchFamily="18" charset="0"/>
                <a:cs typeface="Times New Roman" panose="02020603050405020304" pitchFamily="18" charset="0"/>
              </a:rPr>
              <a:t> </a:t>
            </a:r>
          </a:p>
          <a:p>
            <a:pPr lvl="1">
              <a:spcBef>
                <a:spcPts val="0"/>
              </a:spcBef>
            </a:pPr>
            <a:r>
              <a:rPr lang="en-US" sz="3200" i="1" dirty="0" smtClean="0">
                <a:solidFill>
                  <a:schemeClr val="tx1"/>
                </a:solidFill>
                <a:latin typeface="Times New Roman" panose="02020603050405020304" pitchFamily="18" charset="0"/>
                <a:cs typeface="Times New Roman" panose="02020603050405020304" pitchFamily="18" charset="0"/>
              </a:rPr>
              <a:t>Marginality</a:t>
            </a:r>
          </a:p>
          <a:p>
            <a:pPr lvl="1">
              <a:spcBef>
                <a:spcPts val="0"/>
              </a:spcBef>
            </a:pPr>
            <a:endParaRPr lang="en-US" sz="1600" i="1" dirty="0">
              <a:solidFill>
                <a:schemeClr val="tx1"/>
              </a:solidFill>
              <a:latin typeface="Times New Roman" panose="02020603050405020304" pitchFamily="18" charset="0"/>
              <a:cs typeface="Times New Roman" panose="02020603050405020304" pitchFamily="18" charset="0"/>
            </a:endParaRPr>
          </a:p>
          <a:p>
            <a:pPr lvl="1">
              <a:spcBef>
                <a:spcPts val="0"/>
              </a:spcBef>
            </a:pPr>
            <a:r>
              <a:rPr lang="en-US" sz="3200" i="1" dirty="0" smtClean="0">
                <a:solidFill>
                  <a:schemeClr val="tx1"/>
                </a:solidFill>
                <a:latin typeface="Times New Roman" panose="02020603050405020304" pitchFamily="18" charset="0"/>
                <a:cs typeface="Times New Roman" panose="02020603050405020304" pitchFamily="18" charset="0"/>
              </a:rPr>
              <a:t>Rivalry </a:t>
            </a:r>
            <a:r>
              <a:rPr lang="en-US" sz="3200" dirty="0" smtClean="0">
                <a:solidFill>
                  <a:schemeClr val="tx1"/>
                </a:solidFill>
                <a:latin typeface="Times New Roman" panose="02020603050405020304" pitchFamily="18" charset="0"/>
                <a:cs typeface="Times New Roman" panose="02020603050405020304" pitchFamily="18" charset="0"/>
              </a:rPr>
              <a:t>	</a:t>
            </a:r>
          </a:p>
          <a:p>
            <a:pPr lvl="1">
              <a:spcBef>
                <a:spcPts val="0"/>
              </a:spcBef>
            </a:pPr>
            <a:endParaRPr lang="en-US" sz="1600" i="1" dirty="0">
              <a:solidFill>
                <a:schemeClr val="tx1"/>
              </a:solidFill>
              <a:latin typeface="Times New Roman" panose="02020603050405020304" pitchFamily="18" charset="0"/>
              <a:cs typeface="Times New Roman" panose="02020603050405020304" pitchFamily="18" charset="0"/>
            </a:endParaRPr>
          </a:p>
          <a:p>
            <a:pPr lvl="1">
              <a:spcBef>
                <a:spcPts val="0"/>
              </a:spcBef>
            </a:pPr>
            <a:r>
              <a:rPr lang="en-US" sz="3200" i="1" dirty="0" smtClean="0">
                <a:solidFill>
                  <a:schemeClr val="tx1"/>
                </a:solidFill>
                <a:latin typeface="Times New Roman" panose="02020603050405020304" pitchFamily="18" charset="0"/>
                <a:cs typeface="Times New Roman" panose="02020603050405020304" pitchFamily="18" charset="0"/>
              </a:rPr>
              <a:t>Merchants</a:t>
            </a:r>
            <a:endParaRPr lang="en-US" sz="3200" i="1" dirty="0">
              <a:solidFill>
                <a:schemeClr val="tx1"/>
              </a:solidFill>
              <a:latin typeface="Times New Roman" panose="02020603050405020304" pitchFamily="18" charset="0"/>
              <a:cs typeface="Times New Roman" panose="02020603050405020304" pitchFamily="18" charset="0"/>
            </a:endParaRPr>
          </a:p>
          <a:p>
            <a:pPr lvl="1">
              <a:spcBef>
                <a:spcPts val="0"/>
              </a:spcBef>
            </a:pPr>
            <a:endParaRPr lang="en-US" sz="1600" i="1" dirty="0" smtClean="0">
              <a:solidFill>
                <a:schemeClr val="tx1"/>
              </a:solidFill>
              <a:latin typeface="Times New Roman" panose="02020603050405020304" pitchFamily="18" charset="0"/>
              <a:cs typeface="Times New Roman" panose="02020603050405020304" pitchFamily="18" charset="0"/>
            </a:endParaRPr>
          </a:p>
          <a:p>
            <a:pPr lvl="1">
              <a:spcBef>
                <a:spcPts val="0"/>
              </a:spcBef>
            </a:pPr>
            <a:r>
              <a:rPr lang="en-US" sz="3200" i="1" dirty="0" smtClean="0">
                <a:solidFill>
                  <a:schemeClr val="tx1"/>
                </a:solidFill>
                <a:latin typeface="Times New Roman" panose="02020603050405020304" pitchFamily="18" charset="0"/>
                <a:cs typeface="Times New Roman" panose="02020603050405020304" pitchFamily="18" charset="0"/>
              </a:rPr>
              <a:t>Wealth</a:t>
            </a:r>
            <a:endParaRPr lang="en-US" sz="3200" i="1" dirty="0">
              <a:solidFill>
                <a:schemeClr val="tx1"/>
              </a:solidFill>
              <a:latin typeface="Times New Roman" panose="02020603050405020304" pitchFamily="18" charset="0"/>
              <a:cs typeface="Times New Roman" panose="02020603050405020304" pitchFamily="18" charset="0"/>
            </a:endParaRPr>
          </a:p>
          <a:p>
            <a:pPr lvl="1">
              <a:spcBef>
                <a:spcPts val="0"/>
              </a:spcBef>
            </a:pPr>
            <a:endParaRPr lang="en-US" sz="1600" i="1" dirty="0" smtClean="0">
              <a:solidFill>
                <a:schemeClr val="tx1"/>
              </a:solidFill>
              <a:latin typeface="Times New Roman" panose="02020603050405020304" pitchFamily="18" charset="0"/>
              <a:cs typeface="Times New Roman" panose="02020603050405020304" pitchFamily="18" charset="0"/>
            </a:endParaRPr>
          </a:p>
          <a:p>
            <a:pPr lvl="1">
              <a:spcBef>
                <a:spcPts val="0"/>
              </a:spcBef>
            </a:pPr>
            <a:r>
              <a:rPr lang="en-US" sz="3200" i="1" dirty="0" smtClean="0">
                <a:solidFill>
                  <a:schemeClr val="tx1"/>
                </a:solidFill>
                <a:latin typeface="Times New Roman" panose="02020603050405020304" pitchFamily="18" charset="0"/>
                <a:cs typeface="Times New Roman" panose="02020603050405020304" pitchFamily="18" charset="0"/>
              </a:rPr>
              <a:t>Religion</a:t>
            </a:r>
          </a:p>
          <a:p>
            <a:pPr lvl="2" algn="l">
              <a:spcBef>
                <a:spcPts val="0"/>
              </a:spcBef>
            </a:pPr>
            <a:r>
              <a:rPr lang="en-US" sz="1800" i="1" dirty="0" smtClean="0">
                <a:solidFill>
                  <a:schemeClr val="tx1"/>
                </a:solidFill>
                <a:latin typeface="Times New Roman" panose="02020603050405020304" pitchFamily="18" charset="0"/>
                <a:cs typeface="Times New Roman" panose="02020603050405020304" pitchFamily="18" charset="0"/>
              </a:rPr>
              <a:t>.</a:t>
            </a:r>
          </a:p>
          <a:p>
            <a:pPr algn="l">
              <a:spcBef>
                <a:spcPts val="0"/>
              </a:spcBef>
            </a:pPr>
            <a:r>
              <a:rPr lang="en-US" sz="1800" dirty="0" smtClean="0">
                <a:solidFill>
                  <a:schemeClr val="tx1"/>
                </a:solidFill>
                <a:latin typeface="Times New Roman" panose="02020603050405020304" pitchFamily="18" charset="0"/>
                <a:cs typeface="Times New Roman" panose="02020603050405020304" pitchFamily="18" charset="0"/>
              </a:rPr>
              <a:t>	</a:t>
            </a:r>
          </a:p>
          <a:p>
            <a:pPr algn="l">
              <a:spcBef>
                <a:spcPts val="0"/>
              </a:spcBef>
            </a:pPr>
            <a:r>
              <a:rPr lang="en-US" sz="1800" dirty="0">
                <a:solidFill>
                  <a:schemeClr val="tx1"/>
                </a:solidFill>
                <a:latin typeface="Times New Roman" panose="02020603050405020304" pitchFamily="18" charset="0"/>
                <a:cs typeface="Times New Roman" panose="02020603050405020304" pitchFamily="18" charset="0"/>
              </a:rPr>
              <a:t>	</a:t>
            </a:r>
            <a:endParaRPr lang="en-US" sz="1800" dirty="0" smtClean="0">
              <a:solidFill>
                <a:schemeClr val="tx1"/>
              </a:solidFill>
              <a:latin typeface="Times New Roman" panose="02020603050405020304" pitchFamily="18" charset="0"/>
              <a:cs typeface="Times New Roman" panose="02020603050405020304" pitchFamily="18" charset="0"/>
            </a:endParaRPr>
          </a:p>
          <a:p>
            <a:pPr lvl="2" algn="l">
              <a:buFont typeface="Arial" pitchFamily="34" charset="0"/>
              <a:buChar char="•"/>
            </a:pPr>
            <a:endParaRPr lang="en-US" sz="1800" dirty="0" smtClean="0">
              <a:solidFill>
                <a:schemeClr val="tx1"/>
              </a:solidFill>
              <a:latin typeface="Times New Roman" panose="02020603050405020304" pitchFamily="18" charset="0"/>
              <a:cs typeface="Times New Roman" panose="02020603050405020304" pitchFamily="18" charset="0"/>
            </a:endParaRPr>
          </a:p>
          <a:p>
            <a:pPr lvl="1" algn="l"/>
            <a:r>
              <a:rPr lang="en-US" sz="1800" dirty="0">
                <a:solidFill>
                  <a:schemeClr val="tx1"/>
                </a:solidFill>
                <a:latin typeface="Times New Roman" panose="02020603050405020304" pitchFamily="18" charset="0"/>
                <a:cs typeface="Times New Roman" panose="02020603050405020304" pitchFamily="18" charset="0"/>
              </a:rPr>
              <a:t>	</a:t>
            </a:r>
            <a:endParaRPr lang="en-US" sz="1800" dirty="0" smtClean="0">
              <a:solidFill>
                <a:schemeClr val="tx1"/>
              </a:solidFill>
              <a:latin typeface="Times New Roman" panose="02020603050405020304" pitchFamily="18" charset="0"/>
              <a:cs typeface="Times New Roman" panose="02020603050405020304" pitchFamily="18" charset="0"/>
            </a:endParaRPr>
          </a:p>
          <a:p>
            <a:pPr lvl="1" algn="l">
              <a:buFont typeface="Wingdings" pitchFamily="2" charset="2"/>
              <a:buChar char="§"/>
            </a:pPr>
            <a:endParaRPr lang="en-US" sz="1800" dirty="0">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iterate type="lt">
                                    <p:tmPct val="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6" presetClass="emph" presetSubtype="0" fill="hold" nodeType="clickEffect">
                                  <p:stCondLst>
                                    <p:cond delay="0"/>
                                  </p:stCondLst>
                                  <p:iterate type="lt">
                                    <p:tmPct val="10000"/>
                                  </p:iterate>
                                  <p:childTnLst>
                                    <p:animScale>
                                      <p:cBhvr>
                                        <p:cTn id="14" dur="250" autoRev="1" fill="hold">
                                          <p:stCondLst>
                                            <p:cond delay="0"/>
                                          </p:stCondLst>
                                        </p:cTn>
                                        <p:tgtEl>
                                          <p:spTgt spid="5">
                                            <p:txEl>
                                              <p:pRg st="0" end="0"/>
                                            </p:txEl>
                                          </p:spTgt>
                                        </p:tgtEl>
                                      </p:cBhvr>
                                      <p:to x="80000" y="100000"/>
                                    </p:animScale>
                                    <p:anim by="(#ppt_w*0.10)" calcmode="lin" valueType="num">
                                      <p:cBhvr>
                                        <p:cTn id="15" dur="250" autoRev="1" fill="hold">
                                          <p:stCondLst>
                                            <p:cond delay="0"/>
                                          </p:stCondLst>
                                        </p:cTn>
                                        <p:tgtEl>
                                          <p:spTgt spid="5">
                                            <p:txEl>
                                              <p:pRg st="0" end="0"/>
                                            </p:txEl>
                                          </p:spTgt>
                                        </p:tgtEl>
                                        <p:attrNameLst>
                                          <p:attrName>ppt_x</p:attrName>
                                        </p:attrNameLst>
                                      </p:cBhvr>
                                    </p:anim>
                                    <p:anim by="(-#ppt_w*0.10)" calcmode="lin" valueType="num">
                                      <p:cBhvr>
                                        <p:cTn id="16" dur="250" autoRev="1" fill="hold">
                                          <p:stCondLst>
                                            <p:cond delay="0"/>
                                          </p:stCondLst>
                                        </p:cTn>
                                        <p:tgtEl>
                                          <p:spTgt spid="5">
                                            <p:txEl>
                                              <p:pRg st="0" end="0"/>
                                            </p:txEl>
                                          </p:spTgt>
                                        </p:tgtEl>
                                        <p:attrNameLst>
                                          <p:attrName>ppt_y</p:attrName>
                                        </p:attrNameLst>
                                      </p:cBhvr>
                                    </p:anim>
                                    <p:animRot by="-480000">
                                      <p:cBhvr>
                                        <p:cTn id="17" dur="250" autoRev="1" fill="hold">
                                          <p:stCondLst>
                                            <p:cond delay="0"/>
                                          </p:stCondLst>
                                        </p:cTn>
                                        <p:tgtEl>
                                          <p:spTgt spid="5">
                                            <p:txEl>
                                              <p:pRg st="0" end="0"/>
                                            </p:txEl>
                                          </p:spTgt>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 calcmode="lin" valueType="num">
                                      <p:cBhvr>
                                        <p:cTn id="2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5">
                                            <p:txEl>
                                              <p:pRg st="2" end="2"/>
                                            </p:txEl>
                                          </p:spTgt>
                                        </p:tgtEl>
                                      </p:cBhvr>
                                    </p:animEffect>
                                  </p:childTnLst>
                                </p:cTn>
                              </p:par>
                              <p:par>
                                <p:cTn id="26" presetID="31" presetClass="entr" presetSubtype="0" fill="hold" nodeType="with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30" dur="1000" fill="hold"/>
                                        <p:tgtEl>
                                          <p:spTgt spid="5">
                                            <p:txEl>
                                              <p:pRg st="3" end="3"/>
                                            </p:txEl>
                                          </p:spTgt>
                                        </p:tgtEl>
                                        <p:attrNameLst>
                                          <p:attrName>style.rotation</p:attrName>
                                        </p:attrNameLst>
                                      </p:cBhvr>
                                      <p:tavLst>
                                        <p:tav tm="0">
                                          <p:val>
                                            <p:fltVal val="90"/>
                                          </p:val>
                                        </p:tav>
                                        <p:tav tm="100000">
                                          <p:val>
                                            <p:fltVal val="0"/>
                                          </p:val>
                                        </p:tav>
                                      </p:tavLst>
                                    </p:anim>
                                    <p:animEffect transition="in" filter="fade">
                                      <p:cBhvr>
                                        <p:cTn id="31" dur="1000"/>
                                        <p:tgtEl>
                                          <p:spTgt spid="5">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p:cTn id="36"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39" dur="1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 calcmode="lin" valueType="num">
                                      <p:cBhvr>
                                        <p:cTn id="44"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5"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46"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47" dur="1000"/>
                                        <p:tgtEl>
                                          <p:spTgt spid="5">
                                            <p:txEl>
                                              <p:pRg st="6" end="6"/>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 calcmode="lin" valueType="num">
                                      <p:cBhvr>
                                        <p:cTn id="52" dur="10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3" dur="1000" fill="hold"/>
                                        <p:tgtEl>
                                          <p:spTgt spid="5">
                                            <p:txEl>
                                              <p:pRg st="8" end="8"/>
                                            </p:txEl>
                                          </p:spTgt>
                                        </p:tgtEl>
                                        <p:attrNameLst>
                                          <p:attrName>ppt_h</p:attrName>
                                        </p:attrNameLst>
                                      </p:cBhvr>
                                      <p:tavLst>
                                        <p:tav tm="0">
                                          <p:val>
                                            <p:fltVal val="0"/>
                                          </p:val>
                                        </p:tav>
                                        <p:tav tm="100000">
                                          <p:val>
                                            <p:strVal val="#ppt_h"/>
                                          </p:val>
                                        </p:tav>
                                      </p:tavLst>
                                    </p:anim>
                                    <p:anim calcmode="lin" valueType="num">
                                      <p:cBhvr>
                                        <p:cTn id="54" dur="1000" fill="hold"/>
                                        <p:tgtEl>
                                          <p:spTgt spid="5">
                                            <p:txEl>
                                              <p:pRg st="8" end="8"/>
                                            </p:txEl>
                                          </p:spTgt>
                                        </p:tgtEl>
                                        <p:attrNameLst>
                                          <p:attrName>style.rotation</p:attrName>
                                        </p:attrNameLst>
                                      </p:cBhvr>
                                      <p:tavLst>
                                        <p:tav tm="0">
                                          <p:val>
                                            <p:fltVal val="90"/>
                                          </p:val>
                                        </p:tav>
                                        <p:tav tm="100000">
                                          <p:val>
                                            <p:fltVal val="0"/>
                                          </p:val>
                                        </p:tav>
                                      </p:tavLst>
                                    </p:anim>
                                    <p:animEffect transition="in" filter="fade">
                                      <p:cBhvr>
                                        <p:cTn id="55" dur="1000"/>
                                        <p:tgtEl>
                                          <p:spTgt spid="5">
                                            <p:txEl>
                                              <p:pRg st="8" end="8"/>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nodeType="clickEffect">
                                  <p:stCondLst>
                                    <p:cond delay="0"/>
                                  </p:stCondLst>
                                  <p:childTnLst>
                                    <p:set>
                                      <p:cBhvr>
                                        <p:cTn id="59" dur="1" fill="hold">
                                          <p:stCondLst>
                                            <p:cond delay="0"/>
                                          </p:stCondLst>
                                        </p:cTn>
                                        <p:tgtEl>
                                          <p:spTgt spid="5">
                                            <p:txEl>
                                              <p:pRg st="10" end="10"/>
                                            </p:txEl>
                                          </p:spTgt>
                                        </p:tgtEl>
                                        <p:attrNameLst>
                                          <p:attrName>style.visibility</p:attrName>
                                        </p:attrNameLst>
                                      </p:cBhvr>
                                      <p:to>
                                        <p:strVal val="visible"/>
                                      </p:to>
                                    </p:set>
                                    <p:anim calcmode="lin" valueType="num">
                                      <p:cBhvr>
                                        <p:cTn id="60" dur="10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1" dur="1000" fill="hold"/>
                                        <p:tgtEl>
                                          <p:spTgt spid="5">
                                            <p:txEl>
                                              <p:pRg st="10" end="10"/>
                                            </p:txEl>
                                          </p:spTgt>
                                        </p:tgtEl>
                                        <p:attrNameLst>
                                          <p:attrName>ppt_h</p:attrName>
                                        </p:attrNameLst>
                                      </p:cBhvr>
                                      <p:tavLst>
                                        <p:tav tm="0">
                                          <p:val>
                                            <p:fltVal val="0"/>
                                          </p:val>
                                        </p:tav>
                                        <p:tav tm="100000">
                                          <p:val>
                                            <p:strVal val="#ppt_h"/>
                                          </p:val>
                                        </p:tav>
                                      </p:tavLst>
                                    </p:anim>
                                    <p:anim calcmode="lin" valueType="num">
                                      <p:cBhvr>
                                        <p:cTn id="62" dur="1000" fill="hold"/>
                                        <p:tgtEl>
                                          <p:spTgt spid="5">
                                            <p:txEl>
                                              <p:pRg st="10" end="10"/>
                                            </p:txEl>
                                          </p:spTgt>
                                        </p:tgtEl>
                                        <p:attrNameLst>
                                          <p:attrName>style.rotation</p:attrName>
                                        </p:attrNameLst>
                                      </p:cBhvr>
                                      <p:tavLst>
                                        <p:tav tm="0">
                                          <p:val>
                                            <p:fltVal val="90"/>
                                          </p:val>
                                        </p:tav>
                                        <p:tav tm="100000">
                                          <p:val>
                                            <p:fltVal val="0"/>
                                          </p:val>
                                        </p:tav>
                                      </p:tavLst>
                                    </p:anim>
                                    <p:animEffect transition="in" filter="fade">
                                      <p:cBhvr>
                                        <p:cTn id="63" dur="1000"/>
                                        <p:tgtEl>
                                          <p:spTgt spid="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nodeType="clickEffect">
                                  <p:stCondLst>
                                    <p:cond delay="0"/>
                                  </p:stCondLst>
                                  <p:childTnLst>
                                    <p:set>
                                      <p:cBhvr>
                                        <p:cTn id="67" dur="1" fill="hold">
                                          <p:stCondLst>
                                            <p:cond delay="0"/>
                                          </p:stCondLst>
                                        </p:cTn>
                                        <p:tgtEl>
                                          <p:spTgt spid="5">
                                            <p:txEl>
                                              <p:pRg st="12" end="12"/>
                                            </p:txEl>
                                          </p:spTgt>
                                        </p:tgtEl>
                                        <p:attrNameLst>
                                          <p:attrName>style.visibility</p:attrName>
                                        </p:attrNameLst>
                                      </p:cBhvr>
                                      <p:to>
                                        <p:strVal val="visible"/>
                                      </p:to>
                                    </p:set>
                                    <p:anim calcmode="lin" valueType="num">
                                      <p:cBhvr>
                                        <p:cTn id="68" dur="10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69" dur="1000" fill="hold"/>
                                        <p:tgtEl>
                                          <p:spTgt spid="5">
                                            <p:txEl>
                                              <p:pRg st="12" end="12"/>
                                            </p:txEl>
                                          </p:spTgt>
                                        </p:tgtEl>
                                        <p:attrNameLst>
                                          <p:attrName>ppt_h</p:attrName>
                                        </p:attrNameLst>
                                      </p:cBhvr>
                                      <p:tavLst>
                                        <p:tav tm="0">
                                          <p:val>
                                            <p:fltVal val="0"/>
                                          </p:val>
                                        </p:tav>
                                        <p:tav tm="100000">
                                          <p:val>
                                            <p:strVal val="#ppt_h"/>
                                          </p:val>
                                        </p:tav>
                                      </p:tavLst>
                                    </p:anim>
                                    <p:anim calcmode="lin" valueType="num">
                                      <p:cBhvr>
                                        <p:cTn id="70" dur="1000" fill="hold"/>
                                        <p:tgtEl>
                                          <p:spTgt spid="5">
                                            <p:txEl>
                                              <p:pRg st="12" end="12"/>
                                            </p:txEl>
                                          </p:spTgt>
                                        </p:tgtEl>
                                        <p:attrNameLst>
                                          <p:attrName>style.rotation</p:attrName>
                                        </p:attrNameLst>
                                      </p:cBhvr>
                                      <p:tavLst>
                                        <p:tav tm="0">
                                          <p:val>
                                            <p:fltVal val="90"/>
                                          </p:val>
                                        </p:tav>
                                        <p:tav tm="100000">
                                          <p:val>
                                            <p:fltVal val="0"/>
                                          </p:val>
                                        </p:tav>
                                      </p:tavLst>
                                    </p:anim>
                                    <p:animEffect transition="in" filter="fade">
                                      <p:cBhvr>
                                        <p:cTn id="71" dur="10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1"/>
            <a:ext cx="7924800" cy="1219199"/>
          </a:xfrm>
        </p:spPr>
        <p:txBody>
          <a:bodyPr>
            <a:noAutofit/>
          </a:bodyPr>
          <a:lstStyle/>
          <a:p>
            <a:r>
              <a:rPr lang="en-US" i="1" dirty="0" smtClean="0">
                <a:latin typeface="Times New Roman" panose="02020603050405020304" pitchFamily="18" charset="0"/>
                <a:cs typeface="Times New Roman" panose="02020603050405020304" pitchFamily="18" charset="0"/>
              </a:rPr>
              <a:t>The Great Dying</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533400" y="990600"/>
            <a:ext cx="8458200" cy="5867400"/>
          </a:xfrm>
        </p:spPr>
        <p:txBody>
          <a:bodyPr>
            <a:normAutofit/>
          </a:bodyPr>
          <a:lstStyle/>
          <a:p>
            <a:pPr lvl="1" algn="l"/>
            <a:r>
              <a:rPr lang="en-US" sz="4000" dirty="0">
                <a:solidFill>
                  <a:schemeClr val="tx1"/>
                </a:solidFill>
                <a:latin typeface="Times New Roman" panose="02020603050405020304" pitchFamily="18" charset="0"/>
                <a:cs typeface="Times New Roman" panose="02020603050405020304" pitchFamily="18" charset="0"/>
              </a:rPr>
              <a:t>Europeans brought European and African </a:t>
            </a:r>
            <a:r>
              <a:rPr lang="en-US" sz="4000" dirty="0" smtClean="0">
                <a:solidFill>
                  <a:schemeClr val="tx1"/>
                </a:solidFill>
                <a:latin typeface="Times New Roman" panose="02020603050405020304" pitchFamily="18" charset="0"/>
                <a:cs typeface="Times New Roman" panose="02020603050405020304" pitchFamily="18" charset="0"/>
              </a:rPr>
              <a:t>diseases</a:t>
            </a:r>
            <a:r>
              <a:rPr lang="en-US" sz="4000" dirty="0">
                <a:solidFill>
                  <a:schemeClr val="tx1"/>
                </a:solidFill>
                <a:latin typeface="Times New Roman" panose="02020603050405020304" pitchFamily="18" charset="0"/>
                <a:cs typeface="Times New Roman" panose="02020603050405020304" pitchFamily="18" charset="0"/>
              </a:rPr>
              <a:t>.	</a:t>
            </a:r>
            <a:endParaRPr lang="en-US" sz="4000" dirty="0" smtClean="0">
              <a:solidFill>
                <a:schemeClr val="tx1"/>
              </a:solidFill>
              <a:latin typeface="Times New Roman" panose="02020603050405020304" pitchFamily="18" charset="0"/>
              <a:cs typeface="Times New Roman" panose="02020603050405020304" pitchFamily="18" charset="0"/>
            </a:endParaRPr>
          </a:p>
          <a:p>
            <a:pPr lvl="1" algn="l"/>
            <a:endParaRPr lang="en-US" sz="1600" dirty="0">
              <a:solidFill>
                <a:schemeClr val="tx1"/>
              </a:solidFill>
              <a:latin typeface="Times New Roman" panose="02020603050405020304" pitchFamily="18" charset="0"/>
              <a:cs typeface="Times New Roman" panose="02020603050405020304" pitchFamily="18" charset="0"/>
            </a:endParaRPr>
          </a:p>
          <a:p>
            <a:pPr lvl="2"/>
            <a:r>
              <a:rPr lang="en-US" sz="3200" dirty="0" smtClean="0">
                <a:solidFill>
                  <a:schemeClr val="tx1"/>
                </a:solidFill>
                <a:latin typeface="Times New Roman" panose="02020603050405020304" pitchFamily="18" charset="0"/>
                <a:cs typeface="Times New Roman" panose="02020603050405020304" pitchFamily="18" charset="0"/>
              </a:rPr>
              <a:t>Native </a:t>
            </a:r>
            <a:r>
              <a:rPr lang="en-US" sz="3200" dirty="0">
                <a:solidFill>
                  <a:schemeClr val="tx1"/>
                </a:solidFill>
                <a:latin typeface="Times New Roman" panose="02020603050405020304" pitchFamily="18" charset="0"/>
                <a:cs typeface="Times New Roman" panose="02020603050405020304" pitchFamily="18" charset="0"/>
              </a:rPr>
              <a:t>American </a:t>
            </a:r>
            <a:r>
              <a:rPr lang="en-US" sz="3200" dirty="0" smtClean="0">
                <a:solidFill>
                  <a:schemeClr val="tx1"/>
                </a:solidFill>
                <a:latin typeface="Times New Roman" panose="02020603050405020304" pitchFamily="18" charset="0"/>
                <a:cs typeface="Times New Roman" panose="02020603050405020304" pitchFamily="18" charset="0"/>
              </a:rPr>
              <a:t>populations</a:t>
            </a:r>
          </a:p>
          <a:p>
            <a:pPr lvl="2" algn="l"/>
            <a:endParaRPr lang="en-US" sz="1600" dirty="0">
              <a:solidFill>
                <a:schemeClr val="tx1"/>
              </a:solidFill>
              <a:latin typeface="Times New Roman" panose="02020603050405020304" pitchFamily="18" charset="0"/>
              <a:cs typeface="Times New Roman" panose="02020603050405020304" pitchFamily="18" charset="0"/>
            </a:endParaRPr>
          </a:p>
          <a:p>
            <a:pPr lvl="2"/>
            <a:r>
              <a:rPr lang="en-US" sz="3200" dirty="0" smtClean="0">
                <a:solidFill>
                  <a:schemeClr val="tx1"/>
                </a:solidFill>
                <a:latin typeface="Times New Roman" panose="02020603050405020304" pitchFamily="18" charset="0"/>
                <a:cs typeface="Times New Roman" panose="02020603050405020304" pitchFamily="18" charset="0"/>
              </a:rPr>
              <a:t>Caribbean</a:t>
            </a:r>
          </a:p>
          <a:p>
            <a:pPr lvl="2" algn="l"/>
            <a:endParaRPr lang="en-US" dirty="0">
              <a:solidFill>
                <a:schemeClr val="tx1"/>
              </a:solidFill>
              <a:latin typeface="Times New Roman" panose="02020603050405020304" pitchFamily="18" charset="0"/>
              <a:cs typeface="Times New Roman" panose="02020603050405020304" pitchFamily="18" charset="0"/>
            </a:endParaRPr>
          </a:p>
          <a:p>
            <a:pPr lvl="2"/>
            <a:r>
              <a:rPr lang="en-US" sz="3200" dirty="0">
                <a:solidFill>
                  <a:schemeClr val="tx1"/>
                </a:solidFill>
                <a:latin typeface="Times New Roman" panose="02020603050405020304" pitchFamily="18" charset="0"/>
                <a:cs typeface="Times New Roman" panose="02020603050405020304" pitchFamily="18" charset="0"/>
              </a:rPr>
              <a:t>Central </a:t>
            </a:r>
            <a:r>
              <a:rPr lang="en-US" sz="3200" dirty="0" smtClean="0">
                <a:solidFill>
                  <a:schemeClr val="tx1"/>
                </a:solidFill>
                <a:latin typeface="Times New Roman" panose="02020603050405020304" pitchFamily="18" charset="0"/>
                <a:cs typeface="Times New Roman" panose="02020603050405020304" pitchFamily="18" charset="0"/>
              </a:rPr>
              <a:t>Mexico</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5803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1"/>
            <a:ext cx="7924800" cy="1219199"/>
          </a:xfrm>
        </p:spPr>
        <p:txBody>
          <a:bodyPr>
            <a:noAutofit/>
          </a:bodyPr>
          <a:lstStyle/>
          <a:p>
            <a:r>
              <a:rPr lang="en-US" i="1" dirty="0" smtClean="0">
                <a:latin typeface="Times New Roman" panose="02020603050405020304" pitchFamily="18" charset="0"/>
                <a:cs typeface="Times New Roman" panose="02020603050405020304" pitchFamily="18" charset="0"/>
              </a:rPr>
              <a:t>The Great Dying</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533400" y="990600"/>
            <a:ext cx="8458200" cy="5867400"/>
          </a:xfrm>
        </p:spPr>
        <p:txBody>
          <a:bodyPr>
            <a:normAutofit/>
          </a:bodyPr>
          <a:lstStyle/>
          <a:p>
            <a:pPr lvl="1" algn="l"/>
            <a:r>
              <a:rPr lang="en-US" sz="4000" dirty="0">
                <a:solidFill>
                  <a:schemeClr val="tx1"/>
                </a:solidFill>
                <a:latin typeface="Times New Roman" panose="02020603050405020304" pitchFamily="18" charset="0"/>
                <a:cs typeface="Times New Roman" panose="02020603050405020304" pitchFamily="18" charset="0"/>
              </a:rPr>
              <a:t>Europeans brought European and African </a:t>
            </a:r>
            <a:r>
              <a:rPr lang="en-US" sz="4000" dirty="0" smtClean="0">
                <a:solidFill>
                  <a:schemeClr val="tx1"/>
                </a:solidFill>
                <a:latin typeface="Times New Roman" panose="02020603050405020304" pitchFamily="18" charset="0"/>
                <a:cs typeface="Times New Roman" panose="02020603050405020304" pitchFamily="18" charset="0"/>
              </a:rPr>
              <a:t>diseases</a:t>
            </a:r>
            <a:r>
              <a:rPr lang="en-US" sz="4000" dirty="0">
                <a:solidFill>
                  <a:schemeClr val="tx1"/>
                </a:solidFill>
                <a:latin typeface="Times New Roman" panose="02020603050405020304" pitchFamily="18" charset="0"/>
                <a:cs typeface="Times New Roman" panose="02020603050405020304" pitchFamily="18" charset="0"/>
              </a:rPr>
              <a:t>.	</a:t>
            </a:r>
            <a:endParaRPr lang="en-US" sz="4000" dirty="0" smtClean="0">
              <a:solidFill>
                <a:schemeClr val="tx1"/>
              </a:solidFill>
              <a:latin typeface="Times New Roman" panose="02020603050405020304" pitchFamily="18" charset="0"/>
              <a:cs typeface="Times New Roman" panose="02020603050405020304" pitchFamily="18" charset="0"/>
            </a:endParaRPr>
          </a:p>
          <a:p>
            <a:pPr lvl="1" algn="l"/>
            <a:endParaRPr lang="en-US" sz="1600" dirty="0">
              <a:solidFill>
                <a:schemeClr val="tx1"/>
              </a:solidFill>
              <a:latin typeface="Times New Roman" panose="02020603050405020304" pitchFamily="18" charset="0"/>
              <a:cs typeface="Times New Roman" panose="02020603050405020304" pitchFamily="18" charset="0"/>
            </a:endParaRPr>
          </a:p>
          <a:p>
            <a:pPr lvl="2"/>
            <a:r>
              <a:rPr lang="en-US" sz="3200" dirty="0" smtClean="0">
                <a:solidFill>
                  <a:schemeClr val="tx1"/>
                </a:solidFill>
                <a:latin typeface="Times New Roman" panose="02020603050405020304" pitchFamily="18" charset="0"/>
                <a:cs typeface="Times New Roman" panose="02020603050405020304" pitchFamily="18" charset="0"/>
              </a:rPr>
              <a:t>Native </a:t>
            </a:r>
            <a:r>
              <a:rPr lang="en-US" sz="3200" dirty="0">
                <a:solidFill>
                  <a:schemeClr val="tx1"/>
                </a:solidFill>
                <a:latin typeface="Times New Roman" panose="02020603050405020304" pitchFamily="18" charset="0"/>
                <a:cs typeface="Times New Roman" panose="02020603050405020304" pitchFamily="18" charset="0"/>
              </a:rPr>
              <a:t>American </a:t>
            </a:r>
            <a:r>
              <a:rPr lang="en-US" sz="3200" dirty="0" smtClean="0">
                <a:solidFill>
                  <a:schemeClr val="tx1"/>
                </a:solidFill>
                <a:latin typeface="Times New Roman" panose="02020603050405020304" pitchFamily="18" charset="0"/>
                <a:cs typeface="Times New Roman" panose="02020603050405020304" pitchFamily="18" charset="0"/>
              </a:rPr>
              <a:t>populations</a:t>
            </a:r>
          </a:p>
          <a:p>
            <a:pPr lvl="2" algn="l"/>
            <a:endParaRPr lang="en-US" sz="1600" dirty="0">
              <a:solidFill>
                <a:schemeClr val="tx1"/>
              </a:solidFill>
              <a:latin typeface="Times New Roman" panose="02020603050405020304" pitchFamily="18" charset="0"/>
              <a:cs typeface="Times New Roman" panose="02020603050405020304" pitchFamily="18" charset="0"/>
            </a:endParaRPr>
          </a:p>
          <a:p>
            <a:pPr lvl="2"/>
            <a:r>
              <a:rPr lang="en-US" sz="3200" dirty="0" smtClean="0">
                <a:solidFill>
                  <a:schemeClr val="tx1"/>
                </a:solidFill>
                <a:latin typeface="Times New Roman" panose="02020603050405020304" pitchFamily="18" charset="0"/>
                <a:cs typeface="Times New Roman" panose="02020603050405020304" pitchFamily="18" charset="0"/>
              </a:rPr>
              <a:t>Caribbean</a:t>
            </a:r>
          </a:p>
          <a:p>
            <a:pPr lvl="2" algn="l"/>
            <a:endParaRPr lang="en-US" dirty="0">
              <a:solidFill>
                <a:schemeClr val="tx1"/>
              </a:solidFill>
              <a:latin typeface="Times New Roman" panose="02020603050405020304" pitchFamily="18" charset="0"/>
              <a:cs typeface="Times New Roman" panose="02020603050405020304" pitchFamily="18" charset="0"/>
            </a:endParaRPr>
          </a:p>
          <a:p>
            <a:pPr lvl="2"/>
            <a:r>
              <a:rPr lang="en-US" sz="3200" dirty="0">
                <a:solidFill>
                  <a:schemeClr val="tx1"/>
                </a:solidFill>
                <a:latin typeface="Times New Roman" panose="02020603050405020304" pitchFamily="18" charset="0"/>
                <a:cs typeface="Times New Roman" panose="02020603050405020304" pitchFamily="18" charset="0"/>
              </a:rPr>
              <a:t>Central </a:t>
            </a:r>
            <a:r>
              <a:rPr lang="en-US" sz="3200" dirty="0" smtClean="0">
                <a:solidFill>
                  <a:schemeClr val="tx1"/>
                </a:solidFill>
                <a:latin typeface="Times New Roman" panose="02020603050405020304" pitchFamily="18" charset="0"/>
                <a:cs typeface="Times New Roman" panose="02020603050405020304" pitchFamily="18" charset="0"/>
              </a:rPr>
              <a:t>Mexico</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581"/>
            <a:ext cx="9144000" cy="6804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04801"/>
            <a:ext cx="7924800" cy="1219199"/>
          </a:xfrm>
        </p:spPr>
        <p:txBody>
          <a:bodyPr>
            <a:noAutofit/>
          </a:bodyPr>
          <a:lstStyle/>
          <a:p>
            <a:r>
              <a:rPr lang="en-US" i="1" dirty="0" smtClean="0">
                <a:latin typeface="Times New Roman" panose="02020603050405020304" pitchFamily="18" charset="0"/>
                <a:cs typeface="Times New Roman" panose="02020603050405020304" pitchFamily="18" charset="0"/>
              </a:rPr>
              <a:t>The Great Dying</a:t>
            </a:r>
            <a:br>
              <a:rPr lang="en-US" i="1" dirty="0" smtClean="0">
                <a:latin typeface="Times New Roman" panose="02020603050405020304" pitchFamily="18" charset="0"/>
                <a:cs typeface="Times New Roman" panose="02020603050405020304" pitchFamily="18" charset="0"/>
              </a:rPr>
            </a:br>
            <a:endParaRPr lang="en-US" i="1" dirty="0">
              <a:latin typeface="Times New Roman" panose="02020603050405020304" pitchFamily="18" charset="0"/>
              <a:cs typeface="Times New Roman" panose="02020603050405020304" pitchFamily="18" charset="0"/>
            </a:endParaRPr>
          </a:p>
        </p:txBody>
      </p:sp>
      <p:sp>
        <p:nvSpPr>
          <p:cNvPr id="5" name="Subtitle 4"/>
          <p:cNvSpPr>
            <a:spLocks noGrp="1"/>
          </p:cNvSpPr>
          <p:nvPr>
            <p:ph type="subTitle" idx="1"/>
          </p:nvPr>
        </p:nvSpPr>
        <p:spPr>
          <a:xfrm>
            <a:off x="628891" y="990600"/>
            <a:ext cx="8458200" cy="5867400"/>
          </a:xfrm>
        </p:spPr>
        <p:txBody>
          <a:bodyPr>
            <a:normAutofit/>
          </a:bodyPr>
          <a:lstStyle/>
          <a:p>
            <a:pPr marL="0" lvl="1" algn="l">
              <a:buFont typeface="Arial" pitchFamily="34" charset="0"/>
              <a:buChar char="•"/>
            </a:pPr>
            <a:r>
              <a:rPr lang="en-US" sz="3200" dirty="0">
                <a:solidFill>
                  <a:schemeClr val="tx1"/>
                </a:solidFill>
                <a:latin typeface="Times New Roman" panose="02020603050405020304" pitchFamily="18" charset="0"/>
                <a:cs typeface="Times New Roman" panose="02020603050405020304" pitchFamily="18" charset="0"/>
              </a:rPr>
              <a:t>Pre-Columbian Western Hemisphere had 60-80 </a:t>
            </a:r>
            <a:r>
              <a:rPr lang="en-US" sz="3200" dirty="0" smtClean="0">
                <a:solidFill>
                  <a:schemeClr val="tx1"/>
                </a:solidFill>
                <a:latin typeface="Times New Roman" panose="02020603050405020304" pitchFamily="18" charset="0"/>
                <a:cs typeface="Times New Roman" panose="02020603050405020304" pitchFamily="18" charset="0"/>
              </a:rPr>
              <a:t>million</a:t>
            </a:r>
          </a:p>
          <a:p>
            <a:pPr marL="0" lvl="1" algn="l"/>
            <a:endParaRPr lang="en-US" sz="1200" dirty="0">
              <a:solidFill>
                <a:schemeClr val="tx1"/>
              </a:solidFill>
              <a:latin typeface="Times New Roman" panose="02020603050405020304" pitchFamily="18" charset="0"/>
              <a:cs typeface="Times New Roman" panose="02020603050405020304" pitchFamily="18" charset="0"/>
            </a:endParaRPr>
          </a:p>
          <a:p>
            <a:pPr algn="l">
              <a:buFont typeface="Arial" pitchFamily="34" charset="0"/>
              <a:buChar char="•"/>
            </a:pPr>
            <a:r>
              <a:rPr lang="en-US" sz="3600" dirty="0">
                <a:solidFill>
                  <a:schemeClr val="tx1"/>
                </a:solidFill>
                <a:latin typeface="Times New Roman" panose="02020603050405020304" pitchFamily="18" charset="0"/>
                <a:cs typeface="Times New Roman" panose="02020603050405020304" pitchFamily="18" charset="0"/>
              </a:rPr>
              <a:t>No immunity to Old World </a:t>
            </a:r>
            <a:r>
              <a:rPr lang="en-US" sz="3600" dirty="0" smtClean="0">
                <a:solidFill>
                  <a:schemeClr val="tx1"/>
                </a:solidFill>
                <a:latin typeface="Times New Roman" panose="02020603050405020304" pitchFamily="18" charset="0"/>
                <a:cs typeface="Times New Roman" panose="02020603050405020304" pitchFamily="18" charset="0"/>
              </a:rPr>
              <a:t>Diseases</a:t>
            </a:r>
          </a:p>
          <a:p>
            <a:pPr algn="l"/>
            <a:endParaRPr lang="en-US" sz="1800" dirty="0" smtClean="0">
              <a:solidFill>
                <a:schemeClr val="tx1"/>
              </a:solidFill>
              <a:latin typeface="Times New Roman" panose="02020603050405020304" pitchFamily="18" charset="0"/>
              <a:cs typeface="Times New Roman" panose="02020603050405020304" pitchFamily="18" charset="0"/>
            </a:endParaRPr>
          </a:p>
          <a:p>
            <a:pPr algn="l">
              <a:buFont typeface="Arial" pitchFamily="34" charset="0"/>
              <a:buChar char="•"/>
            </a:pPr>
            <a:r>
              <a:rPr lang="en-US" sz="3600" dirty="0" smtClean="0">
                <a:solidFill>
                  <a:schemeClr val="tx1"/>
                </a:solidFill>
                <a:latin typeface="Times New Roman" panose="02020603050405020304" pitchFamily="18" charset="0"/>
                <a:cs typeface="Times New Roman" panose="02020603050405020304" pitchFamily="18" charset="0"/>
              </a:rPr>
              <a:t>Created </a:t>
            </a:r>
            <a:r>
              <a:rPr lang="en-US" sz="3600" dirty="0">
                <a:solidFill>
                  <a:schemeClr val="tx1"/>
                </a:solidFill>
                <a:latin typeface="Times New Roman" panose="02020603050405020304" pitchFamily="18" charset="0"/>
                <a:cs typeface="Times New Roman" panose="02020603050405020304" pitchFamily="18" charset="0"/>
              </a:rPr>
              <a:t>an acute labor </a:t>
            </a:r>
            <a:r>
              <a:rPr lang="en-US" sz="3600" dirty="0" smtClean="0">
                <a:solidFill>
                  <a:schemeClr val="tx1"/>
                </a:solidFill>
                <a:latin typeface="Times New Roman" panose="02020603050405020304" pitchFamily="18" charset="0"/>
                <a:cs typeface="Times New Roman" panose="02020603050405020304" pitchFamily="18" charset="0"/>
              </a:rPr>
              <a:t>shortage</a:t>
            </a:r>
          </a:p>
          <a:p>
            <a:pPr algn="l"/>
            <a:endParaRPr lang="en-US" sz="1800" dirty="0" smtClean="0">
              <a:solidFill>
                <a:schemeClr val="tx1"/>
              </a:solidFill>
              <a:latin typeface="Times New Roman" panose="02020603050405020304" pitchFamily="18" charset="0"/>
              <a:cs typeface="Times New Roman" panose="02020603050405020304" pitchFamily="18" charset="0"/>
            </a:endParaRPr>
          </a:p>
          <a:p>
            <a:pPr algn="l"/>
            <a:r>
              <a:rPr lang="en-US" sz="3600" dirty="0" smtClean="0">
                <a:solidFill>
                  <a:schemeClr val="tx1"/>
                </a:solidFill>
                <a:latin typeface="Times New Roman" panose="02020603050405020304" pitchFamily="18" charset="0"/>
                <a:cs typeface="Times New Roman" panose="02020603050405020304" pitchFamily="18" charset="0"/>
              </a:rPr>
              <a:t>Made </a:t>
            </a:r>
            <a:r>
              <a:rPr lang="en-US" sz="3600" dirty="0">
                <a:solidFill>
                  <a:schemeClr val="tx1"/>
                </a:solidFill>
                <a:latin typeface="Times New Roman" panose="02020603050405020304" pitchFamily="18" charset="0"/>
                <a:cs typeface="Times New Roman" panose="02020603050405020304" pitchFamily="18" charset="0"/>
              </a:rPr>
              <a:t>room for immigrant newcomers</a:t>
            </a:r>
            <a:r>
              <a:rPr lang="en-US" sz="3600" dirty="0" smtClean="0">
                <a:solidFill>
                  <a:schemeClr val="tx1"/>
                </a:solidFill>
                <a:latin typeface="Times New Roman" panose="02020603050405020304" pitchFamily="18" charset="0"/>
                <a:cs typeface="Times New Roman" panose="02020603050405020304" pitchFamily="18" charset="0"/>
              </a:rPr>
              <a:t>—	colonizers </a:t>
            </a:r>
          </a:p>
          <a:p>
            <a:pPr algn="l"/>
            <a:r>
              <a:rPr lang="en-US" sz="3600" dirty="0">
                <a:solidFill>
                  <a:schemeClr val="tx1"/>
                </a:solidFill>
                <a:latin typeface="Times New Roman" panose="02020603050405020304" pitchFamily="18" charset="0"/>
                <a:cs typeface="Times New Roman" panose="02020603050405020304" pitchFamily="18" charset="0"/>
              </a:rPr>
              <a:t>	</a:t>
            </a:r>
            <a:r>
              <a:rPr lang="en-US" sz="3600" dirty="0" smtClean="0">
                <a:solidFill>
                  <a:schemeClr val="tx1"/>
                </a:solidFill>
                <a:latin typeface="Times New Roman" panose="02020603050405020304" pitchFamily="18" charset="0"/>
                <a:cs typeface="Times New Roman" panose="02020603050405020304" pitchFamily="18" charset="0"/>
              </a:rPr>
              <a:t>enslaved Africans</a:t>
            </a:r>
          </a:p>
          <a:p>
            <a:pPr algn="l"/>
            <a:endParaRPr lang="en-US" sz="3600" dirty="0" smtClean="0">
              <a:solidFill>
                <a:schemeClr val="tx1"/>
              </a:solidFill>
              <a:latin typeface="Times New Roman" panose="02020603050405020304" pitchFamily="18" charset="0"/>
              <a:cs typeface="Times New Roman" panose="02020603050405020304" pitchFamily="18" charset="0"/>
            </a:endParaRPr>
          </a:p>
          <a:p>
            <a:pPr lvl="1" algn="l">
              <a:buFont typeface="Arial" pitchFamily="34" charset="0"/>
              <a:buChar char="•"/>
            </a:pPr>
            <a:endParaRPr lang="en-US" sz="3200" dirty="0" smtClean="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999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p:cTn id="15"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5">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p:cTn id="23" dur="1000" fill="hold"/>
                                        <p:tgtEl>
                                          <p:spTgt spid="5">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 calcmode="lin" valueType="num">
                                      <p:cBhvr>
                                        <p:cTn id="31" dur="1000" fill="hold"/>
                                        <p:tgtEl>
                                          <p:spTgt spid="5">
                                            <p:txEl>
                                              <p:pRg st="6" end="6"/>
                                            </p:txEl>
                                          </p:spTgt>
                                        </p:tgtEl>
                                        <p:attrNameLst>
                                          <p:attrName>ppt_w</p:attrName>
                                        </p:attrNameLst>
                                      </p:cBhvr>
                                      <p:tavLst>
                                        <p:tav tm="0">
                                          <p:val>
                                            <p:fltVal val="0"/>
                                          </p:val>
                                        </p:tav>
                                        <p:tav tm="100000">
                                          <p:val>
                                            <p:strVal val="#ppt_w"/>
                                          </p:val>
                                        </p:tav>
                                      </p:tavLst>
                                    </p:anim>
                                    <p:anim calcmode="lin" valueType="num">
                                      <p:cBhvr>
                                        <p:cTn id="32" dur="1000" fill="hold"/>
                                        <p:tgtEl>
                                          <p:spTgt spid="5">
                                            <p:txEl>
                                              <p:pRg st="6" end="6"/>
                                            </p:txEl>
                                          </p:spTgt>
                                        </p:tgtEl>
                                        <p:attrNameLst>
                                          <p:attrName>ppt_h</p:attrName>
                                        </p:attrNameLst>
                                      </p:cBhvr>
                                      <p:tavLst>
                                        <p:tav tm="0">
                                          <p:val>
                                            <p:fltVal val="0"/>
                                          </p:val>
                                        </p:tav>
                                        <p:tav tm="100000">
                                          <p:val>
                                            <p:strVal val="#ppt_h"/>
                                          </p:val>
                                        </p:tav>
                                      </p:tavLst>
                                    </p:anim>
                                    <p:anim calcmode="lin" valueType="num">
                                      <p:cBhvr>
                                        <p:cTn id="33" dur="1000" fill="hold"/>
                                        <p:tgtEl>
                                          <p:spTgt spid="5">
                                            <p:txEl>
                                              <p:pRg st="6" end="6"/>
                                            </p:txEl>
                                          </p:spTgt>
                                        </p:tgtEl>
                                        <p:attrNameLst>
                                          <p:attrName>style.rotation</p:attrName>
                                        </p:attrNameLst>
                                      </p:cBhvr>
                                      <p:tavLst>
                                        <p:tav tm="0">
                                          <p:val>
                                            <p:fltVal val="90"/>
                                          </p:val>
                                        </p:tav>
                                        <p:tav tm="100000">
                                          <p:val>
                                            <p:fltVal val="0"/>
                                          </p:val>
                                        </p:tav>
                                      </p:tavLst>
                                    </p:anim>
                                    <p:animEffect transition="in" filter="fade">
                                      <p:cBhvr>
                                        <p:cTn id="34" dur="1000"/>
                                        <p:tgtEl>
                                          <p:spTgt spid="5">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anim calcmode="lin" valueType="num">
                                      <p:cBhvr>
                                        <p:cTn id="39" dur="10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0" dur="1000" fill="hold"/>
                                        <p:tgtEl>
                                          <p:spTgt spid="5">
                                            <p:txEl>
                                              <p:pRg st="7" end="7"/>
                                            </p:txEl>
                                          </p:spTgt>
                                        </p:tgtEl>
                                        <p:attrNameLst>
                                          <p:attrName>ppt_h</p:attrName>
                                        </p:attrNameLst>
                                      </p:cBhvr>
                                      <p:tavLst>
                                        <p:tav tm="0">
                                          <p:val>
                                            <p:fltVal val="0"/>
                                          </p:val>
                                        </p:tav>
                                        <p:tav tm="100000">
                                          <p:val>
                                            <p:strVal val="#ppt_h"/>
                                          </p:val>
                                        </p:tav>
                                      </p:tavLst>
                                    </p:anim>
                                    <p:anim calcmode="lin" valueType="num">
                                      <p:cBhvr>
                                        <p:cTn id="41" dur="1000" fill="hold"/>
                                        <p:tgtEl>
                                          <p:spTgt spid="5">
                                            <p:txEl>
                                              <p:pRg st="7" end="7"/>
                                            </p:txEl>
                                          </p:spTgt>
                                        </p:tgtEl>
                                        <p:attrNameLst>
                                          <p:attrName>style.rotation</p:attrName>
                                        </p:attrNameLst>
                                      </p:cBhvr>
                                      <p:tavLst>
                                        <p:tav tm="0">
                                          <p:val>
                                            <p:fltVal val="90"/>
                                          </p:val>
                                        </p:tav>
                                        <p:tav tm="100000">
                                          <p:val>
                                            <p:fltVal val="0"/>
                                          </p:val>
                                        </p:tav>
                                      </p:tavLst>
                                    </p:anim>
                                    <p:animEffect transition="in" filter="fade">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480</Words>
  <Application>Microsoft Office PowerPoint</Application>
  <PresentationFormat>On-screen Show (4:3)</PresentationFormat>
  <Paragraphs>103</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Times New Roman</vt:lpstr>
      <vt:lpstr>Wingdings</vt:lpstr>
      <vt:lpstr>Office Theme</vt:lpstr>
      <vt:lpstr>Ways of the World: A Brief Global History  First Edition</vt:lpstr>
      <vt:lpstr>European Empires in the Americas</vt:lpstr>
      <vt:lpstr>PowerPoint Presentation</vt:lpstr>
      <vt:lpstr>The European Advantage </vt:lpstr>
      <vt:lpstr>The Great Dying </vt:lpstr>
      <vt:lpstr>The Great Dying </vt:lpstr>
      <vt:lpstr>The Great Dying </vt:lpstr>
    </vt:vector>
  </TitlesOfParts>
  <Company>Pearland ISD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of the World: A Brief Global History  First Edition</dc:title>
  <dc:creator>Johnson, Glen</dc:creator>
  <cp:lastModifiedBy>Greg Scott</cp:lastModifiedBy>
  <cp:revision>86</cp:revision>
  <cp:lastPrinted>2016-01-14T00:13:21Z</cp:lastPrinted>
  <dcterms:created xsi:type="dcterms:W3CDTF">2012-12-10T15:17:26Z</dcterms:created>
  <dcterms:modified xsi:type="dcterms:W3CDTF">2016-01-18T19:59:28Z</dcterms:modified>
</cp:coreProperties>
</file>