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5" r:id="rId2"/>
    <p:sldId id="295" r:id="rId3"/>
    <p:sldId id="305" r:id="rId4"/>
    <p:sldId id="304" r:id="rId5"/>
    <p:sldId id="306" r:id="rId6"/>
    <p:sldId id="273" r:id="rId7"/>
    <p:sldId id="296" r:id="rId8"/>
    <p:sldId id="320" r:id="rId9"/>
    <p:sldId id="290" r:id="rId10"/>
    <p:sldId id="319" r:id="rId1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9" autoAdjust="0"/>
    <p:restoredTop sz="67189" autoAdjust="0"/>
  </p:normalViewPr>
  <p:slideViewPr>
    <p:cSldViewPr>
      <p:cViewPr varScale="1">
        <p:scale>
          <a:sx n="68" d="100"/>
          <a:sy n="68" d="100"/>
        </p:scale>
        <p:origin x="154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6724"/>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sz="quarter" idx="1"/>
          </p:nvPr>
        </p:nvSpPr>
        <p:spPr>
          <a:xfrm>
            <a:off x="3884613" y="3"/>
            <a:ext cx="2971800" cy="466724"/>
          </a:xfrm>
          <a:prstGeom prst="rect">
            <a:avLst/>
          </a:prstGeom>
        </p:spPr>
        <p:txBody>
          <a:bodyPr vert="horz" lIns="91437" tIns="45719" rIns="91437" bIns="45719" rtlCol="0"/>
          <a:lstStyle>
            <a:lvl1pPr algn="r">
              <a:defRPr sz="1200"/>
            </a:lvl1pPr>
          </a:lstStyle>
          <a:p>
            <a:fld id="{DCFC3137-B0B9-4DB7-A413-62708CA46F80}" type="datetimeFigureOut">
              <a:rPr lang="en-US" smtClean="0"/>
              <a:t>1/27/2016</a:t>
            </a:fld>
            <a:endParaRPr lang="en-US"/>
          </a:p>
        </p:txBody>
      </p:sp>
      <p:sp>
        <p:nvSpPr>
          <p:cNvPr id="4" name="Footer Placeholder 3"/>
          <p:cNvSpPr>
            <a:spLocks noGrp="1"/>
          </p:cNvSpPr>
          <p:nvPr>
            <p:ph type="ftr" sz="quarter" idx="2"/>
          </p:nvPr>
        </p:nvSpPr>
        <p:spPr>
          <a:xfrm>
            <a:off x="0" y="8847139"/>
            <a:ext cx="2971800" cy="466724"/>
          </a:xfrm>
          <a:prstGeom prst="rect">
            <a:avLst/>
          </a:prstGeom>
        </p:spPr>
        <p:txBody>
          <a:bodyPr vert="horz" lIns="91437" tIns="45719" rIns="91437" bIns="45719" rtlCol="0" anchor="b"/>
          <a:lstStyle>
            <a:lvl1pPr algn="l">
              <a:defRPr sz="1200"/>
            </a:lvl1pPr>
          </a:lstStyle>
          <a:p>
            <a:r>
              <a:rPr lang="en-US" smtClean="0"/>
              <a:t>www.glscott.org</a:t>
            </a:r>
            <a:endParaRPr lang="en-US"/>
          </a:p>
        </p:txBody>
      </p:sp>
      <p:sp>
        <p:nvSpPr>
          <p:cNvPr id="5" name="Slide Number Placeholder 4"/>
          <p:cNvSpPr>
            <a:spLocks noGrp="1"/>
          </p:cNvSpPr>
          <p:nvPr>
            <p:ph type="sldNum" sz="quarter" idx="3"/>
          </p:nvPr>
        </p:nvSpPr>
        <p:spPr>
          <a:xfrm>
            <a:off x="3884613" y="8847139"/>
            <a:ext cx="2971800" cy="466724"/>
          </a:xfrm>
          <a:prstGeom prst="rect">
            <a:avLst/>
          </a:prstGeom>
        </p:spPr>
        <p:txBody>
          <a:bodyPr vert="horz" lIns="91437" tIns="45719" rIns="91437" bIns="45719" rtlCol="0" anchor="b"/>
          <a:lstStyle>
            <a:lvl1pPr algn="r">
              <a:defRPr sz="1200"/>
            </a:lvl1pPr>
          </a:lstStyle>
          <a:p>
            <a:fld id="{2BA2C780-E3C9-49BD-8480-99F4E5634D88}" type="slidenum">
              <a:rPr lang="en-US" smtClean="0"/>
              <a:t>‹#›</a:t>
            </a:fld>
            <a:endParaRPr lang="en-US"/>
          </a:p>
        </p:txBody>
      </p:sp>
    </p:spTree>
    <p:extLst>
      <p:ext uri="{BB962C8B-B14F-4D97-AF65-F5344CB8AC3E}">
        <p14:creationId xmlns:p14="http://schemas.microsoft.com/office/powerpoint/2010/main" val="41181828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37" tIns="45719" rIns="91437" bIns="45719" rtlCol="0"/>
          <a:lstStyle>
            <a:lvl1pPr algn="r">
              <a:defRPr sz="1200"/>
            </a:lvl1pPr>
          </a:lstStyle>
          <a:p>
            <a:fld id="{2D4CA80E-D7B0-4E07-B629-4FFA3227D4E6}" type="datetimeFigureOut">
              <a:rPr lang="en-US" smtClean="0"/>
              <a:pPr/>
              <a:t>1/27/2016</a:t>
            </a:fld>
            <a:endParaRPr lang="en-US"/>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1437" tIns="45719" rIns="91437" bIns="45719" rtlCol="0" anchor="ctr"/>
          <a:lstStyle/>
          <a:p>
            <a:endParaRPr lang="en-US"/>
          </a:p>
        </p:txBody>
      </p:sp>
      <p:sp>
        <p:nvSpPr>
          <p:cNvPr id="5" name="Notes Placeholder 4"/>
          <p:cNvSpPr>
            <a:spLocks noGrp="1"/>
          </p:cNvSpPr>
          <p:nvPr>
            <p:ph type="body" sz="quarter" idx="3"/>
          </p:nvPr>
        </p:nvSpPr>
        <p:spPr>
          <a:xfrm>
            <a:off x="685800" y="4424087"/>
            <a:ext cx="5486400" cy="4191237"/>
          </a:xfrm>
          <a:prstGeom prst="rect">
            <a:avLst/>
          </a:prstGeom>
        </p:spPr>
        <p:txBody>
          <a:bodyPr vert="horz" lIns="91437" tIns="45719" rIns="91437"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3"/>
          </a:xfrm>
          <a:prstGeom prst="rect">
            <a:avLst/>
          </a:prstGeom>
        </p:spPr>
        <p:txBody>
          <a:bodyPr vert="horz" lIns="91437" tIns="45719" rIns="91437" bIns="45719" rtlCol="0" anchor="b"/>
          <a:lstStyle>
            <a:lvl1pPr algn="l">
              <a:defRPr sz="1200"/>
            </a:lvl1pPr>
          </a:lstStyle>
          <a:p>
            <a:r>
              <a:rPr lang="en-US" smtClean="0"/>
              <a:t>www.glscott.org</a:t>
            </a:r>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37" tIns="45719" rIns="91437" bIns="45719" rtlCol="0" anchor="b"/>
          <a:lstStyle>
            <a:lvl1pPr algn="r">
              <a:defRPr sz="1200"/>
            </a:lvl1pPr>
          </a:lstStyle>
          <a:p>
            <a:fld id="{6DF39041-BF33-4553-BB71-CA5ABF820905}" type="slidenum">
              <a:rPr lang="en-US" smtClean="0"/>
              <a:pPr/>
              <a:t>‹#›</a:t>
            </a:fld>
            <a:endParaRPr lang="en-US"/>
          </a:p>
        </p:txBody>
      </p:sp>
    </p:spTree>
    <p:extLst>
      <p:ext uri="{BB962C8B-B14F-4D97-AF65-F5344CB8AC3E}">
        <p14:creationId xmlns:p14="http://schemas.microsoft.com/office/powerpoint/2010/main" val="33903278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F58BB-479D-4E5B-87A2-34B35B883BBF}" type="slidenum">
              <a:rPr lang="en-US"/>
              <a:pPr/>
              <a:t>1</a:t>
            </a:fld>
            <a:endParaRPr lang="en-US"/>
          </a:p>
        </p:txBody>
      </p:sp>
      <p:sp>
        <p:nvSpPr>
          <p:cNvPr id="104450" name="Rectangle 2"/>
          <p:cNvSpPr>
            <a:spLocks noGrp="1" noRot="1" noChangeAspect="1" noChangeArrowheads="1"/>
          </p:cNvSpPr>
          <p:nvPr>
            <p:ph type="sldImg"/>
          </p:nvPr>
        </p:nvSpPr>
        <p:spPr bwMode="auto">
          <a:xfrm>
            <a:off x="1101725" y="698500"/>
            <a:ext cx="4656138" cy="3494088"/>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424087"/>
            <a:ext cx="5029200" cy="4191237"/>
          </a:xfrm>
          <a:prstGeom prst="rect">
            <a:avLst/>
          </a:prstGeom>
          <a:solidFill>
            <a:srgbClr val="FFFFFF"/>
          </a:solidFill>
          <a:ln>
            <a:solidFill>
              <a:srgbClr val="000000"/>
            </a:solidFill>
            <a:miter lim="800000"/>
            <a:headEnd/>
            <a:tailEnd/>
          </a:ln>
        </p:spPr>
        <p:txBody>
          <a:bodyPr/>
          <a:lstStyle/>
          <a:p>
            <a:endParaRPr lang="en-US" dirty="0"/>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166825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dirty="0">
                <a:solidFill>
                  <a:srgbClr val="FF0000"/>
                </a:solidFill>
                <a:latin typeface="Times New Roman" panose="02020603050405020304" pitchFamily="18" charset="0"/>
                <a:cs typeface="Times New Roman" panose="02020603050405020304" pitchFamily="18" charset="0"/>
              </a:rPr>
              <a:t>Handout - KEY</a:t>
            </a:r>
          </a:p>
        </p:txBody>
      </p:sp>
      <p:sp>
        <p:nvSpPr>
          <p:cNvPr id="4" name="Slide Number Placeholder 3"/>
          <p:cNvSpPr>
            <a:spLocks noGrp="1"/>
          </p:cNvSpPr>
          <p:nvPr>
            <p:ph type="sldNum" sz="quarter" idx="10"/>
          </p:nvPr>
        </p:nvSpPr>
        <p:spPr/>
        <p:txBody>
          <a:bodyPr/>
          <a:lstStyle/>
          <a:p>
            <a:fld id="{6DF39041-BF33-4553-BB71-CA5ABF820905}"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96084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Times New Roman" panose="02020603050405020304" pitchFamily="18" charset="0"/>
                <a:cs typeface="Times New Roman" panose="02020603050405020304" pitchFamily="18" charset="0"/>
              </a:rPr>
              <a:t>B</a:t>
            </a:r>
          </a:p>
          <a:p>
            <a:pPr algn="l"/>
            <a:r>
              <a:rPr lang="en-US" dirty="0">
                <a:latin typeface="Times New Roman" panose="02020603050405020304" pitchFamily="18" charset="0"/>
                <a:cs typeface="Times New Roman" panose="02020603050405020304" pitchFamily="18" charset="0"/>
              </a:rPr>
              <a:t>1.  French were prominent in St. Lawrence valley, Great Lakes, and along the Mississippi </a:t>
            </a:r>
          </a:p>
          <a:p>
            <a:pPr algn="l"/>
            <a:r>
              <a:rPr lang="en-US" dirty="0">
                <a:latin typeface="Times New Roman" panose="02020603050405020304" pitchFamily="18" charset="0"/>
                <a:cs typeface="Times New Roman" panose="02020603050405020304" pitchFamily="18" charset="0"/>
              </a:rPr>
              <a:t>2.  British traders moved into Hudson Bay region </a:t>
            </a:r>
          </a:p>
          <a:p>
            <a:pPr algn="l"/>
            <a:r>
              <a:rPr lang="en-US" dirty="0">
                <a:latin typeface="Times New Roman" panose="02020603050405020304" pitchFamily="18" charset="0"/>
                <a:cs typeface="Times New Roman" panose="02020603050405020304" pitchFamily="18" charset="0"/>
              </a:rPr>
              <a:t>3.  Dutch moved into what is now New York City.  </a:t>
            </a:r>
          </a:p>
          <a:p>
            <a:pPr algn="l"/>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DF39041-BF33-4553-BB71-CA5ABF820905}"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42738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Negotiated for furs in North America</a:t>
            </a:r>
          </a:p>
          <a:p>
            <a:endParaRPr lang="en-US" dirty="0" smtClean="0"/>
          </a:p>
          <a:p>
            <a:pPr algn="l"/>
            <a:r>
              <a:rPr lang="en-US" sz="1200" b="0" dirty="0" smtClean="0">
                <a:solidFill>
                  <a:schemeClr val="tx1"/>
                </a:solidFill>
                <a:latin typeface="Times New Roman" panose="02020603050405020304" pitchFamily="18" charset="0"/>
                <a:cs typeface="Times New Roman" panose="02020603050405020304" pitchFamily="18" charset="0"/>
              </a:rPr>
              <a:t>2.  Beaver and other furry animals were driven to near extinction </a:t>
            </a:r>
          </a:p>
          <a:p>
            <a:pPr algn="l"/>
            <a:endParaRPr lang="en-US" sz="1200" b="0" dirty="0" smtClean="0">
              <a:solidFill>
                <a:schemeClr val="tx1"/>
              </a:solidFill>
              <a:latin typeface="Times New Roman" panose="02020603050405020304" pitchFamily="18" charset="0"/>
              <a:cs typeface="Times New Roman" panose="02020603050405020304" pitchFamily="18" charset="0"/>
            </a:endParaRPr>
          </a:p>
          <a:p>
            <a:pPr algn="l"/>
            <a:r>
              <a:rPr lang="en-US" sz="1200" b="0" dirty="0" smtClean="0">
                <a:solidFill>
                  <a:schemeClr val="tx1"/>
                </a:solidFill>
                <a:latin typeface="Times New Roman" panose="02020603050405020304" pitchFamily="18" charset="0"/>
                <a:cs typeface="Times New Roman" panose="02020603050405020304" pitchFamily="18" charset="0"/>
              </a:rPr>
              <a:t>3.  By the 1760s, hunters in the southeastern British colonies took around 500,000 deer every year </a:t>
            </a:r>
            <a:endParaRPr lang="en-US" b="0" dirty="0"/>
          </a:p>
        </p:txBody>
      </p:sp>
      <p:sp>
        <p:nvSpPr>
          <p:cNvPr id="4" name="Slide Number Placeholder 3"/>
          <p:cNvSpPr>
            <a:spLocks noGrp="1"/>
          </p:cNvSpPr>
          <p:nvPr>
            <p:ph type="sldNum" sz="quarter" idx="10"/>
          </p:nvPr>
        </p:nvSpPr>
        <p:spPr/>
        <p:txBody>
          <a:bodyPr/>
          <a:lstStyle/>
          <a:p>
            <a:fld id="{6DF39041-BF33-4553-BB71-CA5ABF820905}"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3371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bg1"/>
                </a:solidFill>
                <a:latin typeface="Times New Roman" panose="02020603050405020304" pitchFamily="18" charset="0"/>
                <a:cs typeface="Times New Roman" panose="02020603050405020304" pitchFamily="18" charset="0"/>
              </a:rPr>
              <a:t>a.  Received many goods of real value  </a:t>
            </a:r>
          </a:p>
          <a:p>
            <a:pPr algn="l"/>
            <a:r>
              <a:rPr lang="en-US" dirty="0" smtClean="0">
                <a:solidFill>
                  <a:schemeClr val="bg1"/>
                </a:solidFill>
                <a:latin typeface="Times New Roman" panose="02020603050405020304" pitchFamily="18" charset="0"/>
                <a:cs typeface="Times New Roman" panose="02020603050405020304" pitchFamily="18" charset="0"/>
              </a:rPr>
              <a:t>b.  Huron chiefs enhanced their authority with control of European goods  </a:t>
            </a:r>
          </a:p>
          <a:p>
            <a:pPr algn="l"/>
            <a:r>
              <a:rPr lang="en-US" dirty="0" smtClean="0">
                <a:solidFill>
                  <a:schemeClr val="bg1"/>
                </a:solidFill>
                <a:latin typeface="Times New Roman" panose="02020603050405020304" pitchFamily="18" charset="0"/>
                <a:cs typeface="Times New Roman" panose="02020603050405020304" pitchFamily="18" charset="0"/>
              </a:rPr>
              <a:t>c.  Indians fell prey to European diseases  </a:t>
            </a:r>
          </a:p>
          <a:p>
            <a:pPr algn="l"/>
            <a:r>
              <a:rPr lang="en-US" dirty="0" smtClean="0">
                <a:solidFill>
                  <a:schemeClr val="bg1"/>
                </a:solidFill>
                <a:latin typeface="Times New Roman" panose="02020603050405020304" pitchFamily="18" charset="0"/>
                <a:cs typeface="Times New Roman" panose="02020603050405020304" pitchFamily="18" charset="0"/>
              </a:rPr>
              <a:t>d.  Fur trade generated much higher levels of inter-Indian warfare </a:t>
            </a:r>
          </a:p>
          <a:p>
            <a:endParaRPr lang="en-US" dirty="0" smtClean="0"/>
          </a:p>
          <a:p>
            <a:r>
              <a:rPr lang="en-US" dirty="0" smtClean="0">
                <a:effectLst/>
              </a:rPr>
              <a:t>Native</a:t>
            </a:r>
            <a:r>
              <a:rPr lang="en-US" baseline="0" dirty="0" smtClean="0">
                <a:effectLst/>
              </a:rPr>
              <a:t> Americans </a:t>
            </a:r>
            <a:r>
              <a:rPr lang="en-US" dirty="0" smtClean="0">
                <a:effectLst/>
              </a:rPr>
              <a:t>sometimes based decisions of which side to support in times of war in relation to which people had provided them with the best trade goods in an honest manner. Because trade was so politically important, the Europeans tried to regulate it in hopes (often futile) of preventing abuse. Unscrupulous traders sometimes cheated natives by plying them with alcohol during the transaction, which subsequently aroused resentment and often resulted in violence.</a:t>
            </a:r>
            <a:endParaRPr lang="en-US" dirty="0"/>
          </a:p>
        </p:txBody>
      </p:sp>
      <p:sp>
        <p:nvSpPr>
          <p:cNvPr id="4" name="Slide Number Placeholder 3"/>
          <p:cNvSpPr>
            <a:spLocks noGrp="1"/>
          </p:cNvSpPr>
          <p:nvPr>
            <p:ph type="sldNum" sz="quarter" idx="10"/>
          </p:nvPr>
        </p:nvSpPr>
        <p:spPr/>
        <p:txBody>
          <a:bodyPr/>
          <a:lstStyle/>
          <a:p>
            <a:fld id="{6DF39041-BF33-4553-BB71-CA5ABF820905}"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7295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39041-BF33-4553-BB71-CA5ABF820905}"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77309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23A9F-A383-4FD9-8E95-ED11191CA98F}" type="slidenum">
              <a:rPr lang="en-US"/>
              <a:pPr/>
              <a:t>6</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295848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1.  profits of fur trade were the chief incentive for Russian expansion </a:t>
            </a:r>
          </a:p>
          <a:p>
            <a:pPr algn="l"/>
            <a:r>
              <a:rPr lang="en-US" dirty="0" smtClean="0">
                <a:solidFill>
                  <a:schemeClr val="tx1"/>
                </a:solidFill>
                <a:latin typeface="Times New Roman" panose="02020603050405020304" pitchFamily="18" charset="0"/>
                <a:cs typeface="Times New Roman" panose="02020603050405020304" pitchFamily="18" charset="0"/>
              </a:rPr>
              <a:t>2.  had a similar toll on native Siberians as it had on Indians  </a:t>
            </a:r>
          </a:p>
          <a:p>
            <a:pPr algn="l"/>
            <a:r>
              <a:rPr lang="en-US" baseline="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  dependence on Russian goods  </a:t>
            </a:r>
          </a:p>
          <a:p>
            <a:pPr algn="l"/>
            <a:r>
              <a:rPr lang="en-US" dirty="0" smtClean="0">
                <a:solidFill>
                  <a:schemeClr val="tx1"/>
                </a:solidFill>
                <a:latin typeface="Times New Roman" panose="02020603050405020304" pitchFamily="18" charset="0"/>
                <a:cs typeface="Times New Roman" panose="02020603050405020304" pitchFamily="18" charset="0"/>
              </a:rPr>
              <a:t>     b.  depletion of fur-bearing animal populations </a:t>
            </a:r>
          </a:p>
        </p:txBody>
      </p:sp>
      <p:sp>
        <p:nvSpPr>
          <p:cNvPr id="4" name="Slide Number Placeholder 3"/>
          <p:cNvSpPr>
            <a:spLocks noGrp="1"/>
          </p:cNvSpPr>
          <p:nvPr>
            <p:ph type="sldNum" sz="quarter" idx="10"/>
          </p:nvPr>
        </p:nvSpPr>
        <p:spPr/>
        <p:txBody>
          <a:bodyPr/>
          <a:lstStyle/>
          <a:p>
            <a:fld id="{6DF39041-BF33-4553-BB71-CA5ABF820905}"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57371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3.  Russians didn’t have competition, so they forced Siberians to provide furs instead of negotiating commercial agreements </a:t>
            </a:r>
          </a:p>
          <a:p>
            <a:pPr algn="l"/>
            <a:r>
              <a:rPr lang="en-US" dirty="0" smtClean="0">
                <a:solidFill>
                  <a:schemeClr val="tx1"/>
                </a:solidFill>
                <a:latin typeface="Times New Roman" panose="02020603050405020304" pitchFamily="18" charset="0"/>
                <a:cs typeface="Times New Roman" panose="02020603050405020304" pitchFamily="18" charset="0"/>
              </a:rPr>
              <a:t>4.  Private Russian hunters and trappers competed with Siberians</a:t>
            </a:r>
          </a:p>
          <a:p>
            <a:endParaRPr lang="en-US" dirty="0"/>
          </a:p>
        </p:txBody>
      </p:sp>
      <p:sp>
        <p:nvSpPr>
          <p:cNvPr id="4" name="Slide Number Placeholder 3"/>
          <p:cNvSpPr>
            <a:spLocks noGrp="1"/>
          </p:cNvSpPr>
          <p:nvPr>
            <p:ph type="sldNum" sz="quarter" idx="10"/>
          </p:nvPr>
        </p:nvSpPr>
        <p:spPr/>
        <p:txBody>
          <a:bodyPr/>
          <a:lstStyle/>
          <a:p>
            <a:fld id="{6DF39041-BF33-4553-BB71-CA5ABF820905}"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39626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dirty="0">
                <a:solidFill>
                  <a:srgbClr val="FF0000"/>
                </a:solidFill>
                <a:latin typeface="Times New Roman" panose="02020603050405020304" pitchFamily="18" charset="0"/>
                <a:cs typeface="Times New Roman" panose="02020603050405020304" pitchFamily="18" charset="0"/>
              </a:rPr>
              <a:t>Handout</a:t>
            </a:r>
          </a:p>
        </p:txBody>
      </p:sp>
      <p:sp>
        <p:nvSpPr>
          <p:cNvPr id="4" name="Slide Number Placeholder 3"/>
          <p:cNvSpPr>
            <a:spLocks noGrp="1"/>
          </p:cNvSpPr>
          <p:nvPr>
            <p:ph type="sldNum" sz="quarter" idx="10"/>
          </p:nvPr>
        </p:nvSpPr>
        <p:spPr/>
        <p:txBody>
          <a:bodyPr/>
          <a:lstStyle/>
          <a:p>
            <a:fld id="{6DF39041-BF33-4553-BB71-CA5ABF820905}"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4675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680FBA-286E-45A8-9309-2B797D0CA66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80FBA-286E-45A8-9309-2B797D0CA66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80FBA-286E-45A8-9309-2B797D0CA66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80FBA-286E-45A8-9309-2B797D0CA66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80FBA-286E-45A8-9309-2B797D0CA66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80FBA-286E-45A8-9309-2B797D0CA66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680FBA-286E-45A8-9309-2B797D0CA660}"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680FBA-286E-45A8-9309-2B797D0CA660}"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80FBA-286E-45A8-9309-2B797D0CA660}"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80FBA-286E-45A8-9309-2B797D0CA66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80FBA-286E-45A8-9309-2B797D0CA66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B449-2CBA-4BA6-9FF7-3BD88B0837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0FBA-286E-45A8-9309-2B797D0CA660}"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6B449-2CBA-4BA6-9FF7-3BD88B0837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04800" y="762000"/>
            <a:ext cx="8534400" cy="2590800"/>
          </a:xfrm>
        </p:spPr>
        <p:txBody>
          <a:bodyPr/>
          <a:lstStyle/>
          <a:p>
            <a:r>
              <a:rPr lang="en-US" sz="4500" b="1" dirty="0">
                <a:latin typeface="Times New Roman" panose="02020603050405020304" pitchFamily="18" charset="0"/>
                <a:cs typeface="Times New Roman" panose="02020603050405020304" pitchFamily="18" charset="0"/>
              </a:rPr>
              <a:t>Ways of the World:</a:t>
            </a:r>
            <a:br>
              <a:rPr lang="en-US" sz="4500" b="1" dirty="0">
                <a:latin typeface="Times New Roman" panose="02020603050405020304" pitchFamily="18" charset="0"/>
                <a:cs typeface="Times New Roman" panose="02020603050405020304" pitchFamily="18" charset="0"/>
              </a:rPr>
            </a:br>
            <a:r>
              <a:rPr lang="en-US" sz="4500" b="1" dirty="0">
                <a:latin typeface="Times New Roman" panose="02020603050405020304" pitchFamily="18" charset="0"/>
                <a:cs typeface="Times New Roman" panose="02020603050405020304" pitchFamily="18" charset="0"/>
              </a:rPr>
              <a:t>A Brief Global History</a:t>
            </a:r>
            <a:br>
              <a:rPr lang="en-US" sz="4500" b="1" dirty="0">
                <a:latin typeface="Times New Roman" panose="02020603050405020304" pitchFamily="18" charset="0"/>
                <a:cs typeface="Times New Roman" panose="02020603050405020304" pitchFamily="18" charset="0"/>
              </a:rPr>
            </a:br>
            <a:r>
              <a:rPr lang="en-US" sz="45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First Edition</a:t>
            </a:r>
            <a:endParaRPr lang="en-US" sz="4800" b="1" dirty="0">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114300" y="3429000"/>
            <a:ext cx="8839200" cy="2743200"/>
          </a:xfrm>
        </p:spPr>
        <p:txBody>
          <a:bodyPr>
            <a:normAutofit/>
          </a:bodyPr>
          <a:lstStyle/>
          <a:p>
            <a:pPr>
              <a:lnSpc>
                <a:spcPct val="90000"/>
              </a:lnSpc>
            </a:pPr>
            <a:r>
              <a:rPr lang="en-US" b="1" i="1" dirty="0">
                <a:solidFill>
                  <a:schemeClr val="tx1"/>
                </a:solidFill>
                <a:latin typeface="Times New Roman" panose="02020603050405020304" pitchFamily="18" charset="0"/>
                <a:cs typeface="Times New Roman" panose="02020603050405020304" pitchFamily="18" charset="0"/>
              </a:rPr>
              <a:t>CHAPTER </a:t>
            </a:r>
            <a:r>
              <a:rPr lang="en-US" b="1" i="1" dirty="0" smtClean="0">
                <a:solidFill>
                  <a:schemeClr val="tx1"/>
                </a:solidFill>
                <a:latin typeface="Times New Roman" panose="02020603050405020304" pitchFamily="18" charset="0"/>
                <a:cs typeface="Times New Roman" panose="02020603050405020304" pitchFamily="18" charset="0"/>
              </a:rPr>
              <a:t>XV</a:t>
            </a:r>
            <a:endParaRPr lang="en-US" i="1" dirty="0">
              <a:solidFill>
                <a:schemeClr val="tx1"/>
              </a:solidFill>
              <a:latin typeface="Times New Roman" panose="02020603050405020304" pitchFamily="18" charset="0"/>
              <a:cs typeface="Times New Roman" panose="02020603050405020304" pitchFamily="18" charset="0"/>
            </a:endParaRPr>
          </a:p>
          <a:p>
            <a:pPr>
              <a:lnSpc>
                <a:spcPct val="90000"/>
              </a:lnSpc>
            </a:pPr>
            <a:r>
              <a:rPr lang="en-US" b="1" dirty="0">
                <a:solidFill>
                  <a:schemeClr val="tx1"/>
                </a:solidFill>
                <a:latin typeface="Times New Roman" panose="02020603050405020304" pitchFamily="18" charset="0"/>
                <a:cs typeface="Times New Roman" panose="02020603050405020304" pitchFamily="18" charset="0"/>
              </a:rPr>
              <a:t>Global Commerce</a:t>
            </a:r>
          </a:p>
          <a:p>
            <a:pPr>
              <a:lnSpc>
                <a:spcPct val="90000"/>
              </a:lnSpc>
            </a:pPr>
            <a:r>
              <a:rPr lang="en-US" sz="2800" b="1" dirty="0" smtClean="0">
                <a:solidFill>
                  <a:schemeClr val="tx1"/>
                </a:solidFill>
                <a:latin typeface="Times New Roman" panose="02020603050405020304" pitchFamily="18" charset="0"/>
                <a:cs typeface="Times New Roman" panose="02020603050405020304" pitchFamily="18" charset="0"/>
              </a:rPr>
              <a:t>1450–1750</a:t>
            </a:r>
          </a:p>
          <a:p>
            <a:pPr>
              <a:lnSpc>
                <a:spcPct val="90000"/>
              </a:lnSpc>
            </a:pPr>
            <a:endParaRPr lang="en-US" sz="1100" b="1" dirty="0">
              <a:solidFill>
                <a:schemeClr val="tx1"/>
              </a:solidFill>
              <a:latin typeface="Times New Roman" panose="02020603050405020304" pitchFamily="18" charset="0"/>
              <a:cs typeface="Times New Roman" panose="02020603050405020304" pitchFamily="18" charset="0"/>
            </a:endParaRPr>
          </a:p>
          <a:p>
            <a:pPr>
              <a:lnSpc>
                <a:spcPct val="90000"/>
              </a:lnSpc>
            </a:pPr>
            <a:r>
              <a:rPr lang="en-US" sz="3500" b="1" i="1" dirty="0" smtClean="0">
                <a:solidFill>
                  <a:schemeClr val="tx1"/>
                </a:solidFill>
                <a:latin typeface="Times New Roman" panose="02020603050405020304" pitchFamily="18" charset="0"/>
                <a:cs typeface="Times New Roman" panose="02020603050405020304" pitchFamily="18" charset="0"/>
              </a:rPr>
              <a:t>Fur in Global Commerc</a:t>
            </a:r>
            <a:r>
              <a:rPr lang="en-US" sz="3500" b="1" i="1" dirty="0">
                <a:solidFill>
                  <a:schemeClr val="tx1"/>
                </a:solidFill>
                <a:latin typeface="Times New Roman" panose="02020603050405020304" pitchFamily="18" charset="0"/>
                <a:cs typeface="Times New Roman" panose="02020603050405020304" pitchFamily="18" charset="0"/>
              </a:rPr>
              <a:t>e</a:t>
            </a:r>
            <a:endParaRPr lang="en-US" sz="3900" b="1" i="1" dirty="0">
              <a:solidFill>
                <a:schemeClr val="tx1"/>
              </a:solidFill>
              <a:latin typeface="Times New Roman" panose="02020603050405020304" pitchFamily="18" charset="0"/>
              <a:cs typeface="Times New Roman" panose="02020603050405020304" pitchFamily="18" charset="0"/>
            </a:endParaRPr>
          </a:p>
        </p:txBody>
      </p:sp>
      <p:sp>
        <p:nvSpPr>
          <p:cNvPr id="102405" name="Text Box 5"/>
          <p:cNvSpPr txBox="1">
            <a:spLocks noChangeArrowheads="1"/>
          </p:cNvSpPr>
          <p:nvPr/>
        </p:nvSpPr>
        <p:spPr bwMode="auto">
          <a:xfrm>
            <a:off x="419100" y="501134"/>
            <a:ext cx="8305800" cy="369332"/>
          </a:xfrm>
          <a:prstGeom prst="rect">
            <a:avLst/>
          </a:prstGeom>
          <a:noFill/>
          <a:ln w="9525">
            <a:noFill/>
            <a:miter lim="800000"/>
            <a:headEnd/>
            <a:tailEnd/>
          </a:ln>
          <a:effectLst/>
        </p:spPr>
        <p:txBody>
          <a:bodyPr>
            <a:spAutoFit/>
          </a:bodyPr>
          <a:lstStyle/>
          <a:p>
            <a:pPr algn="ctr">
              <a:spcBef>
                <a:spcPct val="50000"/>
              </a:spcBef>
            </a:pPr>
            <a:r>
              <a:rPr lang="en-US" dirty="0">
                <a:latin typeface="Helvetica" pitchFamily="48" charset="0"/>
              </a:rPr>
              <a:t>Robert W. </a:t>
            </a:r>
            <a:r>
              <a:rPr lang="en-US" dirty="0" err="1">
                <a:latin typeface="Helvetica" pitchFamily="48" charset="0"/>
              </a:rPr>
              <a:t>Strayer</a:t>
            </a:r>
            <a:endParaRPr lang="en-US" dirty="0">
              <a:latin typeface="Helvetica" pitchFamily="4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1828829"/>
              </p:ext>
            </p:extLst>
          </p:nvPr>
        </p:nvGraphicFramePr>
        <p:xfrm>
          <a:off x="152400" y="228600"/>
          <a:ext cx="8915400" cy="6498336"/>
        </p:xfrm>
        <a:graphic>
          <a:graphicData uri="http://schemas.openxmlformats.org/drawingml/2006/table">
            <a:tbl>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09600">
                <a:tc>
                  <a:txBody>
                    <a:bodyPr/>
                    <a:lstStyle/>
                    <a:p>
                      <a:pPr marL="0" marR="0" algn="ctr">
                        <a:lnSpc>
                          <a:spcPct val="115000"/>
                        </a:lnSpc>
                        <a:spcBef>
                          <a:spcPts val="0"/>
                        </a:spcBef>
                        <a:spcAft>
                          <a:spcPts val="0"/>
                        </a:spcAft>
                      </a:pPr>
                      <a:r>
                        <a:rPr lang="en-US" sz="3200" b="1" i="1" dirty="0">
                          <a:solidFill>
                            <a:schemeClr val="tx1"/>
                          </a:solidFill>
                          <a:latin typeface="Times New Roman"/>
                          <a:ea typeface="Times New Roman"/>
                          <a:cs typeface="Times New Roman"/>
                        </a:rPr>
                        <a:t>Positive Impact</a:t>
                      </a:r>
                      <a:endParaRPr lang="en-US" sz="3200" i="1" dirty="0">
                        <a:solidFill>
                          <a:schemeClr val="tx1"/>
                        </a:solidFill>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1" i="1" dirty="0">
                          <a:solidFill>
                            <a:schemeClr val="tx1"/>
                          </a:solidFill>
                          <a:latin typeface="Times New Roman"/>
                          <a:ea typeface="Times New Roman"/>
                          <a:cs typeface="Times New Roman"/>
                        </a:rPr>
                        <a:t>Negative Impact</a:t>
                      </a:r>
                      <a:endParaRPr lang="en-US" sz="3200" i="1" dirty="0">
                        <a:solidFill>
                          <a:schemeClr val="tx1"/>
                        </a:solidFill>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10099">
                <a:tc>
                  <a:txBody>
                    <a:bodyPr/>
                    <a:lstStyle/>
                    <a:p>
                      <a:pPr marL="342900" marR="0" lvl="0" indent="-342900">
                        <a:lnSpc>
                          <a:spcPct val="115000"/>
                        </a:lnSpc>
                        <a:spcBef>
                          <a:spcPts val="0"/>
                        </a:spcBef>
                        <a:spcAft>
                          <a:spcPts val="0"/>
                        </a:spcAft>
                        <a:buFont typeface="Symbol"/>
                        <a:buChar char=""/>
                      </a:pPr>
                      <a:r>
                        <a:rPr lang="en-US" sz="2400" dirty="0">
                          <a:solidFill>
                            <a:schemeClr val="tx1"/>
                          </a:solidFill>
                          <a:latin typeface="Times New Roman"/>
                          <a:ea typeface="Times New Roman"/>
                          <a:cs typeface="Times New Roman"/>
                        </a:rPr>
                        <a:t>The fur trade did bring some benefits, including the trade of pelts for goods of real value.</a:t>
                      </a:r>
                    </a:p>
                    <a:p>
                      <a:pPr marL="342900" marR="0" lvl="0" indent="-342900">
                        <a:lnSpc>
                          <a:spcPct val="115000"/>
                        </a:lnSpc>
                        <a:spcBef>
                          <a:spcPts val="0"/>
                        </a:spcBef>
                        <a:spcAft>
                          <a:spcPts val="0"/>
                        </a:spcAft>
                        <a:buFont typeface="Symbol"/>
                        <a:buChar char=""/>
                      </a:pPr>
                      <a:r>
                        <a:rPr lang="en-US" sz="2400" dirty="0">
                          <a:solidFill>
                            <a:schemeClr val="tx1"/>
                          </a:solidFill>
                          <a:latin typeface="Times New Roman"/>
                          <a:ea typeface="Times New Roman"/>
                          <a:cs typeface="Times New Roman"/>
                        </a:rPr>
                        <a:t>It enhanced influence and authority for some Native American leaders.</a:t>
                      </a:r>
                    </a:p>
                    <a:p>
                      <a:pPr marL="342900" marR="0" lvl="0" indent="-342900">
                        <a:lnSpc>
                          <a:spcPct val="115000"/>
                        </a:lnSpc>
                        <a:spcBef>
                          <a:spcPts val="0"/>
                        </a:spcBef>
                        <a:spcAft>
                          <a:spcPts val="0"/>
                        </a:spcAft>
                        <a:buFont typeface="Symbol"/>
                        <a:buChar char=""/>
                      </a:pPr>
                      <a:r>
                        <a:rPr lang="en-US" sz="2400" dirty="0">
                          <a:solidFill>
                            <a:schemeClr val="tx1"/>
                          </a:solidFill>
                          <a:latin typeface="Times New Roman"/>
                          <a:ea typeface="Times New Roman"/>
                          <a:cs typeface="Times New Roman"/>
                        </a:rPr>
                        <a:t>It ensured the protection of Native Americans involved in the fur trade, for a time, from the kind of extermination, enslavement, or displacement that was the fate of some native peoples elsewhere in the Americas.</a:t>
                      </a: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2400" dirty="0">
                          <a:solidFill>
                            <a:schemeClr val="tx1"/>
                          </a:solidFill>
                          <a:latin typeface="Times New Roman"/>
                          <a:ea typeface="Times New Roman"/>
                          <a:cs typeface="Times New Roman"/>
                        </a:rPr>
                        <a:t>It exposed Native Americans to European diseases and generated warfare.</a:t>
                      </a:r>
                    </a:p>
                    <a:p>
                      <a:pPr marL="342900" marR="0" lvl="0" indent="-342900">
                        <a:lnSpc>
                          <a:spcPct val="115000"/>
                        </a:lnSpc>
                        <a:spcBef>
                          <a:spcPts val="0"/>
                        </a:spcBef>
                        <a:spcAft>
                          <a:spcPts val="0"/>
                        </a:spcAft>
                        <a:buFont typeface="Symbol"/>
                        <a:buChar char=""/>
                      </a:pPr>
                      <a:r>
                        <a:rPr lang="en-US" sz="2400" dirty="0">
                          <a:solidFill>
                            <a:schemeClr val="tx1"/>
                          </a:solidFill>
                          <a:latin typeface="Times New Roman"/>
                          <a:ea typeface="Times New Roman"/>
                          <a:cs typeface="Times New Roman"/>
                        </a:rPr>
                        <a:t>It left Native Americans dependent on European goods without a corresponding ability to manufacture the goods themselves.</a:t>
                      </a:r>
                    </a:p>
                    <a:p>
                      <a:pPr marL="342900" marR="0" lvl="0" indent="-342900">
                        <a:lnSpc>
                          <a:spcPct val="115000"/>
                        </a:lnSpc>
                        <a:spcBef>
                          <a:spcPts val="0"/>
                        </a:spcBef>
                        <a:spcAft>
                          <a:spcPts val="0"/>
                        </a:spcAft>
                        <a:buFont typeface="Symbol"/>
                        <a:buChar char=""/>
                      </a:pPr>
                      <a:r>
                        <a:rPr lang="en-US" sz="2400" dirty="0">
                          <a:solidFill>
                            <a:schemeClr val="tx1"/>
                          </a:solidFill>
                          <a:latin typeface="Times New Roman"/>
                          <a:ea typeface="Times New Roman"/>
                          <a:cs typeface="Times New Roman"/>
                        </a:rPr>
                        <a:t>It brought alcohol into Indian societies, often with destructive effects.</a:t>
                      </a: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9393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304800"/>
            <a:ext cx="8991600" cy="6705600"/>
          </a:xfrm>
        </p:spPr>
        <p:txBody>
          <a:bodyPr>
            <a:noAutofit/>
          </a:bodyPr>
          <a:lstStyle/>
          <a:p>
            <a:pPr algn="l"/>
            <a:r>
              <a:rPr lang="en-US" sz="1200" dirty="0" smtClean="0">
                <a:solidFill>
                  <a:schemeClr val="bg1"/>
                </a:solidFill>
              </a:rPr>
              <a:t>	</a:t>
            </a:r>
          </a:p>
          <a:p>
            <a:pPr algn="l"/>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A</a:t>
            </a:r>
            <a:r>
              <a:rPr lang="en-US" b="1" dirty="0">
                <a:solidFill>
                  <a:schemeClr val="tx1"/>
                </a:solidFill>
                <a:latin typeface="Times New Roman" panose="02020603050405020304" pitchFamily="18" charset="0"/>
                <a:cs typeface="Times New Roman" panose="02020603050405020304" pitchFamily="18" charset="0"/>
              </a:rPr>
              <a:t>.  Europe’s supply of fur-bearing animals was </a:t>
            </a:r>
            <a:endParaRPr lang="en-US" b="1" dirty="0" smtClean="0">
              <a:solidFill>
                <a:schemeClr val="tx1"/>
              </a:solidFill>
              <a:latin typeface="Times New Roman" panose="02020603050405020304" pitchFamily="18" charset="0"/>
              <a:cs typeface="Times New Roman" panose="02020603050405020304" pitchFamily="18" charset="0"/>
            </a:endParaRPr>
          </a:p>
          <a:p>
            <a:pPr algn="l"/>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sharply diminished </a:t>
            </a:r>
            <a:r>
              <a:rPr lang="en-US" b="1" dirty="0">
                <a:solidFill>
                  <a:schemeClr val="tx1"/>
                </a:solidFill>
                <a:latin typeface="Times New Roman" panose="02020603050405020304" pitchFamily="18" charset="0"/>
                <a:cs typeface="Times New Roman" panose="02020603050405020304" pitchFamily="18" charset="0"/>
              </a:rPr>
              <a:t>by 1500</a:t>
            </a:r>
            <a:r>
              <a:rPr lang="en-US" b="1" dirty="0" smtClean="0">
                <a:solidFill>
                  <a:schemeClr val="tx1"/>
                </a:solidFill>
                <a:latin typeface="Times New Roman" panose="02020603050405020304" pitchFamily="18" charset="0"/>
                <a:cs typeface="Times New Roman" panose="02020603050405020304" pitchFamily="18" charset="0"/>
              </a:rPr>
              <a:t>.</a:t>
            </a:r>
          </a:p>
          <a:p>
            <a:pPr algn="l"/>
            <a:endParaRPr lang="en-US" sz="1200" b="1" dirty="0" smtClean="0">
              <a:solidFill>
                <a:schemeClr val="tx1"/>
              </a:solidFill>
              <a:latin typeface="Times New Roman" panose="02020603050405020304" pitchFamily="18" charset="0"/>
              <a:cs typeface="Times New Roman" panose="02020603050405020304" pitchFamily="18" charset="0"/>
            </a:endParaRPr>
          </a:p>
          <a:p>
            <a:pPr algn="l"/>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B</a:t>
            </a:r>
            <a:r>
              <a:rPr lang="en-US" b="1" dirty="0">
                <a:solidFill>
                  <a:schemeClr val="tx1"/>
                </a:solidFill>
                <a:latin typeface="Times New Roman" panose="02020603050405020304" pitchFamily="18" charset="0"/>
                <a:cs typeface="Times New Roman" panose="02020603050405020304" pitchFamily="18" charset="0"/>
              </a:rPr>
              <a:t>.  There was </a:t>
            </a:r>
            <a:r>
              <a:rPr lang="en-US" b="1" i="1" dirty="0">
                <a:solidFill>
                  <a:schemeClr val="tx1"/>
                </a:solidFill>
                <a:latin typeface="Times New Roman" panose="02020603050405020304" pitchFamily="18" charset="0"/>
                <a:cs typeface="Times New Roman" panose="02020603050405020304" pitchFamily="18" charset="0"/>
              </a:rPr>
              <a:t>intense competition</a:t>
            </a:r>
            <a:r>
              <a:rPr lang="en-US" b="1" dirty="0">
                <a:solidFill>
                  <a:schemeClr val="tx1"/>
                </a:solidFill>
                <a:latin typeface="Times New Roman" panose="02020603050405020304" pitchFamily="18" charset="0"/>
                <a:cs typeface="Times New Roman" panose="02020603050405020304" pitchFamily="18" charset="0"/>
              </a:rPr>
              <a:t> for the furs </a:t>
            </a:r>
            <a:endParaRPr lang="en-US" b="1" dirty="0" smtClean="0">
              <a:solidFill>
                <a:schemeClr val="tx1"/>
              </a:solidFill>
              <a:latin typeface="Times New Roman" panose="02020603050405020304" pitchFamily="18" charset="0"/>
              <a:cs typeface="Times New Roman" panose="02020603050405020304" pitchFamily="18" charset="0"/>
            </a:endParaRPr>
          </a:p>
          <a:p>
            <a:pPr algn="l"/>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of </a:t>
            </a:r>
            <a:r>
              <a:rPr lang="en-US" b="1" dirty="0">
                <a:solidFill>
                  <a:schemeClr val="tx1"/>
                </a:solidFill>
                <a:latin typeface="Times New Roman" panose="02020603050405020304" pitchFamily="18" charset="0"/>
                <a:cs typeface="Times New Roman" panose="02020603050405020304" pitchFamily="18" charset="0"/>
              </a:rPr>
              <a:t>North America . </a:t>
            </a:r>
            <a:endParaRPr lang="en-US" b="1" dirty="0" smtClean="0">
              <a:solidFill>
                <a:schemeClr val="tx1"/>
              </a:solidFill>
              <a:latin typeface="Times New Roman" panose="02020603050405020304" pitchFamily="18" charset="0"/>
              <a:cs typeface="Times New Roman" panose="02020603050405020304" pitchFamily="18" charset="0"/>
            </a:endParaRPr>
          </a:p>
          <a:p>
            <a:pPr algn="l"/>
            <a:endParaRPr lang="en-US" sz="1600" b="1" dirty="0">
              <a:solidFill>
                <a:schemeClr val="tx1"/>
              </a:solidFill>
              <a:latin typeface="Times New Roman" panose="02020603050405020304" pitchFamily="18" charset="0"/>
              <a:cs typeface="Times New Roman" panose="02020603050405020304" pitchFamily="18" charset="0"/>
            </a:endParaRPr>
          </a:p>
          <a:p>
            <a:pPr algn="l"/>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 French</a:t>
            </a:r>
          </a:p>
          <a:p>
            <a:pPr algn="l"/>
            <a:r>
              <a:rPr lang="en-US" sz="3600" b="1" dirty="0" smtClean="0">
                <a:solidFill>
                  <a:schemeClr val="tx1"/>
                </a:solidFill>
                <a:latin typeface="Times New Roman" panose="02020603050405020304" pitchFamily="18" charset="0"/>
                <a:cs typeface="Times New Roman" panose="02020603050405020304" pitchFamily="18" charset="0"/>
              </a:rPr>
              <a:t>		- British</a:t>
            </a:r>
          </a:p>
          <a:p>
            <a:pPr algn="l"/>
            <a:r>
              <a:rPr lang="en-US" sz="3600" b="1" dirty="0" smtClean="0">
                <a:solidFill>
                  <a:schemeClr val="tx1"/>
                </a:solidFill>
                <a:latin typeface="Times New Roman" panose="02020603050405020304" pitchFamily="18" charset="0"/>
                <a:cs typeface="Times New Roman" panose="02020603050405020304" pitchFamily="18" charset="0"/>
              </a:rPr>
              <a:t>		- Dutch	</a:t>
            </a:r>
          </a:p>
          <a:p>
            <a:pPr algn="l"/>
            <a:r>
              <a:rPr lang="en-US" sz="3600" b="1" dirty="0">
                <a:solidFill>
                  <a:schemeClr val="tx1"/>
                </a:solidFill>
                <a:latin typeface="Times New Roman" panose="02020603050405020304" pitchFamily="18" charset="0"/>
                <a:cs typeface="Times New Roman" panose="02020603050405020304" pitchFamily="18" charset="0"/>
              </a:rPr>
              <a:t>	</a:t>
            </a:r>
            <a:endParaRPr lang="en-US" sz="3600" b="1" dirty="0" smtClean="0">
              <a:solidFill>
                <a:schemeClr val="tx1"/>
              </a:solidFill>
              <a:latin typeface="Times New Roman" panose="02020603050405020304" pitchFamily="18" charset="0"/>
              <a:cs typeface="Times New Roman" panose="02020603050405020304" pitchFamily="18" charset="0"/>
            </a:endParaRPr>
          </a:p>
          <a:p>
            <a:pPr algn="l"/>
            <a:r>
              <a:rPr lang="en-US" b="1"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p:cTn id="1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p:cTn id="3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p:cTn id="39"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152400"/>
            <a:ext cx="9601200" cy="6705600"/>
          </a:xfrm>
        </p:spPr>
        <p:txBody>
          <a:bodyPr>
            <a:noAutofit/>
          </a:bodyPr>
          <a:lstStyle/>
          <a:p>
            <a:r>
              <a:rPr lang="en-US" sz="4000" b="1" i="1" dirty="0" smtClean="0">
                <a:solidFill>
                  <a:schemeClr val="tx1"/>
                </a:solidFill>
                <a:latin typeface="Times New Roman" panose="02020603050405020304" pitchFamily="18" charset="0"/>
                <a:cs typeface="Times New Roman" panose="02020603050405020304" pitchFamily="18" charset="0"/>
              </a:rPr>
              <a:t>North </a:t>
            </a:r>
            <a:r>
              <a:rPr lang="en-US" sz="4000" b="1" i="1" dirty="0">
                <a:solidFill>
                  <a:schemeClr val="tx1"/>
                </a:solidFill>
                <a:latin typeface="Times New Roman" panose="02020603050405020304" pitchFamily="18" charset="0"/>
                <a:cs typeface="Times New Roman" panose="02020603050405020304" pitchFamily="18" charset="0"/>
              </a:rPr>
              <a:t>American fur trade</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algn="l"/>
            <a:endParaRPr lang="en-US" sz="2400" dirty="0" smtClean="0">
              <a:solidFill>
                <a:schemeClr val="bg1"/>
              </a:solidFill>
              <a:latin typeface="Times New Roman" panose="02020603050405020304" pitchFamily="18" charset="0"/>
              <a:cs typeface="Times New Roman" panose="02020603050405020304" pitchFamily="18" charset="0"/>
            </a:endParaRPr>
          </a:p>
          <a:p>
            <a:pPr algn="l"/>
            <a:r>
              <a:rPr lang="en-US" sz="2400"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1</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Europeans usually traded with Indians for furs or skins,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algn="l"/>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rather than </a:t>
            </a:r>
            <a:r>
              <a:rPr lang="en-US" sz="2800" b="1" dirty="0">
                <a:solidFill>
                  <a:schemeClr val="tx1"/>
                </a:solidFill>
                <a:latin typeface="Times New Roman" panose="02020603050405020304" pitchFamily="18" charset="0"/>
                <a:cs typeface="Times New Roman" panose="02020603050405020304" pitchFamily="18" charset="0"/>
              </a:rPr>
              <a:t>hunting or </a:t>
            </a:r>
            <a:r>
              <a:rPr lang="en-US" sz="2800" b="1" dirty="0" smtClean="0">
                <a:solidFill>
                  <a:schemeClr val="tx1"/>
                </a:solidFill>
                <a:latin typeface="Times New Roman" panose="02020603050405020304" pitchFamily="18" charset="0"/>
                <a:cs typeface="Times New Roman" panose="02020603050405020304" pitchFamily="18" charset="0"/>
              </a:rPr>
              <a:t>trapping animals themselves</a:t>
            </a:r>
          </a:p>
          <a:p>
            <a:pPr algn="l"/>
            <a:endParaRPr lang="en-US" sz="2800" b="1" dirty="0">
              <a:solidFill>
                <a:schemeClr val="tx1"/>
              </a:solidFill>
              <a:latin typeface="Times New Roman" panose="02020603050405020304" pitchFamily="18" charset="0"/>
              <a:cs typeface="Times New Roman" panose="02020603050405020304" pitchFamily="18" charset="0"/>
            </a:endParaRPr>
          </a:p>
          <a:p>
            <a:pPr algn="l"/>
            <a:r>
              <a:rPr lang="en-US" sz="2800" b="1" dirty="0" smtClean="0">
                <a:solidFill>
                  <a:schemeClr val="tx1"/>
                </a:solidFill>
                <a:latin typeface="Times New Roman" panose="02020603050405020304" pitchFamily="18" charset="0"/>
                <a:cs typeface="Times New Roman" panose="02020603050405020304" pitchFamily="18" charset="0"/>
              </a:rPr>
              <a:t>  2.</a:t>
            </a:r>
          </a:p>
          <a:p>
            <a:pPr algn="l"/>
            <a:endParaRPr lang="en-US" sz="2800" b="1" dirty="0">
              <a:solidFill>
                <a:schemeClr val="tx1"/>
              </a:solidFill>
              <a:latin typeface="Times New Roman" panose="02020603050405020304" pitchFamily="18" charset="0"/>
              <a:cs typeface="Times New Roman" panose="02020603050405020304" pitchFamily="18" charset="0"/>
            </a:endParaRPr>
          </a:p>
          <a:p>
            <a:pPr algn="l"/>
            <a:endParaRPr lang="en-US" sz="2800" b="1" dirty="0" smtClean="0">
              <a:solidFill>
                <a:schemeClr val="tx1"/>
              </a:solidFill>
              <a:latin typeface="Times New Roman" panose="02020603050405020304" pitchFamily="18" charset="0"/>
              <a:cs typeface="Times New Roman" panose="02020603050405020304" pitchFamily="18" charset="0"/>
            </a:endParaRPr>
          </a:p>
          <a:p>
            <a:pPr algn="l"/>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 3.</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algn="l"/>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135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p:cTn id="1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5" end="5"/>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p:cTn id="2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4800"/>
            <a:ext cx="9144000" cy="6934200"/>
          </a:xfrm>
        </p:spPr>
        <p:txBody>
          <a:bodyPr>
            <a:normAutofit/>
          </a:bodyPr>
          <a:lstStyle/>
          <a:p>
            <a:pPr algn="l"/>
            <a:r>
              <a:rPr lang="en-US" dirty="0">
                <a:solidFill>
                  <a:schemeClr val="bg1"/>
                </a:solidFill>
              </a:rPr>
              <a:t> </a:t>
            </a:r>
            <a:endParaRPr lang="en-US" dirty="0" smtClean="0">
              <a:solidFill>
                <a:schemeClr val="bg1"/>
              </a:solidFill>
            </a:endParaRPr>
          </a:p>
          <a:p>
            <a:pPr algn="l"/>
            <a:r>
              <a:rPr lang="en-US" dirty="0">
                <a:solidFill>
                  <a:schemeClr val="bg1"/>
                </a:solidFill>
              </a:rPr>
              <a:t> </a:t>
            </a:r>
            <a:r>
              <a:rPr lang="en-US" dirty="0" smtClean="0">
                <a:solidFill>
                  <a:schemeClr val="bg1"/>
                </a:solidFill>
              </a:rPr>
              <a:t> </a:t>
            </a:r>
            <a:r>
              <a:rPr lang="en-US" b="1" dirty="0" smtClean="0">
                <a:solidFill>
                  <a:schemeClr val="tx1"/>
                </a:solidFill>
                <a:latin typeface="Times New Roman" panose="02020603050405020304" pitchFamily="18" charset="0"/>
                <a:cs typeface="Times New Roman" panose="02020603050405020304" pitchFamily="18" charset="0"/>
              </a:rPr>
              <a:t>4</a:t>
            </a:r>
            <a:r>
              <a:rPr lang="en-US" b="1" dirty="0">
                <a:solidFill>
                  <a:schemeClr val="tx1"/>
                </a:solidFill>
                <a:latin typeface="Times New Roman" panose="02020603050405020304" pitchFamily="18" charset="0"/>
                <a:cs typeface="Times New Roman" panose="02020603050405020304" pitchFamily="18" charset="0"/>
              </a:rPr>
              <a:t>.  </a:t>
            </a:r>
            <a:r>
              <a:rPr lang="en-US" b="1" i="1" dirty="0" smtClean="0">
                <a:solidFill>
                  <a:schemeClr val="tx1"/>
                </a:solidFill>
                <a:latin typeface="Times New Roman" panose="02020603050405020304" pitchFamily="18" charset="0"/>
                <a:cs typeface="Times New Roman" panose="02020603050405020304" pitchFamily="18" charset="0"/>
              </a:rPr>
              <a:t>Trade </a:t>
            </a:r>
            <a:r>
              <a:rPr lang="en-US" b="1" i="1" dirty="0">
                <a:solidFill>
                  <a:schemeClr val="tx1"/>
                </a:solidFill>
                <a:latin typeface="Times New Roman" panose="02020603050405020304" pitchFamily="18" charset="0"/>
                <a:cs typeface="Times New Roman" panose="02020603050405020304" pitchFamily="18" charset="0"/>
              </a:rPr>
              <a:t>was profitable for the Indians</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algn="l"/>
            <a:r>
              <a:rPr lang="en-US" b="1" dirty="0" smtClean="0">
                <a:solidFill>
                  <a:schemeClr val="tx1"/>
                </a:solidFill>
                <a:latin typeface="Times New Roman" panose="02020603050405020304" pitchFamily="18" charset="0"/>
                <a:cs typeface="Times New Roman" panose="02020603050405020304" pitchFamily="18" charset="0"/>
              </a:rPr>
              <a:t>	a</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Received </a:t>
            </a:r>
            <a:r>
              <a:rPr lang="en-US" b="1" dirty="0">
                <a:solidFill>
                  <a:schemeClr val="tx1"/>
                </a:solidFill>
                <a:latin typeface="Times New Roman" panose="02020603050405020304" pitchFamily="18" charset="0"/>
                <a:cs typeface="Times New Roman" panose="02020603050405020304" pitchFamily="18" charset="0"/>
              </a:rPr>
              <a:t>many goods of real value  </a:t>
            </a:r>
            <a:endParaRPr lang="en-US" b="1" dirty="0" smtClean="0">
              <a:solidFill>
                <a:schemeClr val="tx1"/>
              </a:solidFill>
              <a:latin typeface="Times New Roman" panose="02020603050405020304" pitchFamily="18" charset="0"/>
              <a:cs typeface="Times New Roman" panose="02020603050405020304" pitchFamily="18" charset="0"/>
            </a:endParaRPr>
          </a:p>
          <a:p>
            <a:pPr algn="l"/>
            <a:endParaRPr lang="en-US" sz="600" b="1" dirty="0" smtClean="0">
              <a:solidFill>
                <a:schemeClr val="tx1"/>
              </a:solidFill>
              <a:latin typeface="Times New Roman" panose="02020603050405020304" pitchFamily="18" charset="0"/>
              <a:cs typeface="Times New Roman" panose="02020603050405020304" pitchFamily="18" charset="0"/>
            </a:endParaRPr>
          </a:p>
          <a:p>
            <a:pPr algn="l"/>
            <a:r>
              <a:rPr lang="en-US" b="1" dirty="0" smtClean="0">
                <a:solidFill>
                  <a:schemeClr val="tx1"/>
                </a:solidFill>
                <a:latin typeface="Times New Roman" panose="02020603050405020304" pitchFamily="18" charset="0"/>
                <a:cs typeface="Times New Roman" panose="02020603050405020304" pitchFamily="18" charset="0"/>
              </a:rPr>
              <a:t>	b</a:t>
            </a:r>
            <a:r>
              <a:rPr lang="en-US" b="1" dirty="0">
                <a:solidFill>
                  <a:schemeClr val="tx1"/>
                </a:solidFill>
                <a:latin typeface="Times New Roman" panose="02020603050405020304" pitchFamily="18" charset="0"/>
                <a:cs typeface="Times New Roman" panose="02020603050405020304" pitchFamily="18" charset="0"/>
              </a:rPr>
              <a:t>.  Huron chiefs enhanced their </a:t>
            </a:r>
            <a:r>
              <a:rPr lang="en-US" b="1" dirty="0" smtClean="0">
                <a:solidFill>
                  <a:schemeClr val="tx1"/>
                </a:solidFill>
                <a:latin typeface="Times New Roman" panose="02020603050405020304" pitchFamily="18" charset="0"/>
                <a:cs typeface="Times New Roman" panose="02020603050405020304" pitchFamily="18" charset="0"/>
              </a:rPr>
              <a:t>authority</a:t>
            </a:r>
          </a:p>
          <a:p>
            <a:pPr algn="l"/>
            <a:endParaRPr lang="en-US" sz="500" b="1" dirty="0" smtClean="0">
              <a:solidFill>
                <a:schemeClr val="tx1"/>
              </a:solidFill>
              <a:latin typeface="Times New Roman" panose="02020603050405020304" pitchFamily="18" charset="0"/>
              <a:cs typeface="Times New Roman" panose="02020603050405020304" pitchFamily="18" charset="0"/>
            </a:endParaRPr>
          </a:p>
          <a:p>
            <a:pPr algn="l"/>
            <a:r>
              <a:rPr lang="en-US" b="1" dirty="0" smtClean="0">
                <a:solidFill>
                  <a:schemeClr val="tx1"/>
                </a:solidFill>
                <a:latin typeface="Times New Roman" panose="02020603050405020304" pitchFamily="18" charset="0"/>
                <a:cs typeface="Times New Roman" panose="02020603050405020304" pitchFamily="18" charset="0"/>
              </a:rPr>
              <a:t>	c.</a:t>
            </a:r>
          </a:p>
          <a:p>
            <a:pPr algn="l"/>
            <a:r>
              <a:rPr lang="en-US" b="1" dirty="0" smtClean="0">
                <a:solidFill>
                  <a:schemeClr val="tx1"/>
                </a:solidFill>
                <a:latin typeface="Times New Roman" panose="02020603050405020304" pitchFamily="18" charset="0"/>
                <a:cs typeface="Times New Roman" panose="02020603050405020304" pitchFamily="18" charset="0"/>
              </a:rPr>
              <a:t>	d.</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581400"/>
            <a:ext cx="4535557" cy="319756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p:cTn id="1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p:cTn id="2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81000"/>
            <a:ext cx="9372600" cy="6934200"/>
          </a:xfrm>
        </p:spPr>
        <p:txBody>
          <a:bodyPr>
            <a:normAutofit/>
          </a:bodyPr>
          <a:lstStyle/>
          <a:p>
            <a:pPr algn="l">
              <a:spcBef>
                <a:spcPts val="0"/>
              </a:spcBef>
            </a:pPr>
            <a:r>
              <a:rPr lang="en-US" dirty="0">
                <a:solidFill>
                  <a:schemeClr val="bg1"/>
                </a:solidFill>
              </a:rPr>
              <a:t>  </a:t>
            </a:r>
            <a:r>
              <a:rPr lang="en-US" dirty="0" smtClean="0">
                <a:solidFill>
                  <a:schemeClr val="bg1"/>
                </a:solidFill>
              </a:rPr>
              <a:t>  </a:t>
            </a:r>
            <a:r>
              <a:rPr lang="en-US" b="1" dirty="0" smtClean="0">
                <a:solidFill>
                  <a:schemeClr val="tx1"/>
                </a:solidFill>
                <a:latin typeface="Times New Roman" panose="02020603050405020304" pitchFamily="18" charset="0"/>
                <a:cs typeface="Times New Roman" panose="02020603050405020304" pitchFamily="18" charset="0"/>
              </a:rPr>
              <a:t>5</a:t>
            </a:r>
            <a:r>
              <a:rPr lang="en-US" b="1" dirty="0">
                <a:solidFill>
                  <a:schemeClr val="tx1"/>
                </a:solidFill>
                <a:latin typeface="Times New Roman" panose="02020603050405020304" pitchFamily="18" charset="0"/>
                <a:cs typeface="Times New Roman" panose="02020603050405020304" pitchFamily="18" charset="0"/>
              </a:rPr>
              <a:t>.  Native Americans became dependent </a:t>
            </a:r>
            <a:r>
              <a:rPr lang="en-US" b="1" dirty="0" smtClean="0">
                <a:solidFill>
                  <a:schemeClr val="tx1"/>
                </a:solidFill>
                <a:latin typeface="Times New Roman" panose="02020603050405020304" pitchFamily="18" charset="0"/>
                <a:cs typeface="Times New Roman" panose="02020603050405020304" pitchFamily="18" charset="0"/>
              </a:rPr>
              <a:t>on </a:t>
            </a: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European </a:t>
            </a:r>
            <a:r>
              <a:rPr lang="en-US" b="1" dirty="0">
                <a:solidFill>
                  <a:schemeClr val="tx1"/>
                </a:solidFill>
                <a:latin typeface="Times New Roman" panose="02020603050405020304" pitchFamily="18" charset="0"/>
                <a:cs typeface="Times New Roman" panose="02020603050405020304" pitchFamily="18" charset="0"/>
              </a:rPr>
              <a:t>trade goods.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a</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Iron </a:t>
            </a:r>
            <a:r>
              <a:rPr lang="en-US" b="1" dirty="0">
                <a:solidFill>
                  <a:schemeClr val="tx1"/>
                </a:solidFill>
                <a:latin typeface="Times New Roman" panose="02020603050405020304" pitchFamily="18" charset="0"/>
                <a:cs typeface="Times New Roman" panose="02020603050405020304" pitchFamily="18" charset="0"/>
              </a:rPr>
              <a:t>tools and cooking pots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b</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Gunpowder </a:t>
            </a:r>
            <a:r>
              <a:rPr lang="en-US" b="1" dirty="0">
                <a:solidFill>
                  <a:schemeClr val="tx1"/>
                </a:solidFill>
                <a:latin typeface="Times New Roman" panose="02020603050405020304" pitchFamily="18" charset="0"/>
                <a:cs typeface="Times New Roman" panose="02020603050405020304" pitchFamily="18" charset="0"/>
              </a:rPr>
              <a:t>weapons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c</a:t>
            </a:r>
            <a:r>
              <a:rPr lang="en-US" b="1" dirty="0">
                <a:solidFill>
                  <a:schemeClr val="tx1"/>
                </a:solidFill>
                <a:latin typeface="Times New Roman" panose="02020603050405020304" pitchFamily="18" charset="0"/>
                <a:cs typeface="Times New Roman" panose="02020603050405020304" pitchFamily="18" charset="0"/>
              </a:rPr>
              <a:t>.  European textiles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d</a:t>
            </a:r>
            <a:r>
              <a:rPr lang="en-US" b="1" dirty="0">
                <a:solidFill>
                  <a:schemeClr val="tx1"/>
                </a:solidFill>
                <a:latin typeface="Times New Roman" panose="02020603050405020304" pitchFamily="18" charset="0"/>
                <a:cs typeface="Times New Roman" panose="02020603050405020304" pitchFamily="18" charset="0"/>
              </a:rPr>
              <a:t>.  R</a:t>
            </a:r>
            <a:r>
              <a:rPr lang="en-US" b="1" dirty="0" smtClean="0">
                <a:solidFill>
                  <a:schemeClr val="tx1"/>
                </a:solidFill>
                <a:latin typeface="Times New Roman" panose="02020603050405020304" pitchFamily="18" charset="0"/>
                <a:cs typeface="Times New Roman" panose="02020603050405020304" pitchFamily="18" charset="0"/>
              </a:rPr>
              <a:t>esult</a:t>
            </a:r>
            <a:r>
              <a:rPr lang="en-US" b="1" dirty="0">
                <a:solidFill>
                  <a:schemeClr val="tx1"/>
                </a:solidFill>
                <a:latin typeface="Times New Roman" panose="02020603050405020304" pitchFamily="18" charset="0"/>
                <a:cs typeface="Times New Roman" panose="02020603050405020304" pitchFamily="18" charset="0"/>
              </a:rPr>
              <a:t>, many traditional crafts </a:t>
            </a:r>
            <a:r>
              <a:rPr lang="en-US" b="1" dirty="0" smtClean="0">
                <a:solidFill>
                  <a:schemeClr val="tx1"/>
                </a:solidFill>
                <a:latin typeface="Times New Roman" panose="02020603050405020304" pitchFamily="18" charset="0"/>
                <a:cs typeface="Times New Roman" panose="02020603050405020304" pitchFamily="18" charset="0"/>
              </a:rPr>
              <a:t>were lost</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e</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Many </a:t>
            </a:r>
            <a:r>
              <a:rPr lang="en-US" b="1" dirty="0">
                <a:solidFill>
                  <a:schemeClr val="tx1"/>
                </a:solidFill>
                <a:latin typeface="Times New Roman" panose="02020603050405020304" pitchFamily="18" charset="0"/>
                <a:cs typeface="Times New Roman" panose="02020603050405020304" pitchFamily="18" charset="0"/>
              </a:rPr>
              <a:t>animal species were depleted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through overhunting</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smtClean="0">
                <a:solidFill>
                  <a:schemeClr val="tx1"/>
                </a:solidFill>
                <a:latin typeface="Times New Roman" panose="02020603050405020304" pitchFamily="18" charset="0"/>
                <a:cs typeface="Times New Roman" panose="02020603050405020304" pitchFamily="18" charset="0"/>
              </a:rPr>
              <a:t>	   f</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Alcohol’s </a:t>
            </a:r>
            <a:r>
              <a:rPr lang="en-US" b="1" dirty="0">
                <a:solidFill>
                  <a:schemeClr val="tx1"/>
                </a:solidFill>
                <a:latin typeface="Times New Roman" panose="02020603050405020304" pitchFamily="18" charset="0"/>
                <a:cs typeface="Times New Roman" panose="02020603050405020304" pitchFamily="18" charset="0"/>
              </a:rPr>
              <a:t>deeply destructive effect on </a:t>
            </a:r>
            <a:endParaRPr lang="en-US"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Indian </a:t>
            </a:r>
            <a:r>
              <a:rPr lang="en-US" b="1" dirty="0">
                <a:solidFill>
                  <a:schemeClr val="tx1"/>
                </a:solidFill>
                <a:latin typeface="Times New Roman" panose="02020603050405020304" pitchFamily="18" charset="0"/>
                <a:cs typeface="Times New Roman" panose="02020603050405020304" pitchFamily="18" charset="0"/>
              </a:rPr>
              <a:t>societies</a:t>
            </a:r>
          </a:p>
        </p:txBody>
      </p:sp>
    </p:spTree>
    <p:extLst>
      <p:ext uri="{BB962C8B-B14F-4D97-AF65-F5344CB8AC3E}">
        <p14:creationId xmlns:p14="http://schemas.microsoft.com/office/powerpoint/2010/main" val="865653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6" end="6"/>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p:cTn id="4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p:cTn id="53"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8" end="8"/>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p:cTn id="59"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ap 15-3"/>
          <p:cNvPicPr>
            <a:picLocks noChangeAspect="1" noChangeArrowheads="1"/>
          </p:cNvPicPr>
          <p:nvPr/>
        </p:nvPicPr>
        <p:blipFill>
          <a:blip r:embed="rId3" cstate="print"/>
          <a:srcRect/>
          <a:stretch>
            <a:fillRect/>
          </a:stretch>
        </p:blipFill>
        <p:spPr bwMode="auto">
          <a:xfrm>
            <a:off x="457200" y="-139831"/>
            <a:ext cx="8111544" cy="7010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2895600"/>
            <a:ext cx="9144000" cy="3962400"/>
          </a:xfrm>
        </p:spPr>
        <p:txBody>
          <a:bodyPr>
            <a:normAutofit/>
          </a:bodyPr>
          <a:lstStyle/>
          <a:p>
            <a:pPr algn="l"/>
            <a:r>
              <a:rPr lang="en-US" sz="2600" b="1" dirty="0">
                <a:solidFill>
                  <a:schemeClr val="tx1"/>
                </a:solidFill>
              </a:rPr>
              <a:t> </a:t>
            </a:r>
            <a:r>
              <a:rPr lang="en-US" sz="2600" b="1" dirty="0" smtClean="0">
                <a:solidFill>
                  <a:schemeClr val="tx1"/>
                </a:solidFill>
              </a:rPr>
              <a:t> </a:t>
            </a:r>
            <a:r>
              <a:rPr lang="en-US" sz="2600" b="1" i="1" dirty="0" smtClean="0">
                <a:solidFill>
                  <a:schemeClr val="tx1"/>
                </a:solidFill>
                <a:latin typeface="Times New Roman" panose="02020603050405020304" pitchFamily="18" charset="0"/>
                <a:cs typeface="Times New Roman" panose="02020603050405020304" pitchFamily="18" charset="0"/>
              </a:rPr>
              <a:t>Russian </a:t>
            </a:r>
            <a:r>
              <a:rPr lang="en-US" sz="2600" b="1" i="1" dirty="0">
                <a:solidFill>
                  <a:schemeClr val="tx1"/>
                </a:solidFill>
                <a:latin typeface="Times New Roman" panose="02020603050405020304" pitchFamily="18" charset="0"/>
                <a:cs typeface="Times New Roman" panose="02020603050405020304" pitchFamily="18" charset="0"/>
              </a:rPr>
              <a:t>fur trade</a:t>
            </a:r>
            <a:r>
              <a:rPr lang="en-US" sz="2600" b="1" dirty="0">
                <a:solidFill>
                  <a:schemeClr val="tx1"/>
                </a:solidFill>
                <a:latin typeface="Times New Roman" panose="02020603050405020304" pitchFamily="18" charset="0"/>
                <a:cs typeface="Times New Roman" panose="02020603050405020304" pitchFamily="18" charset="0"/>
              </a:rPr>
              <a:t> </a:t>
            </a:r>
            <a:endParaRPr lang="en-US" sz="2600" b="1" dirty="0" smtClean="0">
              <a:solidFill>
                <a:schemeClr val="tx1"/>
              </a:solidFill>
              <a:latin typeface="Times New Roman" panose="02020603050405020304" pitchFamily="18" charset="0"/>
              <a:cs typeface="Times New Roman" panose="02020603050405020304" pitchFamily="18" charset="0"/>
            </a:endParaRPr>
          </a:p>
          <a:p>
            <a:pPr algn="l"/>
            <a:endParaRPr lang="en-US" sz="1400"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600" b="1" dirty="0" smtClean="0">
                <a:solidFill>
                  <a:schemeClr val="tx1"/>
                </a:solidFill>
                <a:latin typeface="Times New Roman" panose="02020603050405020304" pitchFamily="18" charset="0"/>
                <a:cs typeface="Times New Roman" panose="02020603050405020304" pitchFamily="18" charset="0"/>
              </a:rPr>
              <a:t>  1</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smtClean="0">
                <a:solidFill>
                  <a:schemeClr val="tx1"/>
                </a:solidFill>
                <a:latin typeface="Times New Roman" panose="02020603050405020304" pitchFamily="18" charset="0"/>
                <a:cs typeface="Times New Roman" panose="02020603050405020304" pitchFamily="18" charset="0"/>
              </a:rPr>
              <a:t>Profits </a:t>
            </a:r>
          </a:p>
          <a:p>
            <a:pPr algn="l">
              <a:spcBef>
                <a:spcPts val="0"/>
              </a:spcBef>
            </a:pPr>
            <a:r>
              <a:rPr lang="en-US" sz="1600" b="1"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600" b="1" dirty="0" smtClean="0">
                <a:solidFill>
                  <a:schemeClr val="tx1"/>
                </a:solidFill>
                <a:latin typeface="Times New Roman" panose="02020603050405020304" pitchFamily="18" charset="0"/>
                <a:cs typeface="Times New Roman" panose="02020603050405020304" pitchFamily="18" charset="0"/>
              </a:rPr>
              <a:t>  2</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smtClean="0">
                <a:solidFill>
                  <a:schemeClr val="tx1"/>
                </a:solidFill>
                <a:latin typeface="Times New Roman" panose="02020603050405020304" pitchFamily="18" charset="0"/>
                <a:cs typeface="Times New Roman" panose="02020603050405020304" pitchFamily="18" charset="0"/>
              </a:rPr>
              <a:t>Had </a:t>
            </a:r>
            <a:r>
              <a:rPr lang="en-US" sz="2600" b="1" dirty="0">
                <a:solidFill>
                  <a:schemeClr val="tx1"/>
                </a:solidFill>
                <a:latin typeface="Times New Roman" panose="02020603050405020304" pitchFamily="18" charset="0"/>
                <a:cs typeface="Times New Roman" panose="02020603050405020304" pitchFamily="18" charset="0"/>
              </a:rPr>
              <a:t>a similar toll on native Siberians as it had </a:t>
            </a:r>
            <a:r>
              <a:rPr lang="en-US" sz="2600" b="1" dirty="0" smtClean="0">
                <a:solidFill>
                  <a:schemeClr val="tx1"/>
                </a:solidFill>
                <a:latin typeface="Times New Roman" panose="02020603050405020304" pitchFamily="18" charset="0"/>
                <a:cs typeface="Times New Roman" panose="02020603050405020304" pitchFamily="18" charset="0"/>
              </a:rPr>
              <a:t>on Indians</a:t>
            </a:r>
            <a:r>
              <a:rPr lang="en-US" sz="2600" b="1" dirty="0">
                <a:solidFill>
                  <a:schemeClr val="tx1"/>
                </a:solidFill>
                <a:latin typeface="Times New Roman" panose="02020603050405020304" pitchFamily="18" charset="0"/>
                <a:cs typeface="Times New Roman" panose="02020603050405020304" pitchFamily="18" charset="0"/>
              </a:rPr>
              <a:t>  </a:t>
            </a:r>
            <a:endParaRPr lang="en-US" sz="2600"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a.</a:t>
            </a:r>
          </a:p>
          <a:p>
            <a:pPr algn="l">
              <a:spcBef>
                <a:spcPts val="0"/>
              </a:spcBef>
            </a:pPr>
            <a:endParaRPr lang="en-US" sz="1600" b="1"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b="1" dirty="0" smtClean="0">
                <a:solidFill>
                  <a:schemeClr val="tx1"/>
                </a:solidFill>
                <a:latin typeface="Times New Roman" panose="02020603050405020304" pitchFamily="18" charset="0"/>
                <a:cs typeface="Times New Roman" panose="02020603050405020304" pitchFamily="18" charset="0"/>
              </a:rPr>
              <a:t>	b. </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6" name="Picture 2" descr="image, p448"/>
          <p:cNvPicPr>
            <a:picLocks noChangeAspect="1" noChangeArrowheads="1"/>
          </p:cNvPicPr>
          <p:nvPr/>
        </p:nvPicPr>
        <p:blipFill>
          <a:blip r:embed="rId3" cstate="print"/>
          <a:srcRect/>
          <a:stretch>
            <a:fillRect/>
          </a:stretch>
        </p:blipFill>
        <p:spPr bwMode="auto">
          <a:xfrm>
            <a:off x="228600" y="0"/>
            <a:ext cx="8531225" cy="2819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p:cTn id="1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p:cTn id="2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p:cTn id="3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304800"/>
            <a:ext cx="8001000" cy="3962400"/>
          </a:xfrm>
        </p:spPr>
        <p:txBody>
          <a:bodyPr>
            <a:normAutofit/>
          </a:bodyPr>
          <a:lstStyle/>
          <a:p>
            <a:pPr algn="l"/>
            <a:r>
              <a:rPr lang="en-US" sz="2800"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3</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Russians didn’t have </a:t>
            </a:r>
            <a:r>
              <a:rPr lang="en-US" sz="2800" b="1" i="1" dirty="0" smtClean="0">
                <a:solidFill>
                  <a:schemeClr val="tx1"/>
                </a:solidFill>
                <a:latin typeface="Times New Roman" panose="02020603050405020304" pitchFamily="18" charset="0"/>
                <a:cs typeface="Times New Roman" panose="02020603050405020304" pitchFamily="18" charset="0"/>
              </a:rPr>
              <a:t>competition</a:t>
            </a:r>
          </a:p>
          <a:p>
            <a:pPr algn="l">
              <a:spcBef>
                <a:spcPts val="0"/>
              </a:spcBef>
            </a:pP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    4</a:t>
            </a:r>
            <a:r>
              <a:rPr lang="en-US" sz="2800" b="1" dirty="0">
                <a:solidFill>
                  <a:schemeClr val="tx1"/>
                </a:solidFill>
                <a:latin typeface="Times New Roman" panose="02020603050405020304" pitchFamily="18" charset="0"/>
                <a:cs typeface="Times New Roman" panose="02020603050405020304" pitchFamily="18" charset="0"/>
              </a:rPr>
              <a:t>.  P</a:t>
            </a:r>
            <a:r>
              <a:rPr lang="en-US" sz="2800" b="1" dirty="0" smtClean="0">
                <a:solidFill>
                  <a:schemeClr val="tx1"/>
                </a:solidFill>
                <a:latin typeface="Times New Roman" panose="02020603050405020304" pitchFamily="18" charset="0"/>
                <a:cs typeface="Times New Roman" panose="02020603050405020304" pitchFamily="18" charset="0"/>
              </a:rPr>
              <a:t>rivate </a:t>
            </a:r>
            <a:r>
              <a:rPr lang="en-US" sz="2800" b="1" dirty="0">
                <a:solidFill>
                  <a:schemeClr val="tx1"/>
                </a:solidFill>
                <a:latin typeface="Times New Roman" panose="02020603050405020304" pitchFamily="18" charset="0"/>
                <a:cs typeface="Times New Roman" panose="02020603050405020304" pitchFamily="18" charset="0"/>
              </a:rPr>
              <a:t>Russian hunters and </a:t>
            </a:r>
            <a:r>
              <a:rPr lang="en-US" sz="2800" b="1" dirty="0" smtClean="0">
                <a:solidFill>
                  <a:schemeClr val="tx1"/>
                </a:solidFill>
                <a:latin typeface="Times New Roman" panose="02020603050405020304" pitchFamily="18" charset="0"/>
                <a:cs typeface="Times New Roman" panose="02020603050405020304" pitchFamily="18" charset="0"/>
              </a:rPr>
              <a:t>trappers </a:t>
            </a:r>
          </a:p>
          <a:p>
            <a:pPr algn="l">
              <a:spcBef>
                <a:spcPts val="0"/>
              </a:spcBef>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competed with Siberians</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145913"/>
            <a:ext cx="6477000" cy="4712087"/>
          </a:xfrm>
          <a:prstGeom prst="rect">
            <a:avLst/>
          </a:prstGeom>
        </p:spPr>
      </p:pic>
    </p:spTree>
    <p:extLst>
      <p:ext uri="{BB962C8B-B14F-4D97-AF65-F5344CB8AC3E}">
        <p14:creationId xmlns:p14="http://schemas.microsoft.com/office/powerpoint/2010/main" val="37959736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0911432"/>
              </p:ext>
            </p:extLst>
          </p:nvPr>
        </p:nvGraphicFramePr>
        <p:xfrm>
          <a:off x="152400" y="609600"/>
          <a:ext cx="8915400" cy="5030723"/>
        </p:xfrm>
        <a:graphic>
          <a:graphicData uri="http://schemas.openxmlformats.org/drawingml/2006/table">
            <a:tbl>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419101">
                <a:tc>
                  <a:txBody>
                    <a:bodyPr/>
                    <a:lstStyle/>
                    <a:p>
                      <a:pPr marL="0" marR="0" algn="ctr">
                        <a:lnSpc>
                          <a:spcPct val="115000"/>
                        </a:lnSpc>
                        <a:spcBef>
                          <a:spcPts val="0"/>
                        </a:spcBef>
                        <a:spcAft>
                          <a:spcPts val="0"/>
                        </a:spcAft>
                      </a:pPr>
                      <a:r>
                        <a:rPr lang="en-US" sz="2400" b="1" dirty="0">
                          <a:solidFill>
                            <a:schemeClr val="tx1"/>
                          </a:solidFill>
                          <a:latin typeface="Times New Roman"/>
                          <a:ea typeface="Times New Roman"/>
                          <a:cs typeface="Times New Roman"/>
                        </a:rPr>
                        <a:t>Positive Impact</a:t>
                      </a:r>
                      <a:endParaRPr lang="en-US" sz="2400" dirty="0">
                        <a:solidFill>
                          <a:schemeClr val="tx1"/>
                        </a:solidFill>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tx1"/>
                          </a:solidFill>
                          <a:latin typeface="Times New Roman"/>
                          <a:ea typeface="Times New Roman"/>
                          <a:cs typeface="Times New Roman"/>
                        </a:rPr>
                        <a:t>Negative Impact</a:t>
                      </a:r>
                      <a:endParaRPr lang="en-US" sz="2400" dirty="0">
                        <a:solidFill>
                          <a:schemeClr val="tx1"/>
                        </a:solidFill>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10099">
                <a:tc>
                  <a:txBody>
                    <a:bodyPr/>
                    <a:lstStyle/>
                    <a:p>
                      <a:pPr marL="342900" marR="0" lvl="0" indent="-342900">
                        <a:lnSpc>
                          <a:spcPct val="115000"/>
                        </a:lnSpc>
                        <a:spcBef>
                          <a:spcPts val="0"/>
                        </a:spcBef>
                        <a:spcAft>
                          <a:spcPts val="0"/>
                        </a:spcAft>
                        <a:buFont typeface="Symbol"/>
                        <a:buChar char=""/>
                      </a:pPr>
                      <a:endParaRPr lang="en-US" sz="2000" dirty="0">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endParaRPr lang="en-US" sz="2000" dirty="0">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195</Words>
  <Application>Microsoft Office PowerPoint</Application>
  <PresentationFormat>On-screen Show (4:3)</PresentationFormat>
  <Paragraphs>112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vt:lpstr>
      <vt:lpstr>Symbol</vt:lpstr>
      <vt:lpstr>Times New Roman</vt:lpstr>
      <vt:lpstr>Office Theme</vt:lpstr>
      <vt:lpstr>Ways of the World: A Brief Global History  First Edition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Johnson, Glen</dc:creator>
  <cp:lastModifiedBy>Greg Scott</cp:lastModifiedBy>
  <cp:revision>79</cp:revision>
  <cp:lastPrinted>2016-01-24T00:50:38Z</cp:lastPrinted>
  <dcterms:created xsi:type="dcterms:W3CDTF">2012-12-11T15:59:54Z</dcterms:created>
  <dcterms:modified xsi:type="dcterms:W3CDTF">2016-01-28T01:24:57Z</dcterms:modified>
</cp:coreProperties>
</file>