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5" r:id="rId2"/>
    <p:sldId id="293" r:id="rId3"/>
    <p:sldId id="317" r:id="rId4"/>
    <p:sldId id="297" r:id="rId5"/>
    <p:sldId id="313" r:id="rId6"/>
    <p:sldId id="298" r:id="rId7"/>
    <p:sldId id="314" r:id="rId8"/>
    <p:sldId id="315" r:id="rId9"/>
    <p:sldId id="286" r:id="rId10"/>
    <p:sldId id="292" r:id="rId11"/>
    <p:sldId id="316" r:id="rId12"/>
    <p:sldId id="299" r:id="rId13"/>
    <p:sldId id="312" r:id="rId14"/>
    <p:sldId id="294" r:id="rId15"/>
    <p:sldId id="300" r:id="rId16"/>
    <p:sldId id="318" r:id="rId17"/>
    <p:sldId id="321" r:id="rId18"/>
    <p:sldId id="276" r:id="rId19"/>
    <p:sldId id="278" r:id="rId20"/>
    <p:sldId id="291" r:id="rId21"/>
    <p:sldId id="311" r:id="rId22"/>
    <p:sldId id="301" r:id="rId23"/>
    <p:sldId id="310" r:id="rId24"/>
    <p:sldId id="295" r:id="rId25"/>
    <p:sldId id="319" r:id="rId26"/>
    <p:sldId id="302" r:id="rId27"/>
    <p:sldId id="308" r:id="rId28"/>
    <p:sldId id="309" r:id="rId29"/>
    <p:sldId id="290" r:id="rId30"/>
    <p:sldId id="303" r:id="rId31"/>
    <p:sldId id="320" r:id="rId32"/>
    <p:sldId id="289" r:id="rId33"/>
    <p:sldId id="304" r:id="rId34"/>
    <p:sldId id="305" r:id="rId35"/>
    <p:sldId id="306" r:id="rId36"/>
    <p:sldId id="296" r:id="rId37"/>
    <p:sldId id="307" r:id="rId38"/>
    <p:sldId id="258" r:id="rId39"/>
  </p:sldIdLst>
  <p:sldSz cx="9144000" cy="6858000" type="screen4x3"/>
  <p:notesSz cx="6858000" cy="9315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64" autoAdjust="0"/>
  </p:normalViewPr>
  <p:slideViewPr>
    <p:cSldViewPr>
      <p:cViewPr varScale="1">
        <p:scale>
          <a:sx n="83" d="100"/>
          <a:sy n="83" d="100"/>
        </p:scale>
        <p:origin x="1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71800" cy="466804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4"/>
            <a:ext cx="2971800" cy="466804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r">
              <a:defRPr sz="1200"/>
            </a:lvl1pPr>
          </a:lstStyle>
          <a:p>
            <a:fld id="{C9074119-2F92-460B-9CBB-B9F3E1D9CCA7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8646"/>
            <a:ext cx="2971800" cy="466804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l">
              <a:defRPr sz="1200"/>
            </a:lvl1pPr>
          </a:lstStyle>
          <a:p>
            <a:r>
              <a:rPr lang="en-US" smtClean="0"/>
              <a:t>www.glscott.org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8646"/>
            <a:ext cx="2971800" cy="466804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r">
              <a:defRPr sz="1200"/>
            </a:lvl1pPr>
          </a:lstStyle>
          <a:p>
            <a:fld id="{7C4619F6-96AE-41E6-993B-7AF76ADB8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105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5773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5773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r">
              <a:defRPr sz="1200"/>
            </a:lvl1pPr>
          </a:lstStyle>
          <a:p>
            <a:fld id="{870393D3-892F-414D-904C-83FF62244363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696913"/>
            <a:ext cx="4660900" cy="3495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4" rIns="91407" bIns="457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843"/>
            <a:ext cx="5486400" cy="4191951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8062"/>
            <a:ext cx="2971800" cy="465773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l">
              <a:defRPr sz="1200"/>
            </a:lvl1pPr>
          </a:lstStyle>
          <a:p>
            <a:r>
              <a:rPr lang="en-US" smtClean="0"/>
              <a:t>www.glscott.org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8062"/>
            <a:ext cx="2971800" cy="465773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r">
              <a:defRPr sz="1200"/>
            </a:lvl1pPr>
          </a:lstStyle>
          <a:p>
            <a:fld id="{E4B23C82-38AD-4181-A05B-8F9E6CA67C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462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7E9E3-3D57-4782-AFCF-7999D775D9A5}" type="slidenum">
              <a:rPr lang="en-US"/>
              <a:pPr/>
              <a:t>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8550" y="696913"/>
            <a:ext cx="4660900" cy="3495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843"/>
            <a:ext cx="5029200" cy="41919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87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10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The earth is stationary and at the center of the universe, with sun, moon, and stars revolving around it    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A universe of divine purpose  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84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11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Revolutions of the Heavenly Spheres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(1543)    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Promoted the view that the earth and the planets revolved around the sun  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91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12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Some argued that there were other inhabited worlds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Johannes Kepler demonstrated elliptical orbits of the planets  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Galileo Galilei developed an improved telescope  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8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13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Formulated laws of motion and mechanics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Central concept: universal gravitation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Natural laws govern both the micro- and the macrocosm  </a:t>
            </a:r>
          </a:p>
          <a:p>
            <a:endParaRPr lang="en-US" dirty="0" smtClean="0"/>
          </a:p>
          <a:p>
            <a:r>
              <a:rPr lang="en-US" sz="1100" dirty="0"/>
              <a:t>Apogee: the highest point in the development of something; the climax or culmination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74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14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Not propelled by angels and spirits but functioned according to mathematical principles 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The “machine of the universe” is self-regulating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Knowledge of the universe can be obtained through reason 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5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15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8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16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7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87" indent="-2856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97" indent="-22851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636" indent="-22851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674" indent="-22851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13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752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90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829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AA61A3-02A7-40B3-9C1B-0B9A69952FCD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57349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87" indent="-2856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97" indent="-22851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636" indent="-22851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674" indent="-22851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13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752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90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829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83731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C3110-52A2-4A46-969B-34E1F15E363D}" type="slidenum">
              <a:rPr lang="en-US"/>
              <a:pPr/>
              <a:t>18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93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6505B-53FD-4450-93E2-1E16992CFF5B}" type="slidenum">
              <a:rPr lang="en-US"/>
              <a:pPr/>
              <a:t>19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8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3C82-38AD-4181-A05B-8F9E6CA67C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11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20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7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21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09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22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Tended to be satirical, critical, and hostile to established authorities    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Attacked arbitrary government, divine right, and aristocratic privilege   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97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23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3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24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80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25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Some were pantheists—equated God and nature 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Some even regarded religion as a fraud  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47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26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985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27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5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28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684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29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Chinese had selective interest in Jesuits’ teaching    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 most interested in astronomy and mathematics    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European science had substantial impact on the Chinese kaozheng movement  </a:t>
            </a: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1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Based on careful observations, controlled experiments, and formulation of general laws to explain the world</a:t>
            </a:r>
          </a:p>
          <a:p>
            <a:pPr>
              <a:lnSpc>
                <a:spcPct val="110000"/>
              </a:lnSpc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Creators of the movement saw themselves as making a radical departure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3C82-38AD-4181-A05B-8F9E6CA67C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61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30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Import of Western books allowed, starting in 1720    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A small group of Japanese scholars was interested in Western texts, anatomical studies in particular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51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31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63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32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2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33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55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34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35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35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54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3C82-38AD-4181-A05B-8F9E6CA67CB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89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3C82-38AD-4181-A05B-8F9E6CA67CB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464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3C82-38AD-4181-A05B-8F9E6CA67CB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2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fundamentally altered ideas about the place of humankind within the cosmos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challenged the teachings and authority of the Church    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3C82-38AD-4181-A05B-8F9E6CA67C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9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Challenged ancient social hierarchies and political systems 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Used to legitimize racial and gender inequality    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 By the twentieth century, science had become the chief symbol of modernity around the world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3C82-38AD-4181-A05B-8F9E6CA67CB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5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3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evolution of a legal system that guaranteed some independence for a variety of institutions by</a:t>
            </a:r>
            <a:r>
              <a:rPr lang="en-US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twelfth/thirteenth centuries    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idea of the “corporation”—collective group treated as a legal unit with certain rights    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universities became zones of intellectual autonomy  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40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22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9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16th–18th centuries: Europeans were at the center of a massive new information exchange    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Tidal wave of knowledge shook up old ways of thinking    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Explosion of uncertainty and skepticism allowed modern science to emerge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2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F61B-7068-4C98-9515-DDE238DA0D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82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C5E4-D920-4597-9B75-E6F9EAA7E3F5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world.wolfram.com/biography/Newton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925" y="152400"/>
            <a:ext cx="8534400" cy="2089859"/>
          </a:xfrm>
        </p:spPr>
        <p:txBody>
          <a:bodyPr>
            <a:normAutofit fontScale="90000"/>
          </a:bodyPr>
          <a:lstStyle/>
          <a:p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of the World:</a:t>
            </a:r>
            <a:b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Brief Global History</a:t>
            </a:r>
            <a:b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Edition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925" y="2071387"/>
            <a:ext cx="8839200" cy="26319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endParaRPr lang="en-US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Religion and Science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1450–1750</a:t>
            </a:r>
          </a:p>
          <a:p>
            <a:pPr>
              <a:lnSpc>
                <a:spcPct val="90000"/>
              </a:lnSpc>
            </a:pPr>
            <a:endParaRPr lang="en-US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Revolution</a:t>
            </a:r>
            <a:endParaRPr lang="en-US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00225" y="-47655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W.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Strayer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58" y="4703301"/>
            <a:ext cx="4314134" cy="20728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76399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as Cultural Revolution</a:t>
            </a:r>
            <a:b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Dominant educated-European view of the world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the Scientific Revolution, derived from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Aristotle and Ptolemy:    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</a:p>
          <a:p>
            <a:pPr algn="l">
              <a:spcBef>
                <a:spcPts val="0"/>
              </a:spcBef>
            </a:pPr>
            <a:endParaRPr lang="en-US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76399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as Cultural Revolution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Initial breakthrough was by Nicolaus Copernicus  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29000"/>
            <a:ext cx="2549652" cy="319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2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583" y="0"/>
            <a:ext cx="9144000" cy="1676399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as Cultural Revolution</a:t>
            </a:r>
            <a:b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15317" y="1143000"/>
            <a:ext cx="9372600" cy="5638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 Other scientists built on Copernicus’s insight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 Some argued that there were other inhabited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 Johannes Kepler demonstrated elliptical orbits of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planets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 Galileo Galilei developed an improved telescope  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0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76399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as Cultural Revolution</a:t>
            </a:r>
            <a:b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677400" cy="5638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Sir Isaac Newton was the apogee of the Scientific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Revolution 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92" y="3276600"/>
            <a:ext cx="4000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6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76399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as Cultural Revolution</a:t>
            </a:r>
            <a:b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066800"/>
            <a:ext cx="9141903" cy="5638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 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By Newton’s death, educated Europeans had a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fundamentally different view of the physical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universe    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Not propelled by angels and spirits but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functioned according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mathematical principles 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</a:t>
            </a:r>
          </a:p>
          <a:p>
            <a:pPr algn="l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endParaRPr lang="en-US" sz="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6. The human body also became less mysterious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76399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as Cultural Revolution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5638800" cy="5638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 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Catholic Church strenuously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opposed much of this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 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algn="l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 Burning of Giordano Bruno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1600 for proclaiming an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 universe    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09700"/>
            <a:ext cx="332994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76399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as Cultural Revolution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90500" y="863367"/>
            <a:ext cx="9410699" cy="5943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 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Galileo was forced to renounce his belief that the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earth moved around an orbit and rotated on its axis    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 But no early scientists rejected Christianity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206182"/>
            <a:ext cx="7086600" cy="36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1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191000" y="1066800"/>
            <a:ext cx="4953000" cy="5791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Copernicus – heliocentric theory.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Kepler – mathematically proved Copernicus’ theory of planetary motion.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Galileo – suffered at hands of Catholic Church for preaching the theory.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Leeuwenhoek – Microscope/ discovered bacteria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Hooke – cell theory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Boyle – Father of Modern Chemistry.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Priestly – discovered oxygen as an element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Newton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laws of physics and gravity.</a:t>
            </a:r>
          </a:p>
          <a:p>
            <a:pPr>
              <a:lnSpc>
                <a:spcPct val="80000"/>
              </a:lnSpc>
              <a:defRPr/>
            </a:pPr>
            <a:endParaRPr lang="en-US" sz="2400" b="1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b="1" dirty="0" smtClean="0">
              <a:latin typeface="Arial" charset="0"/>
            </a:endParaRPr>
          </a:p>
        </p:txBody>
      </p:sp>
      <p:pic>
        <p:nvPicPr>
          <p:cNvPr id="202760" name="Picture 8" descr="Newton's tele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7115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1676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as Cultural Revolution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image, p4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9200" y="165100"/>
            <a:ext cx="41624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image, p4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6700" y="165100"/>
            <a:ext cx="35464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523999"/>
          </a:xfrm>
        </p:spPr>
        <p:txBody>
          <a:bodyPr/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and Enlightenment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6324600" cy="62484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Scientific approach to knowledge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was applied to human affairs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 Adam Smith (1723–1790)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formulated economic laws 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People believed that scientific 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development would bring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“enlightenment” to humankind</a:t>
            </a:r>
            <a:r>
              <a:rPr lang="en-US" dirty="0" smtClean="0">
                <a:solidFill>
                  <a:schemeClr val="tx1"/>
                </a:solidFill>
              </a:rPr>
              <a:t>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22" y="2855402"/>
            <a:ext cx="3161905" cy="373333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950402"/>
            <a:ext cx="8305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Ideas of the Scientific Revolution gradually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reached a wider European audience 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23999"/>
          </a:xfrm>
        </p:spPr>
        <p:txBody>
          <a:bodyPr/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and Enlightenment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5410200" cy="6248400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Immanuel Kant (1724–1804)  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defined Enlightenment as a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“daring to know”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57400"/>
            <a:ext cx="338403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57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23999"/>
          </a:xfrm>
        </p:spPr>
        <p:txBody>
          <a:bodyPr/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and Enlightenment</a:t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62484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Enlightenment thinkers believed that knowledge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transform human society   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 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 </a:t>
            </a:r>
          </a:p>
        </p:txBody>
      </p:sp>
    </p:spTree>
    <p:extLst>
      <p:ext uri="{BB962C8B-B14F-4D97-AF65-F5344CB8AC3E}">
        <p14:creationId xmlns:p14="http://schemas.microsoft.com/office/powerpoint/2010/main" val="354178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23999"/>
          </a:xfrm>
        </p:spPr>
        <p:txBody>
          <a:bodyPr/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and Enlightenment</a:t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5791200" cy="62484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John Locke (1632–1704)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articulated ideas of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constitutional government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Many writers advocated 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education for women 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22974"/>
            <a:ext cx="3581400" cy="423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82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23999"/>
          </a:xfrm>
        </p:spPr>
        <p:txBody>
          <a:bodyPr/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and Enlightenment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0" y="914400"/>
            <a:ext cx="6843320" cy="56388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Much Enlightenment thought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attacked established religion 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In his 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Treatise on Toleration,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Voltaire (1694–1778) attacked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narrow particularism of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organized religion 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90" y="1600200"/>
            <a:ext cx="340671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23999"/>
          </a:xfrm>
        </p:spPr>
        <p:txBody>
          <a:bodyPr/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and Enlightenment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Enlightenment thinkers were deists, believing in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 remote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deity who created the world but doesn’t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 Some were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pantheists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 Example of Confucianism—supposedly secular,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moral, rational and tolerant—encouraged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Enlightenment thinkers to imagine a future for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civilization without the kind of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supernatural religion they found so offensive in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Christian West  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39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23999"/>
          </a:xfrm>
        </p:spPr>
        <p:txBody>
          <a:bodyPr/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and Enlightenment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9144000" cy="5638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Enlightenment thought was influenced by growing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awareness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Central theme of Enlightenment: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 of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5724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23999"/>
          </a:xfrm>
        </p:spPr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and Enlightenment</a:t>
            </a:r>
            <a:b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6629400" cy="5638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 Some thinkers reacted against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too much reliance on human 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reason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Jean-Jacques Rousseau (1712–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1778) argued for immersion in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nature rather than book learning  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19200"/>
            <a:ext cx="3187301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35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23999"/>
          </a:xfrm>
        </p:spPr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and Enlightenment</a:t>
            </a:r>
            <a:b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9144000" cy="5638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The Romantic movement appealed to emotion and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imagination 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Religious awakenings made an immense emotional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appeal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8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990599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Ahead: Science in the Nineteenth Century</a:t>
            </a:r>
            <a:b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56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Science became the most widely desired product of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culture 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Chinese had selective interest in Jesuits’ teaching  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 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0500" y="381000"/>
            <a:ext cx="8763000" cy="1219199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New Way of Thinking:</a:t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Birth of Modern Science</a:t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1447800"/>
            <a:ext cx="9144000" cy="54102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Scientific Revolution was an intellectual and cultural transformation that occurred between the mid-sixteenth century and the early eighteenth century.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1.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2.  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77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1"/>
            <a:ext cx="9144000" cy="914399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Ahead: Science in the Nineteenth Century</a:t>
            </a:r>
            <a:b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341539"/>
            <a:ext cx="8991600" cy="54864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Japan kept up some European contact via trade with      </a:t>
            </a:r>
          </a:p>
          <a:p>
            <a:pPr algn="l"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Dutch    </a:t>
            </a:r>
          </a:p>
          <a:p>
            <a:pPr algn="l">
              <a:spcBef>
                <a:spcPts val="0"/>
              </a:spcBef>
            </a:pP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 Import of Western books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46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1"/>
            <a:ext cx="9144000" cy="914399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Ahead: Science in the Nineteenth Century</a:t>
            </a:r>
            <a:b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25461"/>
            <a:ext cx="9144000" cy="54864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Ottoman Empire chose not to translate major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scientific works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 Ottoman scholars were only interested in ideas of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practical utility (e.g., maps, calendars) 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 Islamic educational system was conservative,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made it hard for theoretical science to do well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81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534400" cy="914399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Science beyond the West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0"/>
            <a:ext cx="9144000" cy="58674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Modern science was cumulative and self-critical 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In the nineteenth century, science was applied to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sorts of inquiry; in some ways, it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undermined Enlightenment assumptions  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"/>
            <a:ext cx="8534400" cy="1371599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Science beyond the West</a:t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Charles Darwin (1809–1882) argued that all of life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in flux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364904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43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"/>
            <a:ext cx="8534400" cy="1371599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Science beyond the West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Karl Marx (1818–1883) presented human history as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process of change and struggle 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62199"/>
            <a:ext cx="388542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46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"/>
            <a:ext cx="8534400" cy="1371599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Science beyond the West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Sigmund Freud (1856–1939) cast doubt on human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rationality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75709"/>
            <a:ext cx="3424428" cy="46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27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Why did the Scientific Revolution occur in Europe rather than in China or the Islamic world?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977457"/>
              </p:ext>
            </p:extLst>
          </p:nvPr>
        </p:nvGraphicFramePr>
        <p:xfrm>
          <a:off x="0" y="685800"/>
          <a:ext cx="9144000" cy="680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Europe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Islamic World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China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946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Why did the Scientific Revolution occur in Europe rather than in China or the Islamic world?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685800"/>
          <a:ext cx="9144000" cy="680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Europe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Islamic World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China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946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Europe’s historical development as a reinvigorated and fragmented civilization gave rise to conditions favorable to scientific enterprise.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Europeans had evolved including a legal system that guaranteed a measure of independence from the Church, universities, and other professional associations.  They didn’t have to operate under the dictates of the Church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Western Europe was in a position to draw extensively upon the knowledge of other cultures, especially that of the Islamic world.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In the 16</a:t>
                      </a:r>
                      <a:r>
                        <a:rPr lang="en-US" sz="14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-18</a:t>
                      </a:r>
                      <a:r>
                        <a:rPr lang="en-US" sz="14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centuries, Europeans had engaged in the Columbian Exchange and found themselves at the center of a massive new exchange of information of lands, peoples, animals, societies, and religions from around the world.  These new concepts shook older ways of thinking and opened up a new way of thinking.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Science was patronized by a variety of local authorities, but it occurred outside the formal system of higher education. 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Quranic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studies and religious law held the central place, whereas philosophy and natural science were viewed with great suspicion.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Chinese education focused on preparing for a rigidly defined set of civil service examinations and emphasized the humanistic and moral texts of classical Confucianism.  Scientific subjects were relegated to the margins of the Chinese educational system.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95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19881" y="869061"/>
            <a:ext cx="5562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Revolution in the early modern era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0"/>
            <a:ext cx="8686800" cy="4811684"/>
          </a:xfrm>
          <a:noFill/>
          <a:ln/>
        </p:spPr>
        <p:txBody>
          <a:bodyPr>
            <a:noAutofit/>
          </a:bodyPr>
          <a:lstStyle/>
          <a:p>
            <a:pPr marL="514350" indent="-514350" algn="l">
              <a:lnSpc>
                <a:spcPct val="80000"/>
              </a:lnSpc>
              <a:buAutoNum type="alphaLcPeriod"/>
            </a:pPr>
            <a:r>
              <a:rPr lang="en-US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largely conducted by men who had already </a:t>
            </a:r>
            <a:endParaRPr lang="en-US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rejected </a:t>
            </a:r>
            <a:r>
              <a:rPr lang="en-US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beliefs of the Christian faith</a:t>
            </a:r>
            <a:r>
              <a:rPr lang="en-US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80000"/>
              </a:lnSpc>
            </a:pPr>
            <a:endParaRPr lang="en-US" sz="12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Confirmed </a:t>
            </a:r>
            <a:r>
              <a:rPr lang="en-US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teaching and the authority of the Church and therefore was sponsored by it</a:t>
            </a:r>
            <a:r>
              <a:rPr lang="en-US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l">
              <a:lnSpc>
                <a:spcPct val="80000"/>
              </a:lnSpc>
            </a:pPr>
            <a:endParaRPr lang="en-US" sz="1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Fundamentally </a:t>
            </a:r>
            <a:r>
              <a:rPr lang="en-US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altered ideas about the place </a:t>
            </a:r>
            <a:r>
              <a:rPr lang="en-US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</a:p>
          <a:p>
            <a:pPr algn="l">
              <a:lnSpc>
                <a:spcPct val="80000"/>
              </a:lnSpc>
            </a:pPr>
            <a:r>
              <a:rPr lang="en-US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humankind </a:t>
            </a:r>
            <a:r>
              <a:rPr lang="en-US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 cosmos</a:t>
            </a:r>
            <a:r>
              <a:rPr lang="en-US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l">
              <a:lnSpc>
                <a:spcPct val="80000"/>
              </a:lnSpc>
            </a:pPr>
            <a:endParaRPr lang="en-US" sz="18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Drew </a:t>
            </a:r>
            <a:r>
              <a:rPr lang="en-US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 all its leading figures from England.</a:t>
            </a:r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en-US" sz="4400" i="1" dirty="0">
              <a:solidFill>
                <a:srgbClr val="FFB3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3429000" cy="14333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"/>
            <a:ext cx="8763000" cy="1981199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New Way of Thinking:</a:t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Birth of Modern Science</a:t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3. Scientific Revolution was vastly significant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  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 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5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"/>
            <a:ext cx="8763000" cy="1981199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New Way of Thinking:</a:t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Birth of Modern Science</a:t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c. Challenged ancient social hierarchies and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systems </a:t>
            </a:r>
          </a:p>
          <a:p>
            <a:pPr algn="l">
              <a:spcBef>
                <a:spcPts val="0"/>
              </a:spcBef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d.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 to legitimize racial and gender inequality    </a:t>
            </a:r>
          </a:p>
          <a:p>
            <a:pPr algn="l">
              <a:spcBef>
                <a:spcPts val="0"/>
              </a:spcBef>
            </a:pPr>
            <a:endParaRPr lang="en-US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e. By the twentieth century, science had become the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symbol of modernity around the world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9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990599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of Origins: Why Europe?</a:t>
            </a:r>
            <a:b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763000" cy="60198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The Islamic world was the most scientifically 	advanced realm in period 800–1400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China’s technological accomplishments and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growth were unmatched for several 	centuries after the millennium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6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990599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of Origins: Why Europe?</a:t>
            </a:r>
            <a:b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838200"/>
            <a:ext cx="9144000" cy="60198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3. But European conditions were uniquely favorable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rise of science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a.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</a:p>
        </p:txBody>
      </p:sp>
    </p:spTree>
    <p:extLst>
      <p:ext uri="{BB962C8B-B14F-4D97-AF65-F5344CB8AC3E}">
        <p14:creationId xmlns:p14="http://schemas.microsoft.com/office/powerpoint/2010/main" val="104243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990599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of Origins: Why Europe?</a:t>
            </a:r>
            <a:b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838200"/>
            <a:ext cx="9144000" cy="60198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4.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the Islamic world, science remained mostly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 of the system of higher education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Chinese authorities did not permit independent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higher learning  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Chinese education focused on preparing for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civil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exams  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on classical Confucian texts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9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495300"/>
            <a:ext cx="9144000" cy="685799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of Origins: Why Europe?</a:t>
            </a:r>
            <a:b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144000" cy="6019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Western Europe could draw on the knowledge of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cultures, especially that of the Arab world  </a:t>
            </a:r>
          </a:p>
          <a:p>
            <a:pPr algn="l"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16th–18th centuries: Europeans were at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center of a massive new information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    </a:t>
            </a:r>
          </a:p>
          <a:p>
            <a:pPr algn="l"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</a:p>
          <a:p>
            <a:pPr algn="l"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728</Words>
  <Application>Microsoft Office PowerPoint</Application>
  <PresentationFormat>On-screen Show (4:3)</PresentationFormat>
  <Paragraphs>407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Symbol</vt:lpstr>
      <vt:lpstr>Times New Roman</vt:lpstr>
      <vt:lpstr>Office Theme</vt:lpstr>
      <vt:lpstr>Ways of the World: A Brief Global History  First Edition</vt:lpstr>
      <vt:lpstr>PowerPoint Presentation</vt:lpstr>
      <vt:lpstr>A New Way of Thinking: The Birth of Modern Science </vt:lpstr>
      <vt:lpstr>A New Way of Thinking: The Birth of Modern Science </vt:lpstr>
      <vt:lpstr>A New Way of Thinking: The Birth of Modern Science </vt:lpstr>
      <vt:lpstr>The Question of Origins: Why Europe? </vt:lpstr>
      <vt:lpstr>The Question of Origins: Why Europe? </vt:lpstr>
      <vt:lpstr>The Question of Origins: Why Europe? </vt:lpstr>
      <vt:lpstr>The Question of Origins: Why Europe? </vt:lpstr>
      <vt:lpstr>Science as Cultural Revolution </vt:lpstr>
      <vt:lpstr>Science as Cultural Revolution </vt:lpstr>
      <vt:lpstr>Science as Cultural Revolution </vt:lpstr>
      <vt:lpstr>Science as Cultural Revolution </vt:lpstr>
      <vt:lpstr>Science as Cultural Revolution </vt:lpstr>
      <vt:lpstr>Science as Cultural Revolution </vt:lpstr>
      <vt:lpstr>Science as Cultural Revolution </vt:lpstr>
      <vt:lpstr>PowerPoint Presentation</vt:lpstr>
      <vt:lpstr>PowerPoint Presentation</vt:lpstr>
      <vt:lpstr>PowerPoint Presentation</vt:lpstr>
      <vt:lpstr>Science and Enlightenment </vt:lpstr>
      <vt:lpstr>Science and Enlightenment </vt:lpstr>
      <vt:lpstr>Science and Enlightenment </vt:lpstr>
      <vt:lpstr>Science and Enlightenment </vt:lpstr>
      <vt:lpstr>Science and Enlightenment </vt:lpstr>
      <vt:lpstr>Science and Enlightenment </vt:lpstr>
      <vt:lpstr>Science and Enlightenment </vt:lpstr>
      <vt:lpstr>Science and Enlightenment </vt:lpstr>
      <vt:lpstr>Science and Enlightenment </vt:lpstr>
      <vt:lpstr>Looking Ahead: Science in the Nineteenth Century </vt:lpstr>
      <vt:lpstr>Looking Ahead: Science in the Nineteenth Century </vt:lpstr>
      <vt:lpstr>Looking Ahead: Science in the Nineteenth Century </vt:lpstr>
      <vt:lpstr>European Science beyond the West </vt:lpstr>
      <vt:lpstr>European Science beyond the West </vt:lpstr>
      <vt:lpstr>European Science beyond the West </vt:lpstr>
      <vt:lpstr>European Science beyond the West </vt:lpstr>
      <vt:lpstr> Why did the Scientific Revolution occur in Europe rather than in China or the Islamic world?</vt:lpstr>
      <vt:lpstr> Why did the Scientific Revolution occur in Europe rather than in China or the Islamic world?</vt:lpstr>
      <vt:lpstr>The Scientific Revolution in the early modern era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Johnson, Glen</dc:creator>
  <cp:lastModifiedBy>Greg Scott</cp:lastModifiedBy>
  <cp:revision>61</cp:revision>
  <cp:lastPrinted>2016-02-09T02:23:18Z</cp:lastPrinted>
  <dcterms:created xsi:type="dcterms:W3CDTF">2012-12-11T21:49:13Z</dcterms:created>
  <dcterms:modified xsi:type="dcterms:W3CDTF">2016-02-09T02:29:36Z</dcterms:modified>
</cp:coreProperties>
</file>