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5" r:id="rId2"/>
    <p:sldId id="281" r:id="rId3"/>
    <p:sldId id="306" r:id="rId4"/>
    <p:sldId id="267" r:id="rId5"/>
    <p:sldId id="285" r:id="rId6"/>
    <p:sldId id="315" r:id="rId7"/>
    <p:sldId id="307" r:id="rId8"/>
    <p:sldId id="316" r:id="rId9"/>
    <p:sldId id="275" r:id="rId10"/>
    <p:sldId id="317" r:id="rId11"/>
    <p:sldId id="270" r:id="rId12"/>
    <p:sldId id="313" r:id="rId13"/>
    <p:sldId id="288" r:id="rId14"/>
    <p:sldId id="314" r:id="rId15"/>
    <p:sldId id="312" r:id="rId16"/>
    <p:sldId id="260" r:id="rId17"/>
    <p:sldId id="277" r:id="rId18"/>
  </p:sldIdLst>
  <p:sldSz cx="9144000" cy="6858000" type="screen4x3"/>
  <p:notesSz cx="6858000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611" autoAdjust="0"/>
  </p:normalViewPr>
  <p:slideViewPr>
    <p:cSldViewPr>
      <p:cViewPr varScale="1">
        <p:scale>
          <a:sx n="68" d="100"/>
          <a:sy n="68" d="100"/>
        </p:scale>
        <p:origin x="1644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66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666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74119-2F92-460B-9CBB-B9F3E1D9CCA7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630"/>
            <a:ext cx="2971800" cy="4666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www.glscott.org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5630"/>
            <a:ext cx="2971800" cy="4666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619F6-96AE-41E6-993B-7AF76ADB8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1053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393D3-892F-414D-904C-83FF62244363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3331"/>
            <a:ext cx="5486400" cy="4190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www.glscott.org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045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23C82-38AD-4181-A05B-8F9E6CA67C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4620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97E9E3-3D57-4782-AFCF-7999D775D9A5}" type="slidenum">
              <a:rPr lang="en-US"/>
              <a:pPr/>
              <a:t>1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23331"/>
            <a:ext cx="5029200" cy="419052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87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DA39A6-6AA3-4AC8-A077-1D9C6253A74A}" type="slidenum">
              <a:rPr lang="en-US"/>
              <a:pPr/>
              <a:t>10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 Chinese and Indian cultural/religious change wasn’t as dramatic as what occurred in Europe    </a:t>
            </a:r>
            <a:b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a. Confucian and Hindu cultures didn’t spread widely in early modern period    </a:t>
            </a:r>
            <a:b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but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neither remained static  </a:t>
            </a:r>
            <a:b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 Ming and Qing dynasty China still operated within a Confucian framework    </a:t>
            </a:r>
            <a:b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a. addition of Buddhist and Daoist thought led to creation of Neo-Confucianism    </a:t>
            </a:r>
            <a:b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b. both dynasties embraced the Confucian tradition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20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92AD7-39AD-402B-9296-82365C696F30}" type="slidenum">
              <a:rPr lang="en-US"/>
              <a:pPr/>
              <a:t>11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considerable amount of debate and new thinking in China    </a:t>
            </a:r>
          </a:p>
          <a:p>
            <a:pPr algn="l"/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 Wang </a:t>
            </a:r>
            <a:r>
              <a:rPr lang="en-U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Yangming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(1472–1529): anyone can achieve a virtuous life by introspection, without Confucian education    </a:t>
            </a:r>
          </a:p>
          <a:p>
            <a:pPr algn="l"/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 Chinese Buddhists also tried to make religion more accessible to commoners—withdrawal from the world not necessary for enlightenment    </a:t>
            </a:r>
          </a:p>
          <a:p>
            <a:pPr algn="l"/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c. </a:t>
            </a:r>
            <a:r>
              <a:rPr lang="en-US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similarity to Martin Luther’s argument that individuals could seek salvation without help from a priestly hierarchy  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algn="l"/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d. </a:t>
            </a:r>
            <a:r>
              <a:rPr lang="en-US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kaozheng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(“research based on evidence”) was a new direction in Chinese elite culture  </a:t>
            </a:r>
          </a:p>
          <a:p>
            <a:endParaRPr 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1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92AD7-39AD-402B-9296-82365C696F30}" type="slidenum">
              <a:rPr lang="en-US"/>
              <a:pPr/>
              <a:t>12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lively popular culture among the less well educated    </a:t>
            </a:r>
          </a:p>
          <a:p>
            <a:pPr algn="l"/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 production of plays, paintings, and literature    </a:t>
            </a:r>
          </a:p>
          <a:p>
            <a:pPr algn="l"/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 great age of novels, such as Cao </a:t>
            </a:r>
            <a:r>
              <a:rPr lang="en-U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Xueqin’s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Dream of the Red Chamber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(mid-eighteenth century)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38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92AD7-39AD-402B-9296-82365C696F30}" type="slidenum">
              <a:rPr lang="en-US"/>
              <a:pPr/>
              <a:t>13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Several movements brought Hindus and Muslims together in new forms of religious expression 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Bhakti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movement was especially important 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Devotional Hinduism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 Effort to achieve union with the divine through songs, prayers, dances, poetry, and rituals    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34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92AD7-39AD-402B-9296-82365C696F30}" type="slidenum">
              <a:rPr lang="en-US"/>
              <a:pPr/>
              <a:t>14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Appealed especially to women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 d. 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Often set aside caste distinctions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e. Much common ground with Sufism, helped to  blur the line between Islam and Hinduism in India    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f. Mirabai (1498–1547) is one of the best-loved bhakti poets  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09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92AD7-39AD-402B-9296-82365C696F30}" type="slidenum">
              <a:rPr lang="en-US"/>
              <a:pPr/>
              <a:t>15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religion that blended Islam and Hinduism 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founder Guru Nanak (1469–1539) had been part of the bhakti movement; came to believe that Islam and Hinduism were one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 Nanak and his successors set aside caste distinctions and </a:t>
            </a:r>
            <a:r>
              <a:rPr lang="en-US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proclaimed essential equality of men and women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 gradually developed as a new religion of the Punjab    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en-US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Evolved into a militant community in response to hostility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to defend themselves against Mughal</a:t>
            </a:r>
            <a:r>
              <a:rPr lang="en-US" sz="1200" b="1" i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Hindu hostility</a:t>
            </a:r>
            <a:endParaRPr lang="en-US" sz="1200" b="1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61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23C82-38AD-4181-A05B-8F9E6CA67CB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7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5E6D05-CF0E-4995-BBF0-7DDE5EDECCB3}" type="slidenum">
              <a:rPr lang="en-US"/>
              <a:pPr/>
              <a:t>17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79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Christianity reached China during the powerful, prosperous Ming and Qing dynasties   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 called for a different missionary strategy; needed government permission for operation   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 Jesuits especially targeted the official Chinese elite 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no mass conversion in China   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 some scholars and officials converted   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 Jesuits were appreciated for mathematical, astronomical, technological, and cartographical skills   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c. missionary efforts gained 200,000–300,000 converts in 250 years 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23C82-38AD-4181-A05B-8F9E6CA67CB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81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Missionaries didn’t offer much that the Chinese needed   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 Christianity was clearly an all-or-nothing religion that would call for rejection of much Chinese culture   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 Early eighteenth century: papacy and other missionary orders opposed Jesuit accommodation policy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23C82-38AD-4181-A05B-8F9E6CA67CB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7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46505B-C255-4F64-9A28-F4AB70B85A26}" type="slidenum">
              <a:rPr lang="en-US"/>
              <a:pPr/>
              <a:t>4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African religious elements accompanied slaves to the Americas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1. development of Africanized forms of Christianity in the Americas, with divination, dream interpretation, visions, spirit possession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2. 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Europeans often tried to suppress African elements as sorcery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3. Persistence of syncretic religions (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Vodou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Santeria,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Candomble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Macumba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Traditions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5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Continued spread of Islam depended not on conquest but on wandering holy men, scholars, and traders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23C82-38AD-4181-A05B-8F9E6CA67CB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21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Continued spread of Islam depended not on conquest but on wandering holy men, scholars, and traders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The syncretism of Islamization was increasingly offensive to orthodox Muslims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a. Helped provoke movements of religious renewal in the eighteenth century   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b. Series of jihads in West Africa (eighteenth/early nineteenth centuries) attacked corrupt Islamic practices   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c. Growing tension between localized and “pure” Islam 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23C82-38AD-4181-A05B-8F9E6CA67CB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67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The most well-known Islamic renewal movement of the period was Wahhabism 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a. developed in the Arabian Peninsula in mid-eighteenth century 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b. 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founder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Wahhab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(1703–1792) was a theologian 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c. aimed to restore absolute monotheism, end veneration of saints 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d. aimed to restore strict adherence to the sharia (Islamic law)  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e. movement developed a political element when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Wahhab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allied with Muhammad Ibn Saud; led to creation of a state 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f. the state was “purified” 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g. the political power of the Wahhabis was broken in 1818, but the movement remained influential in Islamic world 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h. reform movements persisted and became associated with resistance to Western cultural intrusion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23C82-38AD-4181-A05B-8F9E6CA67CB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84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d. aimed to restore strict adherence to the sharia (Islamic law)  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e. movement developed a political element when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Wahhab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allied with Muhammad Ibn Saud; led to creation of a state 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f. the state was “purified” 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g. the political power of the Wahhabis was broken in 1818, but the movement remained influential in Islamic world 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h. reform movements persisted and became associated with resistance to Western cultural intrusion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23C82-38AD-4181-A05B-8F9E6CA67CB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78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DA39A6-6AA3-4AC8-A077-1D9C6253A74A}" type="slidenum">
              <a:rPr lang="en-US"/>
              <a:pPr/>
              <a:t>9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 Chinese and Indian cultural/religious change wasn’t as dramatic as what occurred in Europe    </a:t>
            </a:r>
            <a:b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a. Confucian and Hindu cultures didn’t spread widely in early modern period    </a:t>
            </a:r>
            <a:b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b.but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neither remained static  </a:t>
            </a:r>
            <a:b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 Ming and Qing dynasty China still operated within a Confucian framework    </a:t>
            </a:r>
            <a:b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a. addition of Buddhist and Daoist thought led to creation of Neo-Confucianism    </a:t>
            </a:r>
            <a:b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b. both dynasties embraced the Confucian tradition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www.glscott.org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89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C5E4-D920-4597-9B75-E6F9EAA7E3F5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E914-4DE4-4991-92F8-D50DFD43A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C5E4-D920-4597-9B75-E6F9EAA7E3F5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E914-4DE4-4991-92F8-D50DFD43A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C5E4-D920-4597-9B75-E6F9EAA7E3F5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E914-4DE4-4991-92F8-D50DFD43A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C5E4-D920-4597-9B75-E6F9EAA7E3F5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E914-4DE4-4991-92F8-D50DFD43A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C5E4-D920-4597-9B75-E6F9EAA7E3F5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E914-4DE4-4991-92F8-D50DFD43A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C5E4-D920-4597-9B75-E6F9EAA7E3F5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E914-4DE4-4991-92F8-D50DFD43A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C5E4-D920-4597-9B75-E6F9EAA7E3F5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E914-4DE4-4991-92F8-D50DFD43A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C5E4-D920-4597-9B75-E6F9EAA7E3F5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E914-4DE4-4991-92F8-D50DFD43A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C5E4-D920-4597-9B75-E6F9EAA7E3F5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E914-4DE4-4991-92F8-D50DFD43A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C5E4-D920-4597-9B75-E6F9EAA7E3F5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E914-4DE4-4991-92F8-D50DFD43A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C5E4-D920-4597-9B75-E6F9EAA7E3F5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E914-4DE4-4991-92F8-D50DFD43A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FC5E4-D920-4597-9B75-E6F9EAA7E3F5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FE914-4DE4-4991-92F8-D50DFD43A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874" y="809655"/>
            <a:ext cx="8534400" cy="2590800"/>
          </a:xfrm>
        </p:spPr>
        <p:txBody>
          <a:bodyPr/>
          <a:lstStyle/>
          <a:p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Ways of the World:</a:t>
            </a:r>
            <a:b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Brief Global History</a:t>
            </a:r>
            <a:b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Edition</a:t>
            </a:r>
            <a:endParaRPr lang="en-US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474" y="3505200"/>
            <a:ext cx="8839200" cy="2209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</a:t>
            </a:r>
            <a:endParaRPr lang="en-US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Religion and Science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1450–1750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5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Asian Comparison</a:t>
            </a:r>
            <a:endParaRPr lang="en-US" sz="39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325225" y="504855"/>
            <a:ext cx="830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Robert W.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Strayer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300" y="838200"/>
            <a:ext cx="7924800" cy="47244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 Ming and Qing dynasty China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still operated 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within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Confucian framework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a. 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b. 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04800" y="5993"/>
            <a:ext cx="8305800" cy="1295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China: New Directions in an Old Tradition</a:t>
            </a:r>
            <a:r>
              <a:rPr lang="en-US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956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95399"/>
          </a:xfrm>
        </p:spPr>
        <p:txBody>
          <a:bodyPr>
            <a:noAutofit/>
          </a:bodyPr>
          <a:lstStyle/>
          <a:p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China: New Directions in an Old Tradition</a:t>
            </a:r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3962400"/>
            <a:ext cx="9144000" cy="30480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dirty="0" smtClean="0"/>
              <a:t> 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onsiderable amount of debate and new thinking in China   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 Wang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Yangming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(1472–1529): anyone can achieve a virtuous life by introspection, without Confucian education   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 Chinese Buddhists also tried to make religion more accessible to commoners—withdrawal from the world not necessary for enlightenment   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c. Similarity to Martin Luther’s argument that 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individuals could seek salvation without help from a priestly hierarchy   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d. 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kaozheng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(“research based on evidence”) was a new direction in Chinese elite culture  </a:t>
            </a:r>
          </a:p>
        </p:txBody>
      </p:sp>
      <p:pic>
        <p:nvPicPr>
          <p:cNvPr id="5" name="Picture 2" descr="image, p4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762000"/>
            <a:ext cx="4648200" cy="334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838199"/>
          </a:xfrm>
        </p:spPr>
        <p:txBody>
          <a:bodyPr>
            <a:noAutofit/>
          </a:bodyPr>
          <a:lstStyle/>
          <a:p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China: New Directions in an Old Tradition</a:t>
            </a:r>
            <a:r>
              <a:rPr lang="en-US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-152400" y="1600200"/>
            <a:ext cx="9144000" cy="48768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dirty="0" smtClean="0"/>
              <a:t>  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Lively popular culture among the less well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educated  </a:t>
            </a: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a. production of plays, paintings, and literature    </a:t>
            </a: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 great age of novels, such as Cao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Xueqin’s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</a:p>
          <a:p>
            <a:pPr algn="l">
              <a:spcBef>
                <a:spcPts val="0"/>
              </a:spcBef>
            </a:pP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Dream of the Red Chamber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(Mid-18</a:t>
            </a:r>
            <a:r>
              <a:rPr lang="en-US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century)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11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990599"/>
          </a:xfrm>
        </p:spPr>
        <p:txBody>
          <a:bodyPr>
            <a:noAutofit/>
          </a:bodyPr>
          <a:lstStyle/>
          <a:p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India: Bridging the Hindu/Muslim Divide</a:t>
            </a:r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9110" y="990600"/>
            <a:ext cx="9096910" cy="5867400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Several movements brought Hindus and Muslims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together in new forms of religious expression 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hakti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movement was especially important 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a. Devotional Hinduism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b. Effort to achieve union with the divine through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songs, prayers, dances, poetry, and rituals    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9110" y="304800"/>
            <a:ext cx="9144000" cy="990599"/>
          </a:xfrm>
        </p:spPr>
        <p:txBody>
          <a:bodyPr>
            <a:noAutofit/>
          </a:bodyPr>
          <a:lstStyle/>
          <a:p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India: Bridging the Hindu/Muslim Divide</a:t>
            </a:r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72265" y="743591"/>
            <a:ext cx="9630310" cy="5867400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c. Appealed especially to women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d. 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Often set aside caste distinctions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e. Much common ground with Sufism, helped to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blur the line between Islam and Hinduism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India    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f. Mirabai (1498–1547) is one of the best-loved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bhakti poets  </a:t>
            </a:r>
          </a:p>
        </p:txBody>
      </p:sp>
    </p:spTree>
    <p:extLst>
      <p:ext uri="{BB962C8B-B14F-4D97-AF65-F5344CB8AC3E}">
        <p14:creationId xmlns:p14="http://schemas.microsoft.com/office/powerpoint/2010/main" val="2990502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9144000" cy="990599"/>
          </a:xfrm>
        </p:spPr>
        <p:txBody>
          <a:bodyPr>
            <a:normAutofit fontScale="90000"/>
          </a:bodyPr>
          <a:lstStyle/>
          <a:p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India: Bridging the Hindu/Muslim Divide</a:t>
            </a:r>
            <a:r>
              <a:rPr lang="en-US" sz="5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9144000" cy="6248400"/>
          </a:xfrm>
        </p:spPr>
        <p:txBody>
          <a:bodyPr>
            <a:normAutofit fontScale="92500"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Growth of Sikhism  </a:t>
            </a:r>
            <a:r>
              <a:rPr lang="en-US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a. Founder Guru Nanak (1469–1539) had been part of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bhakti movement </a:t>
            </a:r>
            <a:endParaRPr lang="en-US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 Nanak and his successors set aside caste distinctions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Proclaimed </a:t>
            </a:r>
            <a:r>
              <a:rPr lang="en-US" sz="3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essential equality of men and women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c. Gradually developed as a new religion of the Punjab </a:t>
            </a:r>
            <a:r>
              <a:rPr lang="en-US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d. 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Evolved into a militant community in response to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hostility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350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685800"/>
            <a:ext cx="8915400" cy="1676400"/>
          </a:xfrm>
          <a:noFill/>
          <a:ln/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Which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following is a true statement concerning Christianity and Islam during the early modern era?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362200"/>
            <a:ext cx="9067800" cy="4191000"/>
          </a:xfrm>
          <a:noFill/>
          <a:ln/>
        </p:spPr>
        <p:txBody>
          <a:bodyPr>
            <a:noAutofit/>
          </a:bodyPr>
          <a:lstStyle/>
          <a:p>
            <a:pPr marL="457200" indent="-457200" algn="l">
              <a:lnSpc>
                <a:spcPct val="80000"/>
              </a:lnSpc>
              <a:buAutoNum type="alphaLcPeriod"/>
            </a:pPr>
            <a:r>
              <a:rPr lang="en-US" sz="28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Islam </a:t>
            </a:r>
            <a:r>
              <a:rPr lang="en-US" sz="28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spread to few new regions during the period, while Christianity </a:t>
            </a:r>
            <a:r>
              <a:rPr lang="en-US" sz="28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spread </a:t>
            </a:r>
            <a:r>
              <a:rPr lang="en-US" sz="28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many new regions</a:t>
            </a:r>
            <a:r>
              <a:rPr lang="en-US" sz="28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80000"/>
              </a:lnSpc>
            </a:pPr>
            <a:endParaRPr lang="en-US" sz="12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>
              <a:lnSpc>
                <a:spcPct val="80000"/>
              </a:lnSpc>
            </a:pPr>
            <a:r>
              <a:rPr lang="en-US" sz="28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Declining numbers of people continued to practice Christianity, while growing numbers adopted Islam.</a:t>
            </a:r>
          </a:p>
          <a:p>
            <a:pPr marL="609600" indent="-609600" algn="l">
              <a:lnSpc>
                <a:spcPct val="80000"/>
              </a:lnSpc>
            </a:pPr>
            <a:endParaRPr lang="en-US" sz="1600" dirty="0" smtClean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>
              <a:lnSpc>
                <a:spcPct val="80000"/>
              </a:lnSpc>
            </a:pPr>
            <a:r>
              <a:rPr lang="en-US" sz="28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Both Islam and Christianity became more exclusive religions that shunned converts.</a:t>
            </a:r>
          </a:p>
          <a:p>
            <a:pPr marL="609600" indent="-609600" algn="l">
              <a:lnSpc>
                <a:spcPct val="80000"/>
              </a:lnSpc>
            </a:pPr>
            <a:endParaRPr lang="en-US" sz="1800" dirty="0" smtClean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>
              <a:lnSpc>
                <a:spcPct val="80000"/>
              </a:lnSpc>
            </a:pPr>
            <a:r>
              <a:rPr lang="en-US" sz="28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spread of Islam during the early modern era relied less on conquest and colonization than the spread of Christianity.</a:t>
            </a:r>
          </a:p>
        </p:txBody>
      </p:sp>
      <p:sp>
        <p:nvSpPr>
          <p:cNvPr id="407557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BEEB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endParaRPr lang="en-US" sz="4400" i="1" dirty="0">
              <a:solidFill>
                <a:srgbClr val="FFB38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83" y="128427"/>
            <a:ext cx="1090773" cy="109077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image, p4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8531225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982894"/>
          </a:xfrm>
        </p:spPr>
        <p:txBody>
          <a:bodyPr>
            <a:normAutofit fontScale="90000"/>
          </a:bodyPr>
          <a:lstStyle/>
          <a:p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Asian Comparison: China and the Jesuits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Christianity reached China during the powerful, 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prosperous Ming and Qing dynasties   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No mass conversion in China   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    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c.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52400"/>
            <a:ext cx="8991600" cy="1135294"/>
          </a:xfrm>
        </p:spPr>
        <p:txBody>
          <a:bodyPr>
            <a:normAutofit fontScale="90000"/>
          </a:bodyPr>
          <a:lstStyle/>
          <a:p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Asian Comparison: China and the Jesuits</a:t>
            </a:r>
            <a:b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7696200" cy="5715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Missionaries didn’t offer much that the 	Chinese needed    </a:t>
            </a:r>
          </a:p>
          <a:p>
            <a:pPr algn="l"/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810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76200" y="9427"/>
            <a:ext cx="9220200" cy="1752599"/>
          </a:xfrm>
        </p:spPr>
        <p:txBody>
          <a:bodyPr>
            <a:normAutofit fontScale="90000"/>
          </a:bodyPr>
          <a:lstStyle/>
          <a:p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Persistence and Change in Afro-Asian Cultural Traditions</a:t>
            </a:r>
            <a:b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295400"/>
            <a:ext cx="8763000" cy="52578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African religious elements accompanied slaves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Americas</a:t>
            </a: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Europeans often tried to suppress African </a:t>
            </a:r>
          </a:p>
          <a:p>
            <a:pPr algn="l">
              <a:spcBef>
                <a:spcPts val="0"/>
              </a:spcBef>
            </a:pP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elements as sorcery</a:t>
            </a:r>
          </a:p>
          <a:p>
            <a:pPr algn="l">
              <a:spcBef>
                <a:spcPts val="0"/>
              </a:spcBef>
            </a:pPr>
            <a:endParaRPr lang="en-US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3. 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5137" y="169863"/>
            <a:ext cx="9144000" cy="945355"/>
          </a:xfrm>
        </p:spPr>
        <p:txBody>
          <a:bodyPr>
            <a:normAutofit fontScale="90000"/>
          </a:bodyPr>
          <a:lstStyle/>
          <a:p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Expansion and Renewal in the Islamic World</a:t>
            </a:r>
            <a:b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4953000" cy="5867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Continued spread of Islam depended not on conquest but on wandering holy men, scholars, and traders</a:t>
            </a:r>
          </a:p>
        </p:txBody>
      </p:sp>
      <p:pic>
        <p:nvPicPr>
          <p:cNvPr id="6" name="Picture 2" descr="spot map 16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9317" y="1239837"/>
            <a:ext cx="4244683" cy="561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5137" y="169863"/>
            <a:ext cx="9144000" cy="945355"/>
          </a:xfrm>
        </p:spPr>
        <p:txBody>
          <a:bodyPr>
            <a:normAutofit fontScale="90000"/>
          </a:bodyPr>
          <a:lstStyle/>
          <a:p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Expansion and Renewal in the Islamic World</a:t>
            </a:r>
            <a:b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5029200" cy="5867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The syncretism of Islamization was increasingly offensive to orthodox Muslims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a.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b.   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c. </a:t>
            </a:r>
          </a:p>
        </p:txBody>
      </p:sp>
      <p:pic>
        <p:nvPicPr>
          <p:cNvPr id="6" name="Picture 2" descr="spot map 16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9317" y="1239837"/>
            <a:ext cx="4244683" cy="561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40953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" y="124619"/>
            <a:ext cx="9144000" cy="990599"/>
          </a:xfrm>
        </p:spPr>
        <p:txBody>
          <a:bodyPr>
            <a:normAutofit fontScale="90000"/>
          </a:bodyPr>
          <a:lstStyle/>
          <a:p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Expansion and Renewal in the Islamic World</a:t>
            </a:r>
            <a:b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9144000" cy="586740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The most well-known Islamic renewal movement of the period was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Wahhabism 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a. developed in the Arabian Peninsula in mid-eighteenth century 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b. 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founder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Wahhab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(1703–1792) was a theologian 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c. aimed to restore absolute monotheism, end veneration of saints 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343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" y="124619"/>
            <a:ext cx="9144000" cy="990599"/>
          </a:xfrm>
        </p:spPr>
        <p:txBody>
          <a:bodyPr>
            <a:normAutofit fontScale="90000"/>
          </a:bodyPr>
          <a:lstStyle/>
          <a:p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Expansion and Renewal in the Islamic World</a:t>
            </a:r>
            <a:b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d. 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Aimed 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restore strict adherence to the sharia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(Islamic law)  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e. 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f.   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g.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h. 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118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1" name="Picture 3" descr="image, p4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4963" y="838200"/>
            <a:ext cx="4119037" cy="60198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76200"/>
            <a:ext cx="4872563" cy="65833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 Chinese and Indian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cultural/religious change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wasn’t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dramatic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what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occurred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Confucian and Hindu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cultures didn’t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spread widely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early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    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But neither remained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04800" y="5993"/>
            <a:ext cx="8305800" cy="1295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China: New Directions in an Old Tradition</a:t>
            </a:r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282</Words>
  <Application>Microsoft Office PowerPoint</Application>
  <PresentationFormat>On-screen Show (4:3)</PresentationFormat>
  <Paragraphs>215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Ways of the World: A Brief Global History  First Edition</vt:lpstr>
      <vt:lpstr>An Asian Comparison: China and the Jesuits </vt:lpstr>
      <vt:lpstr>An Asian Comparison: China and the Jesuits </vt:lpstr>
      <vt:lpstr>Persistence and Change in Afro-Asian Cultural Traditions </vt:lpstr>
      <vt:lpstr>Expansion and Renewal in the Islamic World </vt:lpstr>
      <vt:lpstr>Expansion and Renewal in the Islamic World </vt:lpstr>
      <vt:lpstr>Expansion and Renewal in the Islamic World </vt:lpstr>
      <vt:lpstr>Expansion and Renewal in the Islamic World </vt:lpstr>
      <vt:lpstr>1. Chinese and Indian      cultural/religious change         wasn’t as dramatic as what        occurred in Europe           a. Confucian and Hindu        cultures didn’t spread widely          in early modern period           b. But neither remained   static   </vt:lpstr>
      <vt:lpstr>2. Ming and Qing dynasty China still operated   within a Confucian framework        a.       b. </vt:lpstr>
      <vt:lpstr>China: New Directions in an Old Tradition </vt:lpstr>
      <vt:lpstr>China: New Directions in an Old Tradition </vt:lpstr>
      <vt:lpstr>India: Bridging the Hindu/Muslim Divide </vt:lpstr>
      <vt:lpstr>India: Bridging the Hindu/Muslim Divide </vt:lpstr>
      <vt:lpstr>India: Bridging the Hindu/Muslim Divide </vt:lpstr>
      <vt:lpstr>    Which of the following is a true statement concerning Christianity and Islam during the early modern era?</vt:lpstr>
      <vt:lpstr>PowerPoint Presentation</vt:lpstr>
    </vt:vector>
  </TitlesOfParts>
  <Company>Pearland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Johnson, Glen</dc:creator>
  <cp:lastModifiedBy>Greg Scott</cp:lastModifiedBy>
  <cp:revision>62</cp:revision>
  <cp:lastPrinted>2015-10-24T19:24:50Z</cp:lastPrinted>
  <dcterms:created xsi:type="dcterms:W3CDTF">2012-12-11T21:49:13Z</dcterms:created>
  <dcterms:modified xsi:type="dcterms:W3CDTF">2016-02-04T22:49:01Z</dcterms:modified>
</cp:coreProperties>
</file>