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2" r:id="rId2"/>
    <p:sldId id="265" r:id="rId3"/>
    <p:sldId id="266" r:id="rId4"/>
    <p:sldId id="312" r:id="rId5"/>
    <p:sldId id="279" r:id="rId6"/>
    <p:sldId id="301" r:id="rId7"/>
    <p:sldId id="323" r:id="rId8"/>
    <p:sldId id="325" r:id="rId9"/>
    <p:sldId id="316" r:id="rId10"/>
    <p:sldId id="298" r:id="rId11"/>
    <p:sldId id="324" r:id="rId12"/>
    <p:sldId id="300" r:id="rId13"/>
    <p:sldId id="283" r:id="rId14"/>
    <p:sldId id="302" r:id="rId15"/>
    <p:sldId id="299" r:id="rId16"/>
    <p:sldId id="297" r:id="rId17"/>
    <p:sldId id="320" r:id="rId18"/>
    <p:sldId id="321" r:id="rId19"/>
    <p:sldId id="308" r:id="rId20"/>
    <p:sldId id="318" r:id="rId21"/>
    <p:sldId id="309" r:id="rId22"/>
    <p:sldId id="303" r:id="rId23"/>
    <p:sldId id="311" r:id="rId24"/>
    <p:sldId id="304" r:id="rId25"/>
    <p:sldId id="282" r:id="rId26"/>
    <p:sldId id="314" r:id="rId27"/>
    <p:sldId id="280" r:id="rId28"/>
    <p:sldId id="315" r:id="rId29"/>
    <p:sldId id="319" r:id="rId30"/>
    <p:sldId id="259"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9" autoAdjust="0"/>
    <p:restoredTop sz="67611" autoAdjust="0"/>
  </p:normalViewPr>
  <p:slideViewPr>
    <p:cSldViewPr>
      <p:cViewPr>
        <p:scale>
          <a:sx n="68" d="100"/>
          <a:sy n="68" d="100"/>
        </p:scale>
        <p:origin x="1296"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124"/>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sz="quarter" idx="1"/>
          </p:nvPr>
        </p:nvSpPr>
        <p:spPr>
          <a:xfrm>
            <a:off x="4143587" y="1"/>
            <a:ext cx="3169920" cy="481124"/>
          </a:xfrm>
          <a:prstGeom prst="rect">
            <a:avLst/>
          </a:prstGeom>
        </p:spPr>
        <p:txBody>
          <a:bodyPr vert="horz" lIns="95646" tIns="47823" rIns="95646" bIns="47823" rtlCol="0"/>
          <a:lstStyle>
            <a:lvl1pPr algn="r">
              <a:defRPr sz="1300"/>
            </a:lvl1pPr>
          </a:lstStyle>
          <a:p>
            <a:fld id="{C9074119-2F92-460B-9CBB-B9F3E1D9CCA7}" type="datetimeFigureOut">
              <a:rPr lang="en-US" smtClean="0"/>
              <a:t>2/9/2016</a:t>
            </a:fld>
            <a:endParaRPr lang="en-US"/>
          </a:p>
        </p:txBody>
      </p:sp>
      <p:sp>
        <p:nvSpPr>
          <p:cNvPr id="4" name="Footer Placeholder 3"/>
          <p:cNvSpPr>
            <a:spLocks noGrp="1"/>
          </p:cNvSpPr>
          <p:nvPr>
            <p:ph type="ftr" sz="quarter" idx="2"/>
          </p:nvPr>
        </p:nvSpPr>
        <p:spPr>
          <a:xfrm>
            <a:off x="0" y="9120078"/>
            <a:ext cx="3169920" cy="481124"/>
          </a:xfrm>
          <a:prstGeom prst="rect">
            <a:avLst/>
          </a:prstGeom>
        </p:spPr>
        <p:txBody>
          <a:bodyPr vert="horz" lIns="95646" tIns="47823" rIns="95646" bIns="47823" rtlCol="0" anchor="b"/>
          <a:lstStyle>
            <a:lvl1pPr algn="l">
              <a:defRPr sz="1300"/>
            </a:lvl1pPr>
          </a:lstStyle>
          <a:p>
            <a:r>
              <a:rPr lang="en-US" smtClean="0"/>
              <a:t>www.glscott.org</a:t>
            </a:r>
            <a:endParaRPr lang="en-US"/>
          </a:p>
        </p:txBody>
      </p:sp>
      <p:sp>
        <p:nvSpPr>
          <p:cNvPr id="5" name="Slide Number Placeholder 4"/>
          <p:cNvSpPr>
            <a:spLocks noGrp="1"/>
          </p:cNvSpPr>
          <p:nvPr>
            <p:ph type="sldNum" sz="quarter" idx="3"/>
          </p:nvPr>
        </p:nvSpPr>
        <p:spPr>
          <a:xfrm>
            <a:off x="4143587" y="9120078"/>
            <a:ext cx="3169920" cy="481124"/>
          </a:xfrm>
          <a:prstGeom prst="rect">
            <a:avLst/>
          </a:prstGeom>
        </p:spPr>
        <p:txBody>
          <a:bodyPr vert="horz" lIns="95646" tIns="47823" rIns="95646" bIns="47823" rtlCol="0" anchor="b"/>
          <a:lstStyle>
            <a:lvl1pPr algn="r">
              <a:defRPr sz="1300"/>
            </a:lvl1pPr>
          </a:lstStyle>
          <a:p>
            <a:fld id="{7C4619F6-96AE-41E6-993B-7AF76ADB83C3}" type="slidenum">
              <a:rPr lang="en-US" smtClean="0"/>
              <a:t>‹#›</a:t>
            </a:fld>
            <a:endParaRPr lang="en-US"/>
          </a:p>
        </p:txBody>
      </p:sp>
    </p:spTree>
    <p:extLst>
      <p:ext uri="{BB962C8B-B14F-4D97-AF65-F5344CB8AC3E}">
        <p14:creationId xmlns:p14="http://schemas.microsoft.com/office/powerpoint/2010/main" val="17998105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646" tIns="47823" rIns="95646" bIns="47823" rtlCol="0"/>
          <a:lstStyle>
            <a:lvl1pPr algn="r">
              <a:defRPr sz="1300"/>
            </a:lvl1pPr>
          </a:lstStyle>
          <a:p>
            <a:fld id="{870393D3-892F-414D-904C-83FF62244363}" type="datetimeFigureOut">
              <a:rPr lang="en-US" smtClean="0"/>
              <a:pPr/>
              <a:t>2/9/2016</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646" tIns="47823" rIns="95646" bIns="47823"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646" tIns="47823" rIns="95646" bIns="47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5646" tIns="47823" rIns="95646" bIns="47823" rtlCol="0" anchor="b"/>
          <a:lstStyle>
            <a:lvl1pPr algn="l">
              <a:defRPr sz="1300"/>
            </a:lvl1pPr>
          </a:lstStyle>
          <a:p>
            <a:r>
              <a:rPr lang="en-US" smtClean="0"/>
              <a:t>www.glscott.org</a:t>
            </a:r>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646" tIns="47823" rIns="95646" bIns="47823" rtlCol="0" anchor="b"/>
          <a:lstStyle>
            <a:lvl1pPr algn="r">
              <a:defRPr sz="1300"/>
            </a:lvl1pPr>
          </a:lstStyle>
          <a:p>
            <a:fld id="{E4B23C82-38AD-4181-A05B-8F9E6CA67CBB}" type="slidenum">
              <a:rPr lang="en-US" smtClean="0"/>
              <a:pPr/>
              <a:t>‹#›</a:t>
            </a:fld>
            <a:endParaRPr lang="en-US"/>
          </a:p>
        </p:txBody>
      </p:sp>
    </p:spTree>
    <p:extLst>
      <p:ext uri="{BB962C8B-B14F-4D97-AF65-F5344CB8AC3E}">
        <p14:creationId xmlns:p14="http://schemas.microsoft.com/office/powerpoint/2010/main" val="20065462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Excommunication#cite_note-4" TargetMode="External"/><Relationship Id="rId3" Type="http://schemas.openxmlformats.org/officeDocument/2006/relationships/hyperlink" Target="https://en.wikipedia.org/wiki/Canon_law_(Catholic_Church)" TargetMode="External"/><Relationship Id="rId7" Type="http://schemas.openxmlformats.org/officeDocument/2006/relationships/hyperlink" Target="https://en.wikipedia.org/wiki/Excommunication#cite_note-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Excommunication#cite_note-2" TargetMode="External"/><Relationship Id="rId5" Type="http://schemas.openxmlformats.org/officeDocument/2006/relationships/hyperlink" Target="https://en.wikipedia.org/wiki/Censure#Canon_law" TargetMode="External"/><Relationship Id="rId4" Type="http://schemas.openxmlformats.org/officeDocument/2006/relationships/hyperlink" Target="https://en.wikipedia.org/wiki/Excommunication#cite_note-1"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glishhistory.net/tudor/monarchs/aragon.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jesus-is-lord.com/queen.htm" TargetMode="External"/><Relationship Id="rId4" Type="http://schemas.openxmlformats.org/officeDocument/2006/relationships/hyperlink" Target="http://tudorhistory.org/mary/"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Habsburg_Monarchy" TargetMode="External"/><Relationship Id="rId3" Type="http://schemas.openxmlformats.org/officeDocument/2006/relationships/hyperlink" Target="https://en.wikipedia.org/wiki/Counter-Reformation" TargetMode="External"/><Relationship Id="rId7" Type="http://schemas.openxmlformats.org/officeDocument/2006/relationships/hyperlink" Target="https://en.wikipedia.org/wiki/Eighty_Years'_War"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Habsburg_Spain" TargetMode="External"/><Relationship Id="rId5" Type="http://schemas.openxmlformats.org/officeDocument/2006/relationships/hyperlink" Target="https://en.wikipedia.org/wiki/League_of_Evangelical_Union" TargetMode="External"/><Relationship Id="rId4" Type="http://schemas.openxmlformats.org/officeDocument/2006/relationships/hyperlink" Target="https://en.wikipedia.org/wiki/Peace_of_Augsburg" TargetMode="External"/><Relationship Id="rId9" Type="http://schemas.openxmlformats.org/officeDocument/2006/relationships/hyperlink" Target="https://en.wikipedia.org/wiki/Kingdom_of_Franc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E4B23C82-38AD-4181-A05B-8F9E6CA67CBB}" type="slidenum">
              <a:rPr lang="en-US" smtClean="0"/>
              <a:pPr/>
              <a:t>1</a:t>
            </a:fld>
            <a:endParaRPr lang="en-US"/>
          </a:p>
        </p:txBody>
      </p:sp>
    </p:spTree>
    <p:extLst>
      <p:ext uri="{BB962C8B-B14F-4D97-AF65-F5344CB8AC3E}">
        <p14:creationId xmlns:p14="http://schemas.microsoft.com/office/powerpoint/2010/main" val="77400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latin typeface="Times New Roman" panose="02020603050405020304" pitchFamily="18" charset="0"/>
              <a:cs typeface="Times New Roman" panose="02020603050405020304" pitchFamily="18" charset="0"/>
            </a:endParaRPr>
          </a:p>
          <a:p>
            <a:pPr algn="l"/>
            <a:r>
              <a:rPr lang="en-US" sz="1300" dirty="0">
                <a:latin typeface="Times New Roman" panose="02020603050405020304" pitchFamily="18" charset="0"/>
                <a:cs typeface="Times New Roman" panose="02020603050405020304" pitchFamily="18" charset="0"/>
              </a:rPr>
              <a:t>B. Western Christendom Fragmented: The Protestant Reformation  </a:t>
            </a:r>
          </a:p>
          <a:p>
            <a:pPr algn="l"/>
            <a:r>
              <a:rPr lang="en-US" sz="1300" dirty="0">
                <a:latin typeface="Times New Roman" panose="02020603050405020304" pitchFamily="18" charset="0"/>
                <a:cs typeface="Times New Roman" panose="02020603050405020304" pitchFamily="18" charset="0"/>
              </a:rPr>
              <a:t> 1. Protestant Reformation began in 1517    </a:t>
            </a:r>
          </a:p>
          <a:p>
            <a:pPr algn="l"/>
            <a:r>
              <a:rPr lang="en-US" sz="1300" dirty="0">
                <a:latin typeface="Times New Roman" panose="02020603050405020304" pitchFamily="18" charset="0"/>
                <a:cs typeface="Times New Roman" panose="02020603050405020304" pitchFamily="18" charset="0"/>
              </a:rPr>
              <a:t>   a. Martin Luther posted the Ninety-five Theses, asking for debate about ecclesiastical abuses    </a:t>
            </a:r>
          </a:p>
        </p:txBody>
      </p:sp>
      <p:sp>
        <p:nvSpPr>
          <p:cNvPr id="4" name="Slide Number Placeholder 3"/>
          <p:cNvSpPr>
            <a:spLocks noGrp="1"/>
          </p:cNvSpPr>
          <p:nvPr>
            <p:ph type="sldNum" sz="quarter" idx="10"/>
          </p:nvPr>
        </p:nvSpPr>
        <p:spPr/>
        <p:txBody>
          <a:bodyPr/>
          <a:lstStyle/>
          <a:p>
            <a:fld id="{E4B23C82-38AD-4181-A05B-8F9E6CA67CBB}"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3769954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latin typeface="Times New Roman" panose="02020603050405020304" pitchFamily="18" charset="0"/>
              <a:cs typeface="Times New Roman" panose="02020603050405020304" pitchFamily="18" charset="0"/>
            </a:endParaRPr>
          </a:p>
          <a:p>
            <a:pPr algn="l"/>
            <a:r>
              <a:rPr lang="en-US" sz="1300" dirty="0">
                <a:latin typeface="Times New Roman" panose="02020603050405020304" pitchFamily="18" charset="0"/>
                <a:cs typeface="Times New Roman" panose="02020603050405020304" pitchFamily="18" charset="0"/>
              </a:rPr>
              <a:t>B. Western Christendom Fragmented: The Protestant Reformation  </a:t>
            </a:r>
          </a:p>
          <a:p>
            <a:pPr algn="l"/>
            <a:r>
              <a:rPr lang="en-US" sz="1300" dirty="0">
                <a:latin typeface="Times New Roman" panose="02020603050405020304" pitchFamily="18" charset="0"/>
                <a:cs typeface="Times New Roman" panose="02020603050405020304" pitchFamily="18" charset="0"/>
              </a:rPr>
              <a:t> 1. Protestant Reformation began in 1517    </a:t>
            </a:r>
          </a:p>
          <a:p>
            <a:pPr algn="l"/>
            <a:r>
              <a:rPr lang="en-US" sz="1300" dirty="0">
                <a:latin typeface="Times New Roman" panose="02020603050405020304" pitchFamily="18" charset="0"/>
                <a:cs typeface="Times New Roman" panose="02020603050405020304" pitchFamily="18" charset="0"/>
              </a:rPr>
              <a:t>   a. Martin Luther posted the Ninety-five Theses, asking for debate about ecclesiastical abuses    </a:t>
            </a:r>
          </a:p>
          <a:p>
            <a:pPr>
              <a:lnSpc>
                <a:spcPct val="80000"/>
              </a:lnSpc>
              <a:defRPr/>
            </a:pPr>
            <a:r>
              <a:rPr lang="en-US" b="0" dirty="0" smtClean="0">
                <a:latin typeface="Times New Roman" panose="02020603050405020304" pitchFamily="18" charset="0"/>
                <a:cs typeface="Times New Roman" panose="02020603050405020304" pitchFamily="18" charset="0"/>
              </a:rPr>
              <a:t>Was excommunicated</a:t>
            </a:r>
          </a:p>
          <a:p>
            <a:pPr>
              <a:lnSpc>
                <a:spcPct val="80000"/>
              </a:lnSpc>
              <a:defRPr/>
            </a:pPr>
            <a:r>
              <a:rPr lang="en-US" dirty="0" smtClean="0">
                <a:effectLst/>
              </a:rPr>
              <a:t>In Catholic </a:t>
            </a:r>
            <a:r>
              <a:rPr lang="en-US" dirty="0" smtClean="0">
                <a:effectLst/>
                <a:hlinkClick r:id="rId3" tooltip="Canon law (Catholic Church)"/>
              </a:rPr>
              <a:t>canon law</a:t>
            </a:r>
            <a:r>
              <a:rPr lang="en-US" dirty="0" smtClean="0">
                <a:effectLst/>
              </a:rPr>
              <a:t>, excommunication is a rarely applied</a:t>
            </a:r>
            <a:r>
              <a:rPr lang="en-US" b="0" i="0" baseline="30000" dirty="0" smtClean="0">
                <a:effectLst/>
                <a:hlinkClick r:id="rId4"/>
              </a:rPr>
              <a:t>[1]</a:t>
            </a:r>
            <a:r>
              <a:rPr lang="en-US" dirty="0" smtClean="0">
                <a:effectLst/>
              </a:rPr>
              <a:t> </a:t>
            </a:r>
            <a:r>
              <a:rPr lang="en-US" dirty="0" smtClean="0">
                <a:effectLst/>
                <a:hlinkClick r:id="rId5" tooltip="Censure"/>
              </a:rPr>
              <a:t>censure</a:t>
            </a:r>
            <a:r>
              <a:rPr lang="en-US" dirty="0" smtClean="0">
                <a:effectLst/>
              </a:rPr>
              <a:t> and thus a "medicinal penalty" intended to invite the person to change </a:t>
            </a:r>
            <a:r>
              <a:rPr lang="en-US" dirty="0" err="1" smtClean="0">
                <a:effectLst/>
              </a:rPr>
              <a:t>behaviour</a:t>
            </a:r>
            <a:r>
              <a:rPr lang="en-US" dirty="0" smtClean="0">
                <a:effectLst/>
              </a:rPr>
              <a:t> or attitude, repent, and return to full communion.</a:t>
            </a:r>
            <a:r>
              <a:rPr lang="en-US" b="0" i="0" baseline="30000" dirty="0" smtClean="0">
                <a:effectLst/>
                <a:hlinkClick r:id="rId6"/>
              </a:rPr>
              <a:t>[2]</a:t>
            </a:r>
            <a:r>
              <a:rPr lang="en-US" dirty="0" smtClean="0">
                <a:effectLst/>
              </a:rPr>
              <a:t> It is not an "expiatory penalty" designed to make satisfaction for the wrong done, much less a "vindictive penalty" designed solely to punish: "excommunication, which is the gravest penalty of all and the most frequent, is always medicinal",</a:t>
            </a:r>
            <a:r>
              <a:rPr lang="en-US" b="0" i="0" baseline="30000" dirty="0" smtClean="0">
                <a:effectLst/>
                <a:hlinkClick r:id="rId7"/>
              </a:rPr>
              <a:t>[3]</a:t>
            </a:r>
            <a:r>
              <a:rPr lang="en-US" dirty="0" smtClean="0">
                <a:effectLst/>
              </a:rPr>
              <a:t> and is "not at all vindictive".</a:t>
            </a:r>
            <a:r>
              <a:rPr lang="en-US" b="0" i="0" baseline="30000" dirty="0" smtClean="0">
                <a:effectLst/>
                <a:hlinkClick r:id="rId8"/>
              </a:rPr>
              <a:t>[4]</a:t>
            </a:r>
            <a:endParaRPr lang="en-US" b="0" dirty="0" smtClean="0">
              <a:latin typeface="Times New Roman" panose="02020603050405020304" pitchFamily="18" charset="0"/>
              <a:cs typeface="Times New Roman" panose="02020603050405020304" pitchFamily="18" charset="0"/>
            </a:endParaRPr>
          </a:p>
          <a:p>
            <a:pPr>
              <a:lnSpc>
                <a:spcPct val="80000"/>
              </a:lnSpc>
              <a:defRPr/>
            </a:pPr>
            <a:endParaRPr lang="en-US" b="0" dirty="0" smtClean="0">
              <a:latin typeface="Times New Roman" panose="02020603050405020304" pitchFamily="18" charset="0"/>
              <a:cs typeface="Times New Roman" panose="02020603050405020304" pitchFamily="18" charset="0"/>
            </a:endParaRPr>
          </a:p>
          <a:p>
            <a:pPr>
              <a:lnSpc>
                <a:spcPct val="80000"/>
              </a:lnSpc>
              <a:defRPr/>
            </a:pPr>
            <a:r>
              <a:rPr lang="en-US" b="0" dirty="0" smtClean="0">
                <a:latin typeface="Times New Roman" panose="02020603050405020304" pitchFamily="18" charset="0"/>
                <a:cs typeface="Times New Roman" panose="02020603050405020304" pitchFamily="18" charset="0"/>
              </a:rPr>
              <a:t>Began his own church – Lutheran Church</a:t>
            </a:r>
          </a:p>
          <a:p>
            <a:pPr>
              <a:lnSpc>
                <a:spcPct val="80000"/>
              </a:lnSpc>
              <a:defRPr/>
            </a:pPr>
            <a:r>
              <a:rPr lang="en-US" b="0" dirty="0" smtClean="0">
                <a:latin typeface="Times New Roman" panose="02020603050405020304" pitchFamily="18" charset="0"/>
                <a:cs typeface="Times New Roman" panose="02020603050405020304" pitchFamily="18" charset="0"/>
              </a:rPr>
              <a:t>Translated Bible into German.</a:t>
            </a:r>
          </a:p>
          <a:p>
            <a:pPr>
              <a:lnSpc>
                <a:spcPct val="80000"/>
              </a:lnSpc>
              <a:defRPr/>
            </a:pPr>
            <a:r>
              <a:rPr lang="en-US" b="0" dirty="0" smtClean="0">
                <a:latin typeface="Times New Roman" panose="02020603050405020304" pitchFamily="18" charset="0"/>
                <a:cs typeface="Times New Roman" panose="02020603050405020304" pitchFamily="18" charset="0"/>
              </a:rPr>
              <a:t>(The bible was written in Latin)</a:t>
            </a:r>
          </a:p>
          <a:p>
            <a:pPr algn="l"/>
            <a:r>
              <a:rPr lang="en-US" sz="1300" dirty="0">
                <a:latin typeface="Times New Roman" panose="02020603050405020304" pitchFamily="18" charset="0"/>
                <a:cs typeface="Times New Roman" panose="02020603050405020304" pitchFamily="18" charset="0"/>
              </a:rPr>
              <a:t>   </a:t>
            </a:r>
            <a:endParaRPr lang="en-US"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89141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latin typeface="Times New Roman" panose="02020603050405020304" pitchFamily="18" charset="0"/>
              <a:cs typeface="Times New Roman" panose="02020603050405020304" pitchFamily="18" charset="0"/>
            </a:endParaRPr>
          </a:p>
          <a:p>
            <a:pPr algn="l"/>
            <a:r>
              <a:rPr lang="en-US" sz="1300" dirty="0">
                <a:latin typeface="Times New Roman" panose="02020603050405020304" pitchFamily="18" charset="0"/>
                <a:cs typeface="Times New Roman" panose="02020603050405020304" pitchFamily="18" charset="0"/>
              </a:rPr>
              <a:t>   b. Luther was one of many who criticized the Roman Catholic Church   </a:t>
            </a:r>
          </a:p>
          <a:p>
            <a:pPr algn="l"/>
            <a:r>
              <a:rPr lang="en-US" sz="1300" dirty="0">
                <a:latin typeface="Times New Roman" panose="02020603050405020304" pitchFamily="18" charset="0"/>
                <a:cs typeface="Times New Roman" panose="02020603050405020304" pitchFamily="18" charset="0"/>
              </a:rPr>
              <a:t>   c. Luther’s protest was more deeply grounded in theological difference    </a:t>
            </a:r>
          </a:p>
          <a:p>
            <a:pPr algn="l"/>
            <a:r>
              <a:rPr lang="en-US" sz="1300" dirty="0">
                <a:latin typeface="Times New Roman" panose="02020603050405020304" pitchFamily="18" charset="0"/>
                <a:cs typeface="Times New Roman" panose="02020603050405020304" pitchFamily="18" charset="0"/>
              </a:rPr>
              <a:t>   d. put forth a new understanding of salvation as coming through faith alone rather than through good works, with the Bible, not Church teaching, as the source of religious authority    </a:t>
            </a:r>
          </a:p>
          <a:p>
            <a:pPr algn="l"/>
            <a:r>
              <a:rPr lang="en-US" sz="1300" dirty="0">
                <a:latin typeface="Times New Roman" panose="02020603050405020304" pitchFamily="18" charset="0"/>
                <a:cs typeface="Times New Roman" panose="02020603050405020304" pitchFamily="18" charset="0"/>
              </a:rPr>
              <a:t>  e. questioned the special role of the clerical hierarchy (including the pope)  </a:t>
            </a:r>
          </a:p>
          <a:p>
            <a:pPr algn="l"/>
            <a:endParaRPr lang="en-US" sz="1300" dirty="0">
              <a:latin typeface="Times New Roman" panose="02020603050405020304" pitchFamily="18" charset="0"/>
              <a:cs typeface="Times New Roman" panose="02020603050405020304" pitchFamily="18" charset="0"/>
            </a:endParaRPr>
          </a:p>
          <a:p>
            <a:pPr defTabSz="956462">
              <a:defRPr/>
            </a:pPr>
            <a:r>
              <a:rPr lang="en-US" sz="1300" dirty="0">
                <a:solidFill>
                  <a:srgbClr val="FF0000"/>
                </a:solidFill>
                <a:latin typeface="Times New Roman" panose="02020603050405020304" pitchFamily="18" charset="0"/>
                <a:cs typeface="Times New Roman" panose="02020603050405020304" pitchFamily="18" charset="0"/>
              </a:rPr>
              <a:t>Selling indulgences</a:t>
            </a:r>
            <a:r>
              <a:rPr lang="en-US" sz="1300" dirty="0">
                <a:latin typeface="Times New Roman" panose="02020603050405020304" pitchFamily="18" charset="0"/>
                <a:cs typeface="Times New Roman" panose="02020603050405020304" pitchFamily="18" charset="0"/>
              </a:rPr>
              <a:t> - The Church taught that most Christians after death went to purgatory to suffer a time of punishment for their sins before going to heaven. Indulgences were intended to remit a part of that time. They were granted previous to death by the Church for various good works that came to include monetary offerings. This last became very controversial because it appeared that the Church was selling the right to avoid all or part of an individual’s time in purgatory</a:t>
            </a:r>
            <a:endParaRPr lang="en-US" b="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72298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a. fed on political, economic, and social tension, not just religious differences   </a:t>
            </a:r>
          </a:p>
          <a:p>
            <a:pPr algn="l"/>
            <a:r>
              <a:rPr lang="en-US" sz="1300" dirty="0">
                <a:latin typeface="Times New Roman" panose="02020603050405020304" pitchFamily="18" charset="0"/>
                <a:cs typeface="Times New Roman" panose="02020603050405020304" pitchFamily="18" charset="0"/>
              </a:rPr>
              <a:t>  </a:t>
            </a:r>
          </a:p>
          <a:p>
            <a:endParaRPr 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3583250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b. some monarchs used Luther to justify independence from the papacy    </a:t>
            </a:r>
          </a:p>
          <a:p>
            <a:pPr algn="l"/>
            <a:r>
              <a:rPr lang="en-US" sz="1300" dirty="0">
                <a:latin typeface="Times New Roman" panose="02020603050405020304" pitchFamily="18" charset="0"/>
                <a:cs typeface="Times New Roman" panose="02020603050405020304" pitchFamily="18" charset="0"/>
              </a:rPr>
              <a:t>c. gave a new religious legitimacy to the middle class    </a:t>
            </a:r>
          </a:p>
          <a:p>
            <a:pPr algn="l"/>
            <a:r>
              <a:rPr lang="en-US" sz="1300" dirty="0">
                <a:latin typeface="Times New Roman" panose="02020603050405020304" pitchFamily="18" charset="0"/>
                <a:cs typeface="Times New Roman" panose="02020603050405020304" pitchFamily="18" charset="0"/>
              </a:rPr>
              <a:t>d. commoners were attracted to the new religious ideas as a tool for protest against the whole social order</a:t>
            </a:r>
            <a:br>
              <a:rPr lang="en-US" sz="1300" dirty="0">
                <a:latin typeface="Times New Roman" panose="02020603050405020304" pitchFamily="18" charset="0"/>
                <a:cs typeface="Times New Roman" panose="02020603050405020304" pitchFamily="18" charset="0"/>
              </a:rPr>
            </a:br>
            <a:r>
              <a:rPr lang="en-US" sz="1300" dirty="0">
                <a:latin typeface="Times New Roman" panose="02020603050405020304" pitchFamily="18" charset="0"/>
                <a:cs typeface="Times New Roman" panose="02020603050405020304" pitchFamily="18" charset="0"/>
              </a:rPr>
              <a:t>  </a:t>
            </a:r>
          </a:p>
          <a:p>
            <a:endParaRPr lang="en-US" sz="1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155584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a. </a:t>
            </a:r>
            <a:r>
              <a:rPr lang="en-US" sz="1300" b="1" i="1" dirty="0">
                <a:latin typeface="Times New Roman" panose="02020603050405020304" pitchFamily="18" charset="0"/>
                <a:cs typeface="Times New Roman" panose="02020603050405020304" pitchFamily="18" charset="0"/>
              </a:rPr>
              <a:t>Protestants ended veneration of Mary and other female saints </a:t>
            </a:r>
            <a:r>
              <a:rPr lang="en-US" sz="1300" dirty="0">
                <a:latin typeface="Times New Roman" panose="02020603050405020304" pitchFamily="18" charset="0"/>
                <a:cs typeface="Times New Roman" panose="02020603050405020304" pitchFamily="18" charset="0"/>
              </a:rPr>
              <a:t> </a:t>
            </a:r>
          </a:p>
          <a:p>
            <a:pPr algn="l"/>
            <a:r>
              <a:rPr lang="en-US" sz="1300" dirty="0">
                <a:latin typeface="Times New Roman" panose="02020603050405020304" pitchFamily="18" charset="0"/>
                <a:cs typeface="Times New Roman" panose="02020603050405020304" pitchFamily="18" charset="0"/>
              </a:rPr>
              <a:t>  </a:t>
            </a:r>
            <a:r>
              <a:rPr lang="en-US" sz="1300" dirty="0"/>
              <a:t>Veneration, or veneration of saints, is the act of honoring a saint, a person who has been identified as having a high degree of sanctity or holiness. Angels are shown similar veneration in many religions. Philologically, "to venerate" derives from the Latin verb, </a:t>
            </a:r>
            <a:r>
              <a:rPr lang="en-US" sz="1300" dirty="0" err="1"/>
              <a:t>venerare</a:t>
            </a:r>
            <a:r>
              <a:rPr lang="en-US" sz="1300" dirty="0"/>
              <a:t>, meaning to regard with reverence and respect.</a:t>
            </a:r>
            <a:endParaRPr lang="en-US" sz="1300" dirty="0">
              <a:latin typeface="Times New Roman" panose="02020603050405020304" pitchFamily="18" charset="0"/>
              <a:cs typeface="Times New Roman" panose="02020603050405020304" pitchFamily="18" charset="0"/>
            </a:endParaRPr>
          </a:p>
          <a:p>
            <a:pPr algn="l"/>
            <a:r>
              <a:rPr lang="en-US" sz="1300" dirty="0">
                <a:latin typeface="Times New Roman" panose="02020603050405020304" pitchFamily="18" charset="0"/>
                <a:cs typeface="Times New Roman" panose="02020603050405020304" pitchFamily="18" charset="0"/>
              </a:rPr>
              <a:t>b. Protestants closed convents, which had given some women an alternative to marriage    </a:t>
            </a:r>
          </a:p>
          <a:p>
            <a:pPr algn="l"/>
            <a:r>
              <a:rPr lang="en-US" sz="1300" dirty="0">
                <a:latin typeface="Times New Roman" panose="02020603050405020304" pitchFamily="18" charset="0"/>
                <a:cs typeface="Times New Roman" panose="02020603050405020304" pitchFamily="18" charset="0"/>
              </a:rPr>
              <a:t>c. only Quakers among the Protestants gave women an official role in their churches    </a:t>
            </a:r>
          </a:p>
          <a:p>
            <a:pPr algn="l"/>
            <a:r>
              <a:rPr lang="en-US" sz="1300" b="1" i="1" dirty="0">
                <a:latin typeface="Times New Roman" panose="02020603050405020304" pitchFamily="18" charset="0"/>
                <a:cs typeface="Times New Roman" panose="02020603050405020304" pitchFamily="18" charset="0"/>
              </a:rPr>
              <a:t>d. some increase in the education of women, because of emphasis on Bible reading</a:t>
            </a:r>
            <a:r>
              <a:rPr lang="en-US" sz="1300" dirty="0">
                <a:latin typeface="Times New Roman" panose="02020603050405020304" pitchFamily="18" charset="0"/>
                <a:cs typeface="Times New Roman" panose="02020603050405020304" pitchFamily="18" charset="0"/>
              </a:rPr>
              <a:t>  </a:t>
            </a:r>
          </a:p>
          <a:p>
            <a:endParaRPr lang="en-US" sz="1300"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12165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23C82-38AD-4181-A05B-8F9E6CA67CBB}"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72864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77126" indent="-298895">
              <a:defRPr sz="2500">
                <a:solidFill>
                  <a:schemeClr val="tx1"/>
                </a:solidFill>
                <a:latin typeface="Arial" panose="020B0604020202020204" pitchFamily="34" charset="0"/>
              </a:defRPr>
            </a:lvl2pPr>
            <a:lvl3pPr marL="1195578" indent="-239116">
              <a:defRPr sz="2500">
                <a:solidFill>
                  <a:schemeClr val="tx1"/>
                </a:solidFill>
                <a:latin typeface="Arial" panose="020B0604020202020204" pitchFamily="34" charset="0"/>
              </a:defRPr>
            </a:lvl3pPr>
            <a:lvl4pPr marL="1673809" indent="-239116">
              <a:defRPr sz="2500">
                <a:solidFill>
                  <a:schemeClr val="tx1"/>
                </a:solidFill>
                <a:latin typeface="Arial" panose="020B0604020202020204" pitchFamily="34" charset="0"/>
              </a:defRPr>
            </a:lvl4pPr>
            <a:lvl5pPr marL="2152040" indent="-239116">
              <a:defRPr sz="2500">
                <a:solidFill>
                  <a:schemeClr val="tx1"/>
                </a:solidFill>
                <a:latin typeface="Arial" panose="020B0604020202020204" pitchFamily="34" charset="0"/>
              </a:defRPr>
            </a:lvl5pPr>
            <a:lvl6pPr marL="2630272" indent="-239116" eaLnBrk="0" fontAlgn="base" hangingPunct="0">
              <a:spcBef>
                <a:spcPct val="0"/>
              </a:spcBef>
              <a:spcAft>
                <a:spcPct val="0"/>
              </a:spcAft>
              <a:defRPr sz="2500">
                <a:solidFill>
                  <a:schemeClr val="tx1"/>
                </a:solidFill>
                <a:latin typeface="Arial" panose="020B0604020202020204" pitchFamily="34" charset="0"/>
              </a:defRPr>
            </a:lvl6pPr>
            <a:lvl7pPr marL="3108503" indent="-239116" eaLnBrk="0" fontAlgn="base" hangingPunct="0">
              <a:spcBef>
                <a:spcPct val="0"/>
              </a:spcBef>
              <a:spcAft>
                <a:spcPct val="0"/>
              </a:spcAft>
              <a:defRPr sz="2500">
                <a:solidFill>
                  <a:schemeClr val="tx1"/>
                </a:solidFill>
                <a:latin typeface="Arial" panose="020B0604020202020204" pitchFamily="34" charset="0"/>
              </a:defRPr>
            </a:lvl7pPr>
            <a:lvl8pPr marL="3586734" indent="-239116" eaLnBrk="0" fontAlgn="base" hangingPunct="0">
              <a:spcBef>
                <a:spcPct val="0"/>
              </a:spcBef>
              <a:spcAft>
                <a:spcPct val="0"/>
              </a:spcAft>
              <a:defRPr sz="2500">
                <a:solidFill>
                  <a:schemeClr val="tx1"/>
                </a:solidFill>
                <a:latin typeface="Arial" panose="020B0604020202020204" pitchFamily="34" charset="0"/>
              </a:defRPr>
            </a:lvl8pPr>
            <a:lvl9pPr marL="4064965" indent="-239116" eaLnBrk="0" fontAlgn="base" hangingPunct="0">
              <a:spcBef>
                <a:spcPct val="0"/>
              </a:spcBef>
              <a:spcAft>
                <a:spcPct val="0"/>
              </a:spcAft>
              <a:defRPr sz="2500">
                <a:solidFill>
                  <a:schemeClr val="tx1"/>
                </a:solidFill>
                <a:latin typeface="Arial" panose="020B0604020202020204" pitchFamily="34" charset="0"/>
              </a:defRPr>
            </a:lvl9pPr>
          </a:lstStyle>
          <a:p>
            <a:fld id="{8BE97493-387C-4E4E-AB77-D3C5CD46A10A}" type="slidenum">
              <a:rPr lang="en-US" altLang="en-US" sz="1300"/>
              <a:pPr/>
              <a:t>17</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There had been others</a:t>
            </a:r>
            <a:r>
              <a:rPr lang="en-US" altLang="en-US" baseline="0" dirty="0" smtClean="0">
                <a:latin typeface="Arial" panose="020B0604020202020204" pitchFamily="34" charset="0"/>
              </a:rPr>
              <a:t> who criticized the church going so far as to post their own thesis.  Martin Luther and his followers printed pamphlets to spread their ideas and concerns with Catholic Church.</a:t>
            </a:r>
          </a:p>
          <a:p>
            <a:pPr eaLnBrk="1" hangingPunct="1"/>
            <a:endParaRPr lang="en-US" altLang="en-US" baseline="0" dirty="0" smtClean="0">
              <a:latin typeface="Arial" panose="020B0604020202020204" pitchFamily="34" charset="0"/>
            </a:endParaRPr>
          </a:p>
          <a:p>
            <a:pPr eaLnBrk="1" hangingPunct="1"/>
            <a:r>
              <a:rPr lang="en-US" altLang="en-US" baseline="0" dirty="0" smtClean="0">
                <a:latin typeface="Arial" panose="020B0604020202020204" pitchFamily="34" charset="0"/>
              </a:rPr>
              <a:t>You have the convergence of an idea and the development of a technology.</a:t>
            </a:r>
            <a:endParaRPr lang="en-US" altLang="en-US" dirty="0" smtClean="0">
              <a:latin typeface="Arial" panose="020B0604020202020204" pitchFamily="34" charset="0"/>
            </a:endParaRPr>
          </a:p>
        </p:txBody>
      </p:sp>
      <p:sp>
        <p:nvSpPr>
          <p:cNvPr id="348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77126" indent="-298895">
              <a:defRPr sz="2500">
                <a:solidFill>
                  <a:schemeClr val="tx1"/>
                </a:solidFill>
                <a:latin typeface="Arial" panose="020B0604020202020204" pitchFamily="34" charset="0"/>
              </a:defRPr>
            </a:lvl2pPr>
            <a:lvl3pPr marL="1195578" indent="-239116">
              <a:defRPr sz="2500">
                <a:solidFill>
                  <a:schemeClr val="tx1"/>
                </a:solidFill>
                <a:latin typeface="Arial" panose="020B0604020202020204" pitchFamily="34" charset="0"/>
              </a:defRPr>
            </a:lvl3pPr>
            <a:lvl4pPr marL="1673809" indent="-239116">
              <a:defRPr sz="2500">
                <a:solidFill>
                  <a:schemeClr val="tx1"/>
                </a:solidFill>
                <a:latin typeface="Arial" panose="020B0604020202020204" pitchFamily="34" charset="0"/>
              </a:defRPr>
            </a:lvl4pPr>
            <a:lvl5pPr marL="2152040" indent="-239116">
              <a:defRPr sz="2500">
                <a:solidFill>
                  <a:schemeClr val="tx1"/>
                </a:solidFill>
                <a:latin typeface="Arial" panose="020B0604020202020204" pitchFamily="34" charset="0"/>
              </a:defRPr>
            </a:lvl5pPr>
            <a:lvl6pPr marL="2630272" indent="-239116" eaLnBrk="0" fontAlgn="base" hangingPunct="0">
              <a:spcBef>
                <a:spcPct val="0"/>
              </a:spcBef>
              <a:spcAft>
                <a:spcPct val="0"/>
              </a:spcAft>
              <a:defRPr sz="2500">
                <a:solidFill>
                  <a:schemeClr val="tx1"/>
                </a:solidFill>
                <a:latin typeface="Arial" panose="020B0604020202020204" pitchFamily="34" charset="0"/>
              </a:defRPr>
            </a:lvl6pPr>
            <a:lvl7pPr marL="3108503" indent="-239116" eaLnBrk="0" fontAlgn="base" hangingPunct="0">
              <a:spcBef>
                <a:spcPct val="0"/>
              </a:spcBef>
              <a:spcAft>
                <a:spcPct val="0"/>
              </a:spcAft>
              <a:defRPr sz="2500">
                <a:solidFill>
                  <a:schemeClr val="tx1"/>
                </a:solidFill>
                <a:latin typeface="Arial" panose="020B0604020202020204" pitchFamily="34" charset="0"/>
              </a:defRPr>
            </a:lvl7pPr>
            <a:lvl8pPr marL="3586734" indent="-239116" eaLnBrk="0" fontAlgn="base" hangingPunct="0">
              <a:spcBef>
                <a:spcPct val="0"/>
              </a:spcBef>
              <a:spcAft>
                <a:spcPct val="0"/>
              </a:spcAft>
              <a:defRPr sz="2500">
                <a:solidFill>
                  <a:schemeClr val="tx1"/>
                </a:solidFill>
                <a:latin typeface="Arial" panose="020B0604020202020204" pitchFamily="34" charset="0"/>
              </a:defRPr>
            </a:lvl8pPr>
            <a:lvl9pPr marL="4064965" indent="-239116"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300"/>
              <a:t>www.glscott.org</a:t>
            </a:r>
          </a:p>
        </p:txBody>
      </p:sp>
    </p:spTree>
    <p:extLst>
      <p:ext uri="{BB962C8B-B14F-4D97-AF65-F5344CB8AC3E}">
        <p14:creationId xmlns:p14="http://schemas.microsoft.com/office/powerpoint/2010/main" val="4258632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77126" indent="-298895">
              <a:defRPr sz="2500">
                <a:solidFill>
                  <a:schemeClr val="tx1"/>
                </a:solidFill>
                <a:latin typeface="Arial" panose="020B0604020202020204" pitchFamily="34" charset="0"/>
              </a:defRPr>
            </a:lvl2pPr>
            <a:lvl3pPr marL="1195578" indent="-239116">
              <a:defRPr sz="2500">
                <a:solidFill>
                  <a:schemeClr val="tx1"/>
                </a:solidFill>
                <a:latin typeface="Arial" panose="020B0604020202020204" pitchFamily="34" charset="0"/>
              </a:defRPr>
            </a:lvl3pPr>
            <a:lvl4pPr marL="1673809" indent="-239116">
              <a:defRPr sz="2500">
                <a:solidFill>
                  <a:schemeClr val="tx1"/>
                </a:solidFill>
                <a:latin typeface="Arial" panose="020B0604020202020204" pitchFamily="34" charset="0"/>
              </a:defRPr>
            </a:lvl4pPr>
            <a:lvl5pPr marL="2152040" indent="-239116">
              <a:defRPr sz="2500">
                <a:solidFill>
                  <a:schemeClr val="tx1"/>
                </a:solidFill>
                <a:latin typeface="Arial" panose="020B0604020202020204" pitchFamily="34" charset="0"/>
              </a:defRPr>
            </a:lvl5pPr>
            <a:lvl6pPr marL="2630272" indent="-239116" eaLnBrk="0" fontAlgn="base" hangingPunct="0">
              <a:spcBef>
                <a:spcPct val="0"/>
              </a:spcBef>
              <a:spcAft>
                <a:spcPct val="0"/>
              </a:spcAft>
              <a:defRPr sz="2500">
                <a:solidFill>
                  <a:schemeClr val="tx1"/>
                </a:solidFill>
                <a:latin typeface="Arial" panose="020B0604020202020204" pitchFamily="34" charset="0"/>
              </a:defRPr>
            </a:lvl6pPr>
            <a:lvl7pPr marL="3108503" indent="-239116" eaLnBrk="0" fontAlgn="base" hangingPunct="0">
              <a:spcBef>
                <a:spcPct val="0"/>
              </a:spcBef>
              <a:spcAft>
                <a:spcPct val="0"/>
              </a:spcAft>
              <a:defRPr sz="2500">
                <a:solidFill>
                  <a:schemeClr val="tx1"/>
                </a:solidFill>
                <a:latin typeface="Arial" panose="020B0604020202020204" pitchFamily="34" charset="0"/>
              </a:defRPr>
            </a:lvl7pPr>
            <a:lvl8pPr marL="3586734" indent="-239116" eaLnBrk="0" fontAlgn="base" hangingPunct="0">
              <a:spcBef>
                <a:spcPct val="0"/>
              </a:spcBef>
              <a:spcAft>
                <a:spcPct val="0"/>
              </a:spcAft>
              <a:defRPr sz="2500">
                <a:solidFill>
                  <a:schemeClr val="tx1"/>
                </a:solidFill>
                <a:latin typeface="Arial" panose="020B0604020202020204" pitchFamily="34" charset="0"/>
              </a:defRPr>
            </a:lvl8pPr>
            <a:lvl9pPr marL="4064965" indent="-239116" eaLnBrk="0" fontAlgn="base" hangingPunct="0">
              <a:spcBef>
                <a:spcPct val="0"/>
              </a:spcBef>
              <a:spcAft>
                <a:spcPct val="0"/>
              </a:spcAft>
              <a:defRPr sz="2500">
                <a:solidFill>
                  <a:schemeClr val="tx1"/>
                </a:solidFill>
                <a:latin typeface="Arial" panose="020B0604020202020204" pitchFamily="34" charset="0"/>
              </a:defRPr>
            </a:lvl9pPr>
          </a:lstStyle>
          <a:p>
            <a:fld id="{8BE97493-387C-4E4E-AB77-D3C5CD46A10A}" type="slidenum">
              <a:rPr lang="en-US" altLang="en-US" sz="1300"/>
              <a:pPr/>
              <a:t>18</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348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defRPr>
            </a:lvl1pPr>
            <a:lvl2pPr marL="777126" indent="-298895">
              <a:defRPr sz="2500">
                <a:solidFill>
                  <a:schemeClr val="tx1"/>
                </a:solidFill>
                <a:latin typeface="Arial" panose="020B0604020202020204" pitchFamily="34" charset="0"/>
              </a:defRPr>
            </a:lvl2pPr>
            <a:lvl3pPr marL="1195578" indent="-239116">
              <a:defRPr sz="2500">
                <a:solidFill>
                  <a:schemeClr val="tx1"/>
                </a:solidFill>
                <a:latin typeface="Arial" panose="020B0604020202020204" pitchFamily="34" charset="0"/>
              </a:defRPr>
            </a:lvl3pPr>
            <a:lvl4pPr marL="1673809" indent="-239116">
              <a:defRPr sz="2500">
                <a:solidFill>
                  <a:schemeClr val="tx1"/>
                </a:solidFill>
                <a:latin typeface="Arial" panose="020B0604020202020204" pitchFamily="34" charset="0"/>
              </a:defRPr>
            </a:lvl4pPr>
            <a:lvl5pPr marL="2152040" indent="-239116">
              <a:defRPr sz="2500">
                <a:solidFill>
                  <a:schemeClr val="tx1"/>
                </a:solidFill>
                <a:latin typeface="Arial" panose="020B0604020202020204" pitchFamily="34" charset="0"/>
              </a:defRPr>
            </a:lvl5pPr>
            <a:lvl6pPr marL="2630272" indent="-239116" eaLnBrk="0" fontAlgn="base" hangingPunct="0">
              <a:spcBef>
                <a:spcPct val="0"/>
              </a:spcBef>
              <a:spcAft>
                <a:spcPct val="0"/>
              </a:spcAft>
              <a:defRPr sz="2500">
                <a:solidFill>
                  <a:schemeClr val="tx1"/>
                </a:solidFill>
                <a:latin typeface="Arial" panose="020B0604020202020204" pitchFamily="34" charset="0"/>
              </a:defRPr>
            </a:lvl6pPr>
            <a:lvl7pPr marL="3108503" indent="-239116" eaLnBrk="0" fontAlgn="base" hangingPunct="0">
              <a:spcBef>
                <a:spcPct val="0"/>
              </a:spcBef>
              <a:spcAft>
                <a:spcPct val="0"/>
              </a:spcAft>
              <a:defRPr sz="2500">
                <a:solidFill>
                  <a:schemeClr val="tx1"/>
                </a:solidFill>
                <a:latin typeface="Arial" panose="020B0604020202020204" pitchFamily="34" charset="0"/>
              </a:defRPr>
            </a:lvl7pPr>
            <a:lvl8pPr marL="3586734" indent="-239116" eaLnBrk="0" fontAlgn="base" hangingPunct="0">
              <a:spcBef>
                <a:spcPct val="0"/>
              </a:spcBef>
              <a:spcAft>
                <a:spcPct val="0"/>
              </a:spcAft>
              <a:defRPr sz="2500">
                <a:solidFill>
                  <a:schemeClr val="tx1"/>
                </a:solidFill>
                <a:latin typeface="Arial" panose="020B0604020202020204" pitchFamily="34" charset="0"/>
              </a:defRPr>
            </a:lvl8pPr>
            <a:lvl9pPr marL="4064965" indent="-239116" eaLnBrk="0" fontAlgn="base" hangingPunct="0">
              <a:spcBef>
                <a:spcPct val="0"/>
              </a:spcBef>
              <a:spcAft>
                <a:spcPct val="0"/>
              </a:spcAft>
              <a:defRPr sz="2500">
                <a:solidFill>
                  <a:schemeClr val="tx1"/>
                </a:solidFill>
                <a:latin typeface="Arial" panose="020B0604020202020204" pitchFamily="34" charset="0"/>
              </a:defRPr>
            </a:lvl9pPr>
          </a:lstStyle>
          <a:p>
            <a:r>
              <a:rPr lang="en-US" altLang="en-US" sz="1300"/>
              <a:t>www.glscott.org</a:t>
            </a:r>
          </a:p>
        </p:txBody>
      </p:sp>
    </p:spTree>
    <p:extLst>
      <p:ext uri="{BB962C8B-B14F-4D97-AF65-F5344CB8AC3E}">
        <p14:creationId xmlns:p14="http://schemas.microsoft.com/office/powerpoint/2010/main" val="1645106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424708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7E9E3-3D57-4782-AFCF-7999D775D9A5}" type="slidenum">
              <a:rPr lang="en-US"/>
              <a:pPr/>
              <a:t>2</a:t>
            </a:fld>
            <a:endParaRPr lang="en-US"/>
          </a:p>
        </p:txBody>
      </p:sp>
      <p:sp>
        <p:nvSpPr>
          <p:cNvPr id="104450" name="Rectangle 2"/>
          <p:cNvSpPr>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75360" y="4560571"/>
            <a:ext cx="5364480" cy="4320540"/>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3101787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smtClean="0">
                <a:solidFill>
                  <a:schemeClr val="tx1"/>
                </a:solidFill>
                <a:latin typeface="Times New Roman" panose="02020603050405020304" pitchFamily="18" charset="0"/>
                <a:cs typeface="Times New Roman" panose="02020603050405020304" pitchFamily="18" charset="0"/>
              </a:rPr>
              <a:t> </a:t>
            </a:r>
            <a:r>
              <a:rPr lang="en-US" sz="1300" dirty="0">
                <a:latin typeface="Times New Roman" panose="02020603050405020304" pitchFamily="18" charset="0"/>
                <a:cs typeface="Times New Roman" panose="02020603050405020304" pitchFamily="18" charset="0"/>
              </a:rPr>
              <a:t>Begun by Henry VIII so he could divorce his first wife, </a:t>
            </a:r>
            <a:r>
              <a:rPr lang="en-US" sz="1300" dirty="0">
                <a:solidFill>
                  <a:schemeClr val="tx1">
                    <a:lumMod val="95000"/>
                    <a:lumOff val="5000"/>
                  </a:schemeClr>
                </a:solidFill>
                <a:latin typeface="Times New Roman" panose="02020603050405020304" pitchFamily="18" charset="0"/>
                <a:cs typeface="Times New Roman" panose="02020603050405020304" pitchFamily="18" charset="0"/>
                <a:hlinkClick r:id="rId3"/>
              </a:rPr>
              <a:t>Catherine of Aragon</a:t>
            </a:r>
            <a:r>
              <a:rPr lang="en-US" sz="1300" dirty="0">
                <a:latin typeface="Times New Roman" panose="02020603050405020304" pitchFamily="18" charset="0"/>
                <a:cs typeface="Times New Roman" panose="02020603050405020304" pitchFamily="18" charset="0"/>
              </a:rPr>
              <a:t>.</a:t>
            </a:r>
          </a:p>
          <a:p>
            <a:pPr>
              <a:buFontTx/>
              <a:buNone/>
              <a:defRPr/>
            </a:pPr>
            <a:endParaRPr lang="en-US" sz="1300" dirty="0">
              <a:latin typeface="Times New Roman" panose="02020603050405020304" pitchFamily="18" charset="0"/>
              <a:cs typeface="Times New Roman" panose="02020603050405020304" pitchFamily="18" charset="0"/>
            </a:endParaRPr>
          </a:p>
          <a:p>
            <a:pPr>
              <a:lnSpc>
                <a:spcPct val="90000"/>
              </a:lnSpc>
              <a:defRPr/>
            </a:pPr>
            <a:r>
              <a:rPr lang="en-US" sz="1300" dirty="0">
                <a:latin typeface="Times New Roman" panose="02020603050405020304" pitchFamily="18" charset="0"/>
                <a:cs typeface="Times New Roman" panose="02020603050405020304" pitchFamily="18" charset="0"/>
              </a:rPr>
              <a:t>When Henry died in 1547, his 10 year old son Edward became king. He “ruled” only 5 years.</a:t>
            </a:r>
          </a:p>
          <a:p>
            <a:pPr>
              <a:lnSpc>
                <a:spcPct val="90000"/>
              </a:lnSpc>
              <a:defRPr/>
            </a:pPr>
            <a:r>
              <a:rPr lang="en-US" sz="1300" dirty="0">
                <a:latin typeface="Times New Roman" panose="02020603050405020304" pitchFamily="18" charset="0"/>
                <a:cs typeface="Times New Roman" panose="02020603050405020304" pitchFamily="18" charset="0"/>
              </a:rPr>
              <a:t>Henry’s Catholic daughter </a:t>
            </a:r>
            <a:r>
              <a:rPr lang="en-US" sz="1300" dirty="0">
                <a:latin typeface="Times New Roman" panose="02020603050405020304" pitchFamily="18" charset="0"/>
                <a:cs typeface="Times New Roman" panose="02020603050405020304" pitchFamily="18" charset="0"/>
                <a:hlinkClick r:id="rId4"/>
              </a:rPr>
              <a:t>Mary </a:t>
            </a:r>
            <a:r>
              <a:rPr lang="en-US" sz="1300" dirty="0">
                <a:latin typeface="Times New Roman" panose="02020603050405020304" pitchFamily="18" charset="0"/>
                <a:cs typeface="Times New Roman" panose="02020603050405020304" pitchFamily="18" charset="0"/>
              </a:rPr>
              <a:t>I came to the throne. Tried to return England to Catholicism.  Burned dissenters at the stake.  “Bloody Mary”</a:t>
            </a:r>
          </a:p>
          <a:p>
            <a:pPr defTabSz="956462">
              <a:defRPr/>
            </a:pPr>
            <a:r>
              <a:rPr lang="en-US" sz="1300" dirty="0">
                <a:latin typeface="Times New Roman" panose="02020603050405020304" pitchFamily="18" charset="0"/>
                <a:cs typeface="Times New Roman" panose="02020603050405020304" pitchFamily="18" charset="0"/>
              </a:rPr>
              <a:t>When Mary died in 1558, </a:t>
            </a:r>
            <a:r>
              <a:rPr lang="en-US" sz="1300" dirty="0">
                <a:latin typeface="Times New Roman" panose="02020603050405020304" pitchFamily="18" charset="0"/>
                <a:cs typeface="Times New Roman" panose="02020603050405020304" pitchFamily="18" charset="0"/>
                <a:hlinkClick r:id="rId5"/>
              </a:rPr>
              <a:t>Henry’s Protestant daughter Elizabeth </a:t>
            </a:r>
            <a:r>
              <a:rPr lang="en-US" sz="1300" dirty="0">
                <a:latin typeface="Times New Roman" panose="02020603050405020304" pitchFamily="18" charset="0"/>
                <a:cs typeface="Times New Roman" panose="02020603050405020304" pitchFamily="18" charset="0"/>
              </a:rPr>
              <a:t>took the throne.  She returned England to Protestantism.</a:t>
            </a:r>
          </a:p>
          <a:p>
            <a:pPr algn="l"/>
            <a:endParaRPr lang="en-US" b="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608274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6. religious difference made Europe’s fractured political system even more volatile    </a:t>
            </a:r>
          </a:p>
          <a:p>
            <a:pPr algn="l"/>
            <a:r>
              <a:rPr lang="en-US" dirty="0" smtClean="0">
                <a:solidFill>
                  <a:schemeClr val="tx1"/>
                </a:solidFill>
                <a:latin typeface="Times New Roman" panose="02020603050405020304" pitchFamily="18" charset="0"/>
                <a:cs typeface="Times New Roman" panose="02020603050405020304" pitchFamily="18" charset="0"/>
              </a:rPr>
              <a:t>   a. 1562–1598: French Wars of Religion (Catholics vs. Huguenots)   </a:t>
            </a:r>
          </a:p>
          <a:p>
            <a:pPr algn="l"/>
            <a:r>
              <a:rPr lang="en-US" dirty="0" smtClean="0">
                <a:effectLst/>
              </a:rPr>
              <a:t>August 1572, when the Roman Catholic party annihilated between 30,000 and 100,000 Huguenots across France.</a:t>
            </a:r>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b. 1618–1648: the Thirty Years’ War  </a:t>
            </a:r>
          </a:p>
          <a:p>
            <a:pPr algn="l"/>
            <a:r>
              <a:rPr lang="en-US" dirty="0" smtClean="0">
                <a:effectLst/>
                <a:latin typeface="Times New Roman" panose="02020603050405020304" pitchFamily="18" charset="0"/>
                <a:cs typeface="Times New Roman" panose="02020603050405020304" pitchFamily="18" charset="0"/>
              </a:rPr>
              <a:t>The war began when the Holy Roman Empire tried to impose </a:t>
            </a:r>
            <a:r>
              <a:rPr lang="en-US" dirty="0" smtClean="0">
                <a:effectLst/>
                <a:latin typeface="Times New Roman" panose="02020603050405020304" pitchFamily="18" charset="0"/>
                <a:cs typeface="Times New Roman" panose="02020603050405020304" pitchFamily="18" charset="0"/>
                <a:hlinkClick r:id="rId3" tooltip="Counter-Reformation"/>
              </a:rPr>
              <a:t>religious uniformity</a:t>
            </a:r>
            <a:r>
              <a:rPr lang="en-US" dirty="0" smtClean="0">
                <a:effectLst/>
                <a:latin typeface="Times New Roman" panose="02020603050405020304" pitchFamily="18" charset="0"/>
                <a:cs typeface="Times New Roman" panose="02020603050405020304" pitchFamily="18" charset="0"/>
              </a:rPr>
              <a:t> on its domains. The northern Protestant states, angered by the violation of their </a:t>
            </a:r>
            <a:r>
              <a:rPr lang="en-US" dirty="0" smtClean="0">
                <a:effectLst/>
                <a:latin typeface="Times New Roman" panose="02020603050405020304" pitchFamily="18" charset="0"/>
                <a:cs typeface="Times New Roman" panose="02020603050405020304" pitchFamily="18" charset="0"/>
                <a:hlinkClick r:id="rId4" tooltip="Peace of Augsburg"/>
              </a:rPr>
              <a:t>rights</a:t>
            </a:r>
            <a:r>
              <a:rPr lang="en-US" dirty="0" smtClean="0">
                <a:effectLst/>
                <a:latin typeface="Times New Roman" panose="02020603050405020304" pitchFamily="18" charset="0"/>
                <a:cs typeface="Times New Roman" panose="02020603050405020304" pitchFamily="18" charset="0"/>
              </a:rPr>
              <a:t>, banded together to form the </a:t>
            </a:r>
            <a:r>
              <a:rPr lang="en-US" dirty="0" smtClean="0">
                <a:effectLst/>
                <a:latin typeface="Times New Roman" panose="02020603050405020304" pitchFamily="18" charset="0"/>
                <a:cs typeface="Times New Roman" panose="02020603050405020304" pitchFamily="18" charset="0"/>
                <a:hlinkClick r:id="rId5" tooltip="League of Evangelical Union"/>
              </a:rPr>
              <a:t>League of Evangelical Union</a:t>
            </a:r>
            <a:r>
              <a:rPr lang="en-US" dirty="0" smtClean="0">
                <a:effectLst/>
                <a:latin typeface="Times New Roman" panose="02020603050405020304" pitchFamily="18" charset="0"/>
                <a:cs typeface="Times New Roman" panose="02020603050405020304" pitchFamily="18" charset="0"/>
              </a:rPr>
              <a:t>. The Empire soon crushed this perceived rebellion. But reactions around the Protestant world condemned the Emperor's action. Sweden soon intervened in 1630 and began the full scale Great war on the continent. </a:t>
            </a:r>
            <a:r>
              <a:rPr lang="en-US" dirty="0" smtClean="0">
                <a:effectLst/>
                <a:latin typeface="Times New Roman" panose="02020603050405020304" pitchFamily="18" charset="0"/>
                <a:cs typeface="Times New Roman" panose="02020603050405020304" pitchFamily="18" charset="0"/>
                <a:hlinkClick r:id="rId6" tooltip="Habsburg Spain"/>
              </a:rPr>
              <a:t>Spain</a:t>
            </a:r>
            <a:r>
              <a:rPr lang="en-US" dirty="0" smtClean="0">
                <a:effectLst/>
                <a:latin typeface="Times New Roman" panose="02020603050405020304" pitchFamily="18" charset="0"/>
                <a:cs typeface="Times New Roman" panose="02020603050405020304" pitchFamily="18" charset="0"/>
              </a:rPr>
              <a:t>, wishing to crush </a:t>
            </a:r>
            <a:r>
              <a:rPr lang="en-US" dirty="0" smtClean="0">
                <a:effectLst/>
                <a:latin typeface="Times New Roman" panose="02020603050405020304" pitchFamily="18" charset="0"/>
                <a:cs typeface="Times New Roman" panose="02020603050405020304" pitchFamily="18" charset="0"/>
                <a:hlinkClick r:id="rId7" tooltip="Eighty Years' War"/>
              </a:rPr>
              <a:t>the Dutch rebels</a:t>
            </a:r>
            <a:r>
              <a:rPr lang="en-US" dirty="0" smtClean="0">
                <a:effectLst/>
                <a:latin typeface="Times New Roman" panose="02020603050405020304" pitchFamily="18" charset="0"/>
                <a:cs typeface="Times New Roman" panose="02020603050405020304" pitchFamily="18" charset="0"/>
              </a:rPr>
              <a:t>, intervened under the pretext of helping their dynastical ally, </a:t>
            </a:r>
            <a:r>
              <a:rPr lang="en-US" dirty="0" smtClean="0">
                <a:effectLst/>
                <a:latin typeface="Times New Roman" panose="02020603050405020304" pitchFamily="18" charset="0"/>
                <a:cs typeface="Times New Roman" panose="02020603050405020304" pitchFamily="18" charset="0"/>
                <a:hlinkClick r:id="rId8" tooltip="Habsburg Monarchy"/>
              </a:rPr>
              <a:t>Austria</a:t>
            </a:r>
            <a:r>
              <a:rPr lang="en-US" dirty="0" smtClean="0">
                <a:effectLst/>
                <a:latin typeface="Times New Roman" panose="02020603050405020304" pitchFamily="18" charset="0"/>
                <a:cs typeface="Times New Roman" panose="02020603050405020304" pitchFamily="18" charset="0"/>
              </a:rPr>
              <a:t>. No longer able to tolerate the encirclement of two major Habsburg powers on its border, Catholic </a:t>
            </a:r>
            <a:r>
              <a:rPr lang="en-US" dirty="0" smtClean="0">
                <a:effectLst/>
                <a:latin typeface="Times New Roman" panose="02020603050405020304" pitchFamily="18" charset="0"/>
                <a:cs typeface="Times New Roman" panose="02020603050405020304" pitchFamily="18" charset="0"/>
                <a:hlinkClick r:id="rId9" tooltip="Kingdom of France"/>
              </a:rPr>
              <a:t>France</a:t>
            </a:r>
            <a:r>
              <a:rPr lang="en-US" dirty="0" smtClean="0">
                <a:effectLst/>
                <a:latin typeface="Times New Roman" panose="02020603050405020304" pitchFamily="18" charset="0"/>
                <a:cs typeface="Times New Roman" panose="02020603050405020304" pitchFamily="18" charset="0"/>
              </a:rPr>
              <a:t> entered the coalition on the side of the Protestants to counter the Habsburgs.</a:t>
            </a:r>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E4B23C82-38AD-4181-A05B-8F9E6CA67CB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272997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7.Protestant Reformation provoked a Catholic Counter-Reformation    </a:t>
            </a:r>
          </a:p>
          <a:p>
            <a:pPr algn="l"/>
            <a:r>
              <a:rPr lang="en-US" dirty="0" smtClean="0">
                <a:solidFill>
                  <a:schemeClr val="tx1"/>
                </a:solidFill>
                <a:latin typeface="Times New Roman" panose="02020603050405020304" pitchFamily="18" charset="0"/>
                <a:cs typeface="Times New Roman" panose="02020603050405020304" pitchFamily="18" charset="0"/>
              </a:rPr>
              <a:t>   a. Council of Trent (1545–1563) clarified Catholic doctrines and practices    </a:t>
            </a:r>
          </a:p>
          <a:p>
            <a:pPr algn="l"/>
            <a:r>
              <a:rPr lang="en-US" dirty="0" smtClean="0">
                <a:solidFill>
                  <a:schemeClr val="tx1"/>
                </a:solidFill>
                <a:latin typeface="Times New Roman" panose="02020603050405020304" pitchFamily="18" charset="0"/>
                <a:cs typeface="Times New Roman" panose="02020603050405020304" pitchFamily="18" charset="0"/>
              </a:rPr>
              <a:t>   b. Corrected the abuses and corruption that the Protestants had protested    </a:t>
            </a:r>
          </a:p>
          <a:p>
            <a:pPr algn="l"/>
            <a:r>
              <a:rPr lang="en-US" dirty="0" smtClean="0">
                <a:solidFill>
                  <a:schemeClr val="tx1"/>
                </a:solidFill>
                <a:latin typeface="Times New Roman" panose="02020603050405020304" pitchFamily="18" charset="0"/>
                <a:cs typeface="Times New Roman" panose="02020603050405020304" pitchFamily="18" charset="0"/>
              </a:rPr>
              <a:t>   c. New emphasis on education and supervision of priests    </a:t>
            </a: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Protestants – public education</a:t>
            </a:r>
          </a:p>
          <a:p>
            <a:pPr algn="l"/>
            <a:r>
              <a:rPr lang="en-US" dirty="0" smtClean="0">
                <a:solidFill>
                  <a:schemeClr val="tx1"/>
                </a:solidFill>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E4B23C82-38AD-4181-A05B-8F9E6CA67CB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894410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   d. Crackdown on dissidents    </a:t>
            </a:r>
          </a:p>
          <a:p>
            <a:pPr algn="l"/>
            <a:r>
              <a:rPr lang="en-US" dirty="0" smtClean="0">
                <a:solidFill>
                  <a:schemeClr val="tx1"/>
                </a:solidFill>
                <a:latin typeface="Times New Roman" panose="02020603050405020304" pitchFamily="18" charset="0"/>
                <a:cs typeface="Times New Roman" panose="02020603050405020304" pitchFamily="18" charset="0"/>
              </a:rPr>
              <a:t>   e. New attention given to individual spirituality and piety</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f.  New religious orders (e.g., the Society of Jesus [Jesuits]) were committed to renewal and expansion </a:t>
            </a: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Piety: </a:t>
            </a:r>
            <a:r>
              <a:rPr lang="en-US" dirty="0" smtClean="0"/>
              <a:t>reverence for God or devout fulfillment of religious obligations</a:t>
            </a:r>
            <a:endParaRPr lang="en-US"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65696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8. the Reformation encouraged skepticism toward authority and tradition    </a:t>
            </a:r>
          </a:p>
          <a:p>
            <a:pPr algn="l"/>
            <a:r>
              <a:rPr lang="en-US" dirty="0" smtClean="0">
                <a:solidFill>
                  <a:schemeClr val="tx1"/>
                </a:solidFill>
                <a:latin typeface="Times New Roman" panose="02020603050405020304" pitchFamily="18" charset="0"/>
                <a:cs typeface="Times New Roman" panose="02020603050405020304" pitchFamily="18" charset="0"/>
              </a:rPr>
              <a:t>   a. fostered religious individualism    </a:t>
            </a:r>
          </a:p>
          <a:p>
            <a:pPr algn="l"/>
            <a:r>
              <a:rPr lang="en-US" dirty="0" smtClean="0">
                <a:solidFill>
                  <a:schemeClr val="tx1"/>
                </a:solidFill>
                <a:latin typeface="Times New Roman" panose="02020603050405020304" pitchFamily="18" charset="0"/>
                <a:cs typeface="Times New Roman" panose="02020603050405020304" pitchFamily="18" charset="0"/>
              </a:rPr>
              <a:t>   b. in the following centuries, the Protestant habit of independent thinking led to skepticism about all revealed religion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B23C82-38AD-4181-A05B-8F9E6CA67CBB}"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214150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 Spaniards and Portuguese saw overseas expansion as a continuation of crusading tradition    </a:t>
            </a:r>
          </a:p>
          <a:p>
            <a:r>
              <a:rPr lang="en-US" dirty="0" smtClean="0">
                <a:solidFill>
                  <a:schemeClr val="tx1"/>
                </a:solidFill>
                <a:latin typeface="Times New Roman" panose="02020603050405020304" pitchFamily="18" charset="0"/>
                <a:cs typeface="Times New Roman" panose="02020603050405020304" pitchFamily="18" charset="0"/>
              </a:rPr>
              <a:t>b. Explorers combined religious and material interests  </a:t>
            </a:r>
          </a:p>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www.glscott.org</a:t>
            </a:r>
            <a:endParaRPr lang="en-US" dirty="0"/>
          </a:p>
        </p:txBody>
      </p:sp>
    </p:spTree>
    <p:extLst>
      <p:ext uri="{BB962C8B-B14F-4D97-AF65-F5344CB8AC3E}">
        <p14:creationId xmlns:p14="http://schemas.microsoft.com/office/powerpoint/2010/main" val="268691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 Settlers and traders brought their religion with them   </a:t>
            </a:r>
          </a:p>
          <a:p>
            <a:r>
              <a:rPr lang="en-US" dirty="0" smtClean="0">
                <a:solidFill>
                  <a:schemeClr val="tx1"/>
                </a:solidFill>
                <a:latin typeface="Times New Roman" panose="02020603050405020304" pitchFamily="18" charset="0"/>
                <a:cs typeface="Times New Roman" panose="02020603050405020304" pitchFamily="18" charset="0"/>
              </a:rPr>
              <a:t>b. </a:t>
            </a:r>
            <a:r>
              <a:rPr lang="en-US" b="1" i="1" dirty="0" smtClean="0">
                <a:solidFill>
                  <a:schemeClr val="tx1"/>
                </a:solidFill>
                <a:latin typeface="Times New Roman" panose="02020603050405020304" pitchFamily="18" charset="0"/>
                <a:cs typeface="Times New Roman" panose="02020603050405020304" pitchFamily="18" charset="0"/>
              </a:rPr>
              <a:t>Missionaries, mostly Catholic, actively spread Christianity </a:t>
            </a:r>
            <a:r>
              <a:rPr lang="en-US" dirty="0" smtClean="0">
                <a:solidFill>
                  <a:schemeClr val="tx1"/>
                </a:solidFill>
                <a:latin typeface="Times New Roman" panose="02020603050405020304" pitchFamily="18" charset="0"/>
                <a:cs typeface="Times New Roman" panose="02020603050405020304" pitchFamily="18" charset="0"/>
              </a:rPr>
              <a:t>   </a:t>
            </a:r>
          </a:p>
          <a:p>
            <a:r>
              <a:rPr lang="en-US" dirty="0" smtClean="0">
                <a:solidFill>
                  <a:schemeClr val="tx1"/>
                </a:solidFill>
                <a:latin typeface="Times New Roman" panose="02020603050405020304" pitchFamily="18" charset="0"/>
                <a:cs typeface="Times New Roman" panose="02020603050405020304" pitchFamily="18" charset="0"/>
              </a:rPr>
              <a:t>c. </a:t>
            </a:r>
            <a:r>
              <a:rPr lang="en-US" b="1" i="1" dirty="0" smtClean="0">
                <a:solidFill>
                  <a:schemeClr val="tx1"/>
                </a:solidFill>
                <a:latin typeface="Times New Roman" panose="02020603050405020304" pitchFamily="18" charset="0"/>
                <a:cs typeface="Times New Roman" panose="02020603050405020304" pitchFamily="18" charset="0"/>
              </a:rPr>
              <a:t>Missionaries were most successful in Spanish America and the Philippines</a:t>
            </a:r>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www.glscott.org</a:t>
            </a:r>
            <a:endParaRPr lang="en-US" dirty="0"/>
          </a:p>
        </p:txBody>
      </p:sp>
    </p:spTree>
    <p:extLst>
      <p:ext uri="{BB962C8B-B14F-4D97-AF65-F5344CB8AC3E}">
        <p14:creationId xmlns:p14="http://schemas.microsoft.com/office/powerpoint/2010/main" val="93620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www.glscott.org</a:t>
            </a:r>
            <a:endParaRPr lang="en-US" dirty="0"/>
          </a:p>
        </p:txBody>
      </p:sp>
    </p:spTree>
    <p:extLst>
      <p:ext uri="{BB962C8B-B14F-4D97-AF65-F5344CB8AC3E}">
        <p14:creationId xmlns:p14="http://schemas.microsoft.com/office/powerpoint/2010/main" val="300849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Times New Roman" panose="02020603050405020304" pitchFamily="18" charset="0"/>
                <a:cs typeface="Times New Roman" panose="02020603050405020304" pitchFamily="18" charset="0"/>
              </a:rPr>
              <a:t>2. Europeans claimed exclusive religious truth, tried to destroy traditional religions instead of accommodating them    </a:t>
            </a:r>
          </a:p>
          <a:p>
            <a:r>
              <a:rPr lang="en-US" sz="1300"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3034587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latin typeface="Times New Roman" panose="02020603050405020304" pitchFamily="18" charset="0"/>
                <a:cs typeface="Times New Roman" panose="02020603050405020304" pitchFamily="18" charset="0"/>
              </a:rPr>
              <a:t>3. Blending of two religious traditions was more common    </a:t>
            </a:r>
          </a:p>
          <a:p>
            <a:r>
              <a:rPr lang="en-US" sz="1300" dirty="0">
                <a:latin typeface="Times New Roman" panose="02020603050405020304" pitchFamily="18" charset="0"/>
                <a:cs typeface="Times New Roman" panose="02020603050405020304" pitchFamily="18" charset="0"/>
              </a:rPr>
              <a:t>     a. Local gods (</a:t>
            </a:r>
            <a:r>
              <a:rPr lang="en-US" sz="1300" i="1" dirty="0">
                <a:latin typeface="Times New Roman" panose="02020603050405020304" pitchFamily="18" charset="0"/>
                <a:cs typeface="Times New Roman" panose="02020603050405020304" pitchFamily="18" charset="0"/>
              </a:rPr>
              <a:t>huacas</a:t>
            </a:r>
            <a:r>
              <a:rPr lang="en-US" sz="1300" dirty="0">
                <a:latin typeface="Times New Roman" panose="02020603050405020304" pitchFamily="18" charset="0"/>
                <a:cs typeface="Times New Roman" panose="02020603050405020304" pitchFamily="18" charset="0"/>
              </a:rPr>
              <a:t>) remained influential    </a:t>
            </a:r>
          </a:p>
          <a:p>
            <a:r>
              <a:rPr lang="en-US" sz="1300" dirty="0">
                <a:latin typeface="Times New Roman" panose="02020603050405020304" pitchFamily="18" charset="0"/>
                <a:cs typeface="Times New Roman" panose="02020603050405020304" pitchFamily="18" charset="0"/>
              </a:rPr>
              <a:t>     b. Immigrant Christianity took on patterns of pre-Christian life    </a:t>
            </a:r>
          </a:p>
          <a:p>
            <a:r>
              <a:rPr lang="en-US" sz="1300" dirty="0">
                <a:latin typeface="Times New Roman" panose="02020603050405020304" pitchFamily="18" charset="0"/>
                <a:cs typeface="Times New Roman" panose="02020603050405020304" pitchFamily="18" charset="0"/>
              </a:rPr>
              <a:t>     c. Christian saints took on functions of precolonial gods    </a:t>
            </a:r>
          </a:p>
          <a:p>
            <a:r>
              <a:rPr lang="en-US" sz="1300" dirty="0">
                <a:latin typeface="Times New Roman" panose="02020603050405020304" pitchFamily="18" charset="0"/>
                <a:cs typeface="Times New Roman" panose="02020603050405020304" pitchFamily="18" charset="0"/>
              </a:rPr>
              <a:t>     d. leader of the church staff (</a:t>
            </a:r>
            <a:r>
              <a:rPr lang="en-US" sz="1300" i="1" dirty="0">
                <a:latin typeface="Times New Roman" panose="02020603050405020304" pitchFamily="18" charset="0"/>
                <a:cs typeface="Times New Roman" panose="02020603050405020304" pitchFamily="18" charset="0"/>
              </a:rPr>
              <a:t>fiscal</a:t>
            </a:r>
            <a:r>
              <a:rPr lang="en-US" sz="1300" dirty="0">
                <a:latin typeface="Times New Roman" panose="02020603050405020304" pitchFamily="18" charset="0"/>
                <a:cs typeface="Times New Roman" panose="02020603050405020304" pitchFamily="18" charset="0"/>
              </a:rPr>
              <a:t>) was a prestigious native who carried on the role of earlier religious specialists    </a:t>
            </a:r>
          </a:p>
          <a:p>
            <a:r>
              <a:rPr lang="en-US" sz="1300" dirty="0">
                <a:latin typeface="Times New Roman" panose="02020603050405020304" pitchFamily="18" charset="0"/>
                <a:cs typeface="Times New Roman" panose="02020603050405020304" pitchFamily="18" charset="0"/>
              </a:rPr>
              <a:t>     e. many rituals survived, often with some Christian influence    </a:t>
            </a:r>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32518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E79C3-B277-4274-8290-EC83AA645E25}" type="slidenum">
              <a:rPr lang="en-US"/>
              <a:pPr/>
              <a:t>3</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A. In the early modern world, the West spread Christianity to Asians, Africans, and Native Americans. At the same time, the West developed a modern scientific outlook that sharply challenged Western Christianity.</a:t>
            </a:r>
          </a:p>
          <a:p>
            <a:pPr algn="l"/>
            <a:r>
              <a:rPr lang="en-US" dirty="0" smtClean="0">
                <a:solidFill>
                  <a:schemeClr val="tx1"/>
                </a:solidFill>
                <a:latin typeface="Times New Roman" panose="02020603050405020304" pitchFamily="18" charset="0"/>
                <a:cs typeface="Times New Roman" panose="02020603050405020304" pitchFamily="18" charset="0"/>
              </a:rPr>
              <a:t>  1. Christianity achieved a global presence for the first time</a:t>
            </a:r>
          </a:p>
          <a:p>
            <a:pPr algn="l"/>
            <a:r>
              <a:rPr lang="en-US" dirty="0" smtClean="0">
                <a:solidFill>
                  <a:schemeClr val="tx1"/>
                </a:solidFill>
                <a:latin typeface="Times New Roman" panose="02020603050405020304" pitchFamily="18" charset="0"/>
                <a:cs typeface="Times New Roman" panose="02020603050405020304" pitchFamily="18" charset="0"/>
              </a:rPr>
              <a:t>  2. the Scientific Revolution fostered a different approach to the world</a:t>
            </a:r>
          </a:p>
          <a:p>
            <a:pPr algn="l"/>
            <a:r>
              <a:rPr lang="en-US" dirty="0" smtClean="0">
                <a:solidFill>
                  <a:schemeClr val="tx1"/>
                </a:solidFill>
                <a:latin typeface="Times New Roman" panose="02020603050405020304" pitchFamily="18" charset="0"/>
                <a:cs typeface="Times New Roman" panose="02020603050405020304" pitchFamily="18" charset="0"/>
              </a:rPr>
              <a:t>  3. there is continuing tension between religion and science in the Western world</a:t>
            </a: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201224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B23C82-38AD-4181-A05B-8F9E6CA67CBB}"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420831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E79C3-B277-4274-8290-EC83AA645E25}" type="slidenum">
              <a:rPr lang="en-US"/>
              <a:pPr/>
              <a:t>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B. The early modern period was a time of cultural transformation.</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1. both Christianity and scientific thought connected distant peoples  </a:t>
            </a:r>
          </a:p>
          <a:p>
            <a:pPr algn="l"/>
            <a:r>
              <a:rPr lang="en-US" dirty="0" smtClean="0">
                <a:solidFill>
                  <a:schemeClr val="tx1"/>
                </a:solidFill>
                <a:latin typeface="Times New Roman" panose="02020603050405020304" pitchFamily="18" charset="0"/>
                <a:cs typeface="Times New Roman" panose="02020603050405020304" pitchFamily="18" charset="0"/>
              </a:rPr>
              <a:t>  2. Scientific Revolution also caused new cultural encounter, between science and religion  </a:t>
            </a:r>
          </a:p>
          <a:p>
            <a:pPr algn="l"/>
            <a:r>
              <a:rPr lang="en-US" dirty="0" smtClean="0">
                <a:solidFill>
                  <a:schemeClr val="tx1"/>
                </a:solidFill>
                <a:latin typeface="Times New Roman" panose="02020603050405020304" pitchFamily="18" charset="0"/>
                <a:cs typeface="Times New Roman" panose="02020603050405020304" pitchFamily="18" charset="0"/>
              </a:rPr>
              <a:t>  3. science became part of the definition of global modernity</a:t>
            </a: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C. Europeans were central players, but they did not act alone. (Do not use)</a:t>
            </a:r>
            <a:br>
              <a:rPr lang="en-US" dirty="0" smtClean="0">
                <a:solidFill>
                  <a:schemeClr val="tx1"/>
                </a:solidFill>
                <a:latin typeface="Times New Roman" panose="02020603050405020304" pitchFamily="18" charset="0"/>
                <a:cs typeface="Times New Roman" panose="02020603050405020304" pitchFamily="18" charset="0"/>
              </a:rPr>
            </a:br>
            <a:endParaRPr lang="en-US" b="1"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235909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A. In 1500, Christianity was mostly limited to Europe.</a:t>
            </a:r>
          </a:p>
          <a:p>
            <a:pPr algn="l"/>
            <a:r>
              <a:rPr lang="en-US" sz="1300" dirty="0">
                <a:latin typeface="Times New Roman" panose="02020603050405020304" pitchFamily="18" charset="0"/>
                <a:cs typeface="Times New Roman" panose="02020603050405020304" pitchFamily="18" charset="0"/>
              </a:rPr>
              <a:t>  Small communities in Egypt, Ethiopia, southern India, and Central Asia</a:t>
            </a:r>
          </a:p>
          <a:p>
            <a:pPr algn="l"/>
            <a:r>
              <a:rPr lang="en-US" sz="1300" dirty="0">
                <a:latin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12577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  2. serious divisions within Christianity (Roman Catholic vs. Eastern Orthodox)</a:t>
            </a:r>
          </a:p>
          <a:p>
            <a:pPr algn="l"/>
            <a:r>
              <a:rPr lang="en-US" sz="1300" dirty="0">
                <a:latin typeface="Times New Roman" panose="02020603050405020304" pitchFamily="18" charset="0"/>
                <a:cs typeface="Times New Roman" panose="02020603050405020304" pitchFamily="18" charset="0"/>
              </a:rPr>
              <a:t>  3. on the defensive against Islam</a:t>
            </a:r>
          </a:p>
          <a:p>
            <a:pPr algn="l"/>
            <a:r>
              <a:rPr lang="en-US" sz="1300" dirty="0">
                <a:latin typeface="Times New Roman" panose="02020603050405020304" pitchFamily="18" charset="0"/>
                <a:cs typeface="Times New Roman" panose="02020603050405020304" pitchFamily="18" charset="0"/>
              </a:rPr>
              <a:t>    a. loss of the Holy Land by 1300    </a:t>
            </a:r>
          </a:p>
          <a:p>
            <a:pPr algn="l"/>
            <a:r>
              <a:rPr lang="en-US" sz="1300" dirty="0">
                <a:latin typeface="Times New Roman" panose="02020603050405020304" pitchFamily="18" charset="0"/>
                <a:cs typeface="Times New Roman" panose="02020603050405020304" pitchFamily="18" charset="0"/>
              </a:rPr>
              <a:t>    b. fall of Constantinople to the Ottomans in 1453   </a:t>
            </a:r>
          </a:p>
          <a:p>
            <a:pPr algn="l"/>
            <a:r>
              <a:rPr lang="en-US" sz="1300" dirty="0">
                <a:latin typeface="Times New Roman" panose="02020603050405020304" pitchFamily="18" charset="0"/>
                <a:cs typeface="Times New Roman" panose="02020603050405020304" pitchFamily="18" charset="0"/>
              </a:rPr>
              <a:t>    c. Ottoman siege of Vienna in 1529    </a:t>
            </a:r>
          </a:p>
          <a:p>
            <a:pPr algn="l"/>
            <a:endParaRPr lang="en-US" sz="1300" dirty="0">
              <a:latin typeface="Times New Roman" panose="02020603050405020304" pitchFamily="18" charset="0"/>
              <a:cs typeface="Times New Roman" panose="02020603050405020304" pitchFamily="18" charset="0"/>
            </a:endParaRPr>
          </a:p>
          <a:p>
            <a:pPr defTabSz="956462">
              <a:defRPr/>
            </a:pPr>
            <a:r>
              <a:rPr lang="en-US" sz="1300" dirty="0">
                <a:latin typeface="Times New Roman" panose="02020603050405020304" pitchFamily="18" charset="0"/>
                <a:cs typeface="Times New Roman" panose="02020603050405020304" pitchFamily="18" charset="0"/>
              </a:rPr>
              <a:t> Catholic Church was the m</a:t>
            </a:r>
            <a:r>
              <a:rPr lang="en-US" b="0" dirty="0" smtClean="0">
                <a:latin typeface="Times New Roman" panose="02020603050405020304" pitchFamily="18" charset="0"/>
                <a:cs typeface="Times New Roman" panose="02020603050405020304" pitchFamily="18" charset="0"/>
              </a:rPr>
              <a:t>ost powerful institution</a:t>
            </a:r>
          </a:p>
          <a:p>
            <a:pPr algn="l"/>
            <a:endParaRPr lang="en-US" sz="13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340179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  2. serious divisions within Christianity (Roman Catholic vs. Eastern Orthodox)</a:t>
            </a:r>
          </a:p>
          <a:p>
            <a:pPr algn="l"/>
            <a:r>
              <a:rPr lang="en-US" sz="1300" dirty="0">
                <a:latin typeface="Times New Roman" panose="02020603050405020304" pitchFamily="18" charset="0"/>
                <a:cs typeface="Times New Roman" panose="02020603050405020304" pitchFamily="18" charset="0"/>
              </a:rPr>
              <a:t>  3. on the defensive against Islam</a:t>
            </a:r>
          </a:p>
          <a:p>
            <a:pPr algn="l"/>
            <a:r>
              <a:rPr lang="en-US" sz="1300" dirty="0">
                <a:latin typeface="Times New Roman" panose="02020603050405020304" pitchFamily="18" charset="0"/>
                <a:cs typeface="Times New Roman" panose="02020603050405020304" pitchFamily="18" charset="0"/>
              </a:rPr>
              <a:t>    a. loss of the Holy Land by 1300    </a:t>
            </a:r>
          </a:p>
          <a:p>
            <a:pPr algn="l"/>
            <a:r>
              <a:rPr lang="en-US" sz="1300" dirty="0">
                <a:latin typeface="Times New Roman" panose="02020603050405020304" pitchFamily="18" charset="0"/>
                <a:cs typeface="Times New Roman" panose="02020603050405020304" pitchFamily="18" charset="0"/>
              </a:rPr>
              <a:t>    b. fall of Constantinople to the Ottomans in 1453   </a:t>
            </a:r>
          </a:p>
          <a:p>
            <a:pPr algn="l"/>
            <a:r>
              <a:rPr lang="en-US" sz="1300" dirty="0">
                <a:latin typeface="Times New Roman" panose="02020603050405020304" pitchFamily="18" charset="0"/>
                <a:cs typeface="Times New Roman" panose="02020603050405020304" pitchFamily="18" charset="0"/>
              </a:rPr>
              <a:t>    c. Ottoman siege of Vienna in 1529    </a:t>
            </a:r>
          </a:p>
          <a:p>
            <a:pPr algn="l"/>
            <a:endParaRPr lang="en-US" sz="1300" dirty="0">
              <a:latin typeface="Times New Roman" panose="02020603050405020304" pitchFamily="18" charset="0"/>
              <a:cs typeface="Times New Roman" panose="02020603050405020304" pitchFamily="18" charset="0"/>
            </a:endParaRPr>
          </a:p>
          <a:p>
            <a:pPr defTabSz="956462">
              <a:defRPr/>
            </a:pPr>
            <a:r>
              <a:rPr lang="en-US" sz="1300" dirty="0">
                <a:latin typeface="Times New Roman" panose="02020603050405020304" pitchFamily="18" charset="0"/>
                <a:cs typeface="Times New Roman" panose="02020603050405020304" pitchFamily="18" charset="0"/>
              </a:rPr>
              <a:t> Catholic Church was the m</a:t>
            </a:r>
            <a:r>
              <a:rPr lang="en-US" b="0" dirty="0" smtClean="0">
                <a:latin typeface="Times New Roman" panose="02020603050405020304" pitchFamily="18" charset="0"/>
                <a:cs typeface="Times New Roman" panose="02020603050405020304" pitchFamily="18" charset="0"/>
              </a:rPr>
              <a:t>ost powerful institution</a:t>
            </a:r>
          </a:p>
          <a:p>
            <a:pPr algn="l"/>
            <a:endParaRPr lang="en-US" sz="13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171084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latin typeface="Times New Roman" panose="02020603050405020304" pitchFamily="18" charset="0"/>
                <a:cs typeface="Times New Roman" panose="02020603050405020304" pitchFamily="18" charset="0"/>
              </a:rPr>
              <a:t>  2. serious divisions within Christianity (Roman Catholic vs. Eastern Orthodox)</a:t>
            </a:r>
          </a:p>
          <a:p>
            <a:pPr algn="l"/>
            <a:r>
              <a:rPr lang="en-US" sz="1300" dirty="0">
                <a:latin typeface="Times New Roman" panose="02020603050405020304" pitchFamily="18" charset="0"/>
                <a:cs typeface="Times New Roman" panose="02020603050405020304" pitchFamily="18" charset="0"/>
              </a:rPr>
              <a:t>  3. on the defensive against Islam</a:t>
            </a:r>
          </a:p>
          <a:p>
            <a:pPr algn="l"/>
            <a:r>
              <a:rPr lang="en-US" sz="1300" dirty="0">
                <a:latin typeface="Times New Roman" panose="02020603050405020304" pitchFamily="18" charset="0"/>
                <a:cs typeface="Times New Roman" panose="02020603050405020304" pitchFamily="18" charset="0"/>
              </a:rPr>
              <a:t>    a. loss of the Holy Land by 1300    </a:t>
            </a:r>
          </a:p>
          <a:p>
            <a:pPr algn="l"/>
            <a:r>
              <a:rPr lang="en-US" sz="1300" dirty="0">
                <a:latin typeface="Times New Roman" panose="02020603050405020304" pitchFamily="18" charset="0"/>
                <a:cs typeface="Times New Roman" panose="02020603050405020304" pitchFamily="18" charset="0"/>
              </a:rPr>
              <a:t>    b. fall of Constantinople to the Ottomans in 1453   </a:t>
            </a:r>
          </a:p>
          <a:p>
            <a:pPr algn="l"/>
            <a:r>
              <a:rPr lang="en-US" sz="1300" dirty="0">
                <a:latin typeface="Times New Roman" panose="02020603050405020304" pitchFamily="18" charset="0"/>
                <a:cs typeface="Times New Roman" panose="02020603050405020304" pitchFamily="18" charset="0"/>
              </a:rPr>
              <a:t>    c. Ottoman siege of Vienna in 1529    </a:t>
            </a:r>
          </a:p>
          <a:p>
            <a:pPr algn="l"/>
            <a:endParaRPr lang="en-US" sz="1300" dirty="0">
              <a:latin typeface="Times New Roman" panose="02020603050405020304" pitchFamily="18" charset="0"/>
              <a:cs typeface="Times New Roman" panose="02020603050405020304" pitchFamily="18" charset="0"/>
            </a:endParaRPr>
          </a:p>
          <a:p>
            <a:pPr defTabSz="956462">
              <a:defRPr/>
            </a:pPr>
            <a:r>
              <a:rPr lang="en-US" sz="1300" dirty="0">
                <a:latin typeface="Times New Roman" panose="02020603050405020304" pitchFamily="18" charset="0"/>
                <a:cs typeface="Times New Roman" panose="02020603050405020304" pitchFamily="18" charset="0"/>
              </a:rPr>
              <a:t> Catholic Church was the m</a:t>
            </a:r>
            <a:r>
              <a:rPr lang="en-US" b="0" dirty="0" smtClean="0">
                <a:latin typeface="Times New Roman" panose="02020603050405020304" pitchFamily="18" charset="0"/>
                <a:cs typeface="Times New Roman" panose="02020603050405020304" pitchFamily="18" charset="0"/>
              </a:rPr>
              <a:t>ost powerful institution</a:t>
            </a:r>
          </a:p>
          <a:p>
            <a:pPr algn="l"/>
            <a:endParaRPr lang="en-US" sz="13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B23C82-38AD-4181-A05B-8F9E6CA67CBB}"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www.glscott.org</a:t>
            </a:r>
            <a:endParaRPr lang="en-US"/>
          </a:p>
        </p:txBody>
      </p:sp>
    </p:spTree>
    <p:extLst>
      <p:ext uri="{BB962C8B-B14F-4D97-AF65-F5344CB8AC3E}">
        <p14:creationId xmlns:p14="http://schemas.microsoft.com/office/powerpoint/2010/main" val="398369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Martin Luther trying to say…</a:t>
            </a:r>
          </a:p>
          <a:p>
            <a:endParaRPr lang="en-US" dirty="0" smtClean="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E4B23C82-38AD-4181-A05B-8F9E6CA67CBB}" type="slidenum">
              <a:rPr lang="en-US" smtClean="0"/>
              <a:pPr/>
              <a:t>9</a:t>
            </a:fld>
            <a:endParaRPr lang="en-US"/>
          </a:p>
        </p:txBody>
      </p:sp>
    </p:spTree>
    <p:extLst>
      <p:ext uri="{BB962C8B-B14F-4D97-AF65-F5344CB8AC3E}">
        <p14:creationId xmlns:p14="http://schemas.microsoft.com/office/powerpoint/2010/main" val="249237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FC5E4-D920-4597-9B75-E6F9EAA7E3F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C5E4-D920-4597-9B75-E6F9EAA7E3F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C5E4-D920-4597-9B75-E6F9EAA7E3F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B5C31-2984-447B-8428-BBC7EC890ACD}" type="slidenum">
              <a:rPr lang="en-US" altLang="en-US"/>
              <a:pPr>
                <a:defRPr/>
              </a:pPr>
              <a:t>‹#›</a:t>
            </a:fld>
            <a:endParaRPr lang="en-US" altLang="en-US"/>
          </a:p>
        </p:txBody>
      </p:sp>
    </p:spTree>
    <p:extLst>
      <p:ext uri="{BB962C8B-B14F-4D97-AF65-F5344CB8AC3E}">
        <p14:creationId xmlns:p14="http://schemas.microsoft.com/office/powerpoint/2010/main" val="124911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C5E4-D920-4597-9B75-E6F9EAA7E3F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FC5E4-D920-4597-9B75-E6F9EAA7E3F5}" type="datetimeFigureOut">
              <a:rPr lang="en-US" smtClean="0"/>
              <a:pPr/>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FC5E4-D920-4597-9B75-E6F9EAA7E3F5}"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FC5E4-D920-4597-9B75-E6F9EAA7E3F5}" type="datetimeFigureOut">
              <a:rPr lang="en-US" smtClean="0"/>
              <a:pPr/>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FC5E4-D920-4597-9B75-E6F9EAA7E3F5}" type="datetimeFigureOut">
              <a:rPr lang="en-US" smtClean="0"/>
              <a:pPr/>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FC5E4-D920-4597-9B75-E6F9EAA7E3F5}" type="datetimeFigureOut">
              <a:rPr lang="en-US" smtClean="0"/>
              <a:pPr/>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FC5E4-D920-4597-9B75-E6F9EAA7E3F5}"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FC5E4-D920-4597-9B75-E6F9EAA7E3F5}" type="datetimeFigureOut">
              <a:rPr lang="en-US" smtClean="0"/>
              <a:pPr/>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E914-4DE4-4991-92F8-D50DFD43A2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FC5E4-D920-4597-9B75-E6F9EAA7E3F5}" type="datetimeFigureOut">
              <a:rPr lang="en-US" smtClean="0"/>
              <a:pPr/>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E914-4DE4-4991-92F8-D50DFD43A2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rZ3AFZXXX-k&amp;feature=em-share_video_use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http://i3.ytimg.com/vi/rZ3AFZXXX-k/mqdefault.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deafinder.com/history/inventions/story039.htm"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historyguide.org/intellect/pres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historyguide.org/intellect/press.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gutenberg.de/english/zeit.htm"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pPr>
              <a:lnSpc>
                <a:spcPct val="90000"/>
              </a:lnSpc>
            </a:pPr>
            <a:r>
              <a:rPr lang="en-US" b="1" i="1" dirty="0">
                <a:solidFill>
                  <a:srgbClr val="0070C0"/>
                </a:solidFill>
                <a:latin typeface="Times New Roman" panose="02020603050405020304" pitchFamily="18" charset="0"/>
                <a:cs typeface="Times New Roman" panose="02020603050405020304" pitchFamily="18" charset="0"/>
              </a:rPr>
              <a:t>CHAPTER XVI</a:t>
            </a:r>
            <a:r>
              <a:rPr lang="en-US" i="1" dirty="0">
                <a:solidFill>
                  <a:srgbClr val="0070C0"/>
                </a:solidFill>
                <a:latin typeface="Times New Roman" panose="02020603050405020304" pitchFamily="18" charset="0"/>
                <a:cs typeface="Times New Roman" panose="02020603050405020304" pitchFamily="18" charset="0"/>
              </a:rPr>
              <a:t/>
            </a:r>
            <a:br>
              <a:rPr lang="en-US" i="1"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Religion and Science</a:t>
            </a:r>
            <a:br>
              <a:rPr lang="en-US" dirty="0">
                <a:solidFill>
                  <a:srgbClr val="0070C0"/>
                </a:solidFill>
                <a:latin typeface="Times New Roman" panose="02020603050405020304" pitchFamily="18" charset="0"/>
                <a:cs typeface="Times New Roman" panose="02020603050405020304" pitchFamily="18" charset="0"/>
              </a:rPr>
            </a:br>
            <a:r>
              <a:rPr lang="en-US" sz="4000" dirty="0">
                <a:solidFill>
                  <a:srgbClr val="0070C0"/>
                </a:solidFill>
                <a:latin typeface="Times New Roman" panose="02020603050405020304" pitchFamily="18" charset="0"/>
                <a:cs typeface="Times New Roman" panose="02020603050405020304" pitchFamily="18" charset="0"/>
              </a:rPr>
              <a:t>1450–1750</a:t>
            </a:r>
            <a:br>
              <a:rPr lang="en-US" sz="4000" dirty="0">
                <a:solidFill>
                  <a:srgbClr val="0070C0"/>
                </a:solidFill>
                <a:latin typeface="Times New Roman" panose="02020603050405020304" pitchFamily="18" charset="0"/>
                <a:cs typeface="Times New Roman" panose="02020603050405020304" pitchFamily="18" charset="0"/>
              </a:rPr>
            </a:br>
            <a:endParaRPr lang="en-US" dirty="0"/>
          </a:p>
        </p:txBody>
      </p:sp>
      <p:sp>
        <p:nvSpPr>
          <p:cNvPr id="4" name="Rectangle 3"/>
          <p:cNvSpPr>
            <a:spLocks noGrp="1" noChangeArrowheads="1"/>
          </p:cNvSpPr>
          <p:nvPr>
            <p:ph idx="1"/>
          </p:nvPr>
        </p:nvSpPr>
        <p:spPr>
          <a:xfrm>
            <a:off x="76200" y="2133600"/>
            <a:ext cx="8991600" cy="4572000"/>
          </a:xfrm>
        </p:spPr>
        <p:txBody>
          <a:bodyPr>
            <a:normAutofit lnSpcReduction="10000"/>
          </a:bodyPr>
          <a:lstStyle/>
          <a:p>
            <a:pPr>
              <a:lnSpc>
                <a:spcPct val="90000"/>
              </a:lnSpc>
            </a:pPr>
            <a:endParaRPr lang="en-US" sz="2800" dirty="0">
              <a:solidFill>
                <a:srgbClr val="0070C0"/>
              </a:solidFill>
              <a:latin typeface="Times New Roman" panose="02020603050405020304" pitchFamily="18" charset="0"/>
              <a:cs typeface="Times New Roman" panose="02020603050405020304" pitchFamily="18" charset="0"/>
            </a:endParaRPr>
          </a:p>
          <a:p>
            <a:pPr marL="0" indent="0" algn="ctr">
              <a:lnSpc>
                <a:spcPct val="90000"/>
              </a:lnSpc>
              <a:buNone/>
            </a:pPr>
            <a:r>
              <a:rPr lang="en-US" sz="3500" b="1" i="1" dirty="0" smtClean="0">
                <a:solidFill>
                  <a:srgbClr val="0070C0"/>
                </a:solidFill>
                <a:latin typeface="Times New Roman" panose="02020603050405020304" pitchFamily="18" charset="0"/>
                <a:cs typeface="Times New Roman" panose="02020603050405020304" pitchFamily="18" charset="0"/>
              </a:rPr>
              <a:t>Globalization of Christianity</a:t>
            </a:r>
          </a:p>
          <a:p>
            <a:pPr marL="0" indent="0" algn="ctr">
              <a:lnSpc>
                <a:spcPct val="90000"/>
              </a:lnSpc>
              <a:buNone/>
            </a:pPr>
            <a:endParaRPr lang="en-US" sz="3500" b="1" i="1" dirty="0" smtClean="0">
              <a:solidFill>
                <a:srgbClr val="0070C0"/>
              </a:solidFill>
              <a:latin typeface="Times New Roman" panose="02020603050405020304" pitchFamily="18" charset="0"/>
              <a:cs typeface="Times New Roman" panose="02020603050405020304" pitchFamily="18" charset="0"/>
            </a:endParaRPr>
          </a:p>
          <a:p>
            <a:pPr marL="0" indent="0" algn="ctr">
              <a:lnSpc>
                <a:spcPct val="90000"/>
              </a:lnSpc>
              <a:buNone/>
            </a:pPr>
            <a:r>
              <a:rPr lang="en-US" sz="3500" b="1" i="1" dirty="0" smtClean="0">
                <a:solidFill>
                  <a:srgbClr val="0070C0"/>
                </a:solidFill>
                <a:latin typeface="Times New Roman" panose="02020603050405020304" pitchFamily="18" charset="0"/>
                <a:cs typeface="Times New Roman" panose="02020603050405020304" pitchFamily="18" charset="0"/>
              </a:rPr>
              <a:t>Persistence and Change in Afro-Asian </a:t>
            </a:r>
          </a:p>
          <a:p>
            <a:pPr marL="0" indent="0" algn="ctr">
              <a:lnSpc>
                <a:spcPct val="90000"/>
              </a:lnSpc>
              <a:buNone/>
            </a:pPr>
            <a:r>
              <a:rPr lang="en-US" sz="3500" b="1" i="1" dirty="0" smtClean="0">
                <a:solidFill>
                  <a:srgbClr val="0070C0"/>
                </a:solidFill>
                <a:latin typeface="Times New Roman" panose="02020603050405020304" pitchFamily="18" charset="0"/>
                <a:cs typeface="Times New Roman" panose="02020603050405020304" pitchFamily="18" charset="0"/>
              </a:rPr>
              <a:t>Cultural Traditions</a:t>
            </a:r>
          </a:p>
          <a:p>
            <a:pPr marL="0" indent="0">
              <a:lnSpc>
                <a:spcPct val="90000"/>
              </a:lnSpc>
              <a:buNone/>
            </a:pPr>
            <a:endParaRPr lang="en-US" sz="3500" b="1" i="1" dirty="0" smtClean="0">
              <a:solidFill>
                <a:srgbClr val="0070C0"/>
              </a:solidFill>
              <a:latin typeface="Times New Roman" panose="02020603050405020304" pitchFamily="18" charset="0"/>
              <a:cs typeface="Times New Roman" panose="02020603050405020304" pitchFamily="18" charset="0"/>
            </a:endParaRPr>
          </a:p>
          <a:p>
            <a:pPr marL="0" indent="0" algn="ctr">
              <a:lnSpc>
                <a:spcPct val="90000"/>
              </a:lnSpc>
              <a:buNone/>
            </a:pPr>
            <a:r>
              <a:rPr lang="en-US" sz="3500" b="1" i="1" dirty="0" smtClean="0">
                <a:solidFill>
                  <a:srgbClr val="0070C0"/>
                </a:solidFill>
                <a:latin typeface="Times New Roman" panose="02020603050405020304" pitchFamily="18" charset="0"/>
                <a:cs typeface="Times New Roman" panose="02020603050405020304" pitchFamily="18" charset="0"/>
              </a:rPr>
              <a:t>A New Way of Thinking: The Birth of </a:t>
            </a:r>
          </a:p>
          <a:p>
            <a:pPr marL="0" indent="0" algn="ctr">
              <a:lnSpc>
                <a:spcPct val="90000"/>
              </a:lnSpc>
              <a:buNone/>
            </a:pPr>
            <a:r>
              <a:rPr lang="en-US" sz="3500" b="1" i="1" dirty="0" smtClean="0">
                <a:solidFill>
                  <a:srgbClr val="0070C0"/>
                </a:solidFill>
                <a:latin typeface="Times New Roman" panose="02020603050405020304" pitchFamily="18" charset="0"/>
                <a:cs typeface="Times New Roman" panose="02020603050405020304" pitchFamily="18" charset="0"/>
              </a:rPr>
              <a:t>Modern Science</a:t>
            </a:r>
            <a:endParaRPr lang="en-US" sz="35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94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8991600" cy="5638800"/>
          </a:xfrm>
        </p:spPr>
        <p:txBody>
          <a:bodyPr>
            <a:noAutofit/>
          </a:bodyPr>
          <a:lstStyle/>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B. Western Christendom Fragmented: The Protestant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Reformation  </a:t>
            </a: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1. Protestant Reformation began in 1517 </a:t>
            </a:r>
            <a:endParaRPr lang="en-US" sz="16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 </a:t>
            </a:r>
            <a:r>
              <a:rPr lang="en-US" sz="1050" dirty="0" smtClean="0">
                <a:solidFill>
                  <a:schemeClr val="tx1"/>
                </a:solidFill>
                <a:latin typeface="Times New Roman" panose="02020603050405020304" pitchFamily="18" charset="0"/>
                <a:cs typeface="Times New Roman" panose="02020603050405020304" pitchFamily="18" charset="0"/>
              </a:rPr>
              <a:t>  </a:t>
            </a:r>
            <a:endParaRPr lang="en-US" sz="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 Martin Luther posted 95 Thesis</a:t>
            </a:r>
          </a:p>
          <a:p>
            <a:pPr algn="l"/>
            <a:endParaRPr lang="en-US" sz="2800" dirty="0" smtClean="0">
              <a:solidFill>
                <a:schemeClr val="tx1"/>
              </a:solidFill>
              <a:latin typeface="Times New Roman" panose="02020603050405020304" pitchFamily="18" charset="0"/>
              <a:cs typeface="Times New Roman" panose="02020603050405020304" pitchFamily="18" charset="0"/>
            </a:endParaRPr>
          </a:p>
          <a:p>
            <a:pPr algn="l"/>
            <a:r>
              <a:rPr lang="en-US" sz="28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495" y="3086995"/>
            <a:ext cx="3161905" cy="3733333"/>
          </a:xfrm>
          <a:prstGeom prst="rect">
            <a:avLst/>
          </a:prstGeom>
        </p:spPr>
      </p:pic>
      <p:pic>
        <p:nvPicPr>
          <p:cNvPr id="7"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3352800"/>
            <a:ext cx="4648200" cy="4067175"/>
          </a:xfrm>
          <a:prstGeom prst="rect">
            <a:avLst/>
          </a:prstGeom>
        </p:spPr>
      </p:pic>
    </p:spTree>
    <p:extLst>
      <p:ext uri="{BB962C8B-B14F-4D97-AF65-F5344CB8AC3E}">
        <p14:creationId xmlns:p14="http://schemas.microsoft.com/office/powerpoint/2010/main" val="308276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8991600" cy="5638800"/>
          </a:xfrm>
        </p:spPr>
        <p:txBody>
          <a:bodyPr>
            <a:noAutofit/>
          </a:bodyPr>
          <a:lstStyle/>
          <a:p>
            <a:pPr algn="l">
              <a:spcBef>
                <a:spcPts val="0"/>
              </a:spcBef>
            </a:pP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  b. What was the 95 Thesis?</a:t>
            </a:r>
          </a:p>
          <a:p>
            <a:pPr algn="l">
              <a:spcBef>
                <a:spcPts val="0"/>
              </a:spcBef>
            </a:pPr>
            <a:endParaRPr lang="en-US" sz="36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  c. How did the Church immediately respond?</a:t>
            </a:r>
          </a:p>
          <a:p>
            <a:pPr algn="l">
              <a:spcBef>
                <a:spcPts val="0"/>
              </a:spcBef>
            </a:pPr>
            <a:endParaRPr lang="en-US" sz="36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36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	EXCOMMUNICATED!!!</a:t>
            </a:r>
          </a:p>
          <a:p>
            <a:pPr algn="l">
              <a:spcBef>
                <a:spcPts val="0"/>
              </a:spcBef>
            </a:pPr>
            <a:endParaRPr lang="en-US" sz="36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36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  </a:t>
            </a:r>
            <a:endParaRPr lang="en-US" sz="10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l"/>
            <a:endParaRPr lang="en-US" sz="2800" dirty="0" smtClean="0">
              <a:solidFill>
                <a:schemeClr val="tx1"/>
              </a:solidFill>
              <a:latin typeface="Times New Roman" panose="02020603050405020304" pitchFamily="18" charset="0"/>
              <a:cs typeface="Times New Roman" panose="02020603050405020304" pitchFamily="18" charset="0"/>
            </a:endParaRPr>
          </a:p>
          <a:p>
            <a:pPr algn="l"/>
            <a:r>
              <a:rPr lang="en-US" sz="28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1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p:cTn id="15"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8686800" cy="5638800"/>
          </a:xfrm>
        </p:spPr>
        <p:txBody>
          <a:bodyPr>
            <a:noAutofit/>
          </a:bodyPr>
          <a:lstStyle/>
          <a:p>
            <a:pPr algn="l">
              <a:spcBef>
                <a:spcPts val="0"/>
              </a:spcBef>
            </a:pP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b. </a:t>
            </a:r>
            <a:r>
              <a:rPr lang="en-US" dirty="0">
                <a:solidFill>
                  <a:schemeClr val="tx1"/>
                </a:solidFill>
                <a:latin typeface="Times New Roman" panose="02020603050405020304" pitchFamily="18" charset="0"/>
                <a:cs typeface="Times New Roman" panose="02020603050405020304" pitchFamily="18" charset="0"/>
              </a:rPr>
              <a:t>Luther was one of many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c. Luther’s </a:t>
            </a:r>
            <a:r>
              <a:rPr lang="en-US" dirty="0">
                <a:solidFill>
                  <a:schemeClr val="tx1"/>
                </a:solidFill>
                <a:latin typeface="Times New Roman" panose="02020603050405020304" pitchFamily="18" charset="0"/>
                <a:cs typeface="Times New Roman" panose="02020603050405020304" pitchFamily="18" charset="0"/>
              </a:rPr>
              <a:t>protest was more </a:t>
            </a:r>
            <a:r>
              <a:rPr lang="en-US" dirty="0" smtClean="0">
                <a:solidFill>
                  <a:schemeClr val="tx1"/>
                </a:solidFill>
                <a:latin typeface="Times New Roman" panose="02020603050405020304" pitchFamily="18" charset="0"/>
                <a:cs typeface="Times New Roman" panose="02020603050405020304" pitchFamily="18" charset="0"/>
              </a:rPr>
              <a:t>deeply </a:t>
            </a:r>
            <a:r>
              <a:rPr lang="en-US" dirty="0">
                <a:solidFill>
                  <a:schemeClr val="tx1"/>
                </a:solidFill>
                <a:latin typeface="Times New Roman" panose="02020603050405020304" pitchFamily="18" charset="0"/>
                <a:cs typeface="Times New Roman" panose="02020603050405020304" pitchFamily="18" charset="0"/>
              </a:rPr>
              <a:t>grounded in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theological </a:t>
            </a:r>
            <a:r>
              <a:rPr lang="en-US" dirty="0">
                <a:solidFill>
                  <a:schemeClr val="tx1"/>
                </a:solidFill>
                <a:latin typeface="Times New Roman" panose="02020603050405020304" pitchFamily="18" charset="0"/>
                <a:cs typeface="Times New Roman" panose="02020603050405020304" pitchFamily="18" charset="0"/>
              </a:rPr>
              <a:t>difference</a:t>
            </a: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d. </a:t>
            </a:r>
            <a:r>
              <a:rPr lang="en-US" dirty="0">
                <a:solidFill>
                  <a:schemeClr val="tx1"/>
                </a:solidFill>
                <a:latin typeface="Times New Roman" panose="02020603050405020304" pitchFamily="18" charset="0"/>
                <a:cs typeface="Times New Roman" panose="02020603050405020304" pitchFamily="18" charset="0"/>
              </a:rPr>
              <a:t>P</a:t>
            </a:r>
            <a:r>
              <a:rPr lang="en-US" dirty="0" smtClean="0">
                <a:solidFill>
                  <a:schemeClr val="tx1"/>
                </a:solidFill>
                <a:latin typeface="Times New Roman" panose="02020603050405020304" pitchFamily="18" charset="0"/>
                <a:cs typeface="Times New Roman" panose="02020603050405020304" pitchFamily="18" charset="0"/>
              </a:rPr>
              <a:t>ut </a:t>
            </a:r>
            <a:r>
              <a:rPr lang="en-US" dirty="0">
                <a:solidFill>
                  <a:schemeClr val="tx1"/>
                </a:solidFill>
                <a:latin typeface="Times New Roman" panose="02020603050405020304" pitchFamily="18" charset="0"/>
                <a:cs typeface="Times New Roman" panose="02020603050405020304" pitchFamily="18" charset="0"/>
              </a:rPr>
              <a:t>forth a new understanding of salvation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e. Questioned </a:t>
            </a:r>
            <a:r>
              <a:rPr lang="en-US" dirty="0">
                <a:solidFill>
                  <a:schemeClr val="tx1"/>
                </a:solidFill>
                <a:latin typeface="Times New Roman" panose="02020603050405020304" pitchFamily="18" charset="0"/>
                <a:cs typeface="Times New Roman" panose="02020603050405020304" pitchFamily="18" charset="0"/>
              </a:rPr>
              <a:t>the special role of the clerical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hierarchy (</a:t>
            </a:r>
            <a:r>
              <a:rPr lang="en-US" dirty="0">
                <a:solidFill>
                  <a:schemeClr val="tx1"/>
                </a:solidFill>
                <a:latin typeface="Times New Roman" panose="02020603050405020304" pitchFamily="18" charset="0"/>
                <a:cs typeface="Times New Roman" panose="02020603050405020304" pitchFamily="18" charset="0"/>
              </a:rPr>
              <a:t>including the pope)</a:t>
            </a:r>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09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Autofit/>
          </a:bodyPr>
          <a:lstStyle/>
          <a:p>
            <a:r>
              <a:rPr lang="en-US" sz="3200" i="1" dirty="0" smtClean="0">
                <a:latin typeface="Times New Roman" panose="02020603050405020304" pitchFamily="18" charset="0"/>
                <a:cs typeface="Times New Roman" panose="02020603050405020304" pitchFamily="18" charset="0"/>
              </a:rPr>
              <a:t>Western Christendom Fragmented: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The Protestant Reformation</a:t>
            </a:r>
            <a:r>
              <a:rPr lang="en-US" sz="5400" i="1" dirty="0" smtClean="0">
                <a:latin typeface="Times New Roman" panose="02020603050405020304" pitchFamily="18" charset="0"/>
                <a:cs typeface="Times New Roman" panose="02020603050405020304" pitchFamily="18" charset="0"/>
              </a:rPr>
              <a:t/>
            </a:r>
            <a:br>
              <a:rPr lang="en-US" sz="5400" i="1" dirty="0" smtClean="0">
                <a:latin typeface="Times New Roman" panose="02020603050405020304" pitchFamily="18" charset="0"/>
                <a:cs typeface="Times New Roman" panose="02020603050405020304" pitchFamily="18" charset="0"/>
              </a:rPr>
            </a:br>
            <a:endParaRPr lang="en-US" sz="54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066800"/>
            <a:ext cx="5486400" cy="5791200"/>
          </a:xfrm>
        </p:spPr>
        <p:txBody>
          <a:bodyPr>
            <a:normAutofit/>
          </a:bodyPr>
          <a:lstStyle/>
          <a:p>
            <a:pPr algn="l">
              <a:spcBef>
                <a:spcPts val="0"/>
              </a:spcBef>
            </a:pPr>
            <a:r>
              <a:rPr lang="en-US" dirty="0" smtClean="0">
                <a:solidFill>
                  <a:schemeClr val="tx1"/>
                </a:solidFill>
              </a:rPr>
              <a:t> </a:t>
            </a:r>
            <a:r>
              <a:rPr lang="en-US" dirty="0" smtClean="0">
                <a:solidFill>
                  <a:schemeClr val="tx1"/>
                </a:solidFill>
                <a:latin typeface="Times New Roman" panose="02020603050405020304" pitchFamily="18" charset="0"/>
                <a:cs typeface="Times New Roman" panose="02020603050405020304" pitchFamily="18" charset="0"/>
              </a:rPr>
              <a:t>2. Luther’s ideas provoked 	a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massive schism in </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Catholic Christendom</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 </a:t>
            </a:r>
            <a:r>
              <a:rPr lang="en-US" dirty="0" smtClean="0">
                <a:solidFill>
                  <a:srgbClr val="C00000"/>
                </a:solidFill>
                <a:latin typeface="Times New Roman" panose="02020603050405020304" pitchFamily="18" charset="0"/>
                <a:cs typeface="Times New Roman" panose="02020603050405020304" pitchFamily="18" charset="0"/>
              </a:rPr>
              <a:t>Fed on political, economic, </a:t>
            </a:r>
          </a:p>
          <a:p>
            <a:pPr algn="l">
              <a:spcBef>
                <a:spcPts val="0"/>
              </a:spcBef>
            </a:pPr>
            <a:r>
              <a:rPr lang="en-US" dirty="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and social 	tension, not </a:t>
            </a:r>
          </a:p>
          <a:p>
            <a:pPr algn="l">
              <a:spcBef>
                <a:spcPts val="0"/>
              </a:spcBef>
            </a:pPr>
            <a:r>
              <a:rPr lang="en-US" dirty="0">
                <a:solidFill>
                  <a:srgbClr val="C00000"/>
                </a:solidFill>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just religious differences </a:t>
            </a:r>
            <a:r>
              <a:rPr lang="en-US" dirty="0" smtClean="0">
                <a:solidFill>
                  <a:schemeClr val="tx1"/>
                </a:solidFill>
                <a:latin typeface="Times New Roman" panose="02020603050405020304" pitchFamily="18" charset="0"/>
                <a:cs typeface="Times New Roman" panose="02020603050405020304" pitchFamily="18" charset="0"/>
              </a:rPr>
              <a:t>  </a:t>
            </a:r>
          </a:p>
        </p:txBody>
      </p:sp>
      <p:pic>
        <p:nvPicPr>
          <p:cNvPr id="6" name="Picture 2" descr="image, p463"/>
          <p:cNvPicPr>
            <a:picLocks noChangeAspect="1" noChangeArrowheads="1"/>
          </p:cNvPicPr>
          <p:nvPr/>
        </p:nvPicPr>
        <p:blipFill>
          <a:blip r:embed="rId3" cstate="print"/>
          <a:srcRect/>
          <a:stretch>
            <a:fillRect/>
          </a:stretch>
        </p:blipFill>
        <p:spPr bwMode="auto">
          <a:xfrm>
            <a:off x="5486400" y="1295400"/>
            <a:ext cx="4343400" cy="354343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Autofit/>
          </a:bodyPr>
          <a:lstStyle/>
          <a:p>
            <a:r>
              <a:rPr lang="en-US" sz="3200" i="1" dirty="0" smtClean="0">
                <a:latin typeface="Times New Roman" panose="02020603050405020304" pitchFamily="18" charset="0"/>
                <a:cs typeface="Times New Roman" panose="02020603050405020304" pitchFamily="18" charset="0"/>
              </a:rPr>
              <a:t>Western Christendom Fragmented: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The Protestant Reformation</a:t>
            </a:r>
            <a:r>
              <a:rPr lang="en-US" sz="5400" i="1" dirty="0" smtClean="0">
                <a:latin typeface="Times New Roman" panose="02020603050405020304" pitchFamily="18" charset="0"/>
                <a:cs typeface="Times New Roman" panose="02020603050405020304" pitchFamily="18" charset="0"/>
              </a:rPr>
              <a:t/>
            </a:r>
            <a:br>
              <a:rPr lang="en-US" sz="5400" i="1" dirty="0" smtClean="0">
                <a:latin typeface="Times New Roman" panose="02020603050405020304" pitchFamily="18" charset="0"/>
                <a:cs typeface="Times New Roman" panose="02020603050405020304" pitchFamily="18" charset="0"/>
              </a:rPr>
            </a:br>
            <a:endParaRPr lang="en-US" sz="54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457200" y="1447800"/>
            <a:ext cx="7924800" cy="53340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b. </a:t>
            </a:r>
            <a:r>
              <a:rPr lang="en-US" b="1" i="1" dirty="0" smtClean="0">
                <a:solidFill>
                  <a:schemeClr val="tx1"/>
                </a:solidFill>
                <a:latin typeface="Times New Roman" panose="02020603050405020304" pitchFamily="18" charset="0"/>
                <a:cs typeface="Times New Roman" panose="02020603050405020304" pitchFamily="18" charset="0"/>
              </a:rPr>
              <a:t>Some monarchs used Luther to justify </a:t>
            </a:r>
          </a:p>
          <a:p>
            <a:pPr algn="l">
              <a:spcBef>
                <a:spcPts val="0"/>
              </a:spcBef>
            </a:pPr>
            <a:r>
              <a:rPr lang="en-US" b="1" i="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independence from the papacy  </a:t>
            </a: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1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c. </a:t>
            </a:r>
            <a:r>
              <a:rPr lang="en-US" b="1" i="1" dirty="0" smtClean="0">
                <a:solidFill>
                  <a:schemeClr val="tx1"/>
                </a:solidFill>
                <a:latin typeface="Times New Roman" panose="02020603050405020304" pitchFamily="18" charset="0"/>
                <a:cs typeface="Times New Roman" panose="02020603050405020304" pitchFamily="18" charset="0"/>
              </a:rPr>
              <a:t>Gave a new religious legitimacy to the </a:t>
            </a:r>
          </a:p>
          <a:p>
            <a:pPr algn="l">
              <a:spcBef>
                <a:spcPts val="0"/>
              </a:spcBef>
            </a:pPr>
            <a:r>
              <a:rPr lang="en-US" b="1" i="1" dirty="0" smtClean="0">
                <a:solidFill>
                  <a:schemeClr val="tx1"/>
                </a:solidFill>
                <a:latin typeface="Times New Roman" panose="02020603050405020304" pitchFamily="18" charset="0"/>
                <a:cs typeface="Times New Roman" panose="02020603050405020304" pitchFamily="18" charset="0"/>
              </a:rPr>
              <a:t>	middle class   </a:t>
            </a:r>
            <a:r>
              <a:rPr lang="en-US" b="1" dirty="0" smtClean="0">
                <a:solidFill>
                  <a:srgbClr val="C00000"/>
                </a:solidFill>
                <a:latin typeface="Times New Roman" panose="02020603050405020304" pitchFamily="18" charset="0"/>
                <a:cs typeface="Times New Roman" panose="02020603050405020304" pitchFamily="18" charset="0"/>
              </a:rPr>
              <a:t>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d. Commoners were attracted to the new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religious ideas as a tool for protest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against the whole social order</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76424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Autofit/>
          </a:bodyPr>
          <a:lstStyle/>
          <a:p>
            <a:r>
              <a:rPr lang="en-US" sz="3200" i="1" dirty="0" smtClean="0">
                <a:latin typeface="Times New Roman" panose="02020603050405020304" pitchFamily="18" charset="0"/>
                <a:cs typeface="Times New Roman" panose="02020603050405020304" pitchFamily="18" charset="0"/>
              </a:rPr>
              <a:t>Western Christendom Fragmented: </a:t>
            </a:r>
            <a:br>
              <a:rPr lang="en-US" sz="3200" i="1" dirty="0" smtClean="0">
                <a:latin typeface="Times New Roman" panose="02020603050405020304" pitchFamily="18" charset="0"/>
                <a:cs typeface="Times New Roman" panose="02020603050405020304" pitchFamily="18" charset="0"/>
              </a:rPr>
            </a:br>
            <a:r>
              <a:rPr lang="en-US" sz="3200" i="1" dirty="0" smtClean="0">
                <a:latin typeface="Times New Roman" panose="02020603050405020304" pitchFamily="18" charset="0"/>
                <a:cs typeface="Times New Roman" panose="02020603050405020304" pitchFamily="18" charset="0"/>
              </a:rPr>
              <a:t>The Protestant Reformation</a:t>
            </a:r>
            <a:r>
              <a:rPr lang="en-US" sz="5400" i="1" dirty="0" smtClean="0">
                <a:latin typeface="Times New Roman" panose="02020603050405020304" pitchFamily="18" charset="0"/>
                <a:cs typeface="Times New Roman" panose="02020603050405020304" pitchFamily="18" charset="0"/>
              </a:rPr>
              <a:t/>
            </a:r>
            <a:br>
              <a:rPr lang="en-US" sz="5400" i="1" dirty="0" smtClean="0">
                <a:latin typeface="Times New Roman" panose="02020603050405020304" pitchFamily="18" charset="0"/>
                <a:cs typeface="Times New Roman" panose="02020603050405020304" pitchFamily="18" charset="0"/>
              </a:rPr>
            </a:br>
            <a:endParaRPr lang="en-US" sz="54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066800"/>
            <a:ext cx="8991600" cy="57912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3. Many women were attracted to Protestantism, but the Reformation didn’t give them a greater role in church or society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b.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c.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d. </a:t>
            </a:r>
          </a:p>
        </p:txBody>
      </p:sp>
      <p:pic>
        <p:nvPicPr>
          <p:cNvPr id="6" name="Picture 2" descr="image, p463"/>
          <p:cNvPicPr>
            <a:picLocks noChangeAspect="1" noChangeArrowheads="1"/>
          </p:cNvPicPr>
          <p:nvPr/>
        </p:nvPicPr>
        <p:blipFill>
          <a:blip r:embed="rId3" cstate="print"/>
          <a:srcRect/>
          <a:stretch>
            <a:fillRect/>
          </a:stretch>
        </p:blipFill>
        <p:spPr bwMode="auto">
          <a:xfrm>
            <a:off x="3463626" y="2514600"/>
            <a:ext cx="5604174" cy="4572000"/>
          </a:xfrm>
          <a:prstGeom prst="rect">
            <a:avLst/>
          </a:prstGeom>
          <a:noFill/>
          <a:ln w="9525">
            <a:noFill/>
            <a:miter lim="800000"/>
            <a:headEnd/>
            <a:tailEnd/>
          </a:ln>
          <a:effectLst/>
        </p:spPr>
      </p:pic>
    </p:spTree>
    <p:extLst>
      <p:ext uri="{BB962C8B-B14F-4D97-AF65-F5344CB8AC3E}">
        <p14:creationId xmlns:p14="http://schemas.microsoft.com/office/powerpoint/2010/main" val="86935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3.ytimg.com/vi/rZ3AFZXXX-k/mqdefault.jpg">
            <a:hlinkClick r:id="rId3"/>
          </p:cNvPr>
          <p:cNvPicPr>
            <a:picLocks noChangeAspect="1" noChangeArrowheads="1"/>
          </p:cNvPicPr>
          <p:nvPr/>
        </p:nvPicPr>
        <p:blipFill>
          <a:blip r:link="rId4" cstate="print"/>
          <a:srcRect/>
          <a:stretch>
            <a:fillRect/>
          </a:stretch>
        </p:blipFill>
        <p:spPr bwMode="auto">
          <a:xfrm>
            <a:off x="-34485" y="457200"/>
            <a:ext cx="9026085" cy="6400800"/>
          </a:xfrm>
          <a:prstGeom prst="rect">
            <a:avLst/>
          </a:prstGeom>
          <a:noFill/>
          <a:ln w="9525">
            <a:noFill/>
            <a:miter lim="800000"/>
            <a:headEnd/>
            <a:tailEnd/>
          </a:ln>
        </p:spPr>
      </p:pic>
      <p:sp>
        <p:nvSpPr>
          <p:cNvPr id="3" name="Rectangle 2"/>
          <p:cNvSpPr txBox="1">
            <a:spLocks noChangeArrowheads="1"/>
          </p:cNvSpPr>
          <p:nvPr/>
        </p:nvSpPr>
        <p:spPr>
          <a:xfrm>
            <a:off x="228600" y="4572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smtClean="0">
                <a:latin typeface="Arial" charset="0"/>
              </a:rPr>
              <a:t>The Printing Revolution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5137"/>
            <a:ext cx="8229600" cy="1143000"/>
          </a:xfrm>
        </p:spPr>
        <p:txBody>
          <a:bodyPr/>
          <a:lstStyle/>
          <a:p>
            <a:pPr>
              <a:defRPr/>
            </a:pPr>
            <a:r>
              <a:rPr lang="en-US" i="1" dirty="0" smtClean="0">
                <a:latin typeface="Times New Roman" panose="02020603050405020304" pitchFamily="18" charset="0"/>
                <a:cs typeface="Times New Roman" panose="02020603050405020304" pitchFamily="18" charset="0"/>
              </a:rPr>
              <a:t>The Printing Revolution</a:t>
            </a:r>
          </a:p>
        </p:txBody>
      </p:sp>
      <p:sp>
        <p:nvSpPr>
          <p:cNvPr id="141315" name="Rectangle 3"/>
          <p:cNvSpPr>
            <a:spLocks noGrp="1" noChangeArrowheads="1"/>
          </p:cNvSpPr>
          <p:nvPr>
            <p:ph type="body" sz="half" idx="2"/>
          </p:nvPr>
        </p:nvSpPr>
        <p:spPr>
          <a:xfrm>
            <a:off x="3343275" y="1676400"/>
            <a:ext cx="5800725" cy="2438400"/>
          </a:xfrm>
        </p:spPr>
        <p:txBody>
          <a:bodyPr/>
          <a:lstStyle/>
          <a:p>
            <a:pPr>
              <a:lnSpc>
                <a:spcPct val="90000"/>
              </a:lnSpc>
              <a:defRPr/>
            </a:pPr>
            <a:r>
              <a:rPr lang="en-US" sz="2800" b="1" dirty="0" smtClean="0">
                <a:solidFill>
                  <a:schemeClr val="tx1">
                    <a:lumMod val="95000"/>
                    <a:lumOff val="5000"/>
                  </a:schemeClr>
                </a:solidFill>
                <a:latin typeface="Arial" charset="0"/>
                <a:hlinkClick r:id="rId3"/>
              </a:rPr>
              <a:t>Printing Press </a:t>
            </a:r>
            <a:r>
              <a:rPr lang="en-US" sz="2800" b="1" dirty="0" smtClean="0">
                <a:latin typeface="Arial" charset="0"/>
              </a:rPr>
              <a:t>– allowed new ideas to spread more easily.  Spread from China to Middle East to Europe.</a:t>
            </a:r>
          </a:p>
          <a:p>
            <a:pPr>
              <a:lnSpc>
                <a:spcPct val="90000"/>
              </a:lnSpc>
              <a:buFontTx/>
              <a:buNone/>
              <a:defRPr/>
            </a:pPr>
            <a:endParaRPr lang="en-US" sz="2800" b="1" dirty="0" smtClean="0">
              <a:latin typeface="Arial" charset="0"/>
            </a:endParaRPr>
          </a:p>
        </p:txBody>
      </p:sp>
      <p:pic>
        <p:nvPicPr>
          <p:cNvPr id="33796" name="Picture 5" descr="Guten printing press">
            <a:hlinkClick r:id="rId4"/>
          </p:cNvPr>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152400" y="2823681"/>
            <a:ext cx="3136900" cy="4114800"/>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400" y="3657600"/>
            <a:ext cx="2381250" cy="2883180"/>
          </a:xfrm>
          <a:prstGeom prst="rect">
            <a:avLst/>
          </a:prstGeom>
        </p:spPr>
      </p:pic>
    </p:spTree>
    <p:extLst>
      <p:ext uri="{BB962C8B-B14F-4D97-AF65-F5344CB8AC3E}">
        <p14:creationId xmlns:p14="http://schemas.microsoft.com/office/powerpoint/2010/main" val="7035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81000" y="5137"/>
            <a:ext cx="8229600" cy="1143000"/>
          </a:xfrm>
        </p:spPr>
        <p:txBody>
          <a:bodyPr/>
          <a:lstStyle/>
          <a:p>
            <a:pPr>
              <a:defRPr/>
            </a:pPr>
            <a:r>
              <a:rPr lang="en-US" i="1" dirty="0" smtClean="0">
                <a:latin typeface="Times New Roman" panose="02020603050405020304" pitchFamily="18" charset="0"/>
                <a:cs typeface="Times New Roman" panose="02020603050405020304" pitchFamily="18" charset="0"/>
              </a:rPr>
              <a:t>The Printing Revolution</a:t>
            </a:r>
          </a:p>
        </p:txBody>
      </p:sp>
      <p:sp>
        <p:nvSpPr>
          <p:cNvPr id="141315" name="Rectangle 3"/>
          <p:cNvSpPr>
            <a:spLocks noGrp="1" noChangeArrowheads="1"/>
          </p:cNvSpPr>
          <p:nvPr>
            <p:ph type="body" sz="half" idx="2"/>
          </p:nvPr>
        </p:nvSpPr>
        <p:spPr>
          <a:xfrm>
            <a:off x="3544584" y="4191000"/>
            <a:ext cx="5562600" cy="5181600"/>
          </a:xfrm>
        </p:spPr>
        <p:txBody>
          <a:bodyPr/>
          <a:lstStyle/>
          <a:p>
            <a:pPr marL="0" indent="0">
              <a:lnSpc>
                <a:spcPct val="90000"/>
              </a:lnSpc>
              <a:buNone/>
              <a:defRPr/>
            </a:pPr>
            <a:r>
              <a:rPr lang="en-US" b="1" dirty="0" smtClean="0">
                <a:latin typeface="Times New Roman" panose="02020603050405020304" pitchFamily="18" charset="0"/>
                <a:cs typeface="Times New Roman" panose="02020603050405020304" pitchFamily="18" charset="0"/>
              </a:rPr>
              <a:t>There was not another invention that had an impact on the diffusion of information and knowledge until the Internet!! </a:t>
            </a:r>
          </a:p>
          <a:p>
            <a:pPr>
              <a:lnSpc>
                <a:spcPct val="90000"/>
              </a:lnSpc>
              <a:buFontTx/>
              <a:buNone/>
              <a:defRPr/>
            </a:pPr>
            <a:endParaRPr lang="en-US" sz="2800" b="1" dirty="0" smtClean="0">
              <a:latin typeface="Arial" charset="0"/>
            </a:endParaRPr>
          </a:p>
        </p:txBody>
      </p:sp>
      <p:pic>
        <p:nvPicPr>
          <p:cNvPr id="33796" name="Picture 5" descr="Guten printing press">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07950" y="2895600"/>
            <a:ext cx="3136900" cy="41148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6432" y="1006401"/>
            <a:ext cx="2381250" cy="2883180"/>
          </a:xfrm>
          <a:prstGeom prst="rect">
            <a:avLst/>
          </a:prstGeom>
        </p:spPr>
      </p:pic>
      <p:sp>
        <p:nvSpPr>
          <p:cNvPr id="2" name="Rectangle 1"/>
          <p:cNvSpPr/>
          <p:nvPr/>
        </p:nvSpPr>
        <p:spPr>
          <a:xfrm>
            <a:off x="357883" y="1116848"/>
            <a:ext cx="6057900" cy="1643527"/>
          </a:xfrm>
          <a:prstGeom prst="rect">
            <a:avLst/>
          </a:prstGeom>
        </p:spPr>
        <p:txBody>
          <a:bodyPr wrap="square">
            <a:spAutoFit/>
          </a:bodyPr>
          <a:lstStyle/>
          <a:p>
            <a:pPr>
              <a:lnSpc>
                <a:spcPct val="90000"/>
              </a:lnSpc>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hlinkClick r:id="rId6"/>
              </a:rPr>
              <a:t>Gutenberg</a:t>
            </a:r>
            <a:r>
              <a:rPr lang="en-US" sz="2800" b="1" dirty="0">
                <a:latin typeface="Times New Roman" panose="02020603050405020304" pitchFamily="18" charset="0"/>
                <a:cs typeface="Times New Roman" panose="02020603050405020304" pitchFamily="18" charset="0"/>
              </a:rPr>
              <a:t>: invented a new type of printing press.  Used movable type.</a:t>
            </a:r>
          </a:p>
          <a:p>
            <a:pPr>
              <a:lnSpc>
                <a:spcPct val="90000"/>
              </a:lnSpc>
              <a:defRPr/>
            </a:pPr>
            <a:r>
              <a:rPr lang="en-US" sz="2800" b="1" dirty="0">
                <a:latin typeface="Times New Roman" panose="02020603050405020304" pitchFamily="18" charset="0"/>
                <a:cs typeface="Times New Roman" panose="02020603050405020304" pitchFamily="18" charset="0"/>
              </a:rPr>
              <a:t>Books suddenly within reach of ordinary person.</a:t>
            </a:r>
          </a:p>
        </p:txBody>
      </p:sp>
    </p:spTree>
    <p:extLst>
      <p:ext uri="{BB962C8B-B14F-4D97-AF65-F5344CB8AC3E}">
        <p14:creationId xmlns:p14="http://schemas.microsoft.com/office/powerpoint/2010/main" val="40656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371600"/>
            <a:ext cx="9144000" cy="19050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5. As the Reformation spread, it splintered into an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array of competing Protestant churches  </a:t>
            </a:r>
          </a:p>
        </p:txBody>
      </p:sp>
      <p:sp>
        <p:nvSpPr>
          <p:cNvPr id="8" name="Subtitle 4"/>
          <p:cNvSpPr txBox="1">
            <a:spLocks/>
          </p:cNvSpPr>
          <p:nvPr/>
        </p:nvSpPr>
        <p:spPr>
          <a:xfrm>
            <a:off x="606604" y="5676900"/>
            <a:ext cx="9144000" cy="1905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5" y="3397774"/>
            <a:ext cx="2775382" cy="2343150"/>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972" y="2388124"/>
            <a:ext cx="1905000" cy="20193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2379592"/>
            <a:ext cx="2438400" cy="24384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0354" y="4389419"/>
            <a:ext cx="2476500" cy="2703009"/>
          </a:xfrm>
          <a:prstGeom prst="rect">
            <a:avLst/>
          </a:prstGeom>
        </p:spPr>
      </p:pic>
    </p:spTree>
    <p:extLst>
      <p:ext uri="{BB962C8B-B14F-4D97-AF65-F5344CB8AC3E}">
        <p14:creationId xmlns:p14="http://schemas.microsoft.com/office/powerpoint/2010/main" val="1092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289874" y="556372"/>
            <a:ext cx="8534400" cy="2590800"/>
          </a:xfrm>
        </p:spPr>
        <p:txBody>
          <a:bodyPr/>
          <a:lstStyle/>
          <a:p>
            <a:r>
              <a:rPr lang="en-US" sz="4500" b="1" dirty="0">
                <a:solidFill>
                  <a:srgbClr val="0070C0"/>
                </a:solidFill>
                <a:latin typeface="Times New Roman" panose="02020603050405020304" pitchFamily="18" charset="0"/>
                <a:cs typeface="Times New Roman" panose="02020603050405020304" pitchFamily="18" charset="0"/>
              </a:rPr>
              <a:t>Ways of the World:</a:t>
            </a:r>
            <a:br>
              <a:rPr lang="en-US" sz="4500" b="1" dirty="0">
                <a:solidFill>
                  <a:srgbClr val="0070C0"/>
                </a:solidFill>
                <a:latin typeface="Times New Roman" panose="02020603050405020304" pitchFamily="18" charset="0"/>
                <a:cs typeface="Times New Roman" panose="02020603050405020304" pitchFamily="18" charset="0"/>
              </a:rPr>
            </a:br>
            <a:r>
              <a:rPr lang="en-US" sz="4500" b="1" dirty="0">
                <a:solidFill>
                  <a:srgbClr val="0070C0"/>
                </a:solidFill>
                <a:latin typeface="Times New Roman" panose="02020603050405020304" pitchFamily="18" charset="0"/>
                <a:cs typeface="Times New Roman" panose="02020603050405020304" pitchFamily="18" charset="0"/>
              </a:rPr>
              <a:t>A Brief Global History</a:t>
            </a:r>
            <a:br>
              <a:rPr lang="en-US" sz="4500" b="1" dirty="0">
                <a:solidFill>
                  <a:srgbClr val="0070C0"/>
                </a:solidFill>
                <a:latin typeface="Times New Roman" panose="02020603050405020304" pitchFamily="18" charset="0"/>
                <a:cs typeface="Times New Roman" panose="02020603050405020304" pitchFamily="18" charset="0"/>
              </a:rPr>
            </a:br>
            <a:r>
              <a:rPr lang="en-US" sz="4500" b="1" dirty="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First Edition</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137474" y="2971800"/>
            <a:ext cx="8839200" cy="3200400"/>
          </a:xfrm>
        </p:spPr>
        <p:txBody>
          <a:bodyPr>
            <a:normAutofit/>
          </a:bodyPr>
          <a:lstStyle/>
          <a:p>
            <a:pPr>
              <a:lnSpc>
                <a:spcPct val="90000"/>
              </a:lnSpc>
            </a:pPr>
            <a:r>
              <a:rPr lang="en-US" b="1" i="1" dirty="0">
                <a:solidFill>
                  <a:srgbClr val="0070C0"/>
                </a:solidFill>
                <a:latin typeface="Times New Roman" panose="02020603050405020304" pitchFamily="18" charset="0"/>
                <a:cs typeface="Times New Roman" panose="02020603050405020304" pitchFamily="18" charset="0"/>
              </a:rPr>
              <a:t>CHAPTER </a:t>
            </a:r>
            <a:r>
              <a:rPr lang="en-US" b="1" i="1" dirty="0" smtClean="0">
                <a:solidFill>
                  <a:srgbClr val="0070C0"/>
                </a:solidFill>
                <a:latin typeface="Times New Roman" panose="02020603050405020304" pitchFamily="18" charset="0"/>
                <a:cs typeface="Times New Roman" panose="02020603050405020304" pitchFamily="18" charset="0"/>
              </a:rPr>
              <a:t>XVI</a:t>
            </a:r>
            <a:endParaRPr lang="en-US" i="1" dirty="0">
              <a:solidFill>
                <a:srgbClr val="0070C0"/>
              </a:solidFill>
              <a:latin typeface="Times New Roman" panose="02020603050405020304" pitchFamily="18" charset="0"/>
              <a:cs typeface="Times New Roman" panose="02020603050405020304" pitchFamily="18" charset="0"/>
            </a:endParaRPr>
          </a:p>
          <a:p>
            <a:pPr>
              <a:lnSpc>
                <a:spcPct val="90000"/>
              </a:lnSpc>
            </a:pPr>
            <a:r>
              <a:rPr lang="en-US" dirty="0">
                <a:solidFill>
                  <a:srgbClr val="0070C0"/>
                </a:solidFill>
                <a:latin typeface="Times New Roman" panose="02020603050405020304" pitchFamily="18" charset="0"/>
                <a:cs typeface="Times New Roman" panose="02020603050405020304" pitchFamily="18" charset="0"/>
              </a:rPr>
              <a:t>Religion and Science</a:t>
            </a:r>
          </a:p>
          <a:p>
            <a:pPr>
              <a:lnSpc>
                <a:spcPct val="90000"/>
              </a:lnSpc>
            </a:pPr>
            <a:r>
              <a:rPr lang="en-US" sz="2800" dirty="0" smtClean="0">
                <a:solidFill>
                  <a:srgbClr val="0070C0"/>
                </a:solidFill>
                <a:latin typeface="Times New Roman" panose="02020603050405020304" pitchFamily="18" charset="0"/>
                <a:cs typeface="Times New Roman" panose="02020603050405020304" pitchFamily="18" charset="0"/>
              </a:rPr>
              <a:t>1450–1750</a:t>
            </a:r>
          </a:p>
          <a:p>
            <a:pPr>
              <a:lnSpc>
                <a:spcPct val="90000"/>
              </a:lnSpc>
            </a:pPr>
            <a:endParaRPr lang="en-US" sz="1400" dirty="0">
              <a:solidFill>
                <a:srgbClr val="0070C0"/>
              </a:solidFill>
              <a:latin typeface="Times New Roman" panose="02020603050405020304" pitchFamily="18" charset="0"/>
              <a:cs typeface="Times New Roman" panose="02020603050405020304" pitchFamily="18" charset="0"/>
            </a:endParaRPr>
          </a:p>
          <a:p>
            <a:pPr>
              <a:lnSpc>
                <a:spcPct val="90000"/>
              </a:lnSpc>
            </a:pPr>
            <a:r>
              <a:rPr lang="en-US" sz="3900" b="1" i="1" dirty="0" smtClean="0">
                <a:solidFill>
                  <a:srgbClr val="0070C0"/>
                </a:solidFill>
                <a:latin typeface="Times New Roman" panose="02020603050405020304" pitchFamily="18" charset="0"/>
                <a:cs typeface="Times New Roman" panose="02020603050405020304" pitchFamily="18" charset="0"/>
              </a:rPr>
              <a:t>Globalization of Christianity</a:t>
            </a:r>
            <a:endParaRPr lang="en-US" sz="4300" b="1" i="1" dirty="0">
              <a:solidFill>
                <a:srgbClr val="0070C0"/>
              </a:solidFill>
              <a:latin typeface="Times New Roman" panose="02020603050405020304" pitchFamily="18" charset="0"/>
              <a:cs typeface="Times New Roman" panose="02020603050405020304" pitchFamily="18" charset="0"/>
            </a:endParaRPr>
          </a:p>
        </p:txBody>
      </p:sp>
      <p:sp>
        <p:nvSpPr>
          <p:cNvPr id="102405" name="Text Box 5"/>
          <p:cNvSpPr txBox="1">
            <a:spLocks noChangeArrowheads="1"/>
          </p:cNvSpPr>
          <p:nvPr/>
        </p:nvSpPr>
        <p:spPr bwMode="auto">
          <a:xfrm>
            <a:off x="404174" y="156262"/>
            <a:ext cx="8305800" cy="400110"/>
          </a:xfrm>
          <a:prstGeom prst="rect">
            <a:avLst/>
          </a:prstGeom>
          <a:noFill/>
          <a:ln w="9525">
            <a:noFill/>
            <a:miter lim="800000"/>
            <a:headEnd/>
            <a:tailEnd/>
          </a:ln>
          <a:effectLst/>
        </p:spPr>
        <p:txBody>
          <a:bodyPr>
            <a:spAutoFit/>
          </a:bodyPr>
          <a:lstStyle/>
          <a:p>
            <a:pPr algn="ctr">
              <a:spcBef>
                <a:spcPct val="50000"/>
              </a:spcBef>
            </a:pPr>
            <a:r>
              <a:rPr lang="en-US" sz="2000" dirty="0">
                <a:solidFill>
                  <a:srgbClr val="0070C0"/>
                </a:solidFill>
                <a:latin typeface="Times New Roman" panose="02020603050405020304" pitchFamily="18" charset="0"/>
                <a:cs typeface="Times New Roman" panose="02020603050405020304" pitchFamily="18" charset="0"/>
              </a:rPr>
              <a:t>Robert W. </a:t>
            </a:r>
            <a:r>
              <a:rPr lang="en-US" sz="2000" dirty="0" err="1">
                <a:solidFill>
                  <a:srgbClr val="0070C0"/>
                </a:solidFill>
                <a:latin typeface="Times New Roman" panose="02020603050405020304" pitchFamily="18" charset="0"/>
                <a:cs typeface="Times New Roman" panose="02020603050405020304" pitchFamily="18" charset="0"/>
              </a:rPr>
              <a:t>Strayer</a:t>
            </a:r>
            <a:endParaRPr lang="en-US" sz="2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371600"/>
            <a:ext cx="9144000" cy="1905000"/>
          </a:xfrm>
        </p:spPr>
        <p:txBody>
          <a:bodyPr>
            <a:normAutofit/>
          </a:bodyPr>
          <a:lstStyle/>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086" y="1690390"/>
            <a:ext cx="4864406" cy="3643610"/>
          </a:xfrm>
          <a:prstGeom prst="rect">
            <a:avLst/>
          </a:prstGeom>
        </p:spPr>
      </p:pic>
      <p:sp>
        <p:nvSpPr>
          <p:cNvPr id="8" name="Subtitle 4"/>
          <p:cNvSpPr txBox="1">
            <a:spLocks/>
          </p:cNvSpPr>
          <p:nvPr/>
        </p:nvSpPr>
        <p:spPr>
          <a:xfrm>
            <a:off x="838200" y="6226139"/>
            <a:ext cx="9144000" cy="1905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Henry VIII established the Church of England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04" y="1276350"/>
            <a:ext cx="2772878" cy="4876800"/>
          </a:xfrm>
          <a:prstGeom prst="rect">
            <a:avLst/>
          </a:prstGeom>
        </p:spPr>
      </p:pic>
    </p:spTree>
    <p:extLst>
      <p:ext uri="{BB962C8B-B14F-4D97-AF65-F5344CB8AC3E}">
        <p14:creationId xmlns:p14="http://schemas.microsoft.com/office/powerpoint/2010/main" val="4075274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1" y="1143000"/>
            <a:ext cx="9144001" cy="61722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6. Religious difference made Europe’s fractured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political system even more volatile    </a:t>
            </a:r>
          </a:p>
          <a:p>
            <a:pPr algn="l">
              <a:spcBef>
                <a:spcPts val="0"/>
              </a:spcBef>
            </a:pPr>
            <a:endParaRPr lang="en-US" sz="11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 1562–1598: French Wars of Religion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(Catholics vs. Huguenots)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dirty="0" smtClean="0"/>
              <a:t> </a:t>
            </a:r>
            <a:r>
              <a:rPr lang="en-US" dirty="0" smtClean="0">
                <a:solidFill>
                  <a:srgbClr val="FF0000"/>
                </a:solidFill>
              </a:rPr>
              <a:t>St. Bartholomew's </a:t>
            </a:r>
          </a:p>
          <a:p>
            <a:pPr algn="l">
              <a:spcBef>
                <a:spcPts val="0"/>
              </a:spcBef>
            </a:pPr>
            <a:r>
              <a:rPr lang="en-US" dirty="0">
                <a:solidFill>
                  <a:srgbClr val="FF0000"/>
                </a:solidFill>
              </a:rPr>
              <a:t> </a:t>
            </a:r>
            <a:r>
              <a:rPr lang="en-US" dirty="0" smtClean="0">
                <a:solidFill>
                  <a:srgbClr val="FF0000"/>
                </a:solidFill>
              </a:rPr>
              <a:t>      Day massacre</a:t>
            </a:r>
            <a:endParaRPr lang="en-US" dirty="0" smtClean="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276600"/>
            <a:ext cx="5029200" cy="3022810"/>
          </a:xfrm>
          <a:prstGeom prst="rect">
            <a:avLst/>
          </a:prstGeom>
        </p:spPr>
      </p:pic>
    </p:spTree>
    <p:extLst>
      <p:ext uri="{BB962C8B-B14F-4D97-AF65-F5344CB8AC3E}">
        <p14:creationId xmlns:p14="http://schemas.microsoft.com/office/powerpoint/2010/main" val="251152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228600" y="1356189"/>
            <a:ext cx="8763000" cy="5486400"/>
          </a:xfrm>
        </p:spPr>
        <p:txBody>
          <a:bodyPr>
            <a:normAutofit fontScale="92500" lnSpcReduction="10000"/>
          </a:bodyPr>
          <a:lstStyle/>
          <a:p>
            <a:pPr>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sz="3900" b="1" i="1" dirty="0" smtClean="0">
                <a:solidFill>
                  <a:schemeClr val="tx1"/>
                </a:solidFill>
                <a:latin typeface="Times New Roman" panose="02020603050405020304" pitchFamily="18" charset="0"/>
                <a:cs typeface="Times New Roman" panose="02020603050405020304" pitchFamily="18" charset="0"/>
              </a:rPr>
              <a:t>The Church Strikes Back</a:t>
            </a:r>
            <a:endParaRPr lang="en-US" sz="3600" b="1" i="1"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endParaRPr lang="en-US" sz="1700" dirty="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7. Protestant Reformation provoked a Catholic 	Counter-Reformation    </a:t>
            </a:r>
          </a:p>
          <a:p>
            <a:pPr algn="l">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 Council of Trent (1545-1563)</a:t>
            </a:r>
          </a:p>
          <a:p>
            <a:pPr algn="l">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b. Corrected abuses and corruption</a:t>
            </a:r>
          </a:p>
          <a:p>
            <a:pPr algn="l">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c.  </a:t>
            </a:r>
            <a:r>
              <a:rPr lang="en-US" b="1" i="1" dirty="0">
                <a:solidFill>
                  <a:schemeClr val="tx1"/>
                </a:solidFill>
                <a:latin typeface="Times New Roman" panose="02020603050405020304" pitchFamily="18" charset="0"/>
                <a:cs typeface="Times New Roman" panose="02020603050405020304" pitchFamily="18" charset="0"/>
              </a:rPr>
              <a:t>New emphasis on education and supervision </a:t>
            </a:r>
            <a:endParaRPr lang="en-US" b="1" i="1"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b="1" i="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	of  priests</a:t>
            </a:r>
          </a:p>
          <a:p>
            <a:pPr algn="l">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9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524000"/>
            <a:ext cx="9144000" cy="5486400"/>
          </a:xfrm>
        </p:spPr>
        <p:txBody>
          <a:bodyPr>
            <a:normAutofit/>
          </a:bodyPr>
          <a:lstStyle/>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d. Crackdown on dissidents</a:t>
            </a:r>
          </a:p>
          <a:p>
            <a:pPr algn="l">
              <a:lnSpc>
                <a:spcPct val="110000"/>
              </a:lnSpc>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e. New attention given to individual spirituality and </a:t>
            </a:r>
          </a:p>
          <a:p>
            <a:pPr algn="l">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piety</a:t>
            </a:r>
            <a:br>
              <a:rPr lang="en-US" dirty="0" smtClean="0">
                <a:solidFill>
                  <a:schemeClr val="tx1"/>
                </a:solidFill>
                <a:latin typeface="Times New Roman" panose="02020603050405020304" pitchFamily="18" charset="0"/>
                <a:cs typeface="Times New Roman" panose="02020603050405020304" pitchFamily="18" charset="0"/>
              </a:rPr>
            </a:br>
            <a:endParaRPr lang="en-US" dirty="0" smtClean="0">
              <a:solidFill>
                <a:schemeClr val="tx1"/>
              </a:solidFill>
              <a:latin typeface="Times New Roman" panose="02020603050405020304" pitchFamily="18" charset="0"/>
              <a:cs typeface="Times New Roman" panose="02020603050405020304" pitchFamily="18" charset="0"/>
            </a:endParaRPr>
          </a:p>
          <a:p>
            <a:pPr algn="l">
              <a:lnSpc>
                <a:spcPct val="11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f. New religious orders</a:t>
            </a:r>
          </a:p>
        </p:txBody>
      </p:sp>
    </p:spTree>
    <p:extLst>
      <p:ext uri="{BB962C8B-B14F-4D97-AF65-F5344CB8AC3E}">
        <p14:creationId xmlns:p14="http://schemas.microsoft.com/office/powerpoint/2010/main" val="3854988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371600"/>
            <a:ext cx="9144000" cy="5486400"/>
          </a:xfrm>
        </p:spPr>
        <p:txBody>
          <a:bodyPr>
            <a:normAutofit/>
          </a:bodyPr>
          <a:lstStyle/>
          <a:p>
            <a:pPr algn="l">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8. The Reformation encouraged skepticism toward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authority and tradition </a:t>
            </a:r>
          </a:p>
          <a:p>
            <a:pPr algn="l">
              <a:lnSpc>
                <a:spcPct val="120000"/>
              </a:lnSpc>
              <a:spcBef>
                <a:spcPts val="0"/>
              </a:spcBef>
            </a:pPr>
            <a:r>
              <a:rPr lang="en-US" sz="2000" dirty="0" smtClean="0">
                <a:solidFill>
                  <a:schemeClr val="tx1"/>
                </a:solidFill>
                <a:latin typeface="Times New Roman" panose="02020603050405020304" pitchFamily="18" charset="0"/>
                <a:cs typeface="Times New Roman" panose="02020603050405020304" pitchFamily="18" charset="0"/>
              </a:rPr>
              <a:t>   </a:t>
            </a:r>
            <a:endParaRPr lang="en-US" sz="14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a.     </a:t>
            </a:r>
          </a:p>
          <a:p>
            <a:pPr algn="l">
              <a:lnSpc>
                <a:spcPct val="120000"/>
              </a:lnSpc>
              <a:spcBef>
                <a:spcPts val="0"/>
              </a:spcBef>
            </a:pPr>
            <a:endParaRPr lang="en-US" sz="2000" dirty="0" smtClean="0">
              <a:solidFill>
                <a:schemeClr val="tx1"/>
              </a:solidFill>
              <a:latin typeface="Times New Roman" panose="02020603050405020304" pitchFamily="18" charset="0"/>
              <a:cs typeface="Times New Roman" panose="02020603050405020304" pitchFamily="18" charset="0"/>
            </a:endParaRPr>
          </a:p>
          <a:p>
            <a:pPr algn="l">
              <a:lnSpc>
                <a:spcPct val="120000"/>
              </a:lnSpc>
              <a:spcBef>
                <a:spcPts val="0"/>
              </a:spcBef>
            </a:pPr>
            <a:r>
              <a:rPr lang="en-US" dirty="0" smtClean="0">
                <a:solidFill>
                  <a:schemeClr val="tx1"/>
                </a:solidFill>
                <a:latin typeface="Times New Roman" panose="02020603050405020304" pitchFamily="18" charset="0"/>
                <a:cs typeface="Times New Roman" panose="02020603050405020304" pitchFamily="18" charset="0"/>
              </a:rPr>
              <a:t>      b. In the following centuries, the Protestant habit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of independent thinking led to skepticism about </a:t>
            </a:r>
          </a:p>
          <a:p>
            <a:pPr algn="l">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all revealed religion</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8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
            <a:ext cx="7772400" cy="12191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Christianity Outward Bound</a:t>
            </a:r>
            <a:r>
              <a:rPr lang="en-US" i="1" dirty="0" smtClean="0"/>
              <a:t/>
            </a:r>
            <a:br>
              <a:rPr lang="en-US" i="1" dirty="0" smtClean="0"/>
            </a:br>
            <a:endParaRPr lang="en-US" i="1" dirty="0"/>
          </a:p>
        </p:txBody>
      </p:sp>
      <p:sp>
        <p:nvSpPr>
          <p:cNvPr id="5" name="Subtitle 4"/>
          <p:cNvSpPr>
            <a:spLocks noGrp="1"/>
          </p:cNvSpPr>
          <p:nvPr>
            <p:ph type="subTitle" idx="1"/>
          </p:nvPr>
        </p:nvSpPr>
        <p:spPr>
          <a:xfrm>
            <a:off x="0" y="990600"/>
            <a:ext cx="9144000" cy="58674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1. Christianity motivated and benefited from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European expansion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b.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12191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Christianity Outward Bound</a:t>
            </a:r>
            <a:r>
              <a:rPr lang="en-US" dirty="0" smtClean="0"/>
              <a:t/>
            </a:r>
            <a:br>
              <a:rPr lang="en-US" dirty="0" smtClean="0"/>
            </a:br>
            <a:endParaRPr lang="en-US" dirty="0"/>
          </a:p>
        </p:txBody>
      </p:sp>
      <p:sp>
        <p:nvSpPr>
          <p:cNvPr id="5" name="Subtitle 4"/>
          <p:cNvSpPr>
            <a:spLocks noGrp="1"/>
          </p:cNvSpPr>
          <p:nvPr>
            <p:ph type="subTitle" idx="1"/>
          </p:nvPr>
        </p:nvSpPr>
        <p:spPr>
          <a:xfrm>
            <a:off x="0" y="990600"/>
            <a:ext cx="9144000" cy="58674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2. Imperialism made the globalization of Christianity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possible    </a:t>
            </a:r>
          </a:p>
          <a:p>
            <a:pPr algn="l">
              <a:spcBef>
                <a:spcPts val="0"/>
              </a:spcBef>
            </a:pP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1800"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b. </a:t>
            </a:r>
            <a:r>
              <a:rPr lang="en-US" b="1" i="1" dirty="0">
                <a:solidFill>
                  <a:schemeClr val="tx1"/>
                </a:solidFill>
                <a:latin typeface="Times New Roman" panose="02020603050405020304" pitchFamily="18" charset="0"/>
                <a:cs typeface="Times New Roman" panose="02020603050405020304" pitchFamily="18" charset="0"/>
              </a:rPr>
              <a:t>M</a:t>
            </a:r>
            <a:r>
              <a:rPr lang="en-US" b="1" i="1" dirty="0" smtClean="0">
                <a:solidFill>
                  <a:schemeClr val="tx1"/>
                </a:solidFill>
                <a:latin typeface="Times New Roman" panose="02020603050405020304" pitchFamily="18" charset="0"/>
                <a:cs typeface="Times New Roman" panose="02020603050405020304" pitchFamily="18" charset="0"/>
              </a:rPr>
              <a:t>issionaries, mostly Catholic, actively spread </a:t>
            </a:r>
          </a:p>
          <a:p>
            <a:pPr algn="l">
              <a:spcBef>
                <a:spcPts val="0"/>
              </a:spcBef>
            </a:pPr>
            <a:r>
              <a:rPr lang="en-US" b="1" i="1" dirty="0">
                <a:solidFill>
                  <a:schemeClr val="tx1"/>
                </a:solidFill>
                <a:latin typeface="Times New Roman" panose="02020603050405020304" pitchFamily="18" charset="0"/>
                <a:cs typeface="Times New Roman" panose="02020603050405020304" pitchFamily="18" charset="0"/>
              </a:rPr>
              <a:t>	</a:t>
            </a:r>
            <a:r>
              <a:rPr lang="en-US" b="1" i="1" dirty="0" smtClean="0">
                <a:solidFill>
                  <a:schemeClr val="tx1"/>
                </a:solidFill>
                <a:latin typeface="Times New Roman" panose="02020603050405020304" pitchFamily="18" charset="0"/>
                <a:cs typeface="Times New Roman" panose="02020603050405020304" pitchFamily="18" charset="0"/>
              </a:rPr>
              <a:t>Christianity </a:t>
            </a: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000"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c. </a:t>
            </a:r>
            <a:endParaRPr lang="en-US"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71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1981199"/>
          </a:xfrm>
        </p:spPr>
        <p:txBody>
          <a:bodyPr>
            <a:normAutofit/>
          </a:bodyPr>
          <a:lstStyle/>
          <a:p>
            <a:r>
              <a:rPr lang="en-US" sz="3600" i="1" dirty="0" smtClean="0">
                <a:latin typeface="Times New Roman" panose="02020603050405020304" pitchFamily="18" charset="0"/>
                <a:cs typeface="Times New Roman" panose="02020603050405020304" pitchFamily="18" charset="0"/>
              </a:rPr>
              <a:t>Conversion and Adaptation in Spanish America</a:t>
            </a:r>
            <a:br>
              <a:rPr lang="en-US" sz="3600" i="1" dirty="0" smtClean="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524000"/>
            <a:ext cx="8763000" cy="2819400"/>
          </a:xfrm>
        </p:spPr>
        <p:txBody>
          <a:bodyPr>
            <a:no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1. </a:t>
            </a:r>
            <a:r>
              <a:rPr lang="en-US" dirty="0">
                <a:solidFill>
                  <a:schemeClr val="tx1"/>
                </a:solidFill>
                <a:latin typeface="Times New Roman" panose="02020603050405020304" pitchFamily="18" charset="0"/>
                <a:cs typeface="Times New Roman" panose="02020603050405020304" pitchFamily="18" charset="0"/>
              </a:rPr>
              <a:t>P</a:t>
            </a:r>
            <a:r>
              <a:rPr lang="en-US" dirty="0" smtClean="0">
                <a:solidFill>
                  <a:schemeClr val="tx1"/>
                </a:solidFill>
                <a:latin typeface="Times New Roman" panose="02020603050405020304" pitchFamily="18" charset="0"/>
                <a:cs typeface="Times New Roman" panose="02020603050405020304" pitchFamily="18" charset="0"/>
              </a:rPr>
              <a:t>rocess of population collapse, conquest, and resettlement made Native Americans receptive to the conquering religion </a:t>
            </a:r>
          </a:p>
          <a:p>
            <a:pPr algn="l">
              <a:spcBef>
                <a:spcPts val="0"/>
              </a:spcBef>
            </a:pPr>
            <a:r>
              <a:rPr lang="en-US" sz="2000" dirty="0" smtClean="0">
                <a:solidFill>
                  <a:schemeClr val="tx1"/>
                </a:solidFill>
                <a:latin typeface="Times New Roman" panose="02020603050405020304" pitchFamily="18" charset="0"/>
                <a:cs typeface="Times New Roman" panose="02020603050405020304" pitchFamily="18" charset="0"/>
              </a:rPr>
              <a:t> </a:t>
            </a:r>
            <a:endParaRPr lang="en-US" sz="900" dirty="0" smtClean="0">
              <a:solidFill>
                <a:schemeClr val="tx1"/>
              </a:solidFill>
              <a:latin typeface="Times New Roman" panose="02020603050405020304" pitchFamily="18" charset="0"/>
              <a:cs typeface="Times New Roman" panose="02020603050405020304" pitchFamily="18" charset="0"/>
            </a:endParaRPr>
          </a:p>
        </p:txBody>
      </p:sp>
      <p:pic>
        <p:nvPicPr>
          <p:cNvPr id="6" name="Picture 2" descr="image, p460"/>
          <p:cNvPicPr>
            <a:picLocks noChangeAspect="1" noChangeArrowheads="1"/>
          </p:cNvPicPr>
          <p:nvPr/>
        </p:nvPicPr>
        <p:blipFill>
          <a:blip r:embed="rId3" cstate="print"/>
          <a:srcRect/>
          <a:stretch>
            <a:fillRect/>
          </a:stretch>
        </p:blipFill>
        <p:spPr bwMode="auto">
          <a:xfrm>
            <a:off x="5257800" y="2590800"/>
            <a:ext cx="3406126" cy="447516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9144000" cy="1981199"/>
          </a:xfrm>
        </p:spPr>
        <p:txBody>
          <a:bodyPr>
            <a:normAutofit/>
          </a:bodyPr>
          <a:lstStyle/>
          <a:p>
            <a:r>
              <a:rPr lang="en-US" sz="3600" i="1" dirty="0" smtClean="0">
                <a:latin typeface="Times New Roman" panose="02020603050405020304" pitchFamily="18" charset="0"/>
                <a:cs typeface="Times New Roman" panose="02020603050405020304" pitchFamily="18" charset="0"/>
              </a:rPr>
              <a:t>Conversion and Adaptation in Spanish America</a:t>
            </a:r>
            <a:br>
              <a:rPr lang="en-US" sz="3600" i="1" dirty="0" smtClean="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211476" y="1371600"/>
            <a:ext cx="8915400" cy="4495800"/>
          </a:xfrm>
        </p:spPr>
        <p:txBody>
          <a:bodyPr>
            <a:noAutofit/>
          </a:bodyPr>
          <a:lstStyle/>
          <a:p>
            <a:pPr algn="l"/>
            <a:endParaRPr lang="en-US" sz="7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2. Europeans claimed exclusive religious truth</a:t>
            </a:r>
            <a:endParaRPr lang="en-US"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 Occasional campaigns of destruction against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the old religions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b. </a:t>
            </a:r>
            <a:r>
              <a:rPr lang="en-US" dirty="0">
                <a:solidFill>
                  <a:schemeClr val="tx1"/>
                </a:solidFill>
                <a:latin typeface="Times New Roman" panose="02020603050405020304" pitchFamily="18" charset="0"/>
                <a:cs typeface="Times New Roman" panose="02020603050405020304" pitchFamily="18" charset="0"/>
              </a:rPr>
              <a:t>S</a:t>
            </a:r>
            <a:r>
              <a:rPr lang="en-US" dirty="0" smtClean="0">
                <a:solidFill>
                  <a:schemeClr val="tx1"/>
                </a:solidFill>
                <a:latin typeface="Times New Roman" panose="02020603050405020304" pitchFamily="18" charset="0"/>
                <a:cs typeface="Times New Roman" panose="02020603050405020304" pitchFamily="18" charset="0"/>
              </a:rPr>
              <a:t>ome overt resistance movements (e.g., Taki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Onqoy</a:t>
            </a:r>
            <a:r>
              <a:rPr lang="en-US" dirty="0" smtClean="0">
                <a:solidFill>
                  <a:schemeClr val="tx1"/>
                </a:solidFill>
                <a:latin typeface="Times New Roman" panose="02020603050405020304" pitchFamily="18" charset="0"/>
                <a:cs typeface="Times New Roman" panose="02020603050405020304" pitchFamily="18" charset="0"/>
              </a:rPr>
              <a:t> in central Peru)</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49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9144000" cy="1981199"/>
          </a:xfrm>
        </p:spPr>
        <p:txBody>
          <a:bodyPr>
            <a:normAutofit/>
          </a:bodyPr>
          <a:lstStyle/>
          <a:p>
            <a:r>
              <a:rPr lang="en-US" sz="3600" i="1" dirty="0" smtClean="0">
                <a:latin typeface="Times New Roman" panose="02020603050405020304" pitchFamily="18" charset="0"/>
                <a:cs typeface="Times New Roman" panose="02020603050405020304" pitchFamily="18" charset="0"/>
              </a:rPr>
              <a:t>Conversion and Adaptation in Spanish America</a:t>
            </a:r>
            <a:br>
              <a:rPr lang="en-US" sz="3600" i="1" dirty="0" smtClean="0">
                <a:latin typeface="Times New Roman" panose="02020603050405020304" pitchFamily="18" charset="0"/>
                <a:cs typeface="Times New Roman" panose="02020603050405020304" pitchFamily="18" charset="0"/>
              </a:rPr>
            </a:br>
            <a:endParaRPr lang="en-US" sz="36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76200" y="1219200"/>
            <a:ext cx="8915400" cy="5715000"/>
          </a:xfrm>
        </p:spPr>
        <p:txBody>
          <a:bodyPr>
            <a:noAutofit/>
          </a:bodyPr>
          <a:lstStyle/>
          <a:p>
            <a:pPr algn="l"/>
            <a:endParaRPr lang="en-US" sz="7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3</a:t>
            </a:r>
            <a:r>
              <a:rPr lang="en-US" sz="2800" dirty="0">
                <a:solidFill>
                  <a:schemeClr val="tx1"/>
                </a:solidFill>
                <a:latin typeface="Times New Roman" panose="02020603050405020304" pitchFamily="18" charset="0"/>
                <a:cs typeface="Times New Roman" panose="02020603050405020304" pitchFamily="18" charset="0"/>
              </a:rPr>
              <a:t>. Blending of two religious traditions was more </a:t>
            </a:r>
            <a:r>
              <a:rPr lang="en-US" sz="2800" dirty="0" smtClean="0">
                <a:solidFill>
                  <a:schemeClr val="tx1"/>
                </a:solidFill>
                <a:latin typeface="Times New Roman" panose="02020603050405020304" pitchFamily="18" charset="0"/>
                <a:cs typeface="Times New Roman" panose="02020603050405020304" pitchFamily="18" charset="0"/>
              </a:rPr>
              <a:t>common</a:t>
            </a:r>
          </a:p>
          <a:p>
            <a:pPr algn="l">
              <a:spcBef>
                <a:spcPts val="0"/>
              </a:spcBef>
            </a:pP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a.  Local gods remained influential</a:t>
            </a:r>
          </a:p>
          <a:p>
            <a:pPr algn="l">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b. Immigrant Christianity took on patterns of pre-</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Christian life.</a:t>
            </a:r>
          </a:p>
          <a:p>
            <a:pPr algn="l">
              <a:spcBef>
                <a:spcPts val="0"/>
              </a:spcBef>
            </a:pP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c. Christian Saints</a:t>
            </a:r>
          </a:p>
          <a:p>
            <a:pPr algn="l">
              <a:spcBef>
                <a:spcPts val="0"/>
              </a:spcBef>
            </a:pPr>
            <a:endParaRPr lang="en-US" sz="20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d. Leader of the church staff (fiscal)</a:t>
            </a:r>
          </a:p>
          <a:p>
            <a:pPr algn="l">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e. Many rituals survived</a:t>
            </a:r>
            <a:br>
              <a:rPr lang="en-US" sz="2800" dirty="0" smtClean="0">
                <a:solidFill>
                  <a:schemeClr val="tx1"/>
                </a:solidFill>
                <a:latin typeface="Times New Roman" panose="02020603050405020304" pitchFamily="18" charset="0"/>
                <a:cs typeface="Times New Roman" panose="02020603050405020304" pitchFamily="18" charset="0"/>
              </a:rPr>
            </a:br>
            <a:r>
              <a:rPr lang="en-US" sz="2800"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3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1645"/>
            <a:ext cx="9067800" cy="1219199"/>
          </a:xfrm>
        </p:spPr>
        <p:txBody>
          <a:bodyPr>
            <a:normAutofit fontScale="90000"/>
          </a:bodyPr>
          <a:lstStyle/>
          <a:p>
            <a:r>
              <a:rPr lang="en-US" b="1" i="1" dirty="0" smtClean="0">
                <a:latin typeface="Times New Roman" panose="02020603050405020304" pitchFamily="18" charset="0"/>
                <a:cs typeface="Times New Roman" panose="02020603050405020304" pitchFamily="18" charset="0"/>
              </a:rPr>
              <a:t>The Globalization of Christianity</a:t>
            </a:r>
            <a:r>
              <a:rPr lang="en-US" b="1" dirty="0" smtClean="0"/>
              <a:t/>
            </a:r>
            <a:br>
              <a:rPr lang="en-US" b="1" dirty="0" smtClean="0"/>
            </a:br>
            <a:endParaRPr lang="en-US" dirty="0"/>
          </a:p>
        </p:txBody>
      </p:sp>
      <p:sp>
        <p:nvSpPr>
          <p:cNvPr id="106498" name="Rectangle 2"/>
          <p:cNvSpPr>
            <a:spLocks noGrp="1" noChangeArrowheads="1"/>
          </p:cNvSpPr>
          <p:nvPr>
            <p:ph type="subTitle" idx="1"/>
          </p:nvPr>
        </p:nvSpPr>
        <p:spPr>
          <a:xfrm>
            <a:off x="228600" y="914400"/>
            <a:ext cx="8763000" cy="5715000"/>
          </a:xfrm>
        </p:spPr>
        <p:txBody>
          <a:bodyPr>
            <a:normAutofit/>
          </a:bodyPr>
          <a:lstStyle/>
          <a:p>
            <a:pPr algn="l"/>
            <a:r>
              <a:rPr lang="en-US" dirty="0" smtClean="0">
                <a:solidFill>
                  <a:schemeClr val="tx1"/>
                </a:solidFill>
                <a:latin typeface="Times New Roman" panose="02020603050405020304" pitchFamily="18" charset="0"/>
                <a:cs typeface="Times New Roman" panose="02020603050405020304" pitchFamily="18" charset="0"/>
              </a:rPr>
              <a:t>A. In the early modern world, the West spread Christianity to Asians, Africans, and Native Americans. At the same time, the West developed a modern scientific outlook that sharply challenged Western Christianity.</a:t>
            </a:r>
          </a:p>
          <a:p>
            <a:pPr algn="l"/>
            <a:endParaRPr lang="en-US" sz="800"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1.</a:t>
            </a:r>
          </a:p>
          <a:p>
            <a:pPr algn="l"/>
            <a:endParaRPr lang="en-US" sz="1000"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2.</a:t>
            </a:r>
          </a:p>
          <a:p>
            <a:pPr algn="l"/>
            <a:endParaRPr lang="en-US" sz="1050"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rPr>
              <a:t>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ctrTitle"/>
          </p:nvPr>
        </p:nvSpPr>
        <p:spPr>
          <a:xfrm>
            <a:off x="0" y="533400"/>
            <a:ext cx="9144000" cy="1447800"/>
          </a:xfrm>
          <a:noFill/>
          <a:ln/>
        </p:spPr>
        <p:txBody>
          <a:bodyPr/>
          <a:lstStyle/>
          <a:p>
            <a:pPr algn="l"/>
            <a:r>
              <a:rPr lang="en-US" sz="3600" dirty="0" smtClean="0">
                <a:latin typeface="Times New Roman" panose="02020603050405020304" pitchFamily="18" charset="0"/>
                <a:cs typeface="Times New Roman" panose="02020603050405020304" pitchFamily="18" charset="0"/>
              </a:rPr>
              <a:t>	The </a:t>
            </a:r>
            <a:r>
              <a:rPr lang="en-US" sz="3600" dirty="0">
                <a:latin typeface="Times New Roman" panose="02020603050405020304" pitchFamily="18" charset="0"/>
                <a:cs typeface="Times New Roman" panose="02020603050405020304" pitchFamily="18" charset="0"/>
              </a:rPr>
              <a:t>spread of Christianity beyond </a:t>
            </a:r>
            <a:r>
              <a:rPr lang="en-US" sz="3600" dirty="0" smtClean="0">
                <a:latin typeface="Times New Roman" panose="02020603050405020304" pitchFamily="18" charset="0"/>
                <a:cs typeface="Times New Roman" panose="02020603050405020304" pitchFamily="18" charset="0"/>
              </a:rPr>
              <a:t>Europe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in </a:t>
            </a:r>
            <a:r>
              <a:rPr lang="en-US" sz="3600" dirty="0">
                <a:latin typeface="Times New Roman" panose="02020603050405020304" pitchFamily="18" charset="0"/>
                <a:cs typeface="Times New Roman" panose="02020603050405020304" pitchFamily="18" charset="0"/>
              </a:rPr>
              <a:t>the early modern era</a:t>
            </a:r>
          </a:p>
        </p:txBody>
      </p:sp>
      <p:sp>
        <p:nvSpPr>
          <p:cNvPr id="406531" name="Rectangle 3"/>
          <p:cNvSpPr>
            <a:spLocks noGrp="1" noChangeArrowheads="1"/>
          </p:cNvSpPr>
          <p:nvPr>
            <p:ph type="subTitle" idx="1"/>
          </p:nvPr>
        </p:nvSpPr>
        <p:spPr>
          <a:xfrm>
            <a:off x="76200" y="1981200"/>
            <a:ext cx="9144000" cy="5448300"/>
          </a:xfrm>
          <a:noFill/>
          <a:ln/>
        </p:spPr>
        <p:txBody>
          <a:bodyPr>
            <a:noAutofit/>
          </a:bodyPr>
          <a:lstStyle/>
          <a:p>
            <a:pPr algn="l">
              <a:lnSpc>
                <a:spcPct val="80000"/>
              </a:lnSpc>
            </a:pPr>
            <a:r>
              <a:rPr lang="en-US" dirty="0" smtClean="0">
                <a:solidFill>
                  <a:srgbClr val="990033"/>
                </a:solidFill>
                <a:latin typeface="Times New Roman" panose="02020603050405020304" pitchFamily="18" charset="0"/>
                <a:cs typeface="Times New Roman" panose="02020603050405020304" pitchFamily="18" charset="0"/>
              </a:rPr>
              <a:t>a.  Occurred </a:t>
            </a:r>
            <a:r>
              <a:rPr lang="en-US" dirty="0">
                <a:solidFill>
                  <a:srgbClr val="990033"/>
                </a:solidFill>
                <a:latin typeface="Times New Roman" panose="02020603050405020304" pitchFamily="18" charset="0"/>
                <a:cs typeface="Times New Roman" panose="02020603050405020304" pitchFamily="18" charset="0"/>
              </a:rPr>
              <a:t>only where European powers </a:t>
            </a:r>
            <a:r>
              <a:rPr lang="en-US" dirty="0" smtClean="0">
                <a:solidFill>
                  <a:srgbClr val="990033"/>
                </a:solidFill>
                <a:latin typeface="Times New Roman" panose="02020603050405020304" pitchFamily="18" charset="0"/>
                <a:cs typeface="Times New Roman" panose="02020603050405020304" pitchFamily="18" charset="0"/>
              </a:rPr>
              <a:t> </a:t>
            </a:r>
          </a:p>
          <a:p>
            <a:pPr algn="l">
              <a:lnSpc>
                <a:spcPct val="80000"/>
              </a:lnSpc>
            </a:pPr>
            <a:r>
              <a:rPr lang="en-US" dirty="0">
                <a:solidFill>
                  <a:srgbClr val="990033"/>
                </a:solidFill>
                <a:latin typeface="Times New Roman" panose="02020603050405020304" pitchFamily="18" charset="0"/>
                <a:cs typeface="Times New Roman" panose="02020603050405020304" pitchFamily="18" charset="0"/>
              </a:rPr>
              <a:t> </a:t>
            </a:r>
            <a:r>
              <a:rPr lang="en-US" dirty="0" smtClean="0">
                <a:solidFill>
                  <a:srgbClr val="990033"/>
                </a:solidFill>
                <a:latin typeface="Times New Roman" panose="02020603050405020304" pitchFamily="18" charset="0"/>
                <a:cs typeface="Times New Roman" panose="02020603050405020304" pitchFamily="18" charset="0"/>
              </a:rPr>
              <a:t>    dominated </a:t>
            </a:r>
            <a:r>
              <a:rPr lang="en-US" dirty="0">
                <a:solidFill>
                  <a:srgbClr val="990033"/>
                </a:solidFill>
                <a:latin typeface="Times New Roman" panose="02020603050405020304" pitchFamily="18" charset="0"/>
                <a:cs typeface="Times New Roman" panose="02020603050405020304" pitchFamily="18" charset="0"/>
              </a:rPr>
              <a:t>politically</a:t>
            </a:r>
            <a:r>
              <a:rPr lang="en-US" dirty="0" smtClean="0">
                <a:solidFill>
                  <a:srgbClr val="990033"/>
                </a:solidFill>
                <a:latin typeface="Times New Roman" panose="02020603050405020304" pitchFamily="18" charset="0"/>
                <a:cs typeface="Times New Roman" panose="02020603050405020304" pitchFamily="18" charset="0"/>
              </a:rPr>
              <a:t>.</a:t>
            </a:r>
          </a:p>
          <a:p>
            <a:pPr algn="l">
              <a:lnSpc>
                <a:spcPct val="80000"/>
              </a:lnSpc>
            </a:pPr>
            <a:endParaRPr lang="en-US" sz="105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dirty="0">
                <a:solidFill>
                  <a:srgbClr val="990033"/>
                </a:solidFill>
                <a:latin typeface="Times New Roman" panose="02020603050405020304" pitchFamily="18" charset="0"/>
                <a:cs typeface="Times New Roman" panose="02020603050405020304" pitchFamily="18" charset="0"/>
              </a:rPr>
              <a:t>b. </a:t>
            </a:r>
            <a:r>
              <a:rPr lang="en-US" dirty="0" smtClean="0">
                <a:solidFill>
                  <a:srgbClr val="990033"/>
                </a:solidFill>
                <a:latin typeface="Times New Roman" panose="02020603050405020304" pitchFamily="18" charset="0"/>
                <a:cs typeface="Times New Roman" panose="02020603050405020304" pitchFamily="18" charset="0"/>
              </a:rPr>
              <a:t>Had </a:t>
            </a:r>
            <a:r>
              <a:rPr lang="en-US" dirty="0">
                <a:solidFill>
                  <a:srgbClr val="990033"/>
                </a:solidFill>
                <a:latin typeface="Times New Roman" panose="02020603050405020304" pitchFamily="18" charset="0"/>
                <a:cs typeface="Times New Roman" panose="02020603050405020304" pitchFamily="18" charset="0"/>
              </a:rPr>
              <a:t>its greatest long-term success in areas where large-scale social disruption had weakened older belief systems</a:t>
            </a:r>
            <a:r>
              <a:rPr lang="en-US" dirty="0" smtClean="0">
                <a:solidFill>
                  <a:srgbClr val="990033"/>
                </a:solidFill>
                <a:latin typeface="Times New Roman" panose="02020603050405020304" pitchFamily="18" charset="0"/>
                <a:cs typeface="Times New Roman" panose="02020603050405020304" pitchFamily="18" charset="0"/>
              </a:rPr>
              <a:t>.</a:t>
            </a:r>
          </a:p>
          <a:p>
            <a:pPr marL="609600" indent="-609600" algn="l">
              <a:lnSpc>
                <a:spcPct val="80000"/>
              </a:lnSpc>
            </a:pPr>
            <a:endParaRPr lang="en-US" sz="110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dirty="0">
                <a:solidFill>
                  <a:srgbClr val="990033"/>
                </a:solidFill>
                <a:latin typeface="Times New Roman" panose="02020603050405020304" pitchFamily="18" charset="0"/>
                <a:cs typeface="Times New Roman" panose="02020603050405020304" pitchFamily="18" charset="0"/>
              </a:rPr>
              <a:t>c. </a:t>
            </a:r>
            <a:r>
              <a:rPr lang="en-US" dirty="0" smtClean="0">
                <a:solidFill>
                  <a:srgbClr val="990033"/>
                </a:solidFill>
                <a:latin typeface="Times New Roman" panose="02020603050405020304" pitchFamily="18" charset="0"/>
                <a:cs typeface="Times New Roman" panose="02020603050405020304" pitchFamily="18" charset="0"/>
              </a:rPr>
              <a:t>Had </a:t>
            </a:r>
            <a:r>
              <a:rPr lang="en-US" dirty="0">
                <a:solidFill>
                  <a:srgbClr val="990033"/>
                </a:solidFill>
                <a:latin typeface="Times New Roman" panose="02020603050405020304" pitchFamily="18" charset="0"/>
                <a:cs typeface="Times New Roman" panose="02020603050405020304" pitchFamily="18" charset="0"/>
              </a:rPr>
              <a:t>its greatest long-term successes in China and Japan</a:t>
            </a:r>
            <a:r>
              <a:rPr lang="en-US" dirty="0" smtClean="0">
                <a:solidFill>
                  <a:srgbClr val="990033"/>
                </a:solidFill>
                <a:latin typeface="Times New Roman" panose="02020603050405020304" pitchFamily="18" charset="0"/>
                <a:cs typeface="Times New Roman" panose="02020603050405020304" pitchFamily="18" charset="0"/>
              </a:rPr>
              <a:t>.</a:t>
            </a:r>
          </a:p>
          <a:p>
            <a:pPr marL="609600" indent="-609600" algn="l">
              <a:lnSpc>
                <a:spcPct val="80000"/>
              </a:lnSpc>
            </a:pPr>
            <a:endParaRPr lang="en-US" sz="1200" dirty="0">
              <a:solidFill>
                <a:srgbClr val="990033"/>
              </a:solidFill>
              <a:latin typeface="Times New Roman" panose="02020603050405020304" pitchFamily="18" charset="0"/>
              <a:cs typeface="Times New Roman" panose="02020603050405020304" pitchFamily="18" charset="0"/>
            </a:endParaRPr>
          </a:p>
          <a:p>
            <a:pPr marL="609600" indent="-609600" algn="l">
              <a:lnSpc>
                <a:spcPct val="80000"/>
              </a:lnSpc>
            </a:pPr>
            <a:r>
              <a:rPr lang="en-US" dirty="0">
                <a:solidFill>
                  <a:srgbClr val="990033"/>
                </a:solidFill>
                <a:latin typeface="Times New Roman" panose="02020603050405020304" pitchFamily="18" charset="0"/>
                <a:cs typeface="Times New Roman" panose="02020603050405020304" pitchFamily="18" charset="0"/>
              </a:rPr>
              <a:t>d. </a:t>
            </a:r>
            <a:r>
              <a:rPr lang="en-US" dirty="0" smtClean="0">
                <a:solidFill>
                  <a:srgbClr val="990033"/>
                </a:solidFill>
                <a:latin typeface="Times New Roman" panose="02020603050405020304" pitchFamily="18" charset="0"/>
                <a:cs typeface="Times New Roman" panose="02020603050405020304" pitchFamily="18" charset="0"/>
              </a:rPr>
              <a:t>Was </a:t>
            </a:r>
            <a:r>
              <a:rPr lang="en-US" dirty="0">
                <a:solidFill>
                  <a:srgbClr val="990033"/>
                </a:solidFill>
                <a:latin typeface="Times New Roman" panose="02020603050405020304" pitchFamily="18" charset="0"/>
                <a:cs typeface="Times New Roman" panose="02020603050405020304" pitchFamily="18" charset="0"/>
              </a:rPr>
              <a:t>accomplished by the elimination of traditional religious beliefs.</a:t>
            </a:r>
          </a:p>
        </p:txBody>
      </p:sp>
      <p:sp>
        <p:nvSpPr>
          <p:cNvPr id="406533" name="Rectangle 5"/>
          <p:cNvSpPr>
            <a:spLocks noChangeArrowheads="1"/>
          </p:cNvSpPr>
          <p:nvPr/>
        </p:nvSpPr>
        <p:spPr bwMode="auto">
          <a:xfrm>
            <a:off x="0" y="0"/>
            <a:ext cx="9144000" cy="762000"/>
          </a:xfrm>
          <a:prstGeom prst="rect">
            <a:avLst/>
          </a:prstGeom>
          <a:solidFill>
            <a:srgbClr val="FBEEBD"/>
          </a:solidFill>
          <a:ln w="9525">
            <a:noFill/>
            <a:miter lim="800000"/>
            <a:headEnd/>
            <a:tailEnd/>
          </a:ln>
          <a:effectLst/>
        </p:spPr>
        <p:txBody>
          <a:bodyPr wrap="none" anchor="ctr"/>
          <a:lstStyle/>
          <a:p>
            <a:pPr algn="ctr"/>
            <a:r>
              <a:rPr lang="en-US" sz="4000" b="1" i="1" dirty="0">
                <a:latin typeface="Times New Roman" panose="02020603050405020304" pitchFamily="18" charset="0"/>
                <a:cs typeface="Times New Roman" panose="02020603050405020304" pitchFamily="18" charset="0"/>
              </a:rPr>
              <a:t>Connection</a:t>
            </a:r>
            <a:endParaRPr lang="en-US" sz="4000" i="1" dirty="0">
              <a:solidFill>
                <a:srgbClr val="FFB38D"/>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5250"/>
            <a:ext cx="1066800" cy="133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1645"/>
            <a:ext cx="9067800" cy="1219199"/>
          </a:xfrm>
        </p:spPr>
        <p:txBody>
          <a:bodyPr>
            <a:normAutofit fontScale="90000"/>
          </a:bodyPr>
          <a:lstStyle/>
          <a:p>
            <a:r>
              <a:rPr lang="en-US" b="1" i="1" dirty="0" smtClean="0">
                <a:latin typeface="Times New Roman" panose="02020603050405020304" pitchFamily="18" charset="0"/>
                <a:cs typeface="Times New Roman" panose="02020603050405020304" pitchFamily="18" charset="0"/>
              </a:rPr>
              <a:t>The Globalization of Christianity</a:t>
            </a:r>
            <a:r>
              <a:rPr lang="en-US" b="1" dirty="0" smtClean="0"/>
              <a:t/>
            </a:r>
            <a:br>
              <a:rPr lang="en-US" b="1" dirty="0" smtClean="0"/>
            </a:br>
            <a:endParaRPr lang="en-US" dirty="0"/>
          </a:p>
        </p:txBody>
      </p:sp>
      <p:sp>
        <p:nvSpPr>
          <p:cNvPr id="106498" name="Rectangle 2"/>
          <p:cNvSpPr>
            <a:spLocks noGrp="1" noChangeArrowheads="1"/>
          </p:cNvSpPr>
          <p:nvPr>
            <p:ph type="subTitle" idx="1"/>
          </p:nvPr>
        </p:nvSpPr>
        <p:spPr>
          <a:xfrm>
            <a:off x="228600" y="838200"/>
            <a:ext cx="8763000" cy="5791200"/>
          </a:xfrm>
        </p:spPr>
        <p:txBody>
          <a:bodyPr>
            <a:normAutofit/>
          </a:bodyPr>
          <a:lstStyle/>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B. The early modern period was a time of cultural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transformation.</a:t>
            </a:r>
            <a:endParaRPr lang="en-US" sz="16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600" dirty="0" smtClean="0">
                <a:solidFill>
                  <a:schemeClr val="tx1"/>
                </a:solidFill>
                <a:latin typeface="Times New Roman" panose="02020603050405020304" pitchFamily="18" charset="0"/>
                <a:cs typeface="Times New Roman" panose="02020603050405020304" pitchFamily="18" charset="0"/>
              </a:rPr>
              <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1. </a:t>
            </a:r>
          </a:p>
          <a:p>
            <a:pPr algn="l">
              <a:spcBef>
                <a:spcPts val="0"/>
              </a:spcBef>
            </a:pPr>
            <a:endParaRPr lang="en-US" sz="1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400"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2. </a:t>
            </a:r>
            <a:endParaRPr lang="en-US" sz="1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1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1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140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3. 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814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5181600" cy="5638800"/>
          </a:xfrm>
        </p:spPr>
        <p:txBody>
          <a:bodyPr>
            <a:noAutofit/>
          </a:bodyPr>
          <a:lstStyle/>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A. In 1500, Christianity was </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mostly limited to Europe.</a:t>
            </a:r>
          </a:p>
          <a:p>
            <a:pPr algn="l">
              <a:spcBef>
                <a:spcPts val="0"/>
              </a:spcBef>
            </a:pP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1</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Serious divisions within </a:t>
            </a: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Christianity </a:t>
            </a:r>
          </a:p>
          <a:p>
            <a:pPr algn="l">
              <a:spcBef>
                <a:spcPts val="0"/>
              </a:spcBef>
            </a:pPr>
            <a:endParaRPr lang="en-US" sz="1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Roman Catholic vs. </a:t>
            </a: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Eastern </a:t>
            </a:r>
            <a:r>
              <a:rPr lang="en-US" sz="2800" dirty="0">
                <a:solidFill>
                  <a:schemeClr val="tx1"/>
                </a:solidFill>
                <a:latin typeface="Times New Roman" panose="02020603050405020304" pitchFamily="18" charset="0"/>
                <a:cs typeface="Times New Roman" panose="02020603050405020304" pitchFamily="18" charset="0"/>
              </a:rPr>
              <a:t>Orthodox</a:t>
            </a:r>
            <a:r>
              <a:rPr lang="en-US" sz="2800" dirty="0" smtClean="0">
                <a:solidFill>
                  <a:schemeClr val="tx1"/>
                </a:solidFill>
                <a:latin typeface="Times New Roman" panose="02020603050405020304" pitchFamily="18" charset="0"/>
                <a:cs typeface="Times New Roman" panose="02020603050405020304" pitchFamily="18" charset="0"/>
              </a:rPr>
              <a:t>)</a:t>
            </a:r>
          </a:p>
          <a:p>
            <a:pPr algn="l">
              <a:spcBef>
                <a:spcPts val="0"/>
              </a:spcBef>
            </a:pPr>
            <a:endParaRPr lang="en-US" sz="1800"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Where was the Eastern Orthodox church centered?</a:t>
            </a:r>
          </a:p>
          <a:p>
            <a:pPr algn="l">
              <a:spcBef>
                <a:spcPts val="0"/>
              </a:spcBef>
            </a:pP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	Constantinople</a:t>
            </a:r>
            <a:endParaRPr lang="en-US" sz="2800" b="1" i="1"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sz="2800" dirty="0" smtClean="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p:txBody>
      </p:sp>
      <p:pic>
        <p:nvPicPr>
          <p:cNvPr id="6" name="Picture 2" descr="map 16-1"/>
          <p:cNvPicPr>
            <a:picLocks noChangeAspect="1" noChangeArrowheads="1"/>
          </p:cNvPicPr>
          <p:nvPr/>
        </p:nvPicPr>
        <p:blipFill>
          <a:blip r:embed="rId3" cstate="print"/>
          <a:srcRect/>
          <a:stretch>
            <a:fillRect/>
          </a:stretch>
        </p:blipFill>
        <p:spPr bwMode="auto">
          <a:xfrm>
            <a:off x="5181600" y="1392185"/>
            <a:ext cx="3931920" cy="55966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 calcmode="lin" valueType="num">
                                      <p:cBhvr>
                                        <p:cTn id="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 calcmode="lin" valueType="num">
                                      <p:cBhvr>
                                        <p:cTn id="15"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p:cTn id="23"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8382000" cy="5638800"/>
          </a:xfrm>
        </p:spPr>
        <p:txBody>
          <a:bodyPr>
            <a:noAutofit/>
          </a:bodyPr>
          <a:lstStyle/>
          <a:p>
            <a:pPr algn="l">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2. On the defensive against Islam</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 Loss of the Holy Land by 1300</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Where is the Holy Land?</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sz="4000" b="1" i="1" dirty="0" smtClean="0">
                <a:solidFill>
                  <a:schemeClr val="tx1"/>
                </a:solidFill>
                <a:latin typeface="Times New Roman" panose="02020603050405020304" pitchFamily="18" charset="0"/>
                <a:cs typeface="Times New Roman" panose="02020603050405020304" pitchFamily="18" charset="0"/>
              </a:rPr>
              <a:t>Jerusalem or Israel</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467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p:cTn id="1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 calcmode="lin" valueType="num">
                                      <p:cBhvr>
                                        <p:cTn id="2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8382000" cy="5638800"/>
          </a:xfrm>
        </p:spPr>
        <p:txBody>
          <a:bodyPr>
            <a:noAutofit/>
          </a:bodyPr>
          <a:lstStyle/>
          <a:p>
            <a:pPr algn="l">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b. Fall of Constantinople in 1453  </a:t>
            </a:r>
          </a:p>
          <a:p>
            <a:pPr algn="l">
              <a:spcBef>
                <a:spcPts val="0"/>
              </a:spcBef>
            </a:pP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Who took Constantinople?</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sz="4000" b="1" dirty="0" smtClean="0">
                <a:solidFill>
                  <a:schemeClr val="tx1"/>
                </a:solidFill>
                <a:latin typeface="Times New Roman" panose="02020603050405020304" pitchFamily="18" charset="0"/>
                <a:cs typeface="Times New Roman" panose="02020603050405020304" pitchFamily="18" charset="0"/>
              </a:rPr>
              <a:t>Ottoman Turks</a:t>
            </a:r>
            <a:r>
              <a:rPr lang="en-US"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c. Siege of Vienna in 1529</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By who?</a:t>
            </a: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 </a:t>
            </a:r>
            <a:r>
              <a:rPr lang="en-US" sz="4000" b="1" dirty="0">
                <a:solidFill>
                  <a:schemeClr val="tx1"/>
                </a:solidFill>
                <a:latin typeface="Times New Roman" panose="02020603050405020304" pitchFamily="18" charset="0"/>
                <a:cs typeface="Times New Roman" panose="02020603050405020304" pitchFamily="18" charset="0"/>
              </a:rPr>
              <a:t>Ottoman Turks</a:t>
            </a: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6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p:cTn id="15"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
            <a:ext cx="8915400" cy="1752599"/>
          </a:xfrm>
        </p:spPr>
        <p:txBody>
          <a:bodyPr>
            <a:normAutofit fontScale="90000"/>
          </a:bodyPr>
          <a:lstStyle/>
          <a:p>
            <a:r>
              <a:rPr lang="en-US" i="1" dirty="0" smtClean="0">
                <a:latin typeface="Times New Roman" panose="02020603050405020304" pitchFamily="18" charset="0"/>
                <a:cs typeface="Times New Roman" panose="02020603050405020304" pitchFamily="18" charset="0"/>
              </a:rPr>
              <a:t>Western Christendom Fragmented: The Protestant Reformation</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0" y="1219200"/>
            <a:ext cx="9067800" cy="5638800"/>
          </a:xfrm>
        </p:spPr>
        <p:txBody>
          <a:bodyPr>
            <a:noAutofit/>
          </a:bodyPr>
          <a:lstStyle/>
          <a:p>
            <a:pPr algn="l">
              <a:spcBef>
                <a:spcPts val="0"/>
              </a:spcBef>
            </a:pP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What are the Two (2) branches of Islam?</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Sunni </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dirty="0" smtClean="0">
                <a:solidFill>
                  <a:schemeClr val="tx1"/>
                </a:solidFill>
                <a:latin typeface="Times New Roman" panose="02020603050405020304" pitchFamily="18" charset="0"/>
                <a:cs typeface="Times New Roman" panose="02020603050405020304" pitchFamily="18" charset="0"/>
              </a:rPr>
              <a:t>				Shia</a:t>
            </a:r>
          </a:p>
          <a:p>
            <a:pPr algn="l">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dirty="0" smtClean="0">
                <a:solidFill>
                  <a:schemeClr val="tx1"/>
                </a:solidFill>
                <a:latin typeface="Times New Roman" panose="02020603050405020304" pitchFamily="18" charset="0"/>
                <a:cs typeface="Times New Roman" panose="02020603050405020304" pitchFamily="18" charset="0"/>
              </a:rPr>
              <a:t>What branch of Islam was the Ottoman Empire?</a:t>
            </a:r>
          </a:p>
          <a:p>
            <a:pPr>
              <a:spcBef>
                <a:spcPts val="0"/>
              </a:spcBef>
            </a:pPr>
            <a:endParaRPr lang="en-US" sz="3600" dirty="0">
              <a:solidFill>
                <a:schemeClr val="tx1"/>
              </a:solidFill>
              <a:latin typeface="Times New Roman" panose="02020603050405020304" pitchFamily="18" charset="0"/>
              <a:cs typeface="Times New Roman" panose="02020603050405020304" pitchFamily="18" charset="0"/>
            </a:endParaRPr>
          </a:p>
          <a:p>
            <a:pPr>
              <a:spcBef>
                <a:spcPts val="0"/>
              </a:spcBef>
            </a:pPr>
            <a:r>
              <a:rPr lang="en-US" sz="3600" dirty="0" smtClean="0">
                <a:solidFill>
                  <a:schemeClr val="tx1"/>
                </a:solidFill>
                <a:latin typeface="Times New Roman" panose="02020603050405020304" pitchFamily="18" charset="0"/>
                <a:cs typeface="Times New Roman" panose="02020603050405020304" pitchFamily="18" charset="0"/>
              </a:rPr>
              <a:t>Sunni</a:t>
            </a:r>
            <a:endParaRPr lang="en-US" sz="3600" dirty="0">
              <a:solidFill>
                <a:schemeClr val="tx1"/>
              </a:solidFill>
              <a:latin typeface="Times New Roman" panose="02020603050405020304" pitchFamily="18" charset="0"/>
              <a:cs typeface="Times New Roman" panose="02020603050405020304" pitchFamily="18" charset="0"/>
            </a:endParaRPr>
          </a:p>
          <a:p>
            <a:pPr algn="l">
              <a:spcBef>
                <a:spcPts val="0"/>
              </a:spcBef>
            </a:pPr>
            <a:endParaRPr lang="en-US" sz="3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3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p:cTn id="1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 calcmode="lin" valueType="num">
                                      <p:cBhvr>
                                        <p:cTn id="23"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p:cTn id="31"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46" y="26437"/>
            <a:ext cx="9114453" cy="1470025"/>
          </a:xfrm>
        </p:spPr>
        <p:txBody>
          <a:bodyPr>
            <a:noAutofit/>
          </a:bodyPr>
          <a:lstStyle/>
          <a:p>
            <a:r>
              <a:rPr lang="en-US" sz="3600" b="1" dirty="0" smtClean="0">
                <a:solidFill>
                  <a:srgbClr val="FF0000"/>
                </a:solidFill>
              </a:rPr>
              <a:t>Martin Luther:  </a:t>
            </a:r>
            <a:r>
              <a:rPr lang="en-US" sz="3600" b="1" i="1" dirty="0" smtClean="0">
                <a:solidFill>
                  <a:srgbClr val="FF0000"/>
                </a:solidFill>
              </a:rPr>
              <a:t>“Lord, teach us to think about death  so that we may learn how to live.”</a:t>
            </a:r>
            <a:endParaRPr lang="en-US" sz="3600" b="1" i="1" dirty="0">
              <a:solidFill>
                <a:srgbClr val="FF0000"/>
              </a:solidFill>
            </a:endParaRPr>
          </a:p>
        </p:txBody>
      </p:sp>
      <p:sp>
        <p:nvSpPr>
          <p:cNvPr id="3" name="Subtitle 2"/>
          <p:cNvSpPr>
            <a:spLocks noGrp="1"/>
          </p:cNvSpPr>
          <p:nvPr>
            <p:ph type="subTitle" idx="1"/>
          </p:nvPr>
        </p:nvSpPr>
        <p:spPr>
          <a:xfrm>
            <a:off x="9331" y="1676400"/>
            <a:ext cx="9220200" cy="4191000"/>
          </a:xfrm>
        </p:spPr>
        <p:txBody>
          <a:bodyPr>
            <a:normAutofit lnSpcReduction="10000"/>
          </a:bodyPr>
          <a:lstStyle/>
          <a:p>
            <a:pPr algn="l"/>
            <a:r>
              <a:rPr lang="en-US" b="1" dirty="0" smtClean="0">
                <a:solidFill>
                  <a:srgbClr val="FF0000"/>
                </a:solidFill>
              </a:rPr>
              <a:t>1.  If you were to die tonight, what would be:</a:t>
            </a:r>
          </a:p>
          <a:p>
            <a:pPr algn="l"/>
            <a:r>
              <a:rPr lang="en-US" b="1" dirty="0">
                <a:solidFill>
                  <a:srgbClr val="FF0000"/>
                </a:solidFill>
              </a:rPr>
              <a:t>	</a:t>
            </a:r>
            <a:r>
              <a:rPr lang="en-US" b="1" dirty="0" smtClean="0">
                <a:solidFill>
                  <a:srgbClr val="FF0000"/>
                </a:solidFill>
              </a:rPr>
              <a:t>A.  Two good things people would say     			about you at your funeral</a:t>
            </a:r>
          </a:p>
          <a:p>
            <a:pPr algn="l"/>
            <a:r>
              <a:rPr lang="en-US" b="1" dirty="0">
                <a:solidFill>
                  <a:srgbClr val="FF0000"/>
                </a:solidFill>
              </a:rPr>
              <a:t>	</a:t>
            </a:r>
            <a:r>
              <a:rPr lang="en-US" b="1" dirty="0" smtClean="0">
                <a:solidFill>
                  <a:srgbClr val="FF0000"/>
                </a:solidFill>
              </a:rPr>
              <a:t>B.   Something about yourself that people </a:t>
            </a:r>
          </a:p>
          <a:p>
            <a:pPr algn="l"/>
            <a:r>
              <a:rPr lang="en-US" b="1" dirty="0" smtClean="0">
                <a:solidFill>
                  <a:srgbClr val="FF0000"/>
                </a:solidFill>
              </a:rPr>
              <a:t>		might say that would be negative</a:t>
            </a:r>
          </a:p>
          <a:p>
            <a:pPr algn="l"/>
            <a:endParaRPr lang="en-US" b="1" dirty="0">
              <a:solidFill>
                <a:srgbClr val="FF0000"/>
              </a:solidFill>
            </a:endParaRPr>
          </a:p>
          <a:p>
            <a:pPr marL="514350" indent="-514350" algn="l">
              <a:buAutoNum type="arabicPeriod" startAt="2"/>
            </a:pPr>
            <a:r>
              <a:rPr lang="en-US" b="1" dirty="0">
                <a:solidFill>
                  <a:srgbClr val="FF0000"/>
                </a:solidFill>
              </a:rPr>
              <a:t>Fast-forward to your death in 60-70 years</a:t>
            </a:r>
            <a:endParaRPr lang="en-US" b="1" dirty="0" smtClean="0">
              <a:solidFill>
                <a:srgbClr val="FF0000"/>
              </a:solidFill>
            </a:endParaRPr>
          </a:p>
          <a:p>
            <a:pPr algn="l"/>
            <a:r>
              <a:rPr lang="en-US" b="1" dirty="0">
                <a:solidFill>
                  <a:srgbClr val="FF0000"/>
                </a:solidFill>
              </a:rPr>
              <a:t> </a:t>
            </a:r>
            <a:r>
              <a:rPr lang="en-US" b="1" dirty="0" smtClean="0">
                <a:solidFill>
                  <a:srgbClr val="FF0000"/>
                </a:solidFill>
              </a:rPr>
              <a:t>    What are two things you HOPE people will say?</a:t>
            </a:r>
            <a:endParaRPr lang="en-US" b="1" dirty="0">
              <a:solidFill>
                <a:srgbClr val="FF0000"/>
              </a:solidFill>
            </a:endParaRPr>
          </a:p>
        </p:txBody>
      </p:sp>
    </p:spTree>
    <p:extLst>
      <p:ext uri="{BB962C8B-B14F-4D97-AF65-F5344CB8AC3E}">
        <p14:creationId xmlns:p14="http://schemas.microsoft.com/office/powerpoint/2010/main" val="2513885706"/>
      </p:ext>
    </p:extLst>
  </p:cSld>
  <p:clrMapOvr>
    <a:masterClrMapping/>
  </p:clrMapOvr>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575</Words>
  <Application>Microsoft Office PowerPoint</Application>
  <PresentationFormat>On-screen Show (4:3)</PresentationFormat>
  <Paragraphs>424</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CHAPTER XVI Religion and Science 1450–1750 </vt:lpstr>
      <vt:lpstr>Ways of the World: A Brief Global History  First Edition</vt:lpstr>
      <vt:lpstr>The Globalization of Christianity </vt:lpstr>
      <vt:lpstr>The Globalization of Christianity </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Martin Luther:  “Lord, teach us to think about death  so that we may learn how to live.”</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PowerPoint Presentation</vt:lpstr>
      <vt:lpstr>The Printing Revolution</vt:lpstr>
      <vt:lpstr>The Printing Revolution</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Western Christendom Fragmented: The Protestant Reformation </vt:lpstr>
      <vt:lpstr>Christianity Outward Bound </vt:lpstr>
      <vt:lpstr>Christianity Outward Bound </vt:lpstr>
      <vt:lpstr>Conversion and Adaptation in Spanish America </vt:lpstr>
      <vt:lpstr>Conversion and Adaptation in Spanish America </vt:lpstr>
      <vt:lpstr>Conversion and Adaptation in Spanish America </vt:lpstr>
      <vt:lpstr> The spread of Christianity beyond Europe     in the early modern era</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Johnson, Glen</dc:creator>
  <cp:lastModifiedBy>Greg Scott</cp:lastModifiedBy>
  <cp:revision>87</cp:revision>
  <cp:lastPrinted>2016-02-09T01:42:40Z</cp:lastPrinted>
  <dcterms:created xsi:type="dcterms:W3CDTF">2012-12-11T21:49:13Z</dcterms:created>
  <dcterms:modified xsi:type="dcterms:W3CDTF">2016-02-09T14:52:47Z</dcterms:modified>
</cp:coreProperties>
</file>