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7" r:id="rId2"/>
    <p:sldId id="269" r:id="rId3"/>
    <p:sldId id="309" r:id="rId4"/>
    <p:sldId id="308" r:id="rId5"/>
    <p:sldId id="302" r:id="rId6"/>
    <p:sldId id="310" r:id="rId7"/>
    <p:sldId id="296" r:id="rId8"/>
    <p:sldId id="297" r:id="rId9"/>
    <p:sldId id="313" r:id="rId10"/>
    <p:sldId id="315" r:id="rId11"/>
    <p:sldId id="314" r:id="rId12"/>
    <p:sldId id="316" r:id="rId13"/>
    <p:sldId id="317" r:id="rId14"/>
    <p:sldId id="260" r:id="rId15"/>
    <p:sldId id="283" r:id="rId16"/>
    <p:sldId id="305" r:id="rId17"/>
    <p:sldId id="306" r:id="rId1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1" autoAdjust="0"/>
    <p:restoredTop sz="84381" autoAdjust="0"/>
  </p:normalViewPr>
  <p:slideViewPr>
    <p:cSldViewPr>
      <p:cViewPr varScale="1">
        <p:scale>
          <a:sx n="85" d="100"/>
          <a:sy n="85" d="100"/>
        </p:scale>
        <p:origin x="11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C59D5-11B5-45C7-B90B-C8D2CFD9676C}" type="datetimeFigureOut">
              <a:rPr lang="en-US" smtClean="0"/>
              <a:t>3/26/2016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94B8D-A116-42FD-9E0E-AAE6B88EE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141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BE8F4-A300-439D-8DA6-70F4A0BAA039}" type="datetimeFigureOut">
              <a:rPr lang="en-US" smtClean="0"/>
              <a:pPr/>
              <a:t>3/26/2016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1556-1E7C-4A17-8310-0B6A5E66AC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572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6F131-6988-4E3D-8932-A306187E14F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494363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 only in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 conditions provoke a nationwide revolution    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 overthrow of the dictator Porfirio Díaz (1876–1911)    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 major, bloody conflict (1910–1920)    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  huge peasant armies    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d.  transformed Mexico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24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  export boom did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cause a thorough Industrial Revolution in Latin America    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there was little internal market for manufactured goods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    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 rich landowners and cattlemen had little incentive to invest in manufacturing    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  governments supported free trade, so cheaper and higher-quality foreign goods were available than could be made at home    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d.  instead, economic growth was dependent on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01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Historians are fascinated by historic “firsts.”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But a focus on “firsts” can be misleading.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Most “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achievements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in history were not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intentional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The Industrial Revolution was certainly an “unexpected outcome of converging circumstances”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39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40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66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6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Handout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12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Handout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5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C982A-88AD-4AB2-9395-BFC835F6268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Beyond Europe and North America, only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underwent major industrialization in the nineteenth century.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1. elsewhere, only modest experiments in industry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  did not transform societies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 nonindustrialized societies still felt the impact of European and North American developments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83262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C982A-88AD-4AB2-9395-BFC835F6268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Beyond Europe and North America, only Japan underwent major industrialization in the nineteenth century.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1. elsewhere, only modest experiments in industry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did not transform societies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 nonindustrialized societies still felt the impact of European and North American developments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60788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C982A-88AD-4AB2-9395-BFC835F6268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 After Independence in Latin America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1.  the struggle for independence in Latin America took a long time and was very destructive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2.  the four vice-royalties of Spanish America became eighteen separate countries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 international wars hindered development of the new nations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Mexico lost vast territories to the United States (1846–1848)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 Paraguay was devastated by war (1864–1870)    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668310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D8984-F368-4273-A769-28B5AEBBD5A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political life was highly unstable      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a.  conservatives tried to maintain the old status quo      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b. liberals attacked the Church, sought some social reforms, preferred federalism to a centralized government system        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 often, military strongmen (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caudillos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gained power        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d.  states ran through multiple constitutions  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4289464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D8984-F368-4273-A769-28B5AEBBD5A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 independence brought little fundamental change to social life      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 slavery was abolished (though not until late 1880s in Brazil and Cuba)  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  most legal distinctions between racial categories were abolished      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c.  but creole whites remained overwhelmingly in control of productive economic resources        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d.  small middle class allowed social mobility for a few      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e.  the vast majority were impoverished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51269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second half of the nineteenth century: greater stability, integration into world economy    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rapid growth of Latin American exports to industrializing countries        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  exported food products and raw materials        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  imported textiles, machinery, tools, weapons, luxury goods    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major investment of European and U.S. capital in Latin America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7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rapid population increase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rapid urbanization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actively sought European immigrants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few people benefited from the export boom    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upper-class landowners did very well    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 middle class grew some    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  but over 90 percent of the population was still lower-class    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7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 industrial workers made up a modest segment of the lower class        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  attempted unions and strikes    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 harshly repressed    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most of the poor remained rural    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E1556-1E7C-4A17-8310-0B6A5E66AC9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F4A9-AC8D-4CCA-B88B-6F0170916613}" type="datetimeFigureOut">
              <a:rPr lang="en-US" smtClean="0"/>
              <a:pPr/>
              <a:t>3/26/2016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3449-380C-4BC5-85D0-E7B9B90372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7F4A9-AC8D-4CCA-B88B-6F0170916613}" type="datetimeFigureOut">
              <a:rPr lang="en-US" smtClean="0"/>
              <a:pPr/>
              <a:t>3/26/2016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23449-380C-4BC5-85D0-E7B9B90372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343400"/>
            <a:ext cx="8534400" cy="2406134"/>
          </a:xfrm>
        </p:spPr>
        <p:txBody>
          <a:bodyPr/>
          <a:lstStyle/>
          <a:p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154" y="685800"/>
            <a:ext cx="8839200" cy="351686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XVIII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Revolutions of Industrialization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1750–1914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Industrial Revolution and Latin America in the 19th Century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86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1999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like Europe?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990" y="914400"/>
            <a:ext cx="9144000" cy="6096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Only in __________did conditions provoke a </a:t>
            </a: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nationwide revolution        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a. Overthrow of the dictator Porfirio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Díaz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(1876–1911)         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b. Major, bloody conflict (1910–1920)         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c. Huge peasant armies         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d. Transformed Mexico    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88816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</a:p>
        </p:txBody>
      </p:sp>
    </p:spTree>
    <p:extLst>
      <p:ext uri="{BB962C8B-B14F-4D97-AF65-F5344CB8AC3E}">
        <p14:creationId xmlns:p14="http://schemas.microsoft.com/office/powerpoint/2010/main" val="370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like Europe?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6246" y="959370"/>
            <a:ext cx="9372600" cy="60960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 Export boom did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cause a thorough Industrial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Revolution in Latin America         </a:t>
            </a:r>
          </a:p>
          <a:p>
            <a:pPr algn="l"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 There was little internal market for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manufactured goods        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 Rich landowners and cattlemen had little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incentive to invest in manufacturing         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 Governments supported free trade, so cheaper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and higher-quality foreign goods were available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than could be made at home         </a:t>
            </a:r>
          </a:p>
          <a:p>
            <a:pPr algn="l"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 Instead, economic growth was dependent on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________ and _____ _______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6039707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6053368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</a:t>
            </a:r>
          </a:p>
        </p:txBody>
      </p:sp>
    </p:spTree>
    <p:extLst>
      <p:ext uri="{BB962C8B-B14F-4D97-AF65-F5344CB8AC3E}">
        <p14:creationId xmlns:p14="http://schemas.microsoft.com/office/powerpoint/2010/main" val="30412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1243" y="76201"/>
            <a:ext cx="9144000" cy="883170"/>
          </a:xfrm>
        </p:spPr>
        <p:txBody>
          <a:bodyPr>
            <a:norm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Reflections: History and Horse Races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6246" y="959370"/>
            <a:ext cx="9372600" cy="528903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Historians are fascinated by historic “firsts.”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But a focus on “firsts” can be misleading.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 Most “_____ ___________” in history were not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___________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The Industrial Revolution was certainly an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“unexpected outcome of converging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circumstances”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895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achievements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8102" y="345539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intentional</a:t>
            </a:r>
          </a:p>
        </p:txBody>
      </p:sp>
    </p:spTree>
    <p:extLst>
      <p:ext uri="{BB962C8B-B14F-4D97-AF65-F5344CB8AC3E}">
        <p14:creationId xmlns:p14="http://schemas.microsoft.com/office/powerpoint/2010/main" val="4121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1243" y="76201"/>
            <a:ext cx="9144000" cy="883170"/>
          </a:xfrm>
        </p:spPr>
        <p:txBody>
          <a:bodyPr>
            <a:norm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Reflections: History and Horse Races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6246" y="959370"/>
            <a:ext cx="9372600" cy="6096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Europeans have used their development of </a:t>
            </a:r>
          </a:p>
          <a:p>
            <a:pPr algn="l"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industrialization to claim an innate superiority.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It’s important to emphasize the unexpectedness of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Industrial Revolution</a:t>
            </a: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Spread of industrialization around the world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diminishes the importance of the “why Europe?”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question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Industrialization will increasingly be seen as a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global process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21658"/>
            <a:ext cx="8534400" cy="762000"/>
          </a:xfrm>
          <a:noFill/>
          <a:ln/>
        </p:spPr>
        <p:txBody>
          <a:bodyPr>
            <a:no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Industrialization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752600"/>
            <a:ext cx="9067800" cy="5029199"/>
          </a:xfrm>
          <a:noFill/>
          <a:ln/>
        </p:spPr>
        <p:txBody>
          <a:bodyPr>
            <a:normAutofit/>
          </a:bodyPr>
          <a:lstStyle/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Had little impact on most regions that did not industrialize.</a:t>
            </a:r>
          </a:p>
          <a:p>
            <a:pPr marL="609600" indent="-609600" algn="l"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Was limited to Europe and North America because other regions proved unable to adopt the new technologies and production techniques.</a:t>
            </a:r>
          </a:p>
          <a:p>
            <a:pPr marL="609600" indent="-609600" algn="l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Had a profound impact on regions where the Industrial Revolution did not take place because of the demands of industrial economies for raw materials and markets.</a:t>
            </a:r>
          </a:p>
          <a:p>
            <a:pPr marL="609600" indent="-609600" algn="l"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Resulted in Europe becoming less involved in world trade because it no longer needed products manufactured elsewhere.</a:t>
            </a:r>
          </a:p>
        </p:txBody>
      </p:sp>
      <p:sp>
        <p:nvSpPr>
          <p:cNvPr id="419845" name="Rectangle 5"/>
          <p:cNvSpPr>
            <a:spLocks noChangeArrowheads="1"/>
          </p:cNvSpPr>
          <p:nvPr/>
        </p:nvSpPr>
        <p:spPr bwMode="auto">
          <a:xfrm>
            <a:off x="0" y="-40342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endParaRPr lang="en-US" sz="4800" i="1" dirty="0">
              <a:solidFill>
                <a:srgbClr val="FFB38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554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impact of the export boom on the various social segments of Latin American society?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115596"/>
              </p:ext>
            </p:extLst>
          </p:nvPr>
        </p:nvGraphicFramePr>
        <p:xfrm>
          <a:off x="0" y="1447800"/>
          <a:ext cx="9144000" cy="5191675"/>
        </p:xfrm>
        <a:graphic>
          <a:graphicData uri="http://schemas.openxmlformats.org/drawingml/2006/table">
            <a:tbl>
              <a:tblPr/>
              <a:tblGrid>
                <a:gridCol w="135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5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Positive Effects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Negative Effects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Upper Class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Middle Class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2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Lower Class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554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impact of the export boom on the various social segments of Latin American society?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522277"/>
              </p:ext>
            </p:extLst>
          </p:nvPr>
        </p:nvGraphicFramePr>
        <p:xfrm>
          <a:off x="0" y="1447800"/>
          <a:ext cx="9144000" cy="5191675"/>
        </p:xfrm>
        <a:graphic>
          <a:graphicData uri="http://schemas.openxmlformats.org/drawingml/2006/table">
            <a:tbl>
              <a:tblPr/>
              <a:tblGrid>
                <a:gridCol w="135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5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Positive Effects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Negative Effects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Upper Class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Land-owning upper class was 1% of the population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They saw their property values increase.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They benefited the most.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They benefited the most.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Middle Class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Middle class was 8% of the population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Skills proved valuable and prosperity grew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2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Lower Class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Urban workers who labored in the mines, ports, in the railroads, and a few factories organized themselves and created unions and engaged in strikes.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Suffered the most and benefited the least from the export boom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Many farmers lost land from the government attacks on communal landholdings and peasant indebtedness to wealthy landowners.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Women and children now were required to work as field laborers.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169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077200" cy="144779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were the differences between industrialization in the U.S. and that in Russia?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105080"/>
              </p:ext>
            </p:extLst>
          </p:nvPr>
        </p:nvGraphicFramePr>
        <p:xfrm>
          <a:off x="304800" y="1524000"/>
          <a:ext cx="8839200" cy="5105400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United States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Russia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72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U.S. was the Western world’s most exuberant democracy in the 19</a:t>
                      </a:r>
                      <a:r>
                        <a:rPr lang="en-US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C.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Change bubbled up from society as free farmers, workers, and businessmen sought new opportunities and operated in a political system that gave them varying degrees of expression.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Workers in the U.S. were treated better and had more outlets for grievances because of trade unions.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U.S. industrialization was associated with capitalism and competition.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Russia remained an outpost of absolute monarchy.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Change was far more initiated by the state itself in its efforts to catch up with the more powerful innovated states of Europe.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Russia developed an unusually radical class consciousness, based on harsh conditions and the absence of any legal outlet for the grievances.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Industrialization in Russia was associated with violent social revolutions through a socialist political party inspired by the teachings of Karl Marx.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09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371599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Industrial Revolution and Latin America in the 19th Century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8915400" cy="5943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Beyond Europe and North America, only ______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underwent major industrialization in the   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nineteenth century.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map 18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18568"/>
            <a:ext cx="4864086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467600" y="1219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85999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Industrial Revolution and Latin America in the 19th Century</a:t>
            </a:r>
            <a:b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4300" y="1752600"/>
            <a:ext cx="8915400" cy="5943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1. Elsewhere, only modest experiments in industry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Did not transform societies</a:t>
            </a:r>
          </a:p>
          <a:p>
            <a:pPr algn="l">
              <a:spcBef>
                <a:spcPts val="0"/>
              </a:spcBef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3. 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Nonindustrialized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societies still felt the impact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of European and North American developments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0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71599"/>
          </a:xfrm>
        </p:spPr>
        <p:txBody>
          <a:bodyPr>
            <a:normAutofit fontScale="90000"/>
          </a:bodyPr>
          <a:lstStyle/>
          <a:p>
            <a:r>
              <a:rPr lang="en-US" sz="5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Industrial Revolution and Latin America in the 19th Century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505262"/>
            <a:ext cx="9144000" cy="5334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After Independence in Latin America</a:t>
            </a:r>
          </a:p>
          <a:p>
            <a:pPr algn="l">
              <a:spcBef>
                <a:spcPts val="0"/>
              </a:spcBef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1. The struggle for independence in Latin America took a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long time and was very destructive</a:t>
            </a:r>
          </a:p>
          <a:p>
            <a:pPr algn="l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 The four vice-royalties of Spanish America became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eighteen separate countries</a:t>
            </a:r>
          </a:p>
          <a:p>
            <a:pPr algn="l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3. International wars hindered development of the new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nations</a:t>
            </a:r>
          </a:p>
          <a:p>
            <a:pPr algn="l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 lost vast territories to the United States </a:t>
            </a:r>
          </a:p>
          <a:p>
            <a:pPr algn="l">
              <a:spcBef>
                <a:spcPts val="0"/>
              </a:spcBef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(1846–1848)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    </a:t>
            </a:r>
          </a:p>
          <a:p>
            <a:pPr algn="l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 Paraguay was devastated by war (1864–1870)     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4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4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4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49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49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9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49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49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49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49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49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, p5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"/>
            <a:ext cx="522663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304800"/>
            <a:ext cx="5257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Political life was highly unstable      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 Conservatives tried to maintain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the old status quo      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 Liberals attacked the Church,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sought some social reforms,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preferred federalism to a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centralized government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system       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 Often, military strongmen </a:t>
            </a: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(caudillos) gained power       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d. States ran through multiple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constitutions  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753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 Independence brought little fundamental change to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social life      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a.  Slavery was abolished (though not until late 1880s in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Brazil and Cuba)        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b.  Most legal distinctions between racial categories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were abolished      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c.  But creole whites remained overwhelmingly in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control of productive economic resources        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d.  Small middle class allowed social mobility for a few      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e.  The vast majority were impoverished</a:t>
            </a:r>
          </a:p>
        </p:txBody>
      </p:sp>
    </p:spTree>
    <p:extLst>
      <p:ext uri="{BB962C8B-B14F-4D97-AF65-F5344CB8AC3E}">
        <p14:creationId xmlns:p14="http://schemas.microsoft.com/office/powerpoint/2010/main" val="205517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71599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Facing the World Economy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2nd half of the nineteenth century: greater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stability, integration into world economy     </a:t>
            </a: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Rapid growth of Latin American exports to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industrializing countries         </a:t>
            </a: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Exported food products and raw materials         </a:t>
            </a: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Imported textiles, machinery, tools, weapons,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luxury goods     </a:t>
            </a: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Major investment of European and U.S. capital in </a:t>
            </a:r>
          </a:p>
          <a:p>
            <a:pPr algn="l"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Latin America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like Europe?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6096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  Rapid population increase     </a:t>
            </a:r>
          </a:p>
          <a:p>
            <a:pPr algn="l">
              <a:spcBef>
                <a:spcPts val="0"/>
              </a:spcBef>
            </a:pP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  Rapid urbanization     </a:t>
            </a: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  Actively sought European immigrants     </a:t>
            </a: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  Few people benefited from the export boom         </a:t>
            </a: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Upper-class landowners did very well         </a:t>
            </a: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  Middle class grew some         </a:t>
            </a: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  But over 90 percent of the population was still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lower-class   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like Europe?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1219200"/>
            <a:ext cx="9144000" cy="6096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Industrial workers made up a modest segment </a:t>
            </a: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of the lower class        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 Attempted unions and strikes         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b. Harshly repressed     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Most of the poor remained rural     </a:t>
            </a:r>
          </a:p>
        </p:txBody>
      </p:sp>
    </p:spTree>
    <p:extLst>
      <p:ext uri="{BB962C8B-B14F-4D97-AF65-F5344CB8AC3E}">
        <p14:creationId xmlns:p14="http://schemas.microsoft.com/office/powerpoint/2010/main" val="157515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755</Words>
  <Application>Microsoft Office PowerPoint</Application>
  <PresentationFormat>On-screen Show (4:3)</PresentationFormat>
  <Paragraphs>296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Office Theme</vt:lpstr>
      <vt:lpstr>PowerPoint Presentation</vt:lpstr>
      <vt:lpstr>The Industrial Revolution and Latin America in the 19th Century</vt:lpstr>
      <vt:lpstr>The Industrial Revolution and Latin America in the 19th Century </vt:lpstr>
      <vt:lpstr>The Industrial Revolution and Latin America in the 19th Century</vt:lpstr>
      <vt:lpstr>PowerPoint Presentation</vt:lpstr>
      <vt:lpstr>PowerPoint Presentation</vt:lpstr>
      <vt:lpstr>Facing the World Economy </vt:lpstr>
      <vt:lpstr>Becoming like Europe?</vt:lpstr>
      <vt:lpstr>Becoming like Europe?</vt:lpstr>
      <vt:lpstr>Becoming like Europe?</vt:lpstr>
      <vt:lpstr>Becoming like Europe?</vt:lpstr>
      <vt:lpstr>Reflections: History and Horse Races </vt:lpstr>
      <vt:lpstr>Reflections: History and Horse Races </vt:lpstr>
      <vt:lpstr>Industrialization </vt:lpstr>
      <vt:lpstr>What was the impact of the export boom on the various social segments of Latin American society? </vt:lpstr>
      <vt:lpstr>What was the impact of the export boom on the various social segments of Latin American society? </vt:lpstr>
      <vt:lpstr>What were the differences between industrialization in the U.S. and that in Russia?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of the World: A Brief Global History  First Edition</dc:title>
  <dc:creator>Johnson, Glen</dc:creator>
  <cp:lastModifiedBy>Greg Scott</cp:lastModifiedBy>
  <cp:revision>96</cp:revision>
  <cp:lastPrinted>2016-03-27T04:09:05Z</cp:lastPrinted>
  <dcterms:created xsi:type="dcterms:W3CDTF">2012-12-12T21:33:54Z</dcterms:created>
  <dcterms:modified xsi:type="dcterms:W3CDTF">2016-03-27T04:17:40Z</dcterms:modified>
</cp:coreProperties>
</file>