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5" r:id="rId2"/>
    <p:sldId id="266" r:id="rId3"/>
    <p:sldId id="312" r:id="rId4"/>
    <p:sldId id="313" r:id="rId5"/>
    <p:sldId id="291" r:id="rId6"/>
    <p:sldId id="314" r:id="rId7"/>
    <p:sldId id="315" r:id="rId8"/>
    <p:sldId id="277" r:id="rId9"/>
    <p:sldId id="284" r:id="rId10"/>
    <p:sldId id="317" r:id="rId11"/>
    <p:sldId id="316" r:id="rId12"/>
    <p:sldId id="318" r:id="rId13"/>
    <p:sldId id="308" r:id="rId14"/>
    <p:sldId id="321" r:id="rId15"/>
    <p:sldId id="322" r:id="rId16"/>
    <p:sldId id="323" r:id="rId17"/>
    <p:sldId id="300" r:id="rId18"/>
    <p:sldId id="309" r:id="rId19"/>
    <p:sldId id="286" r:id="rId20"/>
    <p:sldId id="304" r:id="rId21"/>
    <p:sldId id="259" r:id="rId22"/>
    <p:sldId id="324" r:id="rId23"/>
  </p:sldIdLst>
  <p:sldSz cx="9144000" cy="6858000" type="screen4x3"/>
  <p:notesSz cx="6858000" cy="93154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4" autoAdjust="0"/>
    <p:restoredTop sz="67684" autoAdjust="0"/>
  </p:normalViewPr>
  <p:slideViewPr>
    <p:cSldViewPr>
      <p:cViewPr varScale="1">
        <p:scale>
          <a:sx n="68" d="100"/>
          <a:sy n="68" d="100"/>
        </p:scale>
        <p:origin x="16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3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C59D5-11B5-45C7-B90B-C8D2CFD9676C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8061"/>
            <a:ext cx="2971800" cy="4673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8061"/>
            <a:ext cx="2971800" cy="4673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94B8D-A116-42FD-9E0E-AAE6B88EE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1414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57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57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BE8F4-A300-439D-8DA6-70F4A0BAA03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839"/>
            <a:ext cx="5486400" cy="4191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8061"/>
            <a:ext cx="2971800" cy="465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www.glscott.org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8061"/>
            <a:ext cx="2971800" cy="465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E1556-1E7C-4A17-8310-0B6A5E66AC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572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A6F131-6988-4E3D-8932-A306187E14F8}" type="slidenum">
              <a:rPr lang="en-US"/>
              <a:pPr/>
              <a:t>1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24839"/>
            <a:ext cx="5029200" cy="41919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2381336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E1556-1E7C-4A17-8310-0B6A5E66AC9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10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E1556-1E7C-4A17-8310-0B6A5E66AC9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04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E1556-1E7C-4A17-8310-0B6A5E66AC9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78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0"/>
              </a:spcBef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E1556-1E7C-4A17-8310-0B6A5E66AC9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80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E1556-1E7C-4A17-8310-0B6A5E66AC9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88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E1556-1E7C-4A17-8310-0B6A5E66AC9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6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E1556-1E7C-4A17-8310-0B6A5E66AC9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885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E1556-1E7C-4A17-8310-0B6A5E66AC9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380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E1556-1E7C-4A17-8310-0B6A5E66AC9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913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E1556-1E7C-4A17-8310-0B6A5E66AC9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77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C5D751-0A9C-4B7F-9528-C74E92C8C698}" type="slidenum">
              <a:rPr lang="en-US"/>
              <a:pPr/>
              <a:t>2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39007854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E1556-1E7C-4A17-8310-0B6A5E66AC9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264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E1556-1E7C-4A17-8310-0B6A5E66AC9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30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C5D751-0A9C-4B7F-9528-C74E92C8C698}" type="slidenum">
              <a:rPr lang="en-US"/>
              <a:pPr/>
              <a:t>3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959768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C5D751-0A9C-4B7F-9528-C74E92C8C698}" type="slidenum">
              <a:rPr lang="en-US"/>
              <a:pPr/>
              <a:t>4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3385400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E1556-1E7C-4A17-8310-0B6A5E66AC9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01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E1556-1E7C-4A17-8310-0B6A5E66AC9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98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E1556-1E7C-4A17-8310-0B6A5E66AC9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38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8112A3-38FD-4FBB-A9F7-5980FC9DE12C}" type="slidenum">
              <a:rPr lang="en-US"/>
              <a:pPr/>
              <a:t>8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4271137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scholars have debated why industrialization appeared first in Great Britain, and why it started in the late nineteenth century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E1556-1E7C-4A17-8310-0B6A5E66AC9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1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F4A9-AC8D-4CCA-B88B-6F0170916613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3449-380C-4BC5-85D0-E7B9B9037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F4A9-AC8D-4CCA-B88B-6F0170916613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3449-380C-4BC5-85D0-E7B9B9037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F4A9-AC8D-4CCA-B88B-6F0170916613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3449-380C-4BC5-85D0-E7B9B9037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F4A9-AC8D-4CCA-B88B-6F0170916613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3449-380C-4BC5-85D0-E7B9B9037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F4A9-AC8D-4CCA-B88B-6F0170916613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3449-380C-4BC5-85D0-E7B9B9037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F4A9-AC8D-4CCA-B88B-6F0170916613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3449-380C-4BC5-85D0-E7B9B9037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F4A9-AC8D-4CCA-B88B-6F0170916613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3449-380C-4BC5-85D0-E7B9B9037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F4A9-AC8D-4CCA-B88B-6F0170916613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3449-380C-4BC5-85D0-E7B9B9037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F4A9-AC8D-4CCA-B88B-6F0170916613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3449-380C-4BC5-85D0-E7B9B9037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F4A9-AC8D-4CCA-B88B-6F0170916613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3449-380C-4BC5-85D0-E7B9B9037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F4A9-AC8D-4CCA-B88B-6F0170916613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3449-380C-4BC5-85D0-E7B9B9037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7F4A9-AC8D-4CCA-B88B-6F0170916613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23449-380C-4BC5-85D0-E7B9B9037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hL5DCizj5c&amp;feature=em-share_video_in_list_user&amp;list=PLBDA2E52FB1EF80C9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i3.ytimg.com/vi/zhL5DCizj5c/hqdefault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rmax07bxyQ&amp;feature=em-share_video_user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i4.ytimg.com/vi/Wrmax07bxyQ/mqdefault.jp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0"/>
            <a:ext cx="8534400" cy="2590800"/>
          </a:xfrm>
        </p:spPr>
        <p:txBody>
          <a:bodyPr/>
          <a:lstStyle/>
          <a:p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Ways of the World:</a:t>
            </a:r>
            <a:b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Brief Global History</a:t>
            </a:r>
            <a:b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Edition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114800"/>
            <a:ext cx="8839200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XVIII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Revolutions of Industrialization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1750–1914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419100" y="762000"/>
            <a:ext cx="830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 W.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Strayer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71600"/>
          </a:xfrm>
        </p:spPr>
        <p:txBody>
          <a:bodyPr>
            <a:normAutofit fontScale="90000"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Europe?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710454"/>
            <a:ext cx="9144000" cy="6477000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2.  Earlier views attributing it to something unique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in European society or culture have been    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challenged by: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a. The fact that other parts of the world (e.g.,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China, the Islamic world) have had times of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great technological and scientific flourishing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b. 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fact that Europe ____  ____  ______  ___                                        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_____ _____ ________     as late as 1750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c. The rapid spread of industrial techniques to much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of the world in the past 250 years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91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71600"/>
          </a:xfrm>
        </p:spPr>
        <p:txBody>
          <a:bodyPr>
            <a:normAutofit fontScale="90000"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Europe?</a:t>
            </a:r>
            <a:b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" y="990600"/>
            <a:ext cx="9296400" cy="6477000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3. Contemporary historians tend to see the Industrial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Revolution as a rather quick and unexpected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eruption in the period 1750–1850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4. Why it might have occurred in Europe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a.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patterns of European ______ ______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_______ _______</a:t>
            </a:r>
            <a:endParaRPr lang="en-US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 European rulers had an unusual alliance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with merchant classes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31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71600"/>
          </a:xfrm>
        </p:spPr>
        <p:txBody>
          <a:bodyPr>
            <a:normAutofit fontScale="90000"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Europe?</a:t>
            </a:r>
            <a:b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685800"/>
            <a:ext cx="9144000" cy="60960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 Other societies developed market-based 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economies by the eighteenth century (e.g.,  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Japan, India, and China)</a:t>
            </a:r>
          </a:p>
          <a:p>
            <a:pPr algn="l">
              <a:spcBef>
                <a:spcPts val="0"/>
              </a:spcBef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a. But Europe was at the center of the most  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varied exchange network</a:t>
            </a:r>
          </a:p>
          <a:p>
            <a:pPr algn="l"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b. 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with culturally different peoples </a:t>
            </a:r>
          </a:p>
          <a:p>
            <a:pPr algn="l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 ______ ___  ________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encouraged change and innovation</a:t>
            </a:r>
          </a:p>
          <a:p>
            <a:pPr algn="l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c. The Americas provided silver, raw materials, and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foods</a:t>
            </a:r>
          </a:p>
          <a:p>
            <a:pPr algn="l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9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600200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Britain?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" y="1219200"/>
            <a:ext cx="8915400" cy="64770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Britain was the most _____________of Europe’s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larger countries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a. Small farmers had been pushed out (enclosure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movement)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b. Market production fueled by a number of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agricultural innovations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c. Guilds had largely disappeared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1879946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-381000"/>
            <a:ext cx="9144000" cy="1600200"/>
          </a:xfrm>
        </p:spPr>
        <p:txBody>
          <a:bodyPr>
            <a:normAutofit/>
          </a:bodyPr>
          <a:lstStyle/>
          <a:p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Britain?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066800"/>
            <a:ext cx="9144000" cy="768096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Ready supply of industrial workers with few options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British _________ were interested in commerce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aristocrats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British commerce was _________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dirty="0">
                <a:solidFill>
                  <a:schemeClr val="tx1"/>
                </a:solidFill>
              </a:rPr>
              <a:t> 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worldwide</a:t>
            </a:r>
          </a:p>
        </p:txBody>
      </p:sp>
    </p:spTree>
    <p:extLst>
      <p:ext uri="{BB962C8B-B14F-4D97-AF65-F5344CB8AC3E}">
        <p14:creationId xmlns:p14="http://schemas.microsoft.com/office/powerpoint/2010/main" val="412729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05840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Britain?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76200" y="1042067"/>
            <a:ext cx="8915400" cy="5669280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5. British political life encouraged commercialization and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economic innovation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a. Policy of ____________  __________ (established 1688)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welcomed people with technical skills regardless of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faith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b. British government imposed tariffs to __________ its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businessmen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c. It was easy to form companies and forbid workers’ unions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US" sz="3600" dirty="0">
                <a:solidFill>
                  <a:schemeClr val="tx1"/>
                </a:solidFill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8351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600200"/>
          </a:xfrm>
        </p:spPr>
        <p:txBody>
          <a:bodyPr>
            <a:normAutofit/>
          </a:bodyPr>
          <a:lstStyle/>
          <a:p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Britain?</a:t>
            </a:r>
            <a:b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066800"/>
            <a:ext cx="8915400" cy="5669280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d. Unified internal market, thanks to road and </a:t>
            </a:r>
          </a:p>
          <a:p>
            <a:pPr algn="l"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canal system</a:t>
            </a:r>
          </a:p>
          <a:p>
            <a:pPr algn="l">
              <a:spcBef>
                <a:spcPts val="0"/>
              </a:spcBef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e. _____   ___ protected inventors’ interests</a:t>
            </a:r>
          </a:p>
          <a:p>
            <a:pPr algn="l">
              <a:spcBef>
                <a:spcPts val="0"/>
              </a:spcBef>
            </a:pP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      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Patent   laws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l"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f. Checks on royal </a:t>
            </a:r>
          </a:p>
          <a:p>
            <a:pPr algn="l"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authority gave more </a:t>
            </a:r>
          </a:p>
          <a:p>
            <a:pPr algn="l"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room for private </a:t>
            </a:r>
          </a:p>
          <a:p>
            <a:pPr algn="l"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enterprise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</a:rPr>
              <a:t>  </a:t>
            </a:r>
          </a:p>
        </p:txBody>
      </p:sp>
      <p:pic>
        <p:nvPicPr>
          <p:cNvPr id="6" name="Picture 2" descr="snapshot 18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276600"/>
            <a:ext cx="4378002" cy="3766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446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600200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Britain?</a:t>
            </a:r>
            <a:b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5562600" cy="6248400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 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 Emphasis of the Scientific Revolution was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different in Great Britain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a. On the continent: logic, deduction,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mathematical reasoning 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b. In Britain: ___________ and _________,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measurement, mechanical 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c. In Britain, artisan/craftsman inventors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were in close contact with _______ and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____________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d. The British Royal Society (founded 1660)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took the role of promoting “________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__________”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</p:txBody>
      </p:sp>
      <p:pic>
        <p:nvPicPr>
          <p:cNvPr id="6" name="Picture 2" descr="image, p5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279877"/>
            <a:ext cx="4419600" cy="580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600200"/>
          </a:xfrm>
        </p:spPr>
        <p:txBody>
          <a:bodyPr>
            <a:normAutofit/>
          </a:bodyPr>
          <a:lstStyle/>
          <a:p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Britain?</a:t>
            </a:r>
            <a:b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295400"/>
            <a:ext cx="9220200" cy="62484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/>
              <a:t> 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 Britain had plenty of _____and ____  ____, often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conveniently located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8. Britain was not devastated by the Napoleonic wars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9. Social change was possible without _________</a:t>
            </a:r>
          </a:p>
          <a:p>
            <a:pPr algn="l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620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i3.ytimg.com/vi/zhL5DCizj5c/hqdefault.jpg">
            <a:hlinkClick r:id="rId3"/>
          </p:cNvPr>
          <p:cNvPicPr>
            <a:picLocks noChangeAspect="1" noChangeArrowheads="1"/>
          </p:cNvPicPr>
          <p:nvPr/>
        </p:nvPicPr>
        <p:blipFill>
          <a:blip r:link="rId4" cstate="print"/>
          <a:srcRect/>
          <a:stretch>
            <a:fillRect/>
          </a:stretch>
        </p:blipFill>
        <p:spPr bwMode="auto">
          <a:xfrm>
            <a:off x="0" y="0"/>
            <a:ext cx="8915400" cy="669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304800"/>
            <a:ext cx="8991600" cy="5638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A. Mahatma Gandhi criticized industrialization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as economic exploitation.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1. Few people have agreed with him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2. Every kind of society has embraced at 		       least the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of industrialization since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it started in Great Britain in the late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eighteenth century</a:t>
            </a:r>
          </a:p>
          <a:p>
            <a:pPr algn="ctr">
              <a:buFontTx/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886200"/>
            <a:ext cx="2531861" cy="31089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95800"/>
            <a:ext cx="2946326" cy="219456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4.ytimg.com/vi/Wrmax07bxyQ/mqdefault.jpg">
            <a:hlinkClick r:id="rId3"/>
          </p:cNvPr>
          <p:cNvPicPr>
            <a:picLocks noChangeAspect="1" noChangeArrowheads="1"/>
          </p:cNvPicPr>
          <p:nvPr/>
        </p:nvPicPr>
        <p:blipFill>
          <a:blip r:link="rId4" cstate="print"/>
          <a:srcRect/>
          <a:stretch>
            <a:fillRect/>
          </a:stretch>
        </p:blipFill>
        <p:spPr bwMode="auto">
          <a:xfrm>
            <a:off x="1" y="762000"/>
            <a:ext cx="909227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766482"/>
            <a:ext cx="8534400" cy="1371600"/>
          </a:xfrm>
          <a:noFill/>
          <a:ln/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of the following was NOT a long-term outcome of the Industrial Revolution?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490866"/>
            <a:ext cx="8610600" cy="4343400"/>
          </a:xfrm>
          <a:noFill/>
          <a:ln/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Creation of a culture of innovation</a:t>
            </a:r>
          </a:p>
          <a:p>
            <a:pPr algn="l">
              <a:lnSpc>
                <a:spcPct val="80000"/>
              </a:lnSpc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>
              <a:lnSpc>
                <a:spcPct val="8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Significant changes to people’s working patterns</a:t>
            </a:r>
          </a:p>
          <a:p>
            <a:pPr marL="609600" indent="-609600" algn="l">
              <a:lnSpc>
                <a:spcPct val="80000"/>
              </a:lnSpc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>
              <a:lnSpc>
                <a:spcPct val="8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Enormous increase in the output of goods</a:t>
            </a:r>
          </a:p>
          <a:p>
            <a:pPr marL="609600" indent="-609600" algn="l">
              <a:lnSpc>
                <a:spcPct val="80000"/>
              </a:lnSpc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>
              <a:lnSpc>
                <a:spcPct val="8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Efforts by governments, especially in Europe, to slow or stop industrialization </a:t>
            </a:r>
          </a:p>
        </p:txBody>
      </p:sp>
      <p:sp>
        <p:nvSpPr>
          <p:cNvPr id="418821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BEEB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endParaRPr lang="en-US" sz="3600" i="1" dirty="0">
              <a:solidFill>
                <a:srgbClr val="FFB38D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55416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was the impact of the export boom on the various social segments of Latin American society?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447800"/>
          <a:ext cx="9144000" cy="5191675"/>
        </p:xfrm>
        <a:graphic>
          <a:graphicData uri="http://schemas.openxmlformats.org/drawingml/2006/table">
            <a:tbl>
              <a:tblPr/>
              <a:tblGrid>
                <a:gridCol w="1355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2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5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8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Positive Effects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Negative Effects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9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Upper Class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US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14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latin typeface="Times New Roman"/>
                          <a:ea typeface="Times New Roman"/>
                          <a:cs typeface="Times New Roman"/>
                        </a:rPr>
                        <a:t>Middle Class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29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latin typeface="Times New Roman"/>
                          <a:ea typeface="Times New Roman"/>
                          <a:cs typeface="Times New Roman"/>
                        </a:rPr>
                        <a:t>Lower Class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4909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"/>
            <a:ext cx="8458200" cy="6096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B. The Industrial Revolution was one of the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most significant elements of Europe’s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_______  _____________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669456"/>
            <a:ext cx="6553200" cy="41885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054" y="2514600"/>
            <a:ext cx="6646746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6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6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6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458200" cy="5638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Initial industrialization period was 1750–1900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Drew on the Scientific Revolution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Pushed Europe into a position of global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dominance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5. 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09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2999"/>
          </a:xfrm>
        </p:spPr>
        <p:txBody>
          <a:bodyPr>
            <a:normAutofit fontScale="90000"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Explaining the Industrial Revolution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global context for the Industrial Revolution lies in a very ________  _________in human numbers from about 375 million people in 1400 to about 1 billion in the early nineteenth century. 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Accompanying this growth was the utilization of ________  ________, which made unprecedented proportions of energy available for human use. Access to this new energy gave rise to an enormously increased output of goods and services. 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2999"/>
          </a:xfrm>
        </p:spPr>
        <p:txBody>
          <a:bodyPr>
            <a:normAutofit fontScale="90000"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Explaining the Industrial Revolution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Use of new energy sources (steam engines,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petroleum engines)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In Britain, output increased fiftyfold in the period  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1750–1900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Based on a “culture of innovation”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</a:t>
            </a:r>
          </a:p>
        </p:txBody>
      </p:sp>
    </p:spTree>
    <p:extLst>
      <p:ext uri="{BB962C8B-B14F-4D97-AF65-F5344CB8AC3E}">
        <p14:creationId xmlns:p14="http://schemas.microsoft.com/office/powerpoint/2010/main" val="184496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2999"/>
          </a:xfrm>
        </p:spPr>
        <p:txBody>
          <a:bodyPr>
            <a:normAutofit fontScale="90000"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Explaining the Industrial Revolution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 Greatest breakthrough was the steam engine</a:t>
            </a:r>
          </a:p>
          <a:p>
            <a:pPr algn="l"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a. Soon spread from the textile industry to many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other types of production</a:t>
            </a:r>
          </a:p>
          <a:p>
            <a:pPr algn="l"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b. Agriculture was transformed</a:t>
            </a:r>
          </a:p>
          <a:p>
            <a:pPr algn="l">
              <a:spcBef>
                <a:spcPts val="0"/>
              </a:spcBef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 Spread from Britain to Western Europe, then to the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___________, ______, and ________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18055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image, p5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900" y="165100"/>
            <a:ext cx="718502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3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71600"/>
          </a:xfrm>
        </p:spPr>
        <p:txBody>
          <a:bodyPr>
            <a:normAutofit fontScale="90000"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Europe?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609600"/>
            <a:ext cx="7162800" cy="6477000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scholars have debated why industrialization appeared first in Great Britain, and why it started in the late nineteenth century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map 18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8000" y="2971800"/>
            <a:ext cx="476976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326</Words>
  <Application>Microsoft Office PowerPoint</Application>
  <PresentationFormat>On-screen Show (4:3)</PresentationFormat>
  <Paragraphs>233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Symbol</vt:lpstr>
      <vt:lpstr>Times New Roman</vt:lpstr>
      <vt:lpstr>Office Theme</vt:lpstr>
      <vt:lpstr>Ways of the World: A Brief Global History  First Edition</vt:lpstr>
      <vt:lpstr>PowerPoint Presentation</vt:lpstr>
      <vt:lpstr>PowerPoint Presentation</vt:lpstr>
      <vt:lpstr>PowerPoint Presentation</vt:lpstr>
      <vt:lpstr>Explaining the Industrial Revolution </vt:lpstr>
      <vt:lpstr>Explaining the Industrial Revolution </vt:lpstr>
      <vt:lpstr>Explaining the Industrial Revolution </vt:lpstr>
      <vt:lpstr>PowerPoint Presentation</vt:lpstr>
      <vt:lpstr>Why Europe? </vt:lpstr>
      <vt:lpstr>Why Europe? </vt:lpstr>
      <vt:lpstr>Why Europe? </vt:lpstr>
      <vt:lpstr>Why Europe? </vt:lpstr>
      <vt:lpstr>Why Britain? </vt:lpstr>
      <vt:lpstr>Why Britain?</vt:lpstr>
      <vt:lpstr>Why Britain?</vt:lpstr>
      <vt:lpstr>Why Britain? </vt:lpstr>
      <vt:lpstr>Why Britain? </vt:lpstr>
      <vt:lpstr>Why Britain? </vt:lpstr>
      <vt:lpstr>PowerPoint Presentation</vt:lpstr>
      <vt:lpstr>PowerPoint Presentation</vt:lpstr>
      <vt:lpstr>Which of the following was NOT a long-term outcome of the Industrial Revolution?</vt:lpstr>
      <vt:lpstr>What was the impact of the export boom on the various social segments of Latin American society? </vt:lpstr>
    </vt:vector>
  </TitlesOfParts>
  <Company>Pearland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Ways of the World: A Brief Global History  First Edition</dc:title>
  <dc:creator>Johnson, Glen</dc:creator>
  <cp:lastModifiedBy>Greg Scott</cp:lastModifiedBy>
  <cp:revision>58</cp:revision>
  <cp:lastPrinted>2016-03-04T03:50:17Z</cp:lastPrinted>
  <dcterms:created xsi:type="dcterms:W3CDTF">2012-12-12T21:33:54Z</dcterms:created>
  <dcterms:modified xsi:type="dcterms:W3CDTF">2016-03-18T02:13:48Z</dcterms:modified>
</cp:coreProperties>
</file>