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7" r:id="rId3"/>
    <p:sldId id="312" r:id="rId4"/>
    <p:sldId id="287" r:id="rId5"/>
    <p:sldId id="314" r:id="rId6"/>
    <p:sldId id="290" r:id="rId7"/>
    <p:sldId id="313" r:id="rId8"/>
    <p:sldId id="315" r:id="rId9"/>
    <p:sldId id="289" r:id="rId10"/>
    <p:sldId id="316" r:id="rId11"/>
    <p:sldId id="317" r:id="rId12"/>
    <p:sldId id="288" r:id="rId13"/>
    <p:sldId id="318" r:id="rId14"/>
    <p:sldId id="301" r:id="rId15"/>
    <p:sldId id="310" r:id="rId16"/>
  </p:sldIdLst>
  <p:sldSz cx="9144000" cy="6858000" type="screen4x3"/>
  <p:notesSz cx="685800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3214" autoAdjust="0"/>
  </p:normalViewPr>
  <p:slideViewPr>
    <p:cSldViewPr>
      <p:cViewPr varScale="1">
        <p:scale>
          <a:sx n="83" d="100"/>
          <a:sy n="83" d="100"/>
        </p:scale>
        <p:origin x="122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C59D5-11B5-45C7-B90B-C8D2CFD9676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4B8D-A116-42FD-9E0E-AAE6B88E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BE8F4-A300-439D-8DA6-70F4A0BAA039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839"/>
            <a:ext cx="5486400" cy="419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1556-1E7C-4A17-8310-0B6A5E66A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72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6F131-6988-4E3D-8932-A306187E14F8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839"/>
            <a:ext cx="5029200" cy="41919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38133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urban conditions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a. vast overcrowding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b. inadequate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sanitation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supplies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c. epidemics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d. few public services or open spaces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e. little contact between the rich and the poor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industrial factories offered a very different work environment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a. long hours, low wages, and child labor were typical for the poor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b. what was new was the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monotony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work,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supervision,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c. industrial work was insecure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d. many girls and young women worked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1.“friendly societies,” especially of artisans, for self-help were common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 other skilled artisans sometimes wrecked machinery and burned mills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3.some joined political movements, aimed to enfranchise working-class men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 trade unions were legalized in 1824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a. growing numbers of factory workers joined them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fought for better wages and working conditions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at first, upper classes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6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442F-CF41-4114-AC42-7CAA31A476CA}" type="slidenum">
              <a:rPr lang="en-US"/>
              <a:pPr/>
              <a:t>14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socialist ideas spread gradually   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 Karl Marx (1818–1883) laid out a full ideology of socialism, predicting that revolution would lead to the inevitable collapse of industrial capitalism and result in 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classless socialist society   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 socialist ideas were attractive among more radical trade unionists and some middle-class intellectuals in the late nineteenth century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43287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442F-CF41-4114-AC42-7CAA31A476CA}" type="slidenum">
              <a:rPr lang="en-US"/>
              <a:pPr/>
              <a:t>15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British working-class movement remained moderate   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 material conditions for workers improved in second half of the century   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 capitalists and impoverished working class didn’t polarize because of the large middle and lower middle class   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 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bettered their standard of living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but immense inequalities remained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by 1900, Britain was in economic decline relative to newly industrialized countries like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09641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9B504-4DBF-422C-8797-308E5640B715}" type="slidenum">
              <a:rPr lang="en-US"/>
              <a:pPr/>
              <a:t>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There was a massive increase in output as industrialization took hold in Britain.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1. rapid development of railroad systems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2. much of the dramatic increase was in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mining, manufacturing,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2288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9B504-4DBF-422C-8797-308E5640B715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agriculture became less important by comparison (in 1891, agriculture generated only 8 percent of British national income)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 vast transformation of daily life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it was a traumatic process for many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b. different people were affected in different ways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366523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landowning aristocrats had little material loss in the Industrial Revolution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but the aristocracy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declined,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urban wealth became more important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many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businessmen, manufacturers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enriched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b. aristocrats had declining political clout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c. by 1900, businessmen led the major political parties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titled nobles retained great social prestige and personal wealth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many found an outlet in Britain’s colonial possessions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the middle classes had the most obvious gains from industrialization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upper middle class: some became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wealthy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bought into aristocratic life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0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middle class: large numbers of smaller businessmen and professionals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a. politically liberal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b. stood for thrift, hard work, rigid morals, and cleanliness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 Samuel Smiles, 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Self-Help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(1859):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individuals are responsible for their own destiny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d.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Middle-class women were more frequently cast as homemakers, wives, and mothers; as the moral center of family life; and as managers of consumption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6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 lower middle class: service sector workers (clerks, secretaries, etc.)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by 1900, they were around 20 percent of Britain’s population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employment opportunities for women as well as men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in the nineteenth century, about 70 percent of Britons were workers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laboring classes suffered most/benefited least from industrialization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rapid urbanization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a. by 1851, a majority of Britain’s population was urban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b. by 1900,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the largest city in the world (6 million)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9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4A9-AC8D-4CCA-B88B-6F0170916613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82598"/>
            <a:ext cx="8534400" cy="2406134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188732"/>
            <a:ext cx="8839200" cy="32882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XVIII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Revolutions of Industrialization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1750–1914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Industrial Society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23850" y="413266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suction.wav"/>
          </p:stSnd>
        </p:sndAc>
      </p:transition>
    </mc:Choice>
    <mc:Fallback>
      <p:transition spd="slow">
        <p:sndAc>
          <p:stSnd>
            <p:snd r:embed="rId3" name="suction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" y="0"/>
            <a:ext cx="9144000" cy="990600"/>
          </a:xfrm>
        </p:spPr>
        <p:txBody>
          <a:bodyPr>
            <a:no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Laboring Classes</a:t>
            </a: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   __________ urban conditions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Vast overcrowding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b. Inadequate _________ and _____ _______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c. Epidemics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d. Few public services or open spaces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e. Little contact between the rich and the poor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9753" y="2895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287062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supplies</a:t>
            </a:r>
          </a:p>
        </p:txBody>
      </p:sp>
    </p:spTree>
    <p:extLst>
      <p:ext uri="{BB962C8B-B14F-4D97-AF65-F5344CB8AC3E}">
        <p14:creationId xmlns:p14="http://schemas.microsoft.com/office/powerpoint/2010/main" val="22758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Laboring Classes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53573" y="914399"/>
            <a:ext cx="9067800" cy="6477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5. Industrial factories offered a very different work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environment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 Long hours, low wages, and child labor were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typical for the poor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 What was new was the _______and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__________ of work, _________ supervision,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discipline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Industrial work was insecure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 d. Many girls and young women worked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952" y="386051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monotony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6321" y="3429000"/>
            <a:ext cx="144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7270" y="386051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</a:p>
        </p:txBody>
      </p:sp>
    </p:spTree>
    <p:extLst>
      <p:ext uri="{BB962C8B-B14F-4D97-AF65-F5344CB8AC3E}">
        <p14:creationId xmlns:p14="http://schemas.microsoft.com/office/powerpoint/2010/main" val="33137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"/>
            <a:ext cx="8915400" cy="1066799"/>
          </a:xfrm>
        </p:spPr>
        <p:txBody>
          <a:bodyPr>
            <a:normAutofit fontScale="90000"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Protest among the Laboring Classes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3276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1.“Friendly societies,” especially of artisans, for self-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help were common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 Other skilled artisans sometimes wrecked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machinery and burned mills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image, p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822" y="457200"/>
            <a:ext cx="5210355" cy="36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"/>
            <a:ext cx="8915400" cy="9905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Protest among the Laboring Classes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 Some joined political movements, aimed to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enfranchise working-class men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 Trade unions were legalized in 1824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 Growing numbers of factory workers joined them  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 Fought for better wages and working conditions  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 At first, upper classes ________ them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5181600"/>
            <a:ext cx="144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feared </a:t>
            </a:r>
          </a:p>
        </p:txBody>
      </p:sp>
    </p:spTree>
    <p:extLst>
      <p:ext uri="{BB962C8B-B14F-4D97-AF65-F5344CB8AC3E}">
        <p14:creationId xmlns:p14="http://schemas.microsoft.com/office/powerpoint/2010/main" val="2817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400"/>
            <a:ext cx="88392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Socialist ideas spread gradually    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 Karl Marx (1818–1883) laid out a full ideology of socialism,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predicting that revolution would lead to the inevitable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collapse of industrial capitalism and result in a ___________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________   ________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 Socialist ideas were attractive among more radical trade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unionists and some middle-class intellectuals in the late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nineteenth century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2514600" cy="2958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174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191741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067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British working-class movement remained moderate    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Material conditions for workers improved in second half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of the century    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 Capitalists and impoverished working class didn’t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polarize because of the large middle and lower middle class    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  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But immense inequalities remained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By 1900, Britain was in economic decline relative to newly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industrialized countries like _____________ and the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 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bettered their standard of living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5780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718867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35625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"/>
            <a:ext cx="8305800" cy="1523999"/>
          </a:xfrm>
        </p:spPr>
        <p:txBody>
          <a:bodyPr/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Industrial Society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There was a massive increase in output as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industrialization took hold in Britain.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1. Rapid development of railroad systems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2. Much of the dramatic increase was in______,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____________, and _______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           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366778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6095" y="4191000"/>
            <a:ext cx="174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18600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"/>
            <a:ext cx="8305800" cy="1523999"/>
          </a:xfrm>
        </p:spPr>
        <p:txBody>
          <a:bodyPr/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Industrial Society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791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Agriculture became less important by comparison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(in 1891, agriculture generated only 8 percent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British national income)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 Vast transformation of daily life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It was a traumatic process for many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Different people were affected in different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ways</a:t>
            </a:r>
          </a:p>
          <a:p>
            <a:pPr>
              <a:buFontTx/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6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Aristocracy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75140"/>
            <a:ext cx="9144000" cy="6096000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Landowning aristocrats had little material loss in the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Industrial Revolution</a:t>
            </a: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But the aristocracy_________, because urban wealth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became more important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Many _____________, ______________,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__________ were enriched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b. Aristocrats had declining political clout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 By 1900, businessmen led the major political parties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08444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260" y="345554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92314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42798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Aristocracy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Titled nobles retained great social prestige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personal wealth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Many found an outlet in Britain’s colonial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possessions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7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1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Classes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724400" cy="6324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The middle classes had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most obvious gains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from industrialization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Upper middle class: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some became _______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________, bought into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aristocratic life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2" descr="image, p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514" y="1371600"/>
            <a:ext cx="4700486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43200" y="3200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67668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1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Classes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410" y="914400"/>
            <a:ext cx="9067800" cy="6324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 Middle class: large numbers of smaller businessmen and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professionals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Politically liberal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 b. Stood for thrift, hard work, rigid morals, and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cleanliness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 Samuel Smiles, 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Self-Help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(1859): _____________</a:t>
            </a:r>
          </a:p>
          <a:p>
            <a:pPr algn="l">
              <a:spcBef>
                <a:spcPts val="0"/>
              </a:spcBef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________________________________________</a:t>
            </a:r>
          </a:p>
          <a:p>
            <a:pPr algn="l">
              <a:spcBef>
                <a:spcPts val="0"/>
              </a:spcBef>
            </a:pP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Middle-class women were more frequently cast    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as homemakers, wives, and mothers; as the     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moral center of family life; and as managers of    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consumption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410" y="396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responsible for their own destiny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63373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25918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7495"/>
            <a:ext cx="9144000" cy="1219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Classes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9067800" cy="6324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 Lower middle class: service sector workers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(clerks, secretaries, etc.)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a. By 1900, they were around 20 percent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Britain’s population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opportunities for women as well 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as men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Laboring Classes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5105400" cy="64770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In the nineteenth century, about 70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percent of Britons were workers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Laboring classes suffered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most/benefited least from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industrialization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Rapid urbanization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a. by 1851, a majority of Britain’s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population was urban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b. by 1900, _________was the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largest city in the world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(6 million)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2" descr="image, p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4114800" cy="561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81200" y="5181600"/>
            <a:ext cx="18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220</Words>
  <Application>Microsoft Office PowerPoint</Application>
  <PresentationFormat>On-screen Show (4:3)</PresentationFormat>
  <Paragraphs>294</Paragraphs>
  <Slides>15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Ways of the World: A Brief Global History  First Edition</vt:lpstr>
      <vt:lpstr>The First Industrial Society </vt:lpstr>
      <vt:lpstr>The First Industrial Society </vt:lpstr>
      <vt:lpstr>The British Aristocracy </vt:lpstr>
      <vt:lpstr>The British Aristocracy </vt:lpstr>
      <vt:lpstr>The Middle Classes </vt:lpstr>
      <vt:lpstr>The Middle Classes </vt:lpstr>
      <vt:lpstr>The Middle Classes</vt:lpstr>
      <vt:lpstr>The Laboring Classes </vt:lpstr>
      <vt:lpstr>The Laboring Classes</vt:lpstr>
      <vt:lpstr>The Laboring Classes</vt:lpstr>
      <vt:lpstr>Social Protest among the Laboring Classes </vt:lpstr>
      <vt:lpstr>Social Protest among the Laboring Classes</vt:lpstr>
      <vt:lpstr>PowerPoint Presentation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the World: A Brief Global History  First Edition</dc:title>
  <dc:creator>Johnson, Glen</dc:creator>
  <cp:lastModifiedBy>Greg Scott</cp:lastModifiedBy>
  <cp:revision>84</cp:revision>
  <cp:lastPrinted>2016-03-23T03:50:31Z</cp:lastPrinted>
  <dcterms:created xsi:type="dcterms:W3CDTF">2012-12-12T21:33:54Z</dcterms:created>
  <dcterms:modified xsi:type="dcterms:W3CDTF">2016-03-23T23:19:36Z</dcterms:modified>
</cp:coreProperties>
</file>