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7" r:id="rId2"/>
    <p:sldId id="308" r:id="rId3"/>
    <p:sldId id="309" r:id="rId4"/>
    <p:sldId id="318" r:id="rId5"/>
    <p:sldId id="319" r:id="rId6"/>
    <p:sldId id="311" r:id="rId7"/>
    <p:sldId id="320" r:id="rId8"/>
    <p:sldId id="321" r:id="rId9"/>
    <p:sldId id="322" r:id="rId10"/>
    <p:sldId id="312" r:id="rId11"/>
    <p:sldId id="323" r:id="rId12"/>
    <p:sldId id="325" r:id="rId13"/>
    <p:sldId id="324" r:id="rId14"/>
    <p:sldId id="313" r:id="rId15"/>
    <p:sldId id="326" r:id="rId16"/>
    <p:sldId id="314" r:id="rId17"/>
    <p:sldId id="315" r:id="rId18"/>
    <p:sldId id="327" r:id="rId19"/>
    <p:sldId id="316" r:id="rId20"/>
    <p:sldId id="317" r:id="rId2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1" autoAdjust="0"/>
    <p:restoredTop sz="84381" autoAdjust="0"/>
  </p:normalViewPr>
  <p:slideViewPr>
    <p:cSldViewPr>
      <p:cViewPr varScale="1">
        <p:scale>
          <a:sx n="85" d="100"/>
          <a:sy n="85" d="100"/>
        </p:scale>
        <p:origin x="118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7311"/>
          </a:xfrm>
          <a:prstGeom prst="rect">
            <a:avLst/>
          </a:prstGeom>
        </p:spPr>
        <p:txBody>
          <a:bodyPr vert="horz" lIns="91440" tIns="45720" rIns="91440" bIns="45720" rtlCol="0"/>
          <a:lstStyle>
            <a:lvl1pPr algn="r">
              <a:defRPr sz="1200"/>
            </a:lvl1pPr>
          </a:lstStyle>
          <a:p>
            <a:fld id="{17EC59D5-11B5-45C7-B90B-C8D2CFD9676C}" type="datetimeFigureOut">
              <a:rPr lang="en-US" smtClean="0"/>
              <a:t>3/26/2016</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r>
              <a:rPr lang="en-US" dirty="0"/>
              <a:t>www.glscott.org</a:t>
            </a:r>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A4894B8D-A116-42FD-9E0E-AAE6B88EE959}" type="slidenum">
              <a:rPr lang="en-US" smtClean="0"/>
              <a:t>‹#›</a:t>
            </a:fld>
            <a:endParaRPr lang="en-US" dirty="0"/>
          </a:p>
        </p:txBody>
      </p:sp>
    </p:spTree>
    <p:extLst>
      <p:ext uri="{BB962C8B-B14F-4D97-AF65-F5344CB8AC3E}">
        <p14:creationId xmlns:p14="http://schemas.microsoft.com/office/powerpoint/2010/main" val="312791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5693"/>
          </a:xfrm>
          <a:prstGeom prst="rect">
            <a:avLst/>
          </a:prstGeom>
        </p:spPr>
        <p:txBody>
          <a:bodyPr vert="horz" lIns="91440" tIns="45720" rIns="91440" bIns="45720" rtlCol="0"/>
          <a:lstStyle>
            <a:lvl1pPr algn="r">
              <a:defRPr sz="1200"/>
            </a:lvl1pPr>
          </a:lstStyle>
          <a:p>
            <a:fld id="{04BBE8F4-A300-439D-8DA6-70F4A0BAA039}" type="datetimeFigureOut">
              <a:rPr lang="en-US" smtClean="0"/>
              <a:pPr/>
              <a:t>3/26/2016</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r>
              <a:rPr lang="en-US" dirty="0"/>
              <a:t>www.glscott.org</a:t>
            </a:r>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04E1556-1E7C-4A17-8310-0B6A5E66AC9E}" type="slidenum">
              <a:rPr lang="en-US" smtClean="0"/>
              <a:pPr/>
              <a:t>‹#›</a:t>
            </a:fld>
            <a:endParaRPr lang="en-US" dirty="0"/>
          </a:p>
        </p:txBody>
      </p:sp>
    </p:spTree>
    <p:extLst>
      <p:ext uri="{BB962C8B-B14F-4D97-AF65-F5344CB8AC3E}">
        <p14:creationId xmlns:p14="http://schemas.microsoft.com/office/powerpoint/2010/main" val="15656572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6F131-6988-4E3D-8932-A306187E14F8}" type="slidenum">
              <a:rPr lang="en-US"/>
              <a:pPr/>
              <a:t>1</a:t>
            </a:fld>
            <a:endParaRPr lang="en-US" dirty="0"/>
          </a:p>
        </p:txBody>
      </p:sp>
      <p:sp>
        <p:nvSpPr>
          <p:cNvPr id="10445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4085"/>
            <a:ext cx="5029200" cy="4191238"/>
          </a:xfrm>
          <a:prstGeom prst="rect">
            <a:avLst/>
          </a:prstGeom>
          <a:solidFill>
            <a:srgbClr val="FFFFFF"/>
          </a:solidFill>
          <a:ln>
            <a:solidFill>
              <a:srgbClr val="000000"/>
            </a:solidFill>
            <a:miter lim="800000"/>
            <a:headEnd/>
            <a:tailEnd/>
          </a:ln>
        </p:spPr>
        <p:txBody>
          <a:bodyPr/>
          <a:lstStyle/>
          <a:p>
            <a:endParaRPr lang="en-US" dirty="0"/>
          </a:p>
        </p:txBody>
      </p:sp>
      <p:sp>
        <p:nvSpPr>
          <p:cNvPr id="2" name="Footer Placeholder 1"/>
          <p:cNvSpPr>
            <a:spLocks noGrp="1"/>
          </p:cNvSpPr>
          <p:nvPr>
            <p:ph type="ftr" sz="quarter" idx="10"/>
          </p:nvPr>
        </p:nvSpPr>
        <p:spPr/>
        <p:txBody>
          <a:bodyPr/>
          <a:lstStyle/>
          <a:p>
            <a:r>
              <a:rPr lang="en-US" dirty="0"/>
              <a:t>www.glscott.org</a:t>
            </a:r>
          </a:p>
        </p:txBody>
      </p:sp>
    </p:spTree>
    <p:extLst>
      <p:ext uri="{BB962C8B-B14F-4D97-AF65-F5344CB8AC3E}">
        <p14:creationId xmlns:p14="http://schemas.microsoft.com/office/powerpoint/2010/main" val="149436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1. Russia was an </a:t>
            </a:r>
            <a:r>
              <a:rPr lang="en-US" sz="1200" b="1" dirty="0">
                <a:solidFill>
                  <a:schemeClr val="tx1"/>
                </a:solidFill>
                <a:latin typeface="Times New Roman" panose="02020603050405020304" pitchFamily="18" charset="0"/>
                <a:cs typeface="Times New Roman" panose="02020603050405020304" pitchFamily="18" charset="0"/>
              </a:rPr>
              <a:t>absolute monarchy</a:t>
            </a:r>
            <a:r>
              <a:rPr lang="en-US" sz="1200" dirty="0">
                <a:solidFill>
                  <a:schemeClr val="tx1"/>
                </a:solidFill>
                <a:latin typeface="Times New Roman" panose="02020603050405020304" pitchFamily="18" charset="0"/>
                <a:cs typeface="Times New Roman" panose="02020603050405020304" pitchFamily="18" charset="0"/>
              </a:rPr>
              <a:t>, with the greatest state control of anywhere in the Western world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a.  in 1900: no national parliament, no legal political parties, no nationwide elections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b. dominated by a titled nobility (many highly Westernized)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c.  until 1861, most Russians were serfs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10</a:t>
            </a:fld>
            <a:endParaRPr lang="en-US" dirty="0"/>
          </a:p>
        </p:txBody>
      </p:sp>
    </p:spTree>
    <p:extLst>
      <p:ext uri="{BB962C8B-B14F-4D97-AF65-F5344CB8AC3E}">
        <p14:creationId xmlns:p14="http://schemas.microsoft.com/office/powerpoint/2010/main" val="42878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2.  in Russia, the state, not society, usually initiated change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a.  Peter the Great (r. 1689–1725) was an early example of “</a:t>
            </a:r>
            <a:r>
              <a:rPr lang="en-US" sz="1200" b="1" dirty="0">
                <a:solidFill>
                  <a:schemeClr val="tx1"/>
                </a:solidFill>
                <a:latin typeface="Times New Roman" panose="02020603050405020304" pitchFamily="18" charset="0"/>
                <a:cs typeface="Times New Roman" panose="02020603050405020304" pitchFamily="18" charset="0"/>
              </a:rPr>
              <a:t>transformation from above</a:t>
            </a:r>
            <a:r>
              <a:rPr lang="en-US" sz="12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11</a:t>
            </a:fld>
            <a:endParaRPr lang="en-US" dirty="0"/>
          </a:p>
        </p:txBody>
      </p:sp>
    </p:spTree>
    <p:extLst>
      <p:ext uri="{BB962C8B-B14F-4D97-AF65-F5344CB8AC3E}">
        <p14:creationId xmlns:p14="http://schemas.microsoft.com/office/powerpoint/2010/main" val="401251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b.  Catherine the Great (r. 1762–1796) also worked to </a:t>
            </a:r>
            <a:r>
              <a:rPr lang="en-US" sz="1200" b="1" dirty="0">
                <a:solidFill>
                  <a:schemeClr val="tx1"/>
                </a:solidFill>
                <a:latin typeface="Times New Roman" panose="02020603050405020304" pitchFamily="18" charset="0"/>
                <a:cs typeface="Times New Roman" panose="02020603050405020304" pitchFamily="18" charset="0"/>
              </a:rPr>
              <a:t>Europeanize </a:t>
            </a:r>
            <a:r>
              <a:rPr lang="en-US" sz="1200" dirty="0">
                <a:solidFill>
                  <a:schemeClr val="tx1"/>
                </a:solidFill>
                <a:latin typeface="Times New Roman" panose="02020603050405020304" pitchFamily="18" charset="0"/>
                <a:cs typeface="Times New Roman" panose="02020603050405020304" pitchFamily="18" charset="0"/>
              </a:rPr>
              <a:t>Russian culture and intellectual life  </a:t>
            </a:r>
          </a:p>
          <a:p>
            <a:endParaRPr lang="en-US" altLang="en-US" dirty="0">
              <a:latin typeface="Verdana" panose="020B0604030504040204" pitchFamily="34" charset="0"/>
              <a:ea typeface="ＭＳ Ｐゴシック" panose="020B0600070205080204" pitchFamily="34" charset="-128"/>
            </a:endParaRPr>
          </a:p>
        </p:txBody>
      </p:sp>
      <p:sp>
        <p:nvSpPr>
          <p:cNvPr id="4" name="Footer Placeholder 3"/>
          <p:cNvSpPr>
            <a:spLocks noGrp="1"/>
          </p:cNvSpPr>
          <p:nvPr>
            <p:ph type="ftr" sz="quarter" idx="4"/>
          </p:nvPr>
        </p:nvSpPr>
        <p:spPr/>
        <p:txBody>
          <a:bodyPr/>
          <a:lstStyle/>
          <a:p>
            <a:pPr>
              <a:defRPr/>
            </a:pPr>
            <a:r>
              <a:rPr lang="en-US"/>
              <a:t>www.glscott.org</a:t>
            </a:r>
          </a:p>
        </p:txBody>
      </p:sp>
      <p:sp>
        <p:nvSpPr>
          <p:cNvPr id="215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FB8AA188-8CDD-4FCF-905C-35ED49A27F1C}" type="slidenum">
              <a:rPr lang="en-US" altLang="en-US" sz="1200" smtClean="0"/>
              <a:pPr/>
              <a:t>12</a:t>
            </a:fld>
            <a:endParaRPr lang="en-US" altLang="en-US" sz="1200"/>
          </a:p>
        </p:txBody>
      </p:sp>
    </p:spTree>
    <p:extLst>
      <p:ext uri="{BB962C8B-B14F-4D97-AF65-F5344CB8AC3E}">
        <p14:creationId xmlns:p14="http://schemas.microsoft.com/office/powerpoint/2010/main" val="230560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c.  the state directed freeing of the serfs in 1861     </a:t>
            </a:r>
          </a:p>
          <a:p>
            <a:pPr algn="l">
              <a:lnSpc>
                <a:spcPct val="12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d.  the state set out to improve Russia’s economic and </a:t>
            </a:r>
            <a:r>
              <a:rPr lang="en-US" sz="1200" b="1" dirty="0">
                <a:solidFill>
                  <a:schemeClr val="tx1"/>
                </a:solidFill>
                <a:latin typeface="Times New Roman" panose="02020603050405020304" pitchFamily="18" charset="0"/>
                <a:cs typeface="Times New Roman" panose="02020603050405020304" pitchFamily="18" charset="0"/>
              </a:rPr>
              <a:t>industrial backwardness </a:t>
            </a:r>
            <a:r>
              <a:rPr lang="en-US" sz="12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13</a:t>
            </a:fld>
            <a:endParaRPr lang="en-US" dirty="0"/>
          </a:p>
        </p:txBody>
      </p:sp>
    </p:spTree>
    <p:extLst>
      <p:ext uri="{BB962C8B-B14F-4D97-AF65-F5344CB8AC3E}">
        <p14:creationId xmlns:p14="http://schemas.microsoft.com/office/powerpoint/2010/main" val="120088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dirty="0">
                <a:solidFill>
                  <a:schemeClr val="tx1"/>
                </a:solidFill>
              </a:rPr>
              <a:t>3</a:t>
            </a:r>
            <a:r>
              <a:rPr lang="en-US" dirty="0">
                <a:solidFill>
                  <a:schemeClr val="tx1"/>
                </a:solidFill>
                <a:latin typeface="Times New Roman" panose="02020603050405020304" pitchFamily="18" charset="0"/>
                <a:cs typeface="Times New Roman" panose="02020603050405020304" pitchFamily="18" charset="0"/>
              </a:rPr>
              <a:t>.  Russian Industrial Revolution was launched by the 1890s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focused on </a:t>
            </a:r>
            <a:r>
              <a:rPr lang="en-US" b="1" dirty="0">
                <a:solidFill>
                  <a:schemeClr val="tx1"/>
                </a:solidFill>
                <a:latin typeface="Times New Roman" panose="02020603050405020304" pitchFamily="18" charset="0"/>
                <a:cs typeface="Times New Roman" panose="02020603050405020304" pitchFamily="18" charset="0"/>
              </a:rPr>
              <a:t>railroads</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heavy industry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substantial foreign investment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industry was concentrated in a few major cities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d. fewer but </a:t>
            </a:r>
            <a:r>
              <a:rPr lang="en-US" b="1" dirty="0">
                <a:solidFill>
                  <a:schemeClr val="tx1"/>
                </a:solidFill>
                <a:latin typeface="Times New Roman" panose="02020603050405020304" pitchFamily="18" charset="0"/>
                <a:cs typeface="Times New Roman" panose="02020603050405020304" pitchFamily="18" charset="0"/>
              </a:rPr>
              <a:t>larger</a:t>
            </a:r>
            <a:r>
              <a:rPr lang="en-US" dirty="0">
                <a:solidFill>
                  <a:schemeClr val="tx1"/>
                </a:solidFill>
                <a:latin typeface="Times New Roman" panose="02020603050405020304" pitchFamily="18" charset="0"/>
                <a:cs typeface="Times New Roman" panose="02020603050405020304" pitchFamily="18" charset="0"/>
              </a:rPr>
              <a:t> factories than was typical in Western Europe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14</a:t>
            </a:fld>
            <a:endParaRPr lang="en-US" dirty="0"/>
          </a:p>
        </p:txBody>
      </p:sp>
    </p:spTree>
    <p:extLst>
      <p:ext uri="{BB962C8B-B14F-4D97-AF65-F5344CB8AC3E}">
        <p14:creationId xmlns:p14="http://schemas.microsoft.com/office/powerpoint/2010/main" val="311344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4. growing middle class disliked Russia’s deep conservatism, sought a greater role in political life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but they were dependent on the state for contracts and jobs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b. also relied on the state to suppress worker radicalism   </a:t>
            </a:r>
          </a:p>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15</a:t>
            </a:fld>
            <a:endParaRPr lang="en-US" dirty="0"/>
          </a:p>
        </p:txBody>
      </p:sp>
    </p:spTree>
    <p:extLst>
      <p:ext uri="{BB962C8B-B14F-4D97-AF65-F5344CB8AC3E}">
        <p14:creationId xmlns:p14="http://schemas.microsoft.com/office/powerpoint/2010/main" val="119613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5. Russian working class (only about 5 percent of the population) rapidly radicalized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harsh conditions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no legal outlet for grievances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large-scale strikes  </a:t>
            </a:r>
          </a:p>
          <a:p>
            <a:pPr algn="l">
              <a:lnSpc>
                <a:spcPct val="120000"/>
              </a:lnSpc>
              <a:spcBef>
                <a:spcPts val="0"/>
              </a:spcBef>
            </a:pPr>
            <a:r>
              <a:rPr lang="en-US" b="1" dirty="0">
                <a:solidFill>
                  <a:schemeClr val="tx1"/>
                </a:solidFill>
                <a:latin typeface="Times New Roman" panose="02020603050405020304" pitchFamily="18" charset="0"/>
                <a:cs typeface="Times New Roman" panose="02020603050405020304" pitchFamily="18" charset="0"/>
              </a:rPr>
              <a:t>6.  Marxist socialism appealed to some educated Russians, gave them hope for the future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founded the Russian Social-Democratic Labor Party (1898)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got involved in workers’ education, union organizing, and revolutionary action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16</a:t>
            </a:fld>
            <a:endParaRPr lang="en-US" dirty="0"/>
          </a:p>
        </p:txBody>
      </p:sp>
    </p:spTree>
    <p:extLst>
      <p:ext uri="{BB962C8B-B14F-4D97-AF65-F5344CB8AC3E}">
        <p14:creationId xmlns:p14="http://schemas.microsoft.com/office/powerpoint/2010/main" val="97093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b="1" dirty="0">
                <a:solidFill>
                  <a:schemeClr val="tx1"/>
                </a:solidFill>
                <a:latin typeface="Times New Roman" panose="02020603050405020304" pitchFamily="18" charset="0"/>
                <a:cs typeface="Times New Roman" panose="02020603050405020304" pitchFamily="18" charset="0"/>
              </a:rPr>
              <a:t>7.  Major insurrection broke out in 1905, after defeat in war by Japan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in Moscow and St. Petersburg, workers went on strike, created their own representative councils (“soviets”)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peasant uprisings, student demonstrations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non-Russian nationalities revolted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d.  military mutiny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e.  brutally suppressed, but forced the tsar’s regime to make reforms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17</a:t>
            </a:fld>
            <a:endParaRPr lang="en-US" dirty="0"/>
          </a:p>
        </p:txBody>
      </p:sp>
    </p:spTree>
    <p:extLst>
      <p:ext uri="{BB962C8B-B14F-4D97-AF65-F5344CB8AC3E}">
        <p14:creationId xmlns:p14="http://schemas.microsoft.com/office/powerpoint/2010/main" val="151448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8.  limited political reforms failed to pacify the radicals or bring stability      </a:t>
            </a:r>
          </a:p>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  a.  growing belief that only a revolution would help      </a:t>
            </a:r>
          </a:p>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  b.  World War I provided the revolutionary moment   </a:t>
            </a:r>
          </a:p>
          <a:p>
            <a:pPr algn="l">
              <a:lnSpc>
                <a:spcPct val="100000"/>
              </a:lnSpc>
              <a:spcBef>
                <a:spcPts val="0"/>
              </a:spcBef>
            </a:pPr>
            <a:r>
              <a:rPr lang="en-US" b="1" dirty="0">
                <a:solidFill>
                  <a:schemeClr val="tx1"/>
                </a:solidFill>
                <a:latin typeface="Times New Roman" panose="02020603050405020304" pitchFamily="18" charset="0"/>
                <a:cs typeface="Times New Roman" panose="02020603050405020304" pitchFamily="18" charset="0"/>
              </a:rPr>
              <a:t>9.  Russian Revolution broke out in 1917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   a.  brought the most radical of the socialist groups to power—the Bolsheviks, led by Vladimir Ilyich Ulyanov (Lenin) `      </a:t>
            </a:r>
          </a:p>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b.  only in Russia did industrialization lead to violent social revolution</a:t>
            </a:r>
          </a:p>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18</a:t>
            </a:fld>
            <a:endParaRPr lang="en-US" dirty="0"/>
          </a:p>
        </p:txBody>
      </p:sp>
    </p:spTree>
    <p:extLst>
      <p:ext uri="{BB962C8B-B14F-4D97-AF65-F5344CB8AC3E}">
        <p14:creationId xmlns:p14="http://schemas.microsoft.com/office/powerpoint/2010/main" val="104000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Handout</a:t>
            </a:r>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19</a:t>
            </a:fld>
            <a:endParaRPr lang="en-US" dirty="0"/>
          </a:p>
        </p:txBody>
      </p:sp>
    </p:spTree>
    <p:extLst>
      <p:ext uri="{BB962C8B-B14F-4D97-AF65-F5344CB8AC3E}">
        <p14:creationId xmlns:p14="http://schemas.microsoft.com/office/powerpoint/2010/main" val="144757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FF3F0-4CB1-430F-882E-9E7D2ABB92DF}" type="slidenum">
              <a:rPr lang="en-US"/>
              <a:pPr/>
              <a:t>2</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r>
              <a:rPr lang="en-US" dirty="0"/>
              <a:t>www.glscott.org</a:t>
            </a:r>
          </a:p>
        </p:txBody>
      </p:sp>
    </p:spTree>
    <p:extLst>
      <p:ext uri="{BB962C8B-B14F-4D97-AF65-F5344CB8AC3E}">
        <p14:creationId xmlns:p14="http://schemas.microsoft.com/office/powerpoint/2010/main" val="2683170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www.glscott.org</a:t>
            </a:r>
            <a:endParaRPr lang="en-US" dirty="0"/>
          </a:p>
        </p:txBody>
      </p:sp>
      <p:sp>
        <p:nvSpPr>
          <p:cNvPr id="5" name="Slide Number Placeholder 4"/>
          <p:cNvSpPr>
            <a:spLocks noGrp="1"/>
          </p:cNvSpPr>
          <p:nvPr>
            <p:ph type="sldNum" sz="quarter" idx="11"/>
          </p:nvPr>
        </p:nvSpPr>
        <p:spPr/>
        <p:txBody>
          <a:bodyPr/>
          <a:lstStyle/>
          <a:p>
            <a:fld id="{904E1556-1E7C-4A17-8310-0B6A5E66AC9E}" type="slidenum">
              <a:rPr lang="en-US" smtClean="0"/>
              <a:pPr/>
              <a:t>20</a:t>
            </a:fld>
            <a:endParaRPr lang="en-US" dirty="0"/>
          </a:p>
        </p:txBody>
      </p:sp>
    </p:spTree>
    <p:extLst>
      <p:ext uri="{BB962C8B-B14F-4D97-AF65-F5344CB8AC3E}">
        <p14:creationId xmlns:p14="http://schemas.microsoft.com/office/powerpoint/2010/main" val="330000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A.  The Industrial Revolution soon spread to continental Western Europe.</a:t>
            </a:r>
          </a:p>
          <a:p>
            <a:pPr algn="l">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1.  by 1900, it was established in the </a:t>
            </a:r>
            <a:r>
              <a:rPr lang="en-US" b="1" dirty="0">
                <a:solidFill>
                  <a:schemeClr val="tx1"/>
                </a:solidFill>
                <a:latin typeface="Times New Roman" panose="02020603050405020304" pitchFamily="18" charset="0"/>
                <a:cs typeface="Times New Roman" panose="02020603050405020304" pitchFamily="18" charset="0"/>
              </a:rPr>
              <a:t>United States, Russia</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Japan</a:t>
            </a:r>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3</a:t>
            </a:fld>
            <a:endParaRPr lang="en-US" dirty="0"/>
          </a:p>
        </p:txBody>
      </p:sp>
    </p:spTree>
    <p:extLst>
      <p:ext uri="{BB962C8B-B14F-4D97-AF65-F5344CB8AC3E}">
        <p14:creationId xmlns:p14="http://schemas.microsoft.com/office/powerpoint/2010/main" val="51226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2.  industrialization had </a:t>
            </a:r>
            <a:r>
              <a:rPr lang="en-US" b="1" dirty="0">
                <a:solidFill>
                  <a:schemeClr val="tx1"/>
                </a:solidFill>
                <a:latin typeface="Times New Roman" panose="02020603050405020304" pitchFamily="18" charset="0"/>
                <a:cs typeface="Times New Roman" panose="02020603050405020304" pitchFamily="18" charset="0"/>
              </a:rPr>
              <a:t>broadly similar </a:t>
            </a:r>
            <a:r>
              <a:rPr lang="en-US" dirty="0">
                <a:solidFill>
                  <a:schemeClr val="tx1"/>
                </a:solidFill>
                <a:latin typeface="Times New Roman" panose="02020603050405020304" pitchFamily="18" charset="0"/>
                <a:cs typeface="Times New Roman" panose="02020603050405020304" pitchFamily="18" charset="0"/>
              </a:rPr>
              <a:t>outcomes wherever it was established</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aristocratic, artisanal, and peasant classes declined</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middle-class women withdrew from paid labor altogether</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establishment of trade unions and socialist movements</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4</a:t>
            </a:fld>
            <a:endParaRPr lang="en-US" dirty="0"/>
          </a:p>
        </p:txBody>
      </p:sp>
    </p:spTree>
    <p:extLst>
      <p:ext uri="{BB962C8B-B14F-4D97-AF65-F5344CB8AC3E}">
        <p14:creationId xmlns:p14="http://schemas.microsoft.com/office/powerpoint/2010/main" val="126761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3. but the spread of industrialization was affected by the cultures of the lands where it was established, pace and timing of industrialization, nature of major industries, role of the state, political expression of social conflict, etc.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French industrialization was </a:t>
            </a:r>
            <a:r>
              <a:rPr lang="en-US" b="1" dirty="0">
                <a:solidFill>
                  <a:schemeClr val="tx1"/>
                </a:solidFill>
                <a:latin typeface="Times New Roman" panose="02020603050405020304" pitchFamily="18" charset="0"/>
                <a:cs typeface="Times New Roman" panose="02020603050405020304" pitchFamily="18" charset="0"/>
              </a:rPr>
              <a:t>slower,</a:t>
            </a:r>
            <a:r>
              <a:rPr lang="en-US" dirty="0">
                <a:solidFill>
                  <a:schemeClr val="tx1"/>
                </a:solidFill>
                <a:latin typeface="Times New Roman" panose="02020603050405020304" pitchFamily="18" charset="0"/>
                <a:cs typeface="Times New Roman" panose="02020603050405020304" pitchFamily="18" charset="0"/>
              </a:rPr>
              <a:t> perhaps less disruptive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Germany focused at first on </a:t>
            </a:r>
            <a:r>
              <a:rPr lang="en-US" b="1" dirty="0">
                <a:solidFill>
                  <a:schemeClr val="tx1"/>
                </a:solidFill>
                <a:latin typeface="Times New Roman" panose="02020603050405020304" pitchFamily="18" charset="0"/>
                <a:cs typeface="Times New Roman" panose="02020603050405020304" pitchFamily="18" charset="0"/>
              </a:rPr>
              <a:t>heavy industry </a:t>
            </a:r>
            <a:r>
              <a:rPr lang="en-US" dirty="0">
                <a:solidFill>
                  <a:schemeClr val="tx1"/>
                </a:solidFill>
                <a:latin typeface="Times New Roman" panose="02020603050405020304" pitchFamily="18" charset="0"/>
                <a:cs typeface="Times New Roman" panose="02020603050405020304" pitchFamily="18" charset="0"/>
              </a:rPr>
              <a:t>   </a:t>
            </a:r>
          </a:p>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5</a:t>
            </a:fld>
            <a:endParaRPr lang="en-US" dirty="0"/>
          </a:p>
        </p:txBody>
      </p:sp>
    </p:spTree>
    <p:extLst>
      <p:ext uri="{BB962C8B-B14F-4D97-AF65-F5344CB8AC3E}">
        <p14:creationId xmlns:p14="http://schemas.microsoft.com/office/powerpoint/2010/main" val="87926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B.  The United States: Industrialization without Socialism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1.  American industrialization began with New England textiles (1820s)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2.  explosive growth after the </a:t>
            </a:r>
            <a:r>
              <a:rPr lang="en-US" b="1" dirty="0">
                <a:solidFill>
                  <a:schemeClr val="tx1"/>
                </a:solidFill>
                <a:latin typeface="Times New Roman" panose="02020603050405020304" pitchFamily="18" charset="0"/>
                <a:cs typeface="Times New Roman" panose="02020603050405020304" pitchFamily="18" charset="0"/>
              </a:rPr>
              <a:t>Civil War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by 1914, the United States was the world’s leading </a:t>
            </a:r>
            <a:r>
              <a:rPr lang="en-US" b="1" dirty="0">
                <a:solidFill>
                  <a:schemeClr val="tx1"/>
                </a:solidFill>
                <a:latin typeface="Times New Roman" panose="02020603050405020304" pitchFamily="18" charset="0"/>
                <a:cs typeface="Times New Roman" panose="02020603050405020304" pitchFamily="18" charset="0"/>
              </a:rPr>
              <a:t>industrial power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European countries provided about one-third of capital investment financing U.S. growth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6</a:t>
            </a:fld>
            <a:endParaRPr lang="en-US" dirty="0"/>
          </a:p>
        </p:txBody>
      </p:sp>
    </p:spTree>
    <p:extLst>
      <p:ext uri="{BB962C8B-B14F-4D97-AF65-F5344CB8AC3E}">
        <p14:creationId xmlns:p14="http://schemas.microsoft.com/office/powerpoint/2010/main" val="406536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3.  U.S. government played an important role through tax breaks, land grants to railroads, laws making formation of corporations easy, absence of overt regulation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4.  pioneering of </a:t>
            </a:r>
            <a:r>
              <a:rPr lang="en-US" b="1" dirty="0">
                <a:solidFill>
                  <a:schemeClr val="tx1"/>
                </a:solidFill>
                <a:latin typeface="Times New Roman" panose="02020603050405020304" pitchFamily="18" charset="0"/>
                <a:cs typeface="Times New Roman" panose="02020603050405020304" pitchFamily="18" charset="0"/>
              </a:rPr>
              <a:t>mass production </a:t>
            </a:r>
            <a:r>
              <a:rPr lang="en-US" dirty="0">
                <a:solidFill>
                  <a:schemeClr val="tx1"/>
                </a:solidFill>
                <a:latin typeface="Times New Roman" panose="02020603050405020304" pitchFamily="18" charset="0"/>
                <a:cs typeface="Times New Roman" panose="02020603050405020304" pitchFamily="18" charset="0"/>
              </a:rPr>
              <a:t>techniques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5.  creation of a “</a:t>
            </a:r>
            <a:r>
              <a:rPr lang="en-US" b="1" dirty="0">
                <a:solidFill>
                  <a:schemeClr val="tx1"/>
                </a:solidFill>
                <a:latin typeface="Times New Roman" panose="02020603050405020304" pitchFamily="18" charset="0"/>
                <a:cs typeface="Times New Roman" panose="02020603050405020304" pitchFamily="18" charset="0"/>
              </a:rPr>
              <a:t>culture of consumption</a:t>
            </a:r>
            <a:r>
              <a:rPr lang="en-US" dirty="0">
                <a:solidFill>
                  <a:schemeClr val="tx1"/>
                </a:solidFill>
                <a:latin typeface="Times New Roman" panose="02020603050405020304" pitchFamily="18" charset="0"/>
                <a:cs typeface="Times New Roman" panose="02020603050405020304" pitchFamily="18" charset="0"/>
              </a:rPr>
              <a:t>” through advertising, catalogs, and department stores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6.  self-made industrialists became </a:t>
            </a:r>
            <a:r>
              <a:rPr lang="en-US" b="1" dirty="0">
                <a:solidFill>
                  <a:schemeClr val="tx1"/>
                </a:solidFill>
                <a:latin typeface="Times New Roman" panose="02020603050405020304" pitchFamily="18" charset="0"/>
                <a:cs typeface="Times New Roman" panose="02020603050405020304" pitchFamily="18" charset="0"/>
              </a:rPr>
              <a:t>cultural heroes </a:t>
            </a:r>
            <a:r>
              <a:rPr lang="en-US" dirty="0">
                <a:solidFill>
                  <a:schemeClr val="tx1"/>
                </a:solidFill>
                <a:latin typeface="Times New Roman" panose="02020603050405020304" pitchFamily="18" charset="0"/>
                <a:cs typeface="Times New Roman" panose="02020603050405020304" pitchFamily="18" charset="0"/>
              </a:rPr>
              <a:t>(Ford, Carnegie, Rockefeller)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7</a:t>
            </a:fld>
            <a:endParaRPr lang="en-US" dirty="0"/>
          </a:p>
        </p:txBody>
      </p:sp>
    </p:spTree>
    <p:extLst>
      <p:ext uri="{BB962C8B-B14F-4D97-AF65-F5344CB8AC3E}">
        <p14:creationId xmlns:p14="http://schemas.microsoft.com/office/powerpoint/2010/main" val="109123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7. serious social divisions rose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growing gap between </a:t>
            </a:r>
            <a:r>
              <a:rPr lang="en-US" b="1" dirty="0">
                <a:solidFill>
                  <a:schemeClr val="tx1"/>
                </a:solidFill>
                <a:latin typeface="Times New Roman" panose="02020603050405020304" pitchFamily="18" charset="0"/>
                <a:cs typeface="Times New Roman" panose="02020603050405020304" pitchFamily="18" charset="0"/>
              </a:rPr>
              <a:t>rich and poor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constant labor of the working class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creation of vast </a:t>
            </a:r>
            <a:r>
              <a:rPr lang="en-US" b="1" dirty="0">
                <a:solidFill>
                  <a:schemeClr val="tx1"/>
                </a:solidFill>
                <a:latin typeface="Times New Roman" panose="02020603050405020304" pitchFamily="18" charset="0"/>
                <a:cs typeface="Times New Roman" panose="02020603050405020304" pitchFamily="18" charset="0"/>
              </a:rPr>
              <a:t>slums  </a:t>
            </a: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d.  growing labor protest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8</a:t>
            </a:fld>
            <a:endParaRPr lang="en-US" dirty="0"/>
          </a:p>
        </p:txBody>
      </p:sp>
    </p:spTree>
    <p:extLst>
      <p:ext uri="{BB962C8B-B14F-4D97-AF65-F5344CB8AC3E}">
        <p14:creationId xmlns:p14="http://schemas.microsoft.com/office/powerpoint/2010/main" val="332462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e. no major socialist movement emerged in the United States, due to conservatism of American unions, heterogeneity of U.S. population, American workers’ higher standard of living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f.  “populists” denounced corporate interests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g.  Progressives were more successful, especially after 1900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h.  socialism was labeled as fundamentally </a:t>
            </a:r>
            <a:r>
              <a:rPr lang="en-US" b="1" dirty="0">
                <a:solidFill>
                  <a:schemeClr val="tx1"/>
                </a:solidFill>
                <a:latin typeface="Times New Roman" panose="02020603050405020304" pitchFamily="18" charset="0"/>
                <a:cs typeface="Times New Roman" panose="02020603050405020304" pitchFamily="18" charset="0"/>
              </a:rPr>
              <a:t>“un-American</a:t>
            </a:r>
            <a:r>
              <a:rPr lang="en-US" dirty="0">
                <a:solidFill>
                  <a:schemeClr val="tx1"/>
                </a:solidFill>
                <a:latin typeface="Times New Roman" panose="02020603050405020304" pitchFamily="18" charset="0"/>
                <a:cs typeface="Times New Roman" panose="02020603050405020304" pitchFamily="18" charset="0"/>
              </a:rPr>
              <a:t>” </a:t>
            </a:r>
          </a:p>
          <a:p>
            <a:endParaRPr lang="en-US" dirty="0"/>
          </a:p>
        </p:txBody>
      </p:sp>
      <p:sp>
        <p:nvSpPr>
          <p:cNvPr id="4" name="Footer Placeholder 3"/>
          <p:cNvSpPr>
            <a:spLocks noGrp="1"/>
          </p:cNvSpPr>
          <p:nvPr>
            <p:ph type="ftr" sz="quarter" idx="10"/>
          </p:nvPr>
        </p:nvSpPr>
        <p:spPr/>
        <p:txBody>
          <a:bodyPr/>
          <a:lstStyle/>
          <a:p>
            <a:r>
              <a:rPr lang="en-US" dirty="0"/>
              <a:t>www.glscott.org</a:t>
            </a:r>
          </a:p>
        </p:txBody>
      </p:sp>
      <p:sp>
        <p:nvSpPr>
          <p:cNvPr id="5" name="Slide Number Placeholder 4"/>
          <p:cNvSpPr>
            <a:spLocks noGrp="1"/>
          </p:cNvSpPr>
          <p:nvPr>
            <p:ph type="sldNum" sz="quarter" idx="11"/>
          </p:nvPr>
        </p:nvSpPr>
        <p:spPr/>
        <p:txBody>
          <a:bodyPr/>
          <a:lstStyle/>
          <a:p>
            <a:fld id="{904E1556-1E7C-4A17-8310-0B6A5E66AC9E}" type="slidenum">
              <a:rPr lang="en-US" smtClean="0"/>
              <a:pPr/>
              <a:t>9</a:t>
            </a:fld>
            <a:endParaRPr lang="en-US" dirty="0"/>
          </a:p>
        </p:txBody>
      </p:sp>
    </p:spTree>
    <p:extLst>
      <p:ext uri="{BB962C8B-B14F-4D97-AF65-F5344CB8AC3E}">
        <p14:creationId xmlns:p14="http://schemas.microsoft.com/office/powerpoint/2010/main" val="33047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7F4A9-AC8D-4CCA-B88B-6F0170916613}" type="datetimeFigureOut">
              <a:rPr lang="en-US" smtClean="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23449-380C-4BC5-85D0-E7B9B903729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7F4A9-AC8D-4CCA-B88B-6F0170916613}" type="datetimeFigureOut">
              <a:rPr lang="en-US" smtClean="0"/>
              <a:pPr/>
              <a:t>3/26/2016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23449-380C-4BC5-85D0-E7B9B9037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04800" y="521732"/>
            <a:ext cx="8534400" cy="2406134"/>
          </a:xfrm>
        </p:spPr>
        <p:txBody>
          <a:bodyPr/>
          <a:lstStyle/>
          <a:p>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304800" y="838200"/>
            <a:ext cx="8839200" cy="3288268"/>
          </a:xfrm>
        </p:spPr>
        <p:txBody>
          <a:bodyPr/>
          <a:lstStyle/>
          <a:p>
            <a:pPr>
              <a:lnSpc>
                <a:spcPct val="90000"/>
              </a:lnSpc>
            </a:pPr>
            <a:r>
              <a:rPr lang="en-US" b="1" i="1" dirty="0">
                <a:solidFill>
                  <a:srgbClr val="FF0000"/>
                </a:solidFill>
                <a:latin typeface="Times New Roman" panose="02020603050405020304" pitchFamily="18" charset="0"/>
                <a:cs typeface="Times New Roman" panose="02020603050405020304" pitchFamily="18" charset="0"/>
              </a:rPr>
              <a:t>CHAPTER XVIII</a:t>
            </a:r>
            <a:endParaRPr lang="en-US" i="1"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dirty="0">
                <a:solidFill>
                  <a:srgbClr val="FF0000"/>
                </a:solidFill>
                <a:latin typeface="Times New Roman" panose="02020603050405020304" pitchFamily="18" charset="0"/>
                <a:cs typeface="Times New Roman" panose="02020603050405020304" pitchFamily="18" charset="0"/>
              </a:rPr>
              <a:t>Revolutions of Industrialization</a:t>
            </a:r>
          </a:p>
          <a:p>
            <a:pPr>
              <a:lnSpc>
                <a:spcPct val="90000"/>
              </a:lnSpc>
            </a:pPr>
            <a:r>
              <a:rPr lang="en-US" sz="2800" dirty="0">
                <a:solidFill>
                  <a:srgbClr val="FF0000"/>
                </a:solidFill>
                <a:latin typeface="Times New Roman" panose="02020603050405020304" pitchFamily="18" charset="0"/>
                <a:cs typeface="Times New Roman" panose="02020603050405020304" pitchFamily="18" charset="0"/>
              </a:rPr>
              <a:t>1750–1914</a:t>
            </a:r>
          </a:p>
          <a:p>
            <a:pPr>
              <a:lnSpc>
                <a:spcPct val="90000"/>
              </a:lnSpc>
            </a:pPr>
            <a:endParaRPr lang="en-US" sz="28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sz="3600" b="1" i="1" dirty="0">
                <a:solidFill>
                  <a:srgbClr val="FF0000"/>
                </a:solidFill>
                <a:latin typeface="Times New Roman" panose="02020603050405020304" pitchFamily="18" charset="0"/>
                <a:cs typeface="Times New Roman" panose="02020603050405020304" pitchFamily="18" charset="0"/>
              </a:rPr>
              <a:t>Comparing Industrialization in the </a:t>
            </a:r>
          </a:p>
          <a:p>
            <a:pPr>
              <a:lnSpc>
                <a:spcPct val="90000"/>
              </a:lnSpc>
            </a:pPr>
            <a:r>
              <a:rPr lang="en-US" sz="3600" b="1" i="1" dirty="0">
                <a:solidFill>
                  <a:srgbClr val="FF0000"/>
                </a:solidFill>
                <a:latin typeface="Times New Roman" panose="02020603050405020304" pitchFamily="18" charset="0"/>
                <a:cs typeface="Times New Roman" panose="02020603050405020304" pitchFamily="18" charset="0"/>
              </a:rPr>
              <a:t>United States and Russia</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086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991"/>
            <a:ext cx="9144000" cy="747010"/>
          </a:xfrm>
        </p:spPr>
        <p:txBody>
          <a:bodyPr>
            <a:normAutofit/>
          </a:bodyPr>
          <a:lstStyle/>
          <a:p>
            <a:r>
              <a:rPr lang="en-US" sz="4000" i="1" dirty="0">
                <a:latin typeface="Times New Roman" panose="02020603050405020304" pitchFamily="18" charset="0"/>
                <a:cs typeface="Times New Roman" panose="02020603050405020304" pitchFamily="18" charset="0"/>
              </a:rPr>
              <a:t>Russia: Industrialization and Revolution</a:t>
            </a:r>
            <a:endParaRPr lang="en-US" i="1" dirty="0"/>
          </a:p>
        </p:txBody>
      </p:sp>
      <p:sp>
        <p:nvSpPr>
          <p:cNvPr id="5" name="Subtitle 4"/>
          <p:cNvSpPr>
            <a:spLocks noGrp="1"/>
          </p:cNvSpPr>
          <p:nvPr>
            <p:ph type="subTitle" idx="1"/>
          </p:nvPr>
        </p:nvSpPr>
        <p:spPr>
          <a:xfrm>
            <a:off x="-304800" y="762001"/>
            <a:ext cx="9372600" cy="6629399"/>
          </a:xfrm>
        </p:spPr>
        <p:txBody>
          <a:bodyPr>
            <a:normAutofit fontScale="92500"/>
          </a:bodyPr>
          <a:lstStyle/>
          <a:p>
            <a:pPr algn="l">
              <a:lnSpc>
                <a:spcPct val="120000"/>
              </a:lnSpc>
              <a:spcBef>
                <a:spcPts val="0"/>
              </a:spcBef>
            </a:pPr>
            <a:r>
              <a:rPr lang="en-US" sz="4300" dirty="0">
                <a:solidFill>
                  <a:schemeClr val="tx1"/>
                </a:solidFill>
              </a:rPr>
              <a:t>  </a:t>
            </a:r>
            <a:r>
              <a:rPr lang="en-US" sz="43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latin typeface="Times New Roman" panose="02020603050405020304" pitchFamily="18" charset="0"/>
                <a:cs typeface="Times New Roman" panose="02020603050405020304" pitchFamily="18" charset="0"/>
              </a:rPr>
              <a:t>1. Russia was an _________ _______, with the </a:t>
            </a: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greatest state control of anywhere in the Western </a:t>
            </a: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world </a:t>
            </a:r>
          </a:p>
          <a:p>
            <a:pPr algn="l">
              <a:lnSpc>
                <a:spcPct val="120000"/>
              </a:lnSpc>
              <a:spcBef>
                <a:spcPts val="0"/>
              </a:spcBef>
            </a:pPr>
            <a:r>
              <a:rPr lang="en-US" sz="13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a. In 1900: no national parliament, no legal   </a:t>
            </a: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political parties, no nationwide elections  </a:t>
            </a:r>
          </a:p>
          <a:p>
            <a:pPr algn="l">
              <a:lnSpc>
                <a:spcPct val="120000"/>
              </a:lnSpc>
              <a:spcBef>
                <a:spcPts val="0"/>
              </a:spcBef>
            </a:pPr>
            <a:r>
              <a:rPr lang="en-US" sz="19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b. Dominated by a titled nobility (many highly </a:t>
            </a: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Westernized)   </a:t>
            </a:r>
          </a:p>
          <a:p>
            <a:pPr algn="l">
              <a:lnSpc>
                <a:spcPct val="120000"/>
              </a:lnSpc>
              <a:spcBef>
                <a:spcPts val="0"/>
              </a:spcBef>
            </a:pPr>
            <a:endParaRPr lang="en-US" sz="17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sz="3500" dirty="0">
                <a:solidFill>
                  <a:schemeClr val="tx1"/>
                </a:solidFill>
                <a:latin typeface="Times New Roman" panose="02020603050405020304" pitchFamily="18" charset="0"/>
                <a:cs typeface="Times New Roman" panose="02020603050405020304" pitchFamily="18" charset="0"/>
              </a:rPr>
              <a:t>        c. Until 1861, most Russians were serfs    </a:t>
            </a:r>
          </a:p>
          <a:p>
            <a:pPr algn="l">
              <a:lnSpc>
                <a:spcPct val="120000"/>
              </a:lnSpc>
              <a:spcBef>
                <a:spcPts val="0"/>
              </a:spcBef>
            </a:pPr>
            <a:r>
              <a:rPr lang="en-US" sz="4300"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24200" y="924236"/>
            <a:ext cx="33528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absolute monarchy</a:t>
            </a:r>
            <a:endParaRPr lang="en-US" sz="3200" dirty="0"/>
          </a:p>
        </p:txBody>
      </p:sp>
    </p:spTree>
    <p:extLst>
      <p:ext uri="{BB962C8B-B14F-4D97-AF65-F5344CB8AC3E}">
        <p14:creationId xmlns:p14="http://schemas.microsoft.com/office/powerpoint/2010/main" val="33360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p:cTn id="6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8839200" cy="838199"/>
          </a:xfrm>
        </p:spPr>
        <p:txBody>
          <a:bodyPr>
            <a:normAutofit/>
          </a:bodyPr>
          <a:lstStyle/>
          <a:p>
            <a:r>
              <a:rPr lang="en-US" sz="3600" i="1" dirty="0">
                <a:latin typeface="Times New Roman" panose="02020603050405020304" pitchFamily="18" charset="0"/>
                <a:cs typeface="Times New Roman" panose="02020603050405020304" pitchFamily="18" charset="0"/>
              </a:rPr>
              <a:t>Russia: Industrialization and Revolution</a:t>
            </a:r>
            <a:endParaRPr lang="en-US" sz="5400" dirty="0"/>
          </a:p>
        </p:txBody>
      </p:sp>
      <p:sp>
        <p:nvSpPr>
          <p:cNvPr id="5" name="Subtitle 4"/>
          <p:cNvSpPr>
            <a:spLocks noGrp="1"/>
          </p:cNvSpPr>
          <p:nvPr>
            <p:ph type="subTitle" idx="1"/>
          </p:nvPr>
        </p:nvSpPr>
        <p:spPr>
          <a:xfrm>
            <a:off x="0" y="838200"/>
            <a:ext cx="5791200" cy="4724400"/>
          </a:xfrm>
        </p:spPr>
        <p:txBody>
          <a:bodyPr>
            <a:normAutofit fontScale="85000" lnSpcReduction="10000"/>
          </a:bodyPr>
          <a:lstStyle/>
          <a:p>
            <a:pPr algn="l">
              <a:spcBef>
                <a:spcPts val="0"/>
              </a:spcBef>
            </a:pPr>
            <a:r>
              <a:rPr lang="en-US" sz="4300" dirty="0">
                <a:solidFill>
                  <a:schemeClr val="tx1"/>
                </a:solidFill>
              </a:rPr>
              <a:t> </a:t>
            </a:r>
            <a:r>
              <a:rPr lang="en-US" sz="3800" dirty="0">
                <a:solidFill>
                  <a:schemeClr val="tx1"/>
                </a:solidFill>
                <a:latin typeface="Times New Roman" panose="02020603050405020304" pitchFamily="18" charset="0"/>
                <a:cs typeface="Times New Roman" panose="02020603050405020304" pitchFamily="18" charset="0"/>
              </a:rPr>
              <a:t>2.  In Russia, the state, not </a:t>
            </a:r>
          </a:p>
          <a:p>
            <a:pPr algn="l">
              <a:spcBef>
                <a:spcPts val="0"/>
              </a:spcBef>
            </a:pPr>
            <a:r>
              <a:rPr lang="en-US" sz="3800" dirty="0">
                <a:solidFill>
                  <a:schemeClr val="tx1"/>
                </a:solidFill>
                <a:latin typeface="Times New Roman" panose="02020603050405020304" pitchFamily="18" charset="0"/>
                <a:cs typeface="Times New Roman" panose="02020603050405020304" pitchFamily="18" charset="0"/>
              </a:rPr>
              <a:t>     society, usually initiated </a:t>
            </a:r>
          </a:p>
          <a:p>
            <a:pPr algn="l">
              <a:spcBef>
                <a:spcPts val="0"/>
              </a:spcBef>
            </a:pPr>
            <a:r>
              <a:rPr lang="en-US" sz="3800" dirty="0">
                <a:solidFill>
                  <a:schemeClr val="tx1"/>
                </a:solidFill>
                <a:latin typeface="Times New Roman" panose="02020603050405020304" pitchFamily="18" charset="0"/>
                <a:cs typeface="Times New Roman" panose="02020603050405020304" pitchFamily="18" charset="0"/>
              </a:rPr>
              <a:t>     change </a:t>
            </a:r>
            <a:r>
              <a:rPr lang="en-US" sz="42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35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3500" dirty="0">
                <a:solidFill>
                  <a:schemeClr val="tx1"/>
                </a:solidFill>
                <a:latin typeface="Times New Roman" panose="02020603050405020304" pitchFamily="18" charset="0"/>
                <a:cs typeface="Times New Roman" panose="02020603050405020304" pitchFamily="18" charset="0"/>
              </a:rPr>
              <a:t>   a</a:t>
            </a:r>
            <a:r>
              <a:rPr lang="en-US" sz="3800" dirty="0">
                <a:solidFill>
                  <a:schemeClr val="tx1"/>
                </a:solidFill>
                <a:latin typeface="Times New Roman" panose="02020603050405020304" pitchFamily="18" charset="0"/>
                <a:cs typeface="Times New Roman" panose="02020603050405020304" pitchFamily="18" charset="0"/>
              </a:rPr>
              <a:t>. Peter the Great </a:t>
            </a:r>
          </a:p>
          <a:p>
            <a:pPr algn="l">
              <a:spcBef>
                <a:spcPts val="0"/>
              </a:spcBef>
            </a:pPr>
            <a:r>
              <a:rPr lang="en-US" sz="3800" dirty="0">
                <a:solidFill>
                  <a:schemeClr val="tx1"/>
                </a:solidFill>
                <a:latin typeface="Times New Roman" panose="02020603050405020304" pitchFamily="18" charset="0"/>
                <a:cs typeface="Times New Roman" panose="02020603050405020304" pitchFamily="18" charset="0"/>
              </a:rPr>
              <a:t>      (r. 1689–1725) </a:t>
            </a:r>
          </a:p>
          <a:p>
            <a:pPr algn="l">
              <a:spcBef>
                <a:spcPts val="0"/>
              </a:spcBef>
            </a:pPr>
            <a:r>
              <a:rPr lang="en-US" sz="3800" dirty="0">
                <a:solidFill>
                  <a:schemeClr val="tx1"/>
                </a:solidFill>
                <a:latin typeface="Times New Roman" panose="02020603050405020304" pitchFamily="18" charset="0"/>
                <a:cs typeface="Times New Roman" panose="02020603050405020304" pitchFamily="18" charset="0"/>
              </a:rPr>
              <a:t>      was an early example of    </a:t>
            </a:r>
          </a:p>
          <a:p>
            <a:pPr algn="l">
              <a:spcBef>
                <a:spcPts val="0"/>
              </a:spcBef>
            </a:pPr>
            <a:r>
              <a:rPr lang="en-US" sz="3800" dirty="0">
                <a:solidFill>
                  <a:schemeClr val="tx1"/>
                </a:solidFill>
                <a:latin typeface="Times New Roman" panose="02020603050405020304" pitchFamily="18" charset="0"/>
                <a:cs typeface="Times New Roman" panose="02020603050405020304" pitchFamily="18" charset="0"/>
              </a:rPr>
              <a:t> “____________ ______ ___ ” </a:t>
            </a:r>
            <a:r>
              <a:rPr lang="en-US" sz="47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43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68844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038600"/>
            <a:ext cx="5181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transformation from above</a:t>
            </a:r>
            <a:endParaRPr lang="en-US" sz="3200" dirty="0"/>
          </a:p>
        </p:txBody>
      </p:sp>
    </p:spTree>
    <p:extLst>
      <p:ext uri="{BB962C8B-B14F-4D97-AF65-F5344CB8AC3E}">
        <p14:creationId xmlns:p14="http://schemas.microsoft.com/office/powerpoint/2010/main" val="9301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p:cTn id="1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p:cTn id="1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xEl>
                                              <p:pRg st="6" end="6"/>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p:cTn id="2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p:cTn id="3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52400"/>
            <a:ext cx="8839200" cy="1219200"/>
          </a:xfrm>
        </p:spPr>
        <p:txBody>
          <a:bodyPr rtlCol="0">
            <a:normAutofit fontScale="90000"/>
          </a:bodyPr>
          <a:lstStyle/>
          <a:p>
            <a:pPr eaLnBrk="1" fontAlgn="auto" hangingPunct="1">
              <a:spcAft>
                <a:spcPts val="0"/>
              </a:spcAft>
              <a:defRPr/>
            </a:pPr>
            <a:r>
              <a:rPr lang="en-US" i="1" dirty="0">
                <a:latin typeface="Times New Roman" panose="02020603050405020304" pitchFamily="18" charset="0"/>
                <a:cs typeface="Times New Roman" panose="02020603050405020304" pitchFamily="18" charset="0"/>
              </a:rPr>
              <a:t>Russia: Industrialization/Revolution</a:t>
            </a:r>
            <a:br>
              <a:rPr lang="en-US" dirty="0"/>
            </a:br>
            <a:endParaRPr lang="en-US" dirty="0"/>
          </a:p>
        </p:txBody>
      </p:sp>
      <p:sp>
        <p:nvSpPr>
          <p:cNvPr id="20483" name="Subtitle 4"/>
          <p:cNvSpPr>
            <a:spLocks noGrp="1"/>
          </p:cNvSpPr>
          <p:nvPr>
            <p:ph type="subTitle" idx="1"/>
          </p:nvPr>
        </p:nvSpPr>
        <p:spPr>
          <a:xfrm>
            <a:off x="0" y="990600"/>
            <a:ext cx="8991600" cy="6400800"/>
          </a:xfrm>
        </p:spPr>
        <p:txBody>
          <a:bodyPr/>
          <a:lstStyle/>
          <a:p>
            <a:pPr algn="l" eaLnBrk="1" hangingPunct="1">
              <a:spcBef>
                <a:spcPct val="0"/>
              </a:spcBef>
            </a:pPr>
            <a:r>
              <a:rPr lang="en-US" altLang="en-US" sz="4300" dirty="0">
                <a:solidFill>
                  <a:schemeClr val="tx1"/>
                </a:solidFill>
              </a:rPr>
              <a:t>  </a:t>
            </a:r>
            <a:r>
              <a:rPr lang="en-US" altLang="en-US" sz="430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b.  Catherine the Great (r. 1762–1796) also worked to     </a:t>
            </a:r>
          </a:p>
          <a:p>
            <a:pPr algn="l" eaLnBrk="1" hangingPunct="1">
              <a:spcBef>
                <a:spcPct val="0"/>
              </a:spcBef>
            </a:pPr>
            <a:r>
              <a:rPr lang="en-US" altLang="en-US" sz="2800" dirty="0">
                <a:solidFill>
                  <a:schemeClr val="tx1"/>
                </a:solidFill>
                <a:latin typeface="Times New Roman" panose="02020603050405020304" pitchFamily="18" charset="0"/>
                <a:cs typeface="Times New Roman" panose="02020603050405020304" pitchFamily="18" charset="0"/>
              </a:rPr>
              <a:t>           ____________ Russian culture and intellectual life   </a:t>
            </a:r>
          </a:p>
          <a:p>
            <a:pPr algn="l" eaLnBrk="1" hangingPunct="1">
              <a:spcBef>
                <a:spcPct val="0"/>
              </a:spcBef>
            </a:pPr>
            <a:r>
              <a:rPr lang="en-US" altLang="en-US" sz="2800" dirty="0">
                <a:solidFill>
                  <a:schemeClr val="tx1"/>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9200" y="1605290"/>
            <a:ext cx="2209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Europeanize </a:t>
            </a:r>
          </a:p>
        </p:txBody>
      </p:sp>
    </p:spTree>
    <p:extLst>
      <p:ext uri="{BB962C8B-B14F-4D97-AF65-F5344CB8AC3E}">
        <p14:creationId xmlns:p14="http://schemas.microsoft.com/office/powerpoint/2010/main" val="280360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43" y="76200"/>
            <a:ext cx="8839200" cy="838199"/>
          </a:xfrm>
        </p:spPr>
        <p:txBody>
          <a:bodyPr>
            <a:normAutofit/>
          </a:bodyPr>
          <a:lstStyle/>
          <a:p>
            <a:r>
              <a:rPr lang="en-US" sz="3600" i="1" dirty="0">
                <a:latin typeface="Times New Roman" panose="02020603050405020304" pitchFamily="18" charset="0"/>
                <a:cs typeface="Times New Roman" panose="02020603050405020304" pitchFamily="18" charset="0"/>
              </a:rPr>
              <a:t>Russia: Industrialization and Revolution</a:t>
            </a:r>
            <a:endParaRPr lang="en-US" sz="5400" dirty="0"/>
          </a:p>
        </p:txBody>
      </p:sp>
      <p:sp>
        <p:nvSpPr>
          <p:cNvPr id="5" name="Subtitle 4"/>
          <p:cNvSpPr>
            <a:spLocks noGrp="1"/>
          </p:cNvSpPr>
          <p:nvPr>
            <p:ph type="subTitle" idx="1"/>
          </p:nvPr>
        </p:nvSpPr>
        <p:spPr>
          <a:xfrm>
            <a:off x="0" y="1371600"/>
            <a:ext cx="8991600" cy="5181600"/>
          </a:xfrm>
        </p:spPr>
        <p:txBody>
          <a:bodyPr>
            <a:normAutofit fontScale="92500"/>
          </a:bodyPr>
          <a:lstStyle/>
          <a:p>
            <a:pPr algn="l">
              <a:spcBef>
                <a:spcPts val="0"/>
              </a:spcBef>
            </a:pPr>
            <a:r>
              <a:rPr lang="en-US" sz="4300" dirty="0">
                <a:solidFill>
                  <a:schemeClr val="tx1"/>
                </a:solidFill>
              </a:rPr>
              <a:t>  </a:t>
            </a:r>
            <a:r>
              <a:rPr lang="en-US" sz="4300" dirty="0">
                <a:solidFill>
                  <a:schemeClr val="tx1"/>
                </a:solidFill>
                <a:latin typeface="Times New Roman" panose="02020603050405020304" pitchFamily="18" charset="0"/>
                <a:cs typeface="Times New Roman" panose="02020603050405020304" pitchFamily="18" charset="0"/>
              </a:rPr>
              <a:t>  c. The state directed freeing of the serfs </a:t>
            </a:r>
          </a:p>
          <a:p>
            <a:pPr algn="l">
              <a:spcBef>
                <a:spcPts val="0"/>
              </a:spcBef>
            </a:pPr>
            <a:r>
              <a:rPr lang="en-US" sz="4300" dirty="0">
                <a:solidFill>
                  <a:schemeClr val="tx1"/>
                </a:solidFill>
                <a:latin typeface="Times New Roman" panose="02020603050405020304" pitchFamily="18" charset="0"/>
                <a:cs typeface="Times New Roman" panose="02020603050405020304" pitchFamily="18" charset="0"/>
              </a:rPr>
              <a:t>          in 1861     </a:t>
            </a:r>
          </a:p>
          <a:p>
            <a:pPr algn="l">
              <a:spcBef>
                <a:spcPts val="0"/>
              </a:spcBef>
            </a:pPr>
            <a:r>
              <a:rPr lang="en-US" sz="43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4300" dirty="0">
                <a:solidFill>
                  <a:schemeClr val="tx1"/>
                </a:solidFill>
                <a:latin typeface="Times New Roman" panose="02020603050405020304" pitchFamily="18" charset="0"/>
                <a:cs typeface="Times New Roman" panose="02020603050405020304" pitchFamily="18" charset="0"/>
              </a:rPr>
              <a:t>    d. The state set out to improve Russia’s </a:t>
            </a:r>
          </a:p>
          <a:p>
            <a:pPr algn="l">
              <a:spcBef>
                <a:spcPts val="0"/>
              </a:spcBef>
            </a:pPr>
            <a:r>
              <a:rPr lang="en-US" sz="4300" dirty="0">
                <a:solidFill>
                  <a:schemeClr val="tx1"/>
                </a:solidFill>
                <a:latin typeface="Times New Roman" panose="02020603050405020304" pitchFamily="18" charset="0"/>
                <a:cs typeface="Times New Roman" panose="02020603050405020304" pitchFamily="18" charset="0"/>
              </a:rPr>
              <a:t>      economic and ________ __________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3697574" y="3810000"/>
            <a:ext cx="511664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Industrial backwardness</a:t>
            </a:r>
          </a:p>
        </p:txBody>
      </p:sp>
    </p:spTree>
    <p:extLst>
      <p:ext uri="{BB962C8B-B14F-4D97-AF65-F5344CB8AC3E}">
        <p14:creationId xmlns:p14="http://schemas.microsoft.com/office/powerpoint/2010/main" val="23370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5">
                                            <p:txEl>
                                              <p:pRg st="3" end="3"/>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5">
                                            <p:txEl>
                                              <p:pRg st="4" end="4"/>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p:cTn id="3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p:cTn id="4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131763"/>
            <a:ext cx="8839200" cy="914399"/>
          </a:xfrm>
        </p:spPr>
        <p:txBody>
          <a:bodyPr>
            <a:noAutofit/>
          </a:bodyPr>
          <a:lstStyle/>
          <a:p>
            <a:r>
              <a:rPr lang="en-US" sz="3200" i="1" dirty="0">
                <a:latin typeface="Times New Roman" panose="02020603050405020304" pitchFamily="18" charset="0"/>
                <a:cs typeface="Times New Roman" panose="02020603050405020304" pitchFamily="18" charset="0"/>
              </a:rPr>
              <a:t>Russia: Industrialization and Revolution</a:t>
            </a:r>
            <a:endParaRPr lang="en-US" sz="4800" i="1" dirty="0">
              <a:latin typeface="Times New Roman" panose="02020603050405020304" pitchFamily="18" charset="0"/>
              <a:cs typeface="Times New Roman" panose="02020603050405020304" pitchFamily="18" charset="0"/>
            </a:endParaRPr>
          </a:p>
        </p:txBody>
      </p:sp>
      <p:pic>
        <p:nvPicPr>
          <p:cNvPr id="8" name="Picture 2" descr="spot map 18-1"/>
          <p:cNvPicPr>
            <a:picLocks noChangeAspect="1" noChangeArrowheads="1"/>
          </p:cNvPicPr>
          <p:nvPr/>
        </p:nvPicPr>
        <p:blipFill>
          <a:blip r:embed="rId3" cstate="print"/>
          <a:srcRect/>
          <a:stretch>
            <a:fillRect/>
          </a:stretch>
        </p:blipFill>
        <p:spPr bwMode="auto">
          <a:xfrm>
            <a:off x="5080000" y="692893"/>
            <a:ext cx="3835400" cy="6165107"/>
          </a:xfrm>
          <a:prstGeom prst="rect">
            <a:avLst/>
          </a:prstGeom>
          <a:noFill/>
          <a:ln w="9525">
            <a:noFill/>
            <a:miter lim="800000"/>
            <a:headEnd/>
            <a:tailEnd/>
          </a:ln>
          <a:effectLst/>
        </p:spPr>
      </p:pic>
      <p:sp>
        <p:nvSpPr>
          <p:cNvPr id="9" name="Subtitle 8"/>
          <p:cNvSpPr>
            <a:spLocks noGrp="1"/>
          </p:cNvSpPr>
          <p:nvPr>
            <p:ph type="subTitle" idx="1"/>
          </p:nvPr>
        </p:nvSpPr>
        <p:spPr>
          <a:xfrm>
            <a:off x="0" y="914400"/>
            <a:ext cx="5181600" cy="5562600"/>
          </a:xfrm>
        </p:spPr>
        <p:txBody>
          <a:bodyPr>
            <a:normAutofit fontScale="70000" lnSpcReduction="20000"/>
          </a:bodyPr>
          <a:lstStyle/>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3. Russian Industrial Revolution was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launched by the 1890s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a. Focused on ________ and_______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________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b. Substantial foreign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investment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c. Industry was concentrated in a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few major cities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d. Fewer but ________factories than </a:t>
            </a:r>
          </a:p>
          <a:p>
            <a:pPr algn="l">
              <a:lnSpc>
                <a:spcPct val="110000"/>
              </a:lnSpc>
              <a:spcBef>
                <a:spcPts val="0"/>
              </a:spcBef>
            </a:pPr>
            <a:r>
              <a:rPr lang="en-US" sz="3400" dirty="0">
                <a:solidFill>
                  <a:schemeClr val="tx1"/>
                </a:solidFill>
                <a:latin typeface="Times New Roman" panose="02020603050405020304" pitchFamily="18" charset="0"/>
                <a:cs typeface="Times New Roman" panose="02020603050405020304" pitchFamily="18" charset="0"/>
              </a:rPr>
              <a:t>       was typical in Western Europe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2115592" y="1856248"/>
            <a:ext cx="1295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railroads</a:t>
            </a:r>
          </a:p>
        </p:txBody>
      </p:sp>
      <p:sp>
        <p:nvSpPr>
          <p:cNvPr id="6" name="TextBox 5"/>
          <p:cNvSpPr txBox="1"/>
          <p:nvPr/>
        </p:nvSpPr>
        <p:spPr>
          <a:xfrm>
            <a:off x="3886200" y="1870740"/>
            <a:ext cx="106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heavy</a:t>
            </a:r>
          </a:p>
        </p:txBody>
      </p:sp>
      <p:sp>
        <p:nvSpPr>
          <p:cNvPr id="7" name="TextBox 6"/>
          <p:cNvSpPr txBox="1"/>
          <p:nvPr/>
        </p:nvSpPr>
        <p:spPr>
          <a:xfrm>
            <a:off x="1988592" y="4800600"/>
            <a:ext cx="1295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larger</a:t>
            </a:r>
          </a:p>
        </p:txBody>
      </p:sp>
      <p:sp>
        <p:nvSpPr>
          <p:cNvPr id="10" name="TextBox 9"/>
          <p:cNvSpPr txBox="1"/>
          <p:nvPr/>
        </p:nvSpPr>
        <p:spPr>
          <a:xfrm>
            <a:off x="502692" y="2165003"/>
            <a:ext cx="2133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industry</a:t>
            </a:r>
          </a:p>
        </p:txBody>
      </p:sp>
    </p:spTree>
    <p:extLst>
      <p:ext uri="{BB962C8B-B14F-4D97-AF65-F5344CB8AC3E}">
        <p14:creationId xmlns:p14="http://schemas.microsoft.com/office/powerpoint/2010/main" val="21903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p:cTn id="13"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xEl>
                                              <p:pRg st="6" end="6"/>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p:cTn id="43" dur="10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anim calcmode="lin" valueType="num">
                                      <p:cBhvr>
                                        <p:cTn id="51" dur="1000" fill="hold"/>
                                        <p:tgtEl>
                                          <p:spTgt spid="9">
                                            <p:txEl>
                                              <p:pRg st="9" end="9"/>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9" end="9"/>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
                                            <p:txEl>
                                              <p:pRg st="9" end="9"/>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 calcmode="lin" valueType="num">
                                      <p:cBhvr>
                                        <p:cTn id="57" dur="10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58" dur="1000" fill="hold"/>
                                        <p:tgtEl>
                                          <p:spTgt spid="9">
                                            <p:txEl>
                                              <p:pRg st="10" end="10"/>
                                            </p:txEl>
                                          </p:spTgt>
                                        </p:tgtEl>
                                        <p:attrNameLst>
                                          <p:attrName>ppt_h</p:attrName>
                                        </p:attrNameLst>
                                      </p:cBhvr>
                                      <p:tavLst>
                                        <p:tav tm="0">
                                          <p:val>
                                            <p:fltVal val="0"/>
                                          </p:val>
                                        </p:tav>
                                        <p:tav tm="100000">
                                          <p:val>
                                            <p:strVal val="#ppt_h"/>
                                          </p:val>
                                        </p:tav>
                                      </p:tavLst>
                                    </p:anim>
                                    <p:anim calcmode="lin" valueType="num">
                                      <p:cBhvr>
                                        <p:cTn id="59" dur="1000" fill="hold"/>
                                        <p:tgtEl>
                                          <p:spTgt spid="9">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9">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9">
                                            <p:txEl>
                                              <p:pRg st="12" end="12"/>
                                            </p:txEl>
                                          </p:spTgt>
                                        </p:tgtEl>
                                        <p:attrNameLst>
                                          <p:attrName>style.visibility</p:attrName>
                                        </p:attrNameLst>
                                      </p:cBhvr>
                                      <p:to>
                                        <p:strVal val="visible"/>
                                      </p:to>
                                    </p:set>
                                    <p:anim calcmode="lin" valueType="num">
                                      <p:cBhvr>
                                        <p:cTn id="65" dur="1000" fill="hold"/>
                                        <p:tgtEl>
                                          <p:spTgt spid="9">
                                            <p:txEl>
                                              <p:pRg st="12" end="12"/>
                                            </p:txEl>
                                          </p:spTgt>
                                        </p:tgtEl>
                                        <p:attrNameLst>
                                          <p:attrName>ppt_w</p:attrName>
                                        </p:attrNameLst>
                                      </p:cBhvr>
                                      <p:tavLst>
                                        <p:tav tm="0">
                                          <p:val>
                                            <p:fltVal val="0"/>
                                          </p:val>
                                        </p:tav>
                                        <p:tav tm="100000">
                                          <p:val>
                                            <p:strVal val="#ppt_w"/>
                                          </p:val>
                                        </p:tav>
                                      </p:tavLst>
                                    </p:anim>
                                    <p:anim calcmode="lin" valueType="num">
                                      <p:cBhvr>
                                        <p:cTn id="66" dur="1000" fill="hold"/>
                                        <p:tgtEl>
                                          <p:spTgt spid="9">
                                            <p:txEl>
                                              <p:pRg st="12" end="12"/>
                                            </p:txEl>
                                          </p:spTgt>
                                        </p:tgtEl>
                                        <p:attrNameLst>
                                          <p:attrName>ppt_h</p:attrName>
                                        </p:attrNameLst>
                                      </p:cBhvr>
                                      <p:tavLst>
                                        <p:tav tm="0">
                                          <p:val>
                                            <p:fltVal val="0"/>
                                          </p:val>
                                        </p:tav>
                                        <p:tav tm="100000">
                                          <p:val>
                                            <p:strVal val="#ppt_h"/>
                                          </p:val>
                                        </p:tav>
                                      </p:tavLst>
                                    </p:anim>
                                    <p:anim calcmode="lin" valueType="num">
                                      <p:cBhvr>
                                        <p:cTn id="67" dur="1000" fill="hold"/>
                                        <p:tgtEl>
                                          <p:spTgt spid="9">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
                                            <p:txEl>
                                              <p:pRg st="12" end="12"/>
                                            </p:txEl>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nodeType="withEffect">
                                  <p:stCondLst>
                                    <p:cond delay="0"/>
                                  </p:stCondLst>
                                  <p:childTnLst>
                                    <p:set>
                                      <p:cBhvr>
                                        <p:cTn id="70" dur="1" fill="hold">
                                          <p:stCondLst>
                                            <p:cond delay="0"/>
                                          </p:stCondLst>
                                        </p:cTn>
                                        <p:tgtEl>
                                          <p:spTgt spid="9">
                                            <p:txEl>
                                              <p:pRg st="13" end="13"/>
                                            </p:txEl>
                                          </p:spTgt>
                                        </p:tgtEl>
                                        <p:attrNameLst>
                                          <p:attrName>style.visibility</p:attrName>
                                        </p:attrNameLst>
                                      </p:cBhvr>
                                      <p:to>
                                        <p:strVal val="visible"/>
                                      </p:to>
                                    </p:set>
                                    <p:anim calcmode="lin" valueType="num">
                                      <p:cBhvr>
                                        <p:cTn id="71" dur="1000" fill="hold"/>
                                        <p:tgtEl>
                                          <p:spTgt spid="9">
                                            <p:txEl>
                                              <p:pRg st="13" end="13"/>
                                            </p:txEl>
                                          </p:spTgt>
                                        </p:tgtEl>
                                        <p:attrNameLst>
                                          <p:attrName>ppt_w</p:attrName>
                                        </p:attrNameLst>
                                      </p:cBhvr>
                                      <p:tavLst>
                                        <p:tav tm="0">
                                          <p:val>
                                            <p:fltVal val="0"/>
                                          </p:val>
                                        </p:tav>
                                        <p:tav tm="100000">
                                          <p:val>
                                            <p:strVal val="#ppt_w"/>
                                          </p:val>
                                        </p:tav>
                                      </p:tavLst>
                                    </p:anim>
                                    <p:anim calcmode="lin" valueType="num">
                                      <p:cBhvr>
                                        <p:cTn id="72" dur="1000" fill="hold"/>
                                        <p:tgtEl>
                                          <p:spTgt spid="9">
                                            <p:txEl>
                                              <p:pRg st="13" end="13"/>
                                            </p:txEl>
                                          </p:spTgt>
                                        </p:tgtEl>
                                        <p:attrNameLst>
                                          <p:attrName>ppt_h</p:attrName>
                                        </p:attrNameLst>
                                      </p:cBhvr>
                                      <p:tavLst>
                                        <p:tav tm="0">
                                          <p:val>
                                            <p:fltVal val="0"/>
                                          </p:val>
                                        </p:tav>
                                        <p:tav tm="100000">
                                          <p:val>
                                            <p:strVal val="#ppt_h"/>
                                          </p:val>
                                        </p:tav>
                                      </p:tavLst>
                                    </p:anim>
                                    <p:anim calcmode="lin" valueType="num">
                                      <p:cBhvr>
                                        <p:cTn id="73" dur="1000" fill="hold"/>
                                        <p:tgtEl>
                                          <p:spTgt spid="9">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
                                            <p:txEl>
                                              <p:pRg st="13" end="13"/>
                                            </p:tx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nodeType="withEffect">
                                  <p:stCondLst>
                                    <p:cond delay="0"/>
                                  </p:stCondLst>
                                  <p:childTnLst>
                                    <p:set>
                                      <p:cBhvr>
                                        <p:cTn id="76" dur="1" fill="hold">
                                          <p:stCondLst>
                                            <p:cond delay="0"/>
                                          </p:stCondLst>
                                        </p:cTn>
                                        <p:tgtEl>
                                          <p:spTgt spid="9">
                                            <p:txEl>
                                              <p:pRg st="14" end="14"/>
                                            </p:txEl>
                                          </p:spTgt>
                                        </p:tgtEl>
                                        <p:attrNameLst>
                                          <p:attrName>style.visibility</p:attrName>
                                        </p:attrNameLst>
                                      </p:cBhvr>
                                      <p:to>
                                        <p:strVal val="visible"/>
                                      </p:to>
                                    </p:set>
                                    <p:anim calcmode="lin" valueType="num">
                                      <p:cBhvr>
                                        <p:cTn id="77" dur="1000" fill="hold"/>
                                        <p:tgtEl>
                                          <p:spTgt spid="9">
                                            <p:txEl>
                                              <p:pRg st="14" end="14"/>
                                            </p:txEl>
                                          </p:spTgt>
                                        </p:tgtEl>
                                        <p:attrNameLst>
                                          <p:attrName>ppt_w</p:attrName>
                                        </p:attrNameLst>
                                      </p:cBhvr>
                                      <p:tavLst>
                                        <p:tav tm="0">
                                          <p:val>
                                            <p:fltVal val="0"/>
                                          </p:val>
                                        </p:tav>
                                        <p:tav tm="100000">
                                          <p:val>
                                            <p:strVal val="#ppt_w"/>
                                          </p:val>
                                        </p:tav>
                                      </p:tavLst>
                                    </p:anim>
                                    <p:anim calcmode="lin" valueType="num">
                                      <p:cBhvr>
                                        <p:cTn id="78" dur="1000" fill="hold"/>
                                        <p:tgtEl>
                                          <p:spTgt spid="9">
                                            <p:txEl>
                                              <p:pRg st="14" end="14"/>
                                            </p:txEl>
                                          </p:spTgt>
                                        </p:tgtEl>
                                        <p:attrNameLst>
                                          <p:attrName>ppt_h</p:attrName>
                                        </p:attrNameLst>
                                      </p:cBhvr>
                                      <p:tavLst>
                                        <p:tav tm="0">
                                          <p:val>
                                            <p:fltVal val="0"/>
                                          </p:val>
                                        </p:tav>
                                        <p:tav tm="100000">
                                          <p:val>
                                            <p:strVal val="#ppt_h"/>
                                          </p:val>
                                        </p:tav>
                                      </p:tavLst>
                                    </p:anim>
                                    <p:anim calcmode="lin" valueType="num">
                                      <p:cBhvr>
                                        <p:cTn id="79" dur="1000" fill="hold"/>
                                        <p:tgtEl>
                                          <p:spTgt spid="9">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9">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fltVal val="0"/>
                                          </p:val>
                                        </p:tav>
                                        <p:tav tm="100000">
                                          <p:val>
                                            <p:strVal val="#ppt_h"/>
                                          </p:val>
                                        </p:tav>
                                      </p:tavLst>
                                    </p:anim>
                                    <p:anim calcmode="lin" valueType="num">
                                      <p:cBhvr>
                                        <p:cTn id="8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131763"/>
            <a:ext cx="8839200" cy="914399"/>
          </a:xfrm>
        </p:spPr>
        <p:txBody>
          <a:bodyPr>
            <a:noAutofit/>
          </a:bodyPr>
          <a:lstStyle/>
          <a:p>
            <a:r>
              <a:rPr lang="en-US" sz="3600" i="1" dirty="0">
                <a:latin typeface="Times New Roman" panose="02020603050405020304" pitchFamily="18" charset="0"/>
                <a:cs typeface="Times New Roman" panose="02020603050405020304" pitchFamily="18" charset="0"/>
              </a:rPr>
              <a:t>Russia: Industrialization and Revolution</a:t>
            </a:r>
            <a:endParaRPr lang="en-US" sz="5400" i="1" dirty="0">
              <a:latin typeface="Times New Roman" panose="02020603050405020304" pitchFamily="18" charset="0"/>
              <a:cs typeface="Times New Roman" panose="02020603050405020304" pitchFamily="18" charset="0"/>
            </a:endParaRPr>
          </a:p>
        </p:txBody>
      </p:sp>
      <p:sp>
        <p:nvSpPr>
          <p:cNvPr id="9" name="Subtitle 8"/>
          <p:cNvSpPr>
            <a:spLocks noGrp="1"/>
          </p:cNvSpPr>
          <p:nvPr>
            <p:ph type="subTitle" idx="1"/>
          </p:nvPr>
        </p:nvSpPr>
        <p:spPr>
          <a:xfrm>
            <a:off x="0" y="1143000"/>
            <a:ext cx="9372600" cy="5334000"/>
          </a:xfrm>
        </p:spPr>
        <p:txBody>
          <a:bodyPr>
            <a:normAutofit/>
          </a:bodyPr>
          <a:lstStyle/>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4. Growing middle class disliked Russia’s deep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conservatism, sought a greater role in political life</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 But they were dependent on the state for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contracts and jobs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b. Also relied on the state to suppress worker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radicalism   </a:t>
            </a: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7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9">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3" end="3"/>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p:cTn id="13"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15" dur="500" fill="hold"/>
                                        <p:tgtEl>
                                          <p:spTgt spid="9">
                                            <p:txEl>
                                              <p:pRg st="4" end="4"/>
                                            </p:txEl>
                                          </p:spTgt>
                                        </p:tgtEl>
                                        <p:attrNameLst>
                                          <p:attrName>style.rotation</p:attrName>
                                        </p:attrNameLst>
                                      </p:cBhvr>
                                      <p:tavLst>
                                        <p:tav tm="0">
                                          <p:val>
                                            <p:fltVal val="360"/>
                                          </p:val>
                                        </p:tav>
                                        <p:tav tm="100000">
                                          <p:val>
                                            <p:fltVal val="0"/>
                                          </p:val>
                                        </p:tav>
                                      </p:tavLst>
                                    </p:anim>
                                    <p:animEffect transition="in" filter="fade">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 calcmode="lin" valueType="num">
                                      <p:cBhvr>
                                        <p:cTn id="2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6" end="6"/>
                                            </p:txEl>
                                          </p:spTgt>
                                        </p:tgtEl>
                                        <p:attrNameLst>
                                          <p:attrName>ppt_h</p:attrName>
                                        </p:attrNameLst>
                                      </p:cBhvr>
                                      <p:tavLst>
                                        <p:tav tm="0">
                                          <p:val>
                                            <p:fltVal val="0"/>
                                          </p:val>
                                        </p:tav>
                                        <p:tav tm="100000">
                                          <p:val>
                                            <p:strVal val="#ppt_h"/>
                                          </p:val>
                                        </p:tav>
                                      </p:tavLst>
                                    </p:anim>
                                    <p:anim calcmode="lin" valueType="num">
                                      <p:cBhvr>
                                        <p:cTn id="23" dur="500" fill="hold"/>
                                        <p:tgtEl>
                                          <p:spTgt spid="9">
                                            <p:txEl>
                                              <p:pRg st="6" end="6"/>
                                            </p:txEl>
                                          </p:spTgt>
                                        </p:tgtEl>
                                        <p:attrNameLst>
                                          <p:attrName>style.rotation</p:attrName>
                                        </p:attrNameLst>
                                      </p:cBhvr>
                                      <p:tavLst>
                                        <p:tav tm="0">
                                          <p:val>
                                            <p:fltVal val="360"/>
                                          </p:val>
                                        </p:tav>
                                        <p:tav tm="100000">
                                          <p:val>
                                            <p:fltVal val="0"/>
                                          </p:val>
                                        </p:tav>
                                      </p:tavLst>
                                    </p:anim>
                                    <p:animEffect transition="in" filter="fade">
                                      <p:cBhvr>
                                        <p:cTn id="24" dur="500"/>
                                        <p:tgtEl>
                                          <p:spTgt spid="9">
                                            <p:txEl>
                                              <p:pRg st="6" end="6"/>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calcmode="lin" valueType="num">
                                      <p:cBhvr>
                                        <p:cTn id="27"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7" end="7"/>
                                            </p:txEl>
                                          </p:spTgt>
                                        </p:tgtEl>
                                        <p:attrNameLst>
                                          <p:attrName>ppt_h</p:attrName>
                                        </p:attrNameLst>
                                      </p:cBhvr>
                                      <p:tavLst>
                                        <p:tav tm="0">
                                          <p:val>
                                            <p:fltVal val="0"/>
                                          </p:val>
                                        </p:tav>
                                        <p:tav tm="100000">
                                          <p:val>
                                            <p:strVal val="#ppt_h"/>
                                          </p:val>
                                        </p:tav>
                                      </p:tavLst>
                                    </p:anim>
                                    <p:anim calcmode="lin" valueType="num">
                                      <p:cBhvr>
                                        <p:cTn id="29" dur="500" fill="hold"/>
                                        <p:tgtEl>
                                          <p:spTgt spid="9">
                                            <p:txEl>
                                              <p:pRg st="7" end="7"/>
                                            </p:txEl>
                                          </p:spTgt>
                                        </p:tgtEl>
                                        <p:attrNameLst>
                                          <p:attrName>style.rotation</p:attrName>
                                        </p:attrNameLst>
                                      </p:cBhvr>
                                      <p:tavLst>
                                        <p:tav tm="0">
                                          <p:val>
                                            <p:fltVal val="360"/>
                                          </p:val>
                                        </p:tav>
                                        <p:tav tm="100000">
                                          <p:val>
                                            <p:fltVal val="0"/>
                                          </p:val>
                                        </p:tav>
                                      </p:tavLst>
                                    </p:anim>
                                    <p:animEffect transition="in" filter="fade">
                                      <p:cBhvr>
                                        <p:cTn id="3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8915400" cy="1295399"/>
          </a:xfrm>
        </p:spPr>
        <p:txBody>
          <a:bodyPr>
            <a:normAutofit fontScale="90000"/>
          </a:bodyPr>
          <a:lstStyle/>
          <a:p>
            <a:r>
              <a:rPr lang="en-US" i="1" dirty="0">
                <a:latin typeface="Times New Roman" panose="02020603050405020304" pitchFamily="18" charset="0"/>
                <a:cs typeface="Times New Roman" panose="02020603050405020304" pitchFamily="18" charset="0"/>
              </a:rPr>
              <a:t>Russia: Industrialization and Revolution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914400"/>
            <a:ext cx="9220200" cy="6172200"/>
          </a:xfrm>
        </p:spPr>
        <p:txBody>
          <a:bodyPr>
            <a:normAutofit fontScale="85000" lnSpcReduction="20000"/>
          </a:bodyPr>
          <a:lstStyle/>
          <a:p>
            <a:pPr algn="l">
              <a:lnSpc>
                <a:spcPct val="110000"/>
              </a:lnSpc>
              <a:spcBef>
                <a:spcPts val="0"/>
              </a:spcBef>
            </a:pPr>
            <a:r>
              <a:rPr lang="en-US" dirty="0">
                <a:solidFill>
                  <a:schemeClr val="tx1"/>
                </a:solidFill>
              </a:rPr>
              <a:t>  </a:t>
            </a:r>
            <a:r>
              <a:rPr lang="en-US" sz="3000" dirty="0">
                <a:solidFill>
                  <a:schemeClr val="tx1"/>
                </a:solidFill>
                <a:latin typeface="Times New Roman" panose="02020603050405020304" pitchFamily="18" charset="0"/>
                <a:cs typeface="Times New Roman" panose="02020603050405020304" pitchFamily="18" charset="0"/>
              </a:rPr>
              <a:t>5. Russian working class (only about 5 percent of the population)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rapidly radicalized    </a:t>
            </a:r>
          </a:p>
          <a:p>
            <a:pPr algn="l">
              <a:lnSpc>
                <a:spcPct val="110000"/>
              </a:lnSpc>
              <a:spcBef>
                <a:spcPts val="0"/>
              </a:spcBef>
            </a:pPr>
            <a:r>
              <a:rPr lang="en-US" sz="17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 Harsh conditions    </a:t>
            </a:r>
          </a:p>
          <a:p>
            <a:pPr algn="l">
              <a:lnSpc>
                <a:spcPct val="110000"/>
              </a:lnSpc>
              <a:spcBef>
                <a:spcPts val="0"/>
              </a:spcBef>
            </a:pPr>
            <a:r>
              <a:rPr lang="en-US" sz="17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b. No legal outlet for grievances  </a:t>
            </a:r>
          </a:p>
          <a:p>
            <a:pPr algn="l">
              <a:lnSpc>
                <a:spcPct val="110000"/>
              </a:lnSpc>
              <a:spcBef>
                <a:spcPts val="0"/>
              </a:spcBef>
            </a:pPr>
            <a:r>
              <a:rPr lang="en-US" sz="17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c. Large-scale strikes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6.  Marxist socialism appealed to some educated Russians,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gave them hope for the future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 Founded the Russian Social-Democratic Labor Party (1898)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b. Got involved in workers’ education, union organizing, and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revolutionary action   </a:t>
            </a:r>
          </a:p>
          <a:p>
            <a:pPr algn="l">
              <a:lnSpc>
                <a:spcPct val="110000"/>
              </a:lnSpc>
              <a:spcBef>
                <a:spcPts val="0"/>
              </a:spcBef>
            </a:pPr>
            <a:r>
              <a:rPr lang="en-US" sz="30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81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p:cTn id="1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p:cTn id="3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9" end="9"/>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p:cTn id="3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calcmode="lin" valueType="num">
                                      <p:cBhvr>
                                        <p:cTn id="45"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calcmode="lin" valueType="num">
                                      <p:cBhvr>
                                        <p:cTn id="53" dur="10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14" end="14"/>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14" end="14"/>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14" end="14"/>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15" end="15"/>
                                            </p:txEl>
                                          </p:spTgt>
                                        </p:tgtEl>
                                        <p:attrNameLst>
                                          <p:attrName>style.visibility</p:attrName>
                                        </p:attrNameLst>
                                      </p:cBhvr>
                                      <p:to>
                                        <p:strVal val="visible"/>
                                      </p:to>
                                    </p:set>
                                    <p:anim calcmode="lin" valueType="num">
                                      <p:cBhvr>
                                        <p:cTn id="59" dur="1000" fill="hold"/>
                                        <p:tgtEl>
                                          <p:spTgt spid="5">
                                            <p:txEl>
                                              <p:pRg st="15" end="15"/>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15" end="15"/>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15" end="15"/>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8915400" cy="1295399"/>
          </a:xfrm>
        </p:spPr>
        <p:txBody>
          <a:bodyPr>
            <a:normAutofit fontScale="90000"/>
          </a:bodyPr>
          <a:lstStyle/>
          <a:p>
            <a:r>
              <a:rPr lang="en-US" dirty="0">
                <a:latin typeface="Times New Roman" panose="02020603050405020304" pitchFamily="18" charset="0"/>
                <a:cs typeface="Times New Roman" panose="02020603050405020304" pitchFamily="18" charset="0"/>
              </a:rPr>
              <a:t>Russia: Industrialization and Revolution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685800"/>
            <a:ext cx="9144000" cy="6172200"/>
          </a:xfrm>
        </p:spPr>
        <p:txBody>
          <a:bodyPr>
            <a:normAutofit/>
          </a:bodyPr>
          <a:lstStyle/>
          <a:p>
            <a:pPr algn="l">
              <a:spcBef>
                <a:spcPts val="0"/>
              </a:spcBef>
            </a:pPr>
            <a:r>
              <a:rPr lang="en-US" dirty="0">
                <a:solidFill>
                  <a:schemeClr val="tx1"/>
                </a:solidFill>
              </a:rPr>
              <a:t>  </a:t>
            </a:r>
            <a:r>
              <a:rPr lang="en-US"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7.  Major insurrection broke out in 1905, after defeat in     </a:t>
            </a:r>
          </a:p>
          <a:p>
            <a:pPr algn="l">
              <a:spcBef>
                <a:spcPts val="0"/>
              </a:spcBef>
            </a:pPr>
            <a:r>
              <a:rPr lang="en-US" sz="2800" b="1" i="1" dirty="0">
                <a:solidFill>
                  <a:schemeClr val="tx1"/>
                </a:solidFill>
                <a:latin typeface="Times New Roman" panose="02020603050405020304" pitchFamily="18" charset="0"/>
                <a:cs typeface="Times New Roman" panose="02020603050405020304" pitchFamily="18" charset="0"/>
              </a:rPr>
              <a:t>          war by Japan </a:t>
            </a:r>
            <a:r>
              <a:rPr lang="en-US" sz="2800" i="1"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1600" i="1"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  In Moscow and St. Petersburg, workers went on strike,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created their own representative councils (“soviets”)    </a:t>
            </a:r>
          </a:p>
          <a:p>
            <a:pPr algn="l">
              <a:spcBef>
                <a:spcPts val="0"/>
              </a:spcBef>
            </a:pPr>
            <a:r>
              <a:rPr lang="en-US" sz="1600" dirty="0">
                <a:solidFill>
                  <a:schemeClr val="tx1"/>
                </a:solidFill>
                <a:latin typeface="Times New Roman" panose="02020603050405020304" pitchFamily="18" charset="0"/>
                <a:cs typeface="Times New Roman" panose="02020603050405020304" pitchFamily="18" charset="0"/>
              </a:rPr>
              <a:t> </a:t>
            </a:r>
            <a:r>
              <a:rPr lang="en-US" sz="105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b.  Peasant uprisings, student demonstrations       </a:t>
            </a: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c.  Non-Russian nationalities revolted       </a:t>
            </a: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d.  Military mutiny       </a:t>
            </a: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e.  Brutally suppressed, but forced the tsar’s regime to </a:t>
            </a:r>
          </a:p>
          <a:p>
            <a:pPr algn="l">
              <a:spcBef>
                <a:spcPts val="0"/>
              </a:spcBef>
            </a:pPr>
            <a:r>
              <a:rPr lang="en-US" sz="2800" b="1" i="1" dirty="0">
                <a:solidFill>
                  <a:schemeClr val="tx1"/>
                </a:solidFill>
                <a:latin typeface="Times New Roman" panose="02020603050405020304" pitchFamily="18" charset="0"/>
                <a:cs typeface="Times New Roman" panose="02020603050405020304" pitchFamily="18" charset="0"/>
              </a:rPr>
              <a:t>            make reforms   </a:t>
            </a:r>
          </a:p>
          <a:p>
            <a:pPr algn="l">
              <a:spcBef>
                <a:spcPts val="0"/>
              </a:spcBef>
            </a:pPr>
            <a:r>
              <a:rPr lang="en-US" sz="2800" b="1" i="1" dirty="0">
                <a:solidFill>
                  <a:schemeClr val="tx1"/>
                </a:solidFill>
                <a:latin typeface="Times New Roman" panose="02020603050405020304" pitchFamily="18" charset="0"/>
                <a:cs typeface="Times New Roman" panose="02020603050405020304" pitchFamily="18" charset="0"/>
              </a:rPr>
              <a:t> </a:t>
            </a:r>
            <a:endParaRPr lang="en-US"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p:cTn id="4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p:cTn id="5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p:cTn id="61"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12" end="1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p:cTn id="67"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13" end="13"/>
                                            </p:txEl>
                                          </p:spTgt>
                                        </p:tgtEl>
                                        <p:attrNameLst>
                                          <p:attrName>style.rotation</p:attrName>
                                        </p:attrNameLst>
                                      </p:cBhvr>
                                      <p:tavLst>
                                        <p:tav tm="0">
                                          <p:val>
                                            <p:fltVal val="90"/>
                                          </p:val>
                                        </p:tav>
                                        <p:tav tm="100000">
                                          <p:val>
                                            <p:fltVal val="0"/>
                                          </p:val>
                                        </p:tav>
                                      </p:tavLst>
                                    </p:anim>
                                    <p:animEffect transition="in" filter="fade">
                                      <p:cBhvr>
                                        <p:cTn id="70"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9144000" cy="838199"/>
          </a:xfrm>
        </p:spPr>
        <p:txBody>
          <a:bodyPr>
            <a:normAutofit fontScale="90000"/>
          </a:bodyPr>
          <a:lstStyle/>
          <a:p>
            <a:r>
              <a:rPr lang="en-US" i="1" dirty="0">
                <a:latin typeface="Times New Roman" panose="02020603050405020304" pitchFamily="18" charset="0"/>
                <a:cs typeface="Times New Roman" panose="02020603050405020304" pitchFamily="18" charset="0"/>
              </a:rPr>
              <a:t>Russia: Industrialization and Revolution</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685800"/>
            <a:ext cx="9448800" cy="6172200"/>
          </a:xfrm>
        </p:spPr>
        <p:txBody>
          <a:bodyPr>
            <a:normAutofit/>
          </a:bodyPr>
          <a:lstStyle/>
          <a:p>
            <a:pPr algn="l">
              <a:lnSpc>
                <a:spcPct val="110000"/>
              </a:lnSpc>
              <a:spcBef>
                <a:spcPts val="0"/>
              </a:spcBef>
            </a:pPr>
            <a:r>
              <a:rPr lang="en-US" dirty="0">
                <a:solidFill>
                  <a:schemeClr val="tx1"/>
                </a:solidFill>
              </a:rPr>
              <a:t>  </a:t>
            </a:r>
            <a:r>
              <a:rPr lang="en-US" sz="2400" dirty="0">
                <a:solidFill>
                  <a:schemeClr val="tx1"/>
                </a:solidFill>
                <a:latin typeface="Times New Roman" panose="02020603050405020304" pitchFamily="18" charset="0"/>
                <a:cs typeface="Times New Roman" panose="02020603050405020304" pitchFamily="18" charset="0"/>
              </a:rPr>
              <a:t>8. Limited political reforms failed to pacify the radicals or bring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stability      </a:t>
            </a:r>
          </a:p>
          <a:p>
            <a:pPr algn="l">
              <a:lnSpc>
                <a:spcPct val="110000"/>
              </a:lnSpc>
              <a:spcBef>
                <a:spcPts val="0"/>
              </a:spcBef>
            </a:pPr>
            <a:r>
              <a:rPr lang="en-US" sz="11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a. Growing belief that only a revolution would help      </a:t>
            </a:r>
          </a:p>
          <a:p>
            <a:pPr algn="l">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b. World War I provided the revolutionary moment   </a:t>
            </a:r>
          </a:p>
          <a:p>
            <a:pPr algn="l">
              <a:lnSpc>
                <a:spcPct val="110000"/>
              </a:lnSpc>
              <a:spcBef>
                <a:spcPts val="0"/>
              </a:spcBef>
            </a:pPr>
            <a:r>
              <a:rPr lang="en-US" sz="1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9.  Russian Revolution broke out in 1917 </a:t>
            </a:r>
            <a:r>
              <a:rPr lang="en-US" sz="2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a. Brought the most radical of the socialist groups to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power—the Bolsheviks, led by Vladimir </a:t>
            </a:r>
            <a:r>
              <a:rPr lang="en-US" sz="2400" dirty="0" err="1">
                <a:solidFill>
                  <a:schemeClr val="tx1"/>
                </a:solidFill>
                <a:latin typeface="Times New Roman" panose="02020603050405020304" pitchFamily="18" charset="0"/>
                <a:cs typeface="Times New Roman" panose="02020603050405020304" pitchFamily="18" charset="0"/>
              </a:rPr>
              <a:t>Ilyich</a:t>
            </a:r>
            <a:r>
              <a:rPr lang="en-US" sz="2400" dirty="0">
                <a:solidFill>
                  <a:schemeClr val="tx1"/>
                </a:solidFill>
                <a:latin typeface="Times New Roman" panose="02020603050405020304" pitchFamily="18" charset="0"/>
                <a:cs typeface="Times New Roman" panose="02020603050405020304" pitchFamily="18" charset="0"/>
              </a:rPr>
              <a:t> Ulyanov (Lenin) `      </a:t>
            </a:r>
          </a:p>
          <a:p>
            <a:pPr algn="l">
              <a:lnSpc>
                <a:spcPct val="1100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b. Only in Russia did industrialization lead to violent social </a:t>
            </a:r>
          </a:p>
          <a:p>
            <a:pPr algn="l">
              <a:lnSpc>
                <a:spcPct val="110000"/>
              </a:lnSpc>
              <a:spcBef>
                <a:spcPts val="0"/>
              </a:spcBef>
            </a:pPr>
            <a:r>
              <a:rPr lang="en-US" sz="2400" b="1" i="1" dirty="0">
                <a:solidFill>
                  <a:schemeClr val="tx1"/>
                </a:solidFill>
                <a:latin typeface="Times New Roman" panose="02020603050405020304" pitchFamily="18" charset="0"/>
                <a:cs typeface="Times New Roman" panose="02020603050405020304" pitchFamily="18" charset="0"/>
              </a:rPr>
              <a:t>         revolution</a:t>
            </a:r>
          </a:p>
        </p:txBody>
      </p:sp>
    </p:spTree>
    <p:extLst>
      <p:ext uri="{BB962C8B-B14F-4D97-AF65-F5344CB8AC3E}">
        <p14:creationId xmlns:p14="http://schemas.microsoft.com/office/powerpoint/2010/main" val="10593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p:cTn id="1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p:cTn id="3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9" end="9"/>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p:cTn id="3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calcmode="lin" valueType="num">
                                      <p:cBhvr>
                                        <p:cTn id="45"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12" end="12"/>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 calcmode="lin" valueType="num">
                                      <p:cBhvr>
                                        <p:cTn id="51"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13" end="13"/>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8077200" cy="1447799"/>
          </a:xfrm>
        </p:spPr>
        <p:txBody>
          <a:bodyPr>
            <a:normAutofit/>
          </a:bodyPr>
          <a:lstStyle/>
          <a:p>
            <a:r>
              <a:rPr lang="en-US" sz="2400" dirty="0">
                <a:latin typeface="Times New Roman" panose="02020603050405020304" pitchFamily="18" charset="0"/>
                <a:cs typeface="Times New Roman" panose="02020603050405020304" pitchFamily="18" charset="0"/>
              </a:rPr>
              <a:t>What were the differences between industrialization in the U.S. and that in Russia?</a:t>
            </a:r>
          </a:p>
        </p:txBody>
      </p:sp>
      <p:graphicFrame>
        <p:nvGraphicFramePr>
          <p:cNvPr id="4" name="Table 3"/>
          <p:cNvGraphicFramePr>
            <a:graphicFrameLocks noGrp="1"/>
          </p:cNvGraphicFramePr>
          <p:nvPr>
            <p:extLst/>
          </p:nvPr>
        </p:nvGraphicFramePr>
        <p:xfrm>
          <a:off x="304800" y="1524000"/>
          <a:ext cx="8839200" cy="510540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64671">
                <a:tc>
                  <a:txBody>
                    <a:bodyPr/>
                    <a:lstStyle/>
                    <a:p>
                      <a:pPr marL="0" marR="0" algn="ctr">
                        <a:lnSpc>
                          <a:spcPct val="115000"/>
                        </a:lnSpc>
                        <a:spcBef>
                          <a:spcPts val="0"/>
                        </a:spcBef>
                        <a:spcAft>
                          <a:spcPts val="0"/>
                        </a:spcAft>
                      </a:pPr>
                      <a:r>
                        <a:rPr lang="en-US" sz="1800" dirty="0">
                          <a:latin typeface="Times New Roman"/>
                          <a:ea typeface="Times New Roman"/>
                          <a:cs typeface="Times New Roman"/>
                        </a:rPr>
                        <a:t> United States</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Russia</a:t>
                      </a: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40729">
                <a:tc>
                  <a:txBody>
                    <a:bodyPr/>
                    <a:lstStyle/>
                    <a:p>
                      <a:pPr marL="342900" marR="0" lvl="0" indent="-342900">
                        <a:lnSpc>
                          <a:spcPct val="115000"/>
                        </a:lnSpc>
                        <a:spcBef>
                          <a:spcPts val="0"/>
                        </a:spcBef>
                        <a:spcAft>
                          <a:spcPts val="0"/>
                        </a:spcAft>
                        <a:buFont typeface="Symbol"/>
                        <a:buChar char=""/>
                      </a:pPr>
                      <a:endParaRPr lang="en-US" sz="1800" dirty="0">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endParaRPr lang="en-US" sz="1800" dirty="0">
                        <a:latin typeface="Times New Roman"/>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47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ap 18-2"/>
          <p:cNvPicPr>
            <a:picLocks noChangeAspect="1" noChangeArrowheads="1"/>
          </p:cNvPicPr>
          <p:nvPr/>
        </p:nvPicPr>
        <p:blipFill>
          <a:blip r:embed="rId3" cstate="print"/>
          <a:srcRect/>
          <a:stretch>
            <a:fillRect/>
          </a:stretch>
        </p:blipFill>
        <p:spPr bwMode="auto">
          <a:xfrm>
            <a:off x="304800" y="330200"/>
            <a:ext cx="8531225" cy="6197600"/>
          </a:xfrm>
          <a:prstGeom prst="rect">
            <a:avLst/>
          </a:prstGeom>
          <a:noFill/>
          <a:ln w="9525">
            <a:noFill/>
            <a:miter lim="800000"/>
            <a:headEnd/>
            <a:tailEnd/>
          </a:ln>
          <a:effectLst/>
        </p:spPr>
      </p:pic>
    </p:spTree>
    <p:extLst>
      <p:ext uri="{BB962C8B-B14F-4D97-AF65-F5344CB8AC3E}">
        <p14:creationId xmlns:p14="http://schemas.microsoft.com/office/powerpoint/2010/main" val="340707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ctrTitle"/>
          </p:nvPr>
        </p:nvSpPr>
        <p:spPr>
          <a:xfrm>
            <a:off x="294807" y="742013"/>
            <a:ext cx="8534400" cy="1295400"/>
          </a:xfrm>
          <a:noFill/>
          <a:ln/>
        </p:spPr>
        <p:txBody>
          <a:bodyPr>
            <a:normAutofit fontScale="90000"/>
          </a:bodyPr>
          <a:lstStyle/>
          <a:p>
            <a:r>
              <a:rPr lang="en-US" sz="4000" dirty="0">
                <a:latin typeface="Times New Roman" panose="02020603050405020304" pitchFamily="18" charset="0"/>
                <a:cs typeface="Times New Roman" panose="02020603050405020304" pitchFamily="18" charset="0"/>
              </a:rPr>
              <a:t>Industrialization in both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Russia and the United States</a:t>
            </a:r>
          </a:p>
        </p:txBody>
      </p:sp>
      <p:sp>
        <p:nvSpPr>
          <p:cNvPr id="417795" name="Rectangle 3"/>
          <p:cNvSpPr>
            <a:spLocks noGrp="1" noChangeArrowheads="1"/>
          </p:cNvSpPr>
          <p:nvPr>
            <p:ph type="subTitle" idx="1"/>
          </p:nvPr>
        </p:nvSpPr>
        <p:spPr>
          <a:xfrm>
            <a:off x="9993" y="2438400"/>
            <a:ext cx="9124014" cy="4724400"/>
          </a:xfrm>
          <a:noFill/>
          <a:ln/>
        </p:spPr>
        <p:txBody>
          <a:bodyPr/>
          <a:lstStyle/>
          <a:p>
            <a:pPr marL="609600" indent="-609600" algn="l">
              <a:lnSpc>
                <a:spcPct val="80000"/>
              </a:lnSpc>
            </a:pPr>
            <a:r>
              <a:rPr lang="en-US" sz="2800" dirty="0">
                <a:solidFill>
                  <a:schemeClr val="tx1"/>
                </a:solidFill>
                <a:latin typeface="Times New Roman" panose="02020603050405020304" pitchFamily="18" charset="0"/>
                <a:cs typeface="Times New Roman" panose="02020603050405020304" pitchFamily="18" charset="0"/>
              </a:rPr>
              <a:t>  a. Occurred with greater state support than in Britain.</a:t>
            </a:r>
          </a:p>
          <a:p>
            <a:pPr marL="609600" indent="-609600" algn="l">
              <a:lnSpc>
                <a:spcPct val="80000"/>
              </a:lnSpc>
            </a:pPr>
            <a:endParaRPr lang="en-US" sz="2800" dirty="0">
              <a:solidFill>
                <a:schemeClr val="tx1"/>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800" dirty="0">
                <a:solidFill>
                  <a:schemeClr val="tx1"/>
                </a:solidFill>
                <a:latin typeface="Times New Roman" panose="02020603050405020304" pitchFamily="18" charset="0"/>
                <a:cs typeface="Times New Roman" panose="02020603050405020304" pitchFamily="18" charset="0"/>
              </a:rPr>
              <a:t>  b. Resulted in the emergence of powerful Marxist socialist movements.</a:t>
            </a:r>
          </a:p>
          <a:p>
            <a:pPr marL="609600" indent="-609600" algn="l">
              <a:lnSpc>
                <a:spcPct val="80000"/>
              </a:lnSpc>
            </a:pPr>
            <a:endParaRPr lang="en-US" sz="2800" dirty="0">
              <a:solidFill>
                <a:schemeClr val="tx1"/>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800" dirty="0">
                <a:solidFill>
                  <a:schemeClr val="tx1"/>
                </a:solidFill>
                <a:latin typeface="Times New Roman" panose="02020603050405020304" pitchFamily="18" charset="0"/>
                <a:cs typeface="Times New Roman" panose="02020603050405020304" pitchFamily="18" charset="0"/>
              </a:rPr>
              <a:t>  c. Failed to spark rapid urbanization.</a:t>
            </a:r>
          </a:p>
          <a:p>
            <a:pPr marL="609600" indent="-609600" algn="l">
              <a:lnSpc>
                <a:spcPct val="80000"/>
              </a:lnSpc>
            </a:pPr>
            <a:endParaRPr lang="en-US" sz="2800" dirty="0">
              <a:solidFill>
                <a:schemeClr val="tx1"/>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800" dirty="0">
                <a:solidFill>
                  <a:schemeClr val="tx1"/>
                </a:solidFill>
                <a:latin typeface="Times New Roman" panose="02020603050405020304" pitchFamily="18" charset="0"/>
                <a:cs typeface="Times New Roman" panose="02020603050405020304" pitchFamily="18" charset="0"/>
              </a:rPr>
              <a:t>  d. Took root at the same time as the emergence of more democratic governments.</a:t>
            </a:r>
          </a:p>
        </p:txBody>
      </p:sp>
      <p:sp>
        <p:nvSpPr>
          <p:cNvPr id="417797" name="Rectangle 5"/>
          <p:cNvSpPr>
            <a:spLocks noChangeArrowheads="1"/>
          </p:cNvSpPr>
          <p:nvPr/>
        </p:nvSpPr>
        <p:spPr bwMode="auto">
          <a:xfrm>
            <a:off x="0" y="0"/>
            <a:ext cx="9144000" cy="762000"/>
          </a:xfrm>
          <a:prstGeom prst="rect">
            <a:avLst/>
          </a:prstGeom>
          <a:solidFill>
            <a:srgbClr val="FBEEBD"/>
          </a:solidFill>
          <a:ln w="9525">
            <a:noFill/>
            <a:miter lim="800000"/>
            <a:headEnd/>
            <a:tailEnd/>
          </a:ln>
          <a:effectLst/>
        </p:spPr>
        <p:txBody>
          <a:bodyPr wrap="none" anchor="ctr"/>
          <a:lstStyle/>
          <a:p>
            <a:pPr algn="ctr"/>
            <a:r>
              <a:rPr lang="en-US" sz="4000" b="1" i="1" dirty="0">
                <a:latin typeface="Times New Roman" panose="02020603050405020304" pitchFamily="18" charset="0"/>
                <a:cs typeface="Times New Roman" panose="02020603050405020304" pitchFamily="18" charset="0"/>
              </a:rPr>
              <a:t>Comparison</a:t>
            </a:r>
            <a:endParaRPr lang="en-US" sz="4000" i="1" dirty="0">
              <a:solidFill>
                <a:srgbClr val="FFB38D"/>
              </a:solidFill>
            </a:endParaRPr>
          </a:p>
        </p:txBody>
      </p:sp>
    </p:spTree>
    <p:extLst>
      <p:ext uri="{BB962C8B-B14F-4D97-AF65-F5344CB8AC3E}">
        <p14:creationId xmlns:p14="http://schemas.microsoft.com/office/powerpoint/2010/main" val="285136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9144000" cy="1981199"/>
          </a:xfrm>
        </p:spPr>
        <p:txBody>
          <a:bodyPr>
            <a:normAutofit/>
          </a:bodyPr>
          <a:lstStyle/>
          <a:p>
            <a:pPr>
              <a:lnSpc>
                <a:spcPct val="90000"/>
              </a:lnSpc>
            </a:pPr>
            <a:r>
              <a:rPr lang="en-US" i="1" dirty="0">
                <a:latin typeface="Times New Roman" panose="02020603050405020304" pitchFamily="18" charset="0"/>
                <a:cs typeface="Times New Roman" panose="02020603050405020304" pitchFamily="18" charset="0"/>
              </a:rPr>
              <a:t>Variations on a Theme: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Comparing Industrialization in the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United States and Russia</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2362200"/>
            <a:ext cx="9144000" cy="5181600"/>
          </a:xfrm>
        </p:spPr>
        <p:txBody>
          <a:bodyPr>
            <a:normAutofit/>
          </a:bodyPr>
          <a:lstStyle/>
          <a:p>
            <a:pPr algn="l">
              <a:spcBef>
                <a:spcPts val="0"/>
              </a:spcBef>
            </a:pPr>
            <a:r>
              <a:rPr lang="en-US" dirty="0">
                <a:solidFill>
                  <a:schemeClr val="tx1"/>
                </a:solidFill>
                <a:latin typeface="Times New Roman" panose="02020603050405020304" pitchFamily="18" charset="0"/>
                <a:cs typeface="Times New Roman" panose="02020603050405020304" pitchFamily="18" charset="0"/>
              </a:rPr>
              <a:t>A.  The Industrial Revolution soon spread to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continental Western Europe.</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1.  By 1900, it was established in the ___________,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________, and ______</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553200" y="3810000"/>
            <a:ext cx="2514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United States</a:t>
            </a:r>
          </a:p>
        </p:txBody>
      </p:sp>
      <p:sp>
        <p:nvSpPr>
          <p:cNvPr id="6" name="TextBox 5"/>
          <p:cNvSpPr txBox="1"/>
          <p:nvPr/>
        </p:nvSpPr>
        <p:spPr>
          <a:xfrm>
            <a:off x="1295400" y="4368225"/>
            <a:ext cx="1752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Russia</a:t>
            </a:r>
          </a:p>
        </p:txBody>
      </p:sp>
      <p:sp>
        <p:nvSpPr>
          <p:cNvPr id="7" name="TextBox 6"/>
          <p:cNvSpPr txBox="1"/>
          <p:nvPr/>
        </p:nvSpPr>
        <p:spPr>
          <a:xfrm>
            <a:off x="3581400" y="4366817"/>
            <a:ext cx="1752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Japan</a:t>
            </a:r>
          </a:p>
        </p:txBody>
      </p:sp>
    </p:spTree>
    <p:extLst>
      <p:ext uri="{BB962C8B-B14F-4D97-AF65-F5344CB8AC3E}">
        <p14:creationId xmlns:p14="http://schemas.microsoft.com/office/powerpoint/2010/main" val="16385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04801"/>
            <a:ext cx="8534400" cy="1828799"/>
          </a:xfrm>
        </p:spPr>
        <p:txBody>
          <a:bodyPr>
            <a:normAutofit fontScale="90000"/>
          </a:bodyPr>
          <a:lstStyle/>
          <a:p>
            <a:pPr>
              <a:lnSpc>
                <a:spcPct val="90000"/>
              </a:lnSpc>
            </a:pPr>
            <a:r>
              <a:rPr lang="en-US" i="1" dirty="0">
                <a:latin typeface="Times New Roman" panose="02020603050405020304" pitchFamily="18" charset="0"/>
                <a:cs typeface="Times New Roman" panose="02020603050405020304" pitchFamily="18" charset="0"/>
              </a:rPr>
              <a:t>Variations on a Theme: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Comparing Industrialization in the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United States and Russia</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2133600"/>
            <a:ext cx="9144000" cy="5181600"/>
          </a:xfrm>
        </p:spPr>
        <p:txBody>
          <a:bodyPr>
            <a:normAutofit fontScale="92500" lnSpcReduction="10000"/>
          </a:bodyPr>
          <a:lstStyle/>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2.  Industrialization had ______ ______ outcomes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wherever it was established broadly similar </a:t>
            </a:r>
          </a:p>
          <a:p>
            <a:pPr algn="l">
              <a:lnSpc>
                <a:spcPct val="110000"/>
              </a:lnSpc>
              <a:spcBef>
                <a:spcPts val="0"/>
              </a:spcBef>
            </a:pPr>
            <a:r>
              <a:rPr lang="en-US" sz="14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  Aristocratic, artisanal, and peasant classes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declined</a:t>
            </a:r>
          </a:p>
          <a:p>
            <a:pPr algn="l">
              <a:lnSpc>
                <a:spcPct val="110000"/>
              </a:lnSpc>
              <a:spcBef>
                <a:spcPts val="0"/>
              </a:spcBef>
            </a:pPr>
            <a:r>
              <a:rPr lang="en-US" sz="19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b. Middle-class women withdrew from paid labor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altogether</a:t>
            </a:r>
          </a:p>
          <a:p>
            <a:pPr algn="l">
              <a:lnSpc>
                <a:spcPct val="110000"/>
              </a:lnSpc>
              <a:spcBef>
                <a:spcPts val="0"/>
              </a:spcBef>
            </a:pPr>
            <a:r>
              <a:rPr lang="en-US" sz="2200" dirty="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c. Establishment of trade unions and socialist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movements</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4038600" y="2145773"/>
            <a:ext cx="25146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broadly similar </a:t>
            </a:r>
            <a:endParaRPr lang="en-US" sz="3000" dirty="0"/>
          </a:p>
        </p:txBody>
      </p:sp>
    </p:spTree>
    <p:extLst>
      <p:ext uri="{BB962C8B-B14F-4D97-AF65-F5344CB8AC3E}">
        <p14:creationId xmlns:p14="http://schemas.microsoft.com/office/powerpoint/2010/main" val="5595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3" end="3"/>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p:cTn id="1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p:cTn id="2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3"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24" dur="500"/>
                                        <p:tgtEl>
                                          <p:spTgt spid="5">
                                            <p:txEl>
                                              <p:pRg st="6" end="6"/>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p:cTn id="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9" dur="500" fill="hold"/>
                                        <p:tgtEl>
                                          <p:spTgt spid="5">
                                            <p:txEl>
                                              <p:pRg st="7" end="7"/>
                                            </p:txEl>
                                          </p:spTgt>
                                        </p:tgtEl>
                                        <p:attrNameLst>
                                          <p:attrName>style.rotation</p:attrName>
                                        </p:attrNameLst>
                                      </p:cBhvr>
                                      <p:tavLst>
                                        <p:tav tm="0">
                                          <p:val>
                                            <p:fltVal val="360"/>
                                          </p:val>
                                        </p:tav>
                                        <p:tav tm="100000">
                                          <p:val>
                                            <p:fltVal val="0"/>
                                          </p:val>
                                        </p:tav>
                                      </p:tavLst>
                                    </p:anim>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p:cTn id="3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7" dur="500" fill="hold"/>
                                        <p:tgtEl>
                                          <p:spTgt spid="5">
                                            <p:txEl>
                                              <p:pRg st="9" end="9"/>
                                            </p:txEl>
                                          </p:spTgt>
                                        </p:tgtEl>
                                        <p:attrNameLst>
                                          <p:attrName>style.rotation</p:attrName>
                                        </p:attrNameLst>
                                      </p:cBhvr>
                                      <p:tavLst>
                                        <p:tav tm="0">
                                          <p:val>
                                            <p:fltVal val="360"/>
                                          </p:val>
                                        </p:tav>
                                        <p:tav tm="100000">
                                          <p:val>
                                            <p:fltVal val="0"/>
                                          </p:val>
                                        </p:tav>
                                      </p:tavLst>
                                    </p:anim>
                                    <p:animEffect transition="in" filter="fade">
                                      <p:cBhvr>
                                        <p:cTn id="38" dur="500"/>
                                        <p:tgtEl>
                                          <p:spTgt spid="5">
                                            <p:txEl>
                                              <p:pRg st="9" end="9"/>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p:cTn id="4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43" dur="500" fill="hold"/>
                                        <p:tgtEl>
                                          <p:spTgt spid="5">
                                            <p:txEl>
                                              <p:pRg st="10" end="10"/>
                                            </p:txEl>
                                          </p:spTgt>
                                        </p:tgtEl>
                                        <p:attrNameLst>
                                          <p:attrName>style.rotation</p:attrName>
                                        </p:attrNameLst>
                                      </p:cBhvr>
                                      <p:tavLst>
                                        <p:tav tm="0">
                                          <p:val>
                                            <p:fltVal val="360"/>
                                          </p:val>
                                        </p:tav>
                                        <p:tav tm="100000">
                                          <p:val>
                                            <p:fltVal val="0"/>
                                          </p:val>
                                        </p:tav>
                                      </p:tavLst>
                                    </p:anim>
                                    <p:animEffect transition="in" filter="fade">
                                      <p:cBhvr>
                                        <p:cTn id="44" dur="500"/>
                                        <p:tgtEl>
                                          <p:spTgt spid="5">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8731"/>
            <a:ext cx="9144000" cy="2438400"/>
          </a:xfrm>
        </p:spPr>
        <p:txBody>
          <a:bodyPr>
            <a:normAutofit fontScale="90000"/>
          </a:bodyPr>
          <a:lstStyle/>
          <a:p>
            <a:pPr>
              <a:lnSpc>
                <a:spcPct val="90000"/>
              </a:lnSpc>
            </a:pPr>
            <a:r>
              <a:rPr lang="en-US" i="1" dirty="0">
                <a:latin typeface="Times New Roman" panose="02020603050405020304" pitchFamily="18" charset="0"/>
                <a:cs typeface="Times New Roman" panose="02020603050405020304" pitchFamily="18" charset="0"/>
              </a:rPr>
              <a:t>Variations on a Theme: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Comparing Industrialization in the</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United States and Russia</a:t>
            </a:r>
            <a:br>
              <a:rPr lang="en-US" i="1" dirty="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52400" y="1828801"/>
            <a:ext cx="9296400" cy="5029200"/>
          </a:xfrm>
        </p:spPr>
        <p:txBody>
          <a:bodyPr>
            <a:normAutofit fontScale="85000" lnSpcReduction="10000"/>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3. But the spread of industrialization was affected by the cultures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of the lands where it was established, pace and timing of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industrialization, nature of major industries, role of the state,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political expression of social conflict, etc.</a:t>
            </a:r>
          </a:p>
          <a:p>
            <a:pPr algn="l">
              <a:lnSpc>
                <a:spcPct val="12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 </a:t>
            </a:r>
            <a:r>
              <a:rPr lang="en-US" sz="7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French industrialization was _______, perhaps less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disruptive  </a:t>
            </a:r>
          </a:p>
          <a:p>
            <a:pPr algn="l">
              <a:lnSpc>
                <a:spcPct val="120000"/>
              </a:lnSpc>
              <a:spcBef>
                <a:spcPts val="0"/>
              </a:spcBef>
            </a:pPr>
            <a:r>
              <a:rPr lang="en-US" sz="21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Germany focused at first on ______ _______</a:t>
            </a:r>
          </a:p>
          <a:p>
            <a:pPr algn="l">
              <a:lnSpc>
                <a:spcPct val="120000"/>
              </a:lnSpc>
              <a:spcBef>
                <a:spcPts val="0"/>
              </a:spcBef>
            </a:pPr>
            <a:r>
              <a:rPr lang="en-US" sz="2100" dirty="0">
                <a:solidFill>
                  <a:schemeClr val="tx1"/>
                </a:solidFill>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4.  Variations are most apparent in the cases of the United States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and Russia</a:t>
            </a:r>
          </a:p>
        </p:txBody>
      </p:sp>
      <p:sp>
        <p:nvSpPr>
          <p:cNvPr id="2" name="TextBox 1"/>
          <p:cNvSpPr txBox="1"/>
          <p:nvPr/>
        </p:nvSpPr>
        <p:spPr>
          <a:xfrm>
            <a:off x="4755630" y="4953000"/>
            <a:ext cx="2971800" cy="683264"/>
          </a:xfrm>
          <a:prstGeom prst="rect">
            <a:avLst/>
          </a:prstGeom>
          <a:noFill/>
        </p:spPr>
        <p:txBody>
          <a:bodyPr wrap="square" rtlCol="0">
            <a:spAutoFit/>
          </a:bodyPr>
          <a:lstStyle/>
          <a:p>
            <a:pPr>
              <a:lnSpc>
                <a:spcPct val="120000"/>
              </a:lnSpc>
            </a:pPr>
            <a:r>
              <a:rPr lang="en-US" sz="2800" dirty="0">
                <a:latin typeface="Times New Roman" panose="02020603050405020304" pitchFamily="18" charset="0"/>
                <a:cs typeface="Times New Roman" panose="02020603050405020304" pitchFamily="18" charset="0"/>
              </a:rPr>
              <a:t>heavy industry </a:t>
            </a:r>
            <a:r>
              <a:rPr lang="en-US" sz="32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755630" y="3731263"/>
            <a:ext cx="1295400" cy="1274195"/>
          </a:xfrm>
          <a:prstGeom prst="rect">
            <a:avLst/>
          </a:prstGeom>
          <a:noFill/>
        </p:spPr>
        <p:txBody>
          <a:bodyPr wrap="square" rtlCol="0">
            <a:spAutoFit/>
          </a:bodyPr>
          <a:lstStyle/>
          <a:p>
            <a:pPr>
              <a:lnSpc>
                <a:spcPct val="120000"/>
              </a:lnSpc>
            </a:pPr>
            <a:r>
              <a:rPr lang="en-US" sz="2800" dirty="0">
                <a:latin typeface="Times New Roman" panose="02020603050405020304" pitchFamily="18" charset="0"/>
                <a:cs typeface="Times New Roman" panose="02020603050405020304" pitchFamily="18" charset="0"/>
              </a:rPr>
              <a:t>slower</a:t>
            </a:r>
            <a:r>
              <a:rPr lang="en-US" sz="32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54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9" dur="5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5" end="5"/>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p:cTn id="1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 calcmode="lin" valueType="num">
                                      <p:cBhvr>
                                        <p:cTn id="28"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0" dur="5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 calcmode="lin" valueType="num">
                                      <p:cBhvr>
                                        <p:cTn id="36"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8" dur="500" fill="hold"/>
                                        <p:tgtEl>
                                          <p:spTgt spid="5">
                                            <p:txEl>
                                              <p:pRg st="9" end="9"/>
                                            </p:txEl>
                                          </p:spTgt>
                                        </p:tgtEl>
                                        <p:attrNameLst>
                                          <p:attrName>style.rotation</p:attrName>
                                        </p:attrNameLst>
                                      </p:cBhvr>
                                      <p:tavLst>
                                        <p:tav tm="0">
                                          <p:val>
                                            <p:fltVal val="360"/>
                                          </p:val>
                                        </p:tav>
                                        <p:tav tm="100000">
                                          <p:val>
                                            <p:fltVal val="0"/>
                                          </p:val>
                                        </p:tav>
                                      </p:tavLst>
                                    </p:anim>
                                    <p:animEffect transition="in" filter="fade">
                                      <p:cBhvr>
                                        <p:cTn id="39" dur="500"/>
                                        <p:tgtEl>
                                          <p:spTgt spid="5">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 calcmode="lin" valueType="num">
                                      <p:cBhvr>
                                        <p:cTn id="44"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46" dur="500" fill="hold"/>
                                        <p:tgtEl>
                                          <p:spTgt spid="5">
                                            <p:txEl>
                                              <p:pRg st="10" end="10"/>
                                            </p:txEl>
                                          </p:spTgt>
                                        </p:tgtEl>
                                        <p:attrNameLst>
                                          <p:attrName>style.rotation</p:attrName>
                                        </p:attrNameLst>
                                      </p:cBhvr>
                                      <p:tavLst>
                                        <p:tav tm="0">
                                          <p:val>
                                            <p:fltVal val="360"/>
                                          </p:val>
                                        </p:tav>
                                        <p:tav tm="100000">
                                          <p:val>
                                            <p:fltVal val="0"/>
                                          </p:val>
                                        </p:tav>
                                      </p:tavLst>
                                    </p:anim>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p:cTn id="52"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54" dur="500" fill="hold"/>
                                        <p:tgtEl>
                                          <p:spTgt spid="5">
                                            <p:txEl>
                                              <p:pRg st="11" end="11"/>
                                            </p:txEl>
                                          </p:spTgt>
                                        </p:tgtEl>
                                        <p:attrNameLst>
                                          <p:attrName>style.rotation</p:attrName>
                                        </p:attrNameLst>
                                      </p:cBhvr>
                                      <p:tavLst>
                                        <p:tav tm="0">
                                          <p:val>
                                            <p:fltVal val="360"/>
                                          </p:val>
                                        </p:tav>
                                        <p:tav tm="100000">
                                          <p:val>
                                            <p:fltVal val="0"/>
                                          </p:val>
                                        </p:tav>
                                      </p:tavLst>
                                    </p:anim>
                                    <p:animEffect transition="in" filter="fade">
                                      <p:cBhvr>
                                        <p:cTn id="55" dur="500"/>
                                        <p:tgtEl>
                                          <p:spTgt spid="5">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 calcmode="lin" valueType="num">
                                      <p:cBhvr>
                                        <p:cTn id="60"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838200"/>
            <a:ext cx="8839200" cy="6477000"/>
          </a:xfrm>
        </p:spPr>
        <p:txBody>
          <a:bodyPr>
            <a:normAutofit fontScale="85000" lnSpcReduction="10000"/>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The United States: Industrialization without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Socialism     </a:t>
            </a:r>
          </a:p>
          <a:p>
            <a:pPr algn="l">
              <a:lnSpc>
                <a:spcPct val="120000"/>
              </a:lnSpc>
              <a:spcBef>
                <a:spcPts val="0"/>
              </a:spcBef>
            </a:pPr>
            <a:r>
              <a:rPr lang="en-US" sz="21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1.  American industrialization began with New England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textiles (1820s)</a:t>
            </a:r>
          </a:p>
          <a:p>
            <a:pPr algn="l">
              <a:lnSpc>
                <a:spcPct val="120000"/>
              </a:lnSpc>
              <a:spcBef>
                <a:spcPts val="0"/>
              </a:spcBef>
            </a:pPr>
            <a:r>
              <a:rPr lang="en-US" sz="21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2.  Explosive growth after the _____ ____       </a:t>
            </a:r>
          </a:p>
          <a:p>
            <a:pPr algn="l">
              <a:lnSpc>
                <a:spcPct val="120000"/>
              </a:lnSpc>
              <a:spcBef>
                <a:spcPts val="0"/>
              </a:spcBef>
            </a:pPr>
            <a:endParaRPr lang="en-US" sz="19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By 1914, the United States was the world’s leading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_________ _____       </a:t>
            </a:r>
          </a:p>
          <a:p>
            <a:pPr algn="l">
              <a:lnSpc>
                <a:spcPct val="120000"/>
              </a:lnSpc>
              <a:spcBef>
                <a:spcPts val="0"/>
              </a:spcBef>
            </a:pPr>
            <a:endParaRPr lang="en-US" sz="22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European countries provided about one-third of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capital investment financing U.S. growth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p>
        </p:txBody>
      </p:sp>
      <p:sp>
        <p:nvSpPr>
          <p:cNvPr id="6" name="Title 3"/>
          <p:cNvSpPr txBox="1">
            <a:spLocks/>
          </p:cNvSpPr>
          <p:nvPr/>
        </p:nvSpPr>
        <p:spPr>
          <a:xfrm>
            <a:off x="0" y="0"/>
            <a:ext cx="91440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a:latin typeface="Times New Roman" panose="02020603050405020304" pitchFamily="18" charset="0"/>
                <a:cs typeface="Times New Roman" panose="02020603050405020304" pitchFamily="18" charset="0"/>
              </a:rPr>
              <a:t>The United States: Industrialization without Socialism</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49515" y="3276600"/>
            <a:ext cx="17087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Civil War</a:t>
            </a:r>
            <a:endParaRPr lang="en-US" sz="2800" dirty="0"/>
          </a:p>
        </p:txBody>
      </p:sp>
      <p:sp>
        <p:nvSpPr>
          <p:cNvPr id="7" name="TextBox 6"/>
          <p:cNvSpPr txBox="1"/>
          <p:nvPr/>
        </p:nvSpPr>
        <p:spPr>
          <a:xfrm>
            <a:off x="1066800" y="4419600"/>
            <a:ext cx="2590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industrial power</a:t>
            </a:r>
            <a:endParaRPr lang="en-US" sz="2800" dirty="0"/>
          </a:p>
        </p:txBody>
      </p:sp>
    </p:spTree>
    <p:extLst>
      <p:ext uri="{BB962C8B-B14F-4D97-AF65-F5344CB8AC3E}">
        <p14:creationId xmlns:p14="http://schemas.microsoft.com/office/powerpoint/2010/main" val="22067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p:cTn id="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9"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calcmode="lin" valueType="num">
                                      <p:cBhvr>
                                        <p:cTn id="2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26" dur="500"/>
                                        <p:tgtEl>
                                          <p:spTgt spid="5">
                                            <p:txEl>
                                              <p:pRg st="8" end="8"/>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p:cTn id="2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1" dur="500" fill="hold"/>
                                        <p:tgtEl>
                                          <p:spTgt spid="5">
                                            <p:txEl>
                                              <p:pRg st="9" end="9"/>
                                            </p:txEl>
                                          </p:spTgt>
                                        </p:tgtEl>
                                        <p:attrNameLst>
                                          <p:attrName>style.rotation</p:attrName>
                                        </p:attrNameLst>
                                      </p:cBhvr>
                                      <p:tavLst>
                                        <p:tav tm="0">
                                          <p:val>
                                            <p:fltVal val="360"/>
                                          </p:val>
                                        </p:tav>
                                        <p:tav tm="100000">
                                          <p:val>
                                            <p:fltVal val="0"/>
                                          </p:val>
                                        </p:tav>
                                      </p:tavLst>
                                    </p:anim>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 calcmode="lin" valueType="num">
                                      <p:cBhvr>
                                        <p:cTn id="45"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47" dur="500" fill="hold"/>
                                        <p:tgtEl>
                                          <p:spTgt spid="5">
                                            <p:txEl>
                                              <p:pRg st="11" end="11"/>
                                            </p:txEl>
                                          </p:spTgt>
                                        </p:tgtEl>
                                        <p:attrNameLst>
                                          <p:attrName>style.rotation</p:attrName>
                                        </p:attrNameLst>
                                      </p:cBhvr>
                                      <p:tavLst>
                                        <p:tav tm="0">
                                          <p:val>
                                            <p:fltVal val="360"/>
                                          </p:val>
                                        </p:tav>
                                        <p:tav tm="100000">
                                          <p:val>
                                            <p:fltVal val="0"/>
                                          </p:val>
                                        </p:tav>
                                      </p:tavLst>
                                    </p:anim>
                                    <p:animEffect transition="in" filter="fade">
                                      <p:cBhvr>
                                        <p:cTn id="48" dur="500"/>
                                        <p:tgtEl>
                                          <p:spTgt spid="5">
                                            <p:txEl>
                                              <p:pRg st="11" end="11"/>
                                            </p:txEl>
                                          </p:spTgt>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p:cTn id="51"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53" dur="500" fill="hold"/>
                                        <p:tgtEl>
                                          <p:spTgt spid="5">
                                            <p:txEl>
                                              <p:pRg st="12" end="12"/>
                                            </p:txEl>
                                          </p:spTgt>
                                        </p:tgtEl>
                                        <p:attrNameLst>
                                          <p:attrName>style.rotation</p:attrName>
                                        </p:attrNameLst>
                                      </p:cBhvr>
                                      <p:tavLst>
                                        <p:tav tm="0">
                                          <p:val>
                                            <p:fltVal val="360"/>
                                          </p:val>
                                        </p:tav>
                                        <p:tav tm="100000">
                                          <p:val>
                                            <p:fltVal val="0"/>
                                          </p:val>
                                        </p:tav>
                                      </p:tavLst>
                                    </p:anim>
                                    <p:animEffect transition="in" filter="fade">
                                      <p:cBhvr>
                                        <p:cTn id="54"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6201"/>
            <a:ext cx="9144000" cy="762000"/>
          </a:xfrm>
        </p:spPr>
        <p:txBody>
          <a:bodyPr>
            <a:normAutofit fontScale="90000"/>
          </a:bodyPr>
          <a:lstStyle/>
          <a:p>
            <a:r>
              <a:rPr lang="en-US" sz="3600" i="1" dirty="0">
                <a:latin typeface="Times New Roman" panose="02020603050405020304" pitchFamily="18" charset="0"/>
                <a:cs typeface="Times New Roman" panose="02020603050405020304" pitchFamily="18" charset="0"/>
              </a:rPr>
              <a:t>The United States: Industrialization without Socialism</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1243" y="990600"/>
            <a:ext cx="9132757" cy="6400800"/>
          </a:xfrm>
        </p:spPr>
        <p:txBody>
          <a:bodyPr>
            <a:normAutofit/>
          </a:bodyPr>
          <a:lstStyle/>
          <a:p>
            <a:pPr algn="l">
              <a:spcBef>
                <a:spcPts val="0"/>
              </a:spcBef>
            </a:pPr>
            <a:r>
              <a:rPr lang="en-US" dirty="0">
                <a:solidFill>
                  <a:schemeClr val="tx1"/>
                </a:solidFill>
                <a:latin typeface="Times New Roman" panose="02020603050405020304" pitchFamily="18" charset="0"/>
                <a:cs typeface="Times New Roman" panose="02020603050405020304" pitchFamily="18" charset="0"/>
              </a:rPr>
              <a:t>3.  U.S. government played an important role through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tax breaks, land grants to railroads, laws making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formation of corporations easy, absence of overt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regulation     </a:t>
            </a: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4.  Pioneering of _____ __________techniques     </a:t>
            </a:r>
          </a:p>
          <a:p>
            <a:pPr algn="l">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5.  Creation of a “______ __ __________” through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advertising, catalogs, and department stores     </a:t>
            </a:r>
          </a:p>
          <a:p>
            <a:pPr algn="l">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6.  Self-made industrialists became ______ ______</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(Ford, Carnegie, Rockefeller)     </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71800" y="3200400"/>
            <a:ext cx="35375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mass production</a:t>
            </a:r>
            <a:endParaRPr lang="en-US" sz="3200" dirty="0"/>
          </a:p>
        </p:txBody>
      </p:sp>
      <p:sp>
        <p:nvSpPr>
          <p:cNvPr id="6" name="TextBox 5"/>
          <p:cNvSpPr txBox="1"/>
          <p:nvPr/>
        </p:nvSpPr>
        <p:spPr>
          <a:xfrm>
            <a:off x="2971800" y="4038600"/>
            <a:ext cx="4191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culture of consumption</a:t>
            </a:r>
            <a:endParaRPr lang="en-US" sz="3200" dirty="0"/>
          </a:p>
        </p:txBody>
      </p:sp>
      <p:sp>
        <p:nvSpPr>
          <p:cNvPr id="7" name="TextBox 6"/>
          <p:cNvSpPr txBox="1"/>
          <p:nvPr/>
        </p:nvSpPr>
        <p:spPr>
          <a:xfrm>
            <a:off x="5867400" y="5257800"/>
            <a:ext cx="3810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cultural heroes</a:t>
            </a:r>
            <a:endParaRPr lang="en-US" sz="3200" dirty="0"/>
          </a:p>
        </p:txBody>
      </p:sp>
    </p:spTree>
    <p:extLst>
      <p:ext uri="{BB962C8B-B14F-4D97-AF65-F5344CB8AC3E}">
        <p14:creationId xmlns:p14="http://schemas.microsoft.com/office/powerpoint/2010/main" val="25241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7" end="7"/>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p:cTn id="2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p:cTn id="45"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
                                            <p:txEl>
                                              <p:pRg st="10" end="10"/>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p:cTn id="51"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6201"/>
            <a:ext cx="9144000" cy="762000"/>
          </a:xfrm>
        </p:spPr>
        <p:txBody>
          <a:bodyPr>
            <a:normAutofit fontScale="90000"/>
          </a:bodyPr>
          <a:lstStyle/>
          <a:p>
            <a:r>
              <a:rPr lang="en-US" sz="3600" i="1" dirty="0">
                <a:latin typeface="Times New Roman" panose="02020603050405020304" pitchFamily="18" charset="0"/>
                <a:cs typeface="Times New Roman" panose="02020603050405020304" pitchFamily="18" charset="0"/>
              </a:rPr>
              <a:t>The United States: Industrialization without Socialism</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1243" y="1219200"/>
            <a:ext cx="8599357" cy="6172200"/>
          </a:xfrm>
        </p:spPr>
        <p:txBody>
          <a:bodyPr>
            <a:noAutofit/>
          </a:bodyPr>
          <a:lstStyle/>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7. Serious social divisions rose  </a:t>
            </a:r>
          </a:p>
          <a:p>
            <a:pPr algn="l">
              <a:lnSpc>
                <a:spcPct val="120000"/>
              </a:lnSpc>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  Growing gap between _____________      </a:t>
            </a:r>
          </a:p>
          <a:p>
            <a:pPr algn="l">
              <a:lnSpc>
                <a:spcPct val="12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b.  Constant labor of the working class      </a:t>
            </a:r>
          </a:p>
          <a:p>
            <a:pPr algn="l">
              <a:lnSpc>
                <a:spcPct val="12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c.  Creation of vast ________    </a:t>
            </a:r>
          </a:p>
          <a:p>
            <a:pPr algn="l">
              <a:lnSpc>
                <a:spcPct val="12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d.  Growing labor protest     </a:t>
            </a:r>
          </a:p>
          <a:p>
            <a:pPr algn="l">
              <a:lnSpc>
                <a:spcPct val="120000"/>
              </a:lnSpc>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4876800" y="2133600"/>
            <a:ext cx="3581400" cy="1015663"/>
          </a:xfrm>
          <a:prstGeom prst="rect">
            <a:avLst/>
          </a:prstGeom>
          <a:noFill/>
        </p:spPr>
        <p:txBody>
          <a:bodyPr wrap="square" rtlCol="0">
            <a:spAutoFit/>
          </a:bodyPr>
          <a:lstStyle/>
          <a:p>
            <a:pPr>
              <a:lnSpc>
                <a:spcPct val="120000"/>
              </a:lnSpc>
            </a:pPr>
            <a:r>
              <a:rPr lang="en-US" sz="3200" dirty="0">
                <a:latin typeface="Times New Roman" panose="02020603050405020304" pitchFamily="18" charset="0"/>
                <a:cs typeface="Times New Roman" panose="02020603050405020304" pitchFamily="18" charset="0"/>
              </a:rPr>
              <a:t>rich and poor </a:t>
            </a:r>
            <a:r>
              <a:rPr lang="en-US" sz="32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p>
          <a:p>
            <a:pPr>
              <a:lnSpc>
                <a:spcPct val="120000"/>
              </a:lnSpc>
            </a:pP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86200" y="4495800"/>
            <a:ext cx="3124200" cy="1015663"/>
          </a:xfrm>
          <a:prstGeom prst="rect">
            <a:avLst/>
          </a:prstGeom>
          <a:noFill/>
        </p:spPr>
        <p:txBody>
          <a:bodyPr wrap="square" rtlCol="0">
            <a:spAutoFit/>
          </a:bodyPr>
          <a:lstStyle/>
          <a:p>
            <a:pPr>
              <a:lnSpc>
                <a:spcPct val="120000"/>
              </a:lnSpc>
            </a:pPr>
            <a:r>
              <a:rPr lang="en-US" sz="3200" dirty="0">
                <a:latin typeface="Times New Roman" panose="02020603050405020304" pitchFamily="18" charset="0"/>
                <a:cs typeface="Times New Roman" panose="02020603050405020304" pitchFamily="18" charset="0"/>
              </a:rPr>
              <a:t>slums </a:t>
            </a:r>
            <a:r>
              <a:rPr lang="en-US" sz="20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p>
          <a:p>
            <a:pPr>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p:cTn id="47"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6201"/>
            <a:ext cx="9144000" cy="762000"/>
          </a:xfrm>
        </p:spPr>
        <p:txBody>
          <a:bodyPr>
            <a:normAutofit fontScale="90000"/>
          </a:bodyPr>
          <a:lstStyle/>
          <a:p>
            <a:r>
              <a:rPr lang="en-US" sz="3600" i="1" dirty="0">
                <a:latin typeface="Times New Roman" panose="02020603050405020304" pitchFamily="18" charset="0"/>
                <a:cs typeface="Times New Roman" panose="02020603050405020304" pitchFamily="18" charset="0"/>
              </a:rPr>
              <a:t>The United States: Industrialization without Socialism</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838201"/>
            <a:ext cx="8876051" cy="6324600"/>
          </a:xfrm>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e. No major socialist movement emerged in the United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States, due to conservatism of American unions,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heterogeneity of U.S. population, American workers’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higher standard of living     </a:t>
            </a:r>
          </a:p>
          <a:p>
            <a:pPr algn="l">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f.  “Populists” denounced corporate interests      </a:t>
            </a:r>
          </a:p>
          <a:p>
            <a:pPr algn="l">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g.  Progressives were more successful, especially after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1900     </a:t>
            </a:r>
          </a:p>
          <a:p>
            <a:pPr algn="l">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h.  Socialism was labeled as fundamentally “___________” </a:t>
            </a:r>
          </a:p>
        </p:txBody>
      </p:sp>
      <p:sp>
        <p:nvSpPr>
          <p:cNvPr id="2" name="TextBox 1"/>
          <p:cNvSpPr txBox="1"/>
          <p:nvPr/>
        </p:nvSpPr>
        <p:spPr>
          <a:xfrm>
            <a:off x="6629400" y="5105400"/>
            <a:ext cx="2286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un-American</a:t>
            </a:r>
          </a:p>
        </p:txBody>
      </p:sp>
    </p:spTree>
    <p:extLst>
      <p:ext uri="{BB962C8B-B14F-4D97-AF65-F5344CB8AC3E}">
        <p14:creationId xmlns:p14="http://schemas.microsoft.com/office/powerpoint/2010/main" val="42845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p:cTn id="1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7" end="7"/>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 calcmode="lin" valueType="num">
                                      <p:cBhvr>
                                        <p:cTn id="2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 calcmode="lin" valueType="num">
                                      <p:cBhvr>
                                        <p:cTn id="2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31" dur="500" fill="hold"/>
                                        <p:tgtEl>
                                          <p:spTgt spid="5">
                                            <p:txEl>
                                              <p:pRg st="10" end="10"/>
                                            </p:txEl>
                                          </p:spTgt>
                                        </p:tgtEl>
                                        <p:attrNameLst>
                                          <p:attrName>style.rotation</p:attrName>
                                        </p:attrNameLst>
                                      </p:cBhvr>
                                      <p:tavLst>
                                        <p:tav tm="0">
                                          <p:val>
                                            <p:fltVal val="360"/>
                                          </p:val>
                                        </p:tav>
                                        <p:tav tm="100000">
                                          <p:val>
                                            <p:fltVal val="0"/>
                                          </p:val>
                                        </p:tav>
                                      </p:tavLst>
                                    </p:anim>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4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423</Words>
  <Application>Microsoft Office PowerPoint</Application>
  <PresentationFormat>On-screen Show (4:3)</PresentationFormat>
  <Paragraphs>350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Symbol</vt:lpstr>
      <vt:lpstr>Times New Roman</vt:lpstr>
      <vt:lpstr>Verdana</vt:lpstr>
      <vt:lpstr>Office Theme</vt:lpstr>
      <vt:lpstr>PowerPoint Presentation</vt:lpstr>
      <vt:lpstr>PowerPoint Presentation</vt:lpstr>
      <vt:lpstr>Variations on a Theme: Comparing Industrialization in the United States and Russia</vt:lpstr>
      <vt:lpstr>Variations on a Theme: Comparing Industrialization in the United States and Russia </vt:lpstr>
      <vt:lpstr>Variations on a Theme: Comparing Industrialization in the United States and Russia </vt:lpstr>
      <vt:lpstr>PowerPoint Presentation</vt:lpstr>
      <vt:lpstr>The United States: Industrialization without Socialism</vt:lpstr>
      <vt:lpstr>The United States: Industrialization without Socialism</vt:lpstr>
      <vt:lpstr>The United States: Industrialization without Socialism</vt:lpstr>
      <vt:lpstr>Russia: Industrialization and Revolution</vt:lpstr>
      <vt:lpstr>Russia: Industrialization and Revolution</vt:lpstr>
      <vt:lpstr>Russia: Industrialization/Revolution </vt:lpstr>
      <vt:lpstr>Russia: Industrialization and Revolution</vt:lpstr>
      <vt:lpstr>Russia: Industrialization and Revolution</vt:lpstr>
      <vt:lpstr>Russia: Industrialization and Revolution</vt:lpstr>
      <vt:lpstr>Russia: Industrialization and Revolution </vt:lpstr>
      <vt:lpstr>Russia: Industrialization and Revolution </vt:lpstr>
      <vt:lpstr>Russia: Industrialization and Revolution</vt:lpstr>
      <vt:lpstr>What were the differences between industrialization in the U.S. and that in Russia?</vt:lpstr>
      <vt:lpstr>Industrialization in both  Russia and the United States</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the World: A Brief Global History  First Edition</dc:title>
  <dc:creator>Johnson, Glen</dc:creator>
  <cp:lastModifiedBy>Greg Scott</cp:lastModifiedBy>
  <cp:revision>82</cp:revision>
  <cp:lastPrinted>2016-03-27T04:10:09Z</cp:lastPrinted>
  <dcterms:created xsi:type="dcterms:W3CDTF">2012-12-12T21:33:54Z</dcterms:created>
  <dcterms:modified xsi:type="dcterms:W3CDTF">2016-03-27T04:17:34Z</dcterms:modified>
</cp:coreProperties>
</file>